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notesMasterIdLst>
    <p:notesMasterId r:id="rId7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79" r:id="rId26"/>
    <p:sldId id="281" r:id="rId27"/>
    <p:sldId id="282" r:id="rId28"/>
    <p:sldId id="284" r:id="rId29"/>
    <p:sldId id="283" r:id="rId30"/>
    <p:sldId id="285" r:id="rId31"/>
    <p:sldId id="286" r:id="rId32"/>
    <p:sldId id="288" r:id="rId33"/>
    <p:sldId id="289" r:id="rId34"/>
    <p:sldId id="292" r:id="rId35"/>
    <p:sldId id="293" r:id="rId36"/>
    <p:sldId id="294" r:id="rId37"/>
    <p:sldId id="295" r:id="rId38"/>
    <p:sldId id="296" r:id="rId39"/>
    <p:sldId id="298" r:id="rId40"/>
    <p:sldId id="287" r:id="rId41"/>
    <p:sldId id="297" r:id="rId42"/>
    <p:sldId id="299" r:id="rId43"/>
    <p:sldId id="300" r:id="rId44"/>
    <p:sldId id="301" r:id="rId45"/>
    <p:sldId id="302" r:id="rId46"/>
    <p:sldId id="303" r:id="rId47"/>
    <p:sldId id="304" r:id="rId48"/>
    <p:sldId id="305" r:id="rId49"/>
    <p:sldId id="307" r:id="rId50"/>
    <p:sldId id="308" r:id="rId51"/>
    <p:sldId id="309" r:id="rId52"/>
    <p:sldId id="306" r:id="rId53"/>
    <p:sldId id="311" r:id="rId54"/>
    <p:sldId id="312" r:id="rId55"/>
    <p:sldId id="313" r:id="rId56"/>
    <p:sldId id="314" r:id="rId57"/>
    <p:sldId id="310" r:id="rId58"/>
    <p:sldId id="315" r:id="rId59"/>
    <p:sldId id="316" r:id="rId60"/>
    <p:sldId id="317" r:id="rId61"/>
    <p:sldId id="318" r:id="rId62"/>
    <p:sldId id="319" r:id="rId63"/>
    <p:sldId id="320" r:id="rId64"/>
    <p:sldId id="321" r:id="rId65"/>
    <p:sldId id="322" r:id="rId66"/>
    <p:sldId id="323" r:id="rId67"/>
    <p:sldId id="324" r:id="rId68"/>
    <p:sldId id="325" r:id="rId69"/>
    <p:sldId id="328" r:id="rId70"/>
    <p:sldId id="326" r:id="rId71"/>
    <p:sldId id="327" r:id="rId72"/>
    <p:sldId id="329" r:id="rId7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48" autoAdjust="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8368BC-BB1C-48C8-9E85-F0ED59BB1268}" type="datetimeFigureOut">
              <a:rPr lang="en-US" smtClean="0"/>
              <a:pPr/>
              <a:t>7/24/2020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A16209-C310-49A8-AB3B-48CCAF3BBD8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EA16209-C310-49A8-AB3B-48CCAF3BBD81}" type="slidenum">
              <a:rPr lang="en-US" smtClean="0"/>
              <a:pPr/>
              <a:t>9</a:t>
            </a:fld>
            <a:endParaRPr lang="en-US"/>
          </a:p>
        </p:txBody>
      </p:sp>
    </p:spTree>
    <p:extLst>
      <p:ext uri="{BB962C8B-B14F-4D97-AF65-F5344CB8AC3E}">
        <p14:creationId xmlns:p14="http://schemas.microsoft.com/office/powerpoint/2010/main" val="2587717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A16209-C310-49A8-AB3B-48CCAF3BBD81}" type="slidenum">
              <a:rPr lang="en-US" smtClean="0"/>
              <a:pPr/>
              <a:t>35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5439D6-0B1A-4849-B72F-87F7122D7193}"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B4B44-8D00-409C-8944-6992907D533D}" type="slidenum">
              <a:rPr lang="en-US" smtClean="0"/>
              <a:pPr/>
              <a:t>‹#›</a:t>
            </a:fld>
            <a:endParaRPr lang="en-US"/>
          </a:p>
        </p:txBody>
      </p:sp>
    </p:spTree>
    <p:extLst>
      <p:ext uri="{BB962C8B-B14F-4D97-AF65-F5344CB8AC3E}">
        <p14:creationId xmlns:p14="http://schemas.microsoft.com/office/powerpoint/2010/main" val="232443844"/>
      </p:ext>
    </p:extLst>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439D6-0B1A-4849-B72F-87F7122D7193}"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B4B44-8D00-409C-8944-6992907D533D}" type="slidenum">
              <a:rPr lang="en-US" smtClean="0"/>
              <a:pPr/>
              <a:t>‹#›</a:t>
            </a:fld>
            <a:endParaRPr lang="en-US"/>
          </a:p>
        </p:txBody>
      </p:sp>
    </p:spTree>
    <p:extLst>
      <p:ext uri="{BB962C8B-B14F-4D97-AF65-F5344CB8AC3E}">
        <p14:creationId xmlns:p14="http://schemas.microsoft.com/office/powerpoint/2010/main" val="1274507937"/>
      </p:ext>
    </p:extLst>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439D6-0B1A-4849-B72F-87F7122D7193}"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B4B44-8D00-409C-8944-6992907D533D}"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03761910"/>
      </p:ext>
    </p:extLst>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439D6-0B1A-4849-B72F-87F7122D7193}"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B4B44-8D00-409C-8944-6992907D533D}" type="slidenum">
              <a:rPr lang="en-US" smtClean="0"/>
              <a:pPr/>
              <a:t>‹#›</a:t>
            </a:fld>
            <a:endParaRPr lang="en-US"/>
          </a:p>
        </p:txBody>
      </p:sp>
    </p:spTree>
    <p:extLst>
      <p:ext uri="{BB962C8B-B14F-4D97-AF65-F5344CB8AC3E}">
        <p14:creationId xmlns:p14="http://schemas.microsoft.com/office/powerpoint/2010/main" val="1677904358"/>
      </p:ext>
    </p:extLst>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439D6-0B1A-4849-B72F-87F7122D7193}"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B4B44-8D00-409C-8944-6992907D533D}"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2795355"/>
      </p:ext>
    </p:extLst>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439D6-0B1A-4849-B72F-87F7122D7193}"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B4B44-8D00-409C-8944-6992907D533D}" type="slidenum">
              <a:rPr lang="en-US" smtClean="0"/>
              <a:pPr/>
              <a:t>‹#›</a:t>
            </a:fld>
            <a:endParaRPr lang="en-US"/>
          </a:p>
        </p:txBody>
      </p:sp>
    </p:spTree>
    <p:extLst>
      <p:ext uri="{BB962C8B-B14F-4D97-AF65-F5344CB8AC3E}">
        <p14:creationId xmlns:p14="http://schemas.microsoft.com/office/powerpoint/2010/main" val="2774169831"/>
      </p:ext>
    </p:extLst>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5439D6-0B1A-4849-B72F-87F7122D7193}"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B4B44-8D00-409C-8944-6992907D533D}" type="slidenum">
              <a:rPr lang="en-US" smtClean="0"/>
              <a:pPr/>
              <a:t>‹#›</a:t>
            </a:fld>
            <a:endParaRPr lang="en-US"/>
          </a:p>
        </p:txBody>
      </p:sp>
    </p:spTree>
    <p:extLst>
      <p:ext uri="{BB962C8B-B14F-4D97-AF65-F5344CB8AC3E}">
        <p14:creationId xmlns:p14="http://schemas.microsoft.com/office/powerpoint/2010/main" val="2973675854"/>
      </p:ext>
    </p:extLst>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5439D6-0B1A-4849-B72F-87F7122D7193}"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B4B44-8D00-409C-8944-6992907D533D}" type="slidenum">
              <a:rPr lang="en-US" smtClean="0"/>
              <a:pPr/>
              <a:t>‹#›</a:t>
            </a:fld>
            <a:endParaRPr lang="en-US"/>
          </a:p>
        </p:txBody>
      </p:sp>
    </p:spTree>
    <p:extLst>
      <p:ext uri="{BB962C8B-B14F-4D97-AF65-F5344CB8AC3E}">
        <p14:creationId xmlns:p14="http://schemas.microsoft.com/office/powerpoint/2010/main" val="2763479949"/>
      </p:ext>
    </p:extLst>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5439D6-0B1A-4849-B72F-87F7122D7193}"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B4B44-8D00-409C-8944-6992907D533D}" type="slidenum">
              <a:rPr lang="en-US" smtClean="0"/>
              <a:pPr/>
              <a:t>‹#›</a:t>
            </a:fld>
            <a:endParaRPr lang="en-US"/>
          </a:p>
        </p:txBody>
      </p:sp>
    </p:spTree>
    <p:extLst>
      <p:ext uri="{BB962C8B-B14F-4D97-AF65-F5344CB8AC3E}">
        <p14:creationId xmlns:p14="http://schemas.microsoft.com/office/powerpoint/2010/main" val="580420813"/>
      </p:ext>
    </p:extLst>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439D6-0B1A-4849-B72F-87F7122D7193}"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B4B44-8D00-409C-8944-6992907D533D}" type="slidenum">
              <a:rPr lang="en-US" smtClean="0"/>
              <a:pPr/>
              <a:t>‹#›</a:t>
            </a:fld>
            <a:endParaRPr lang="en-US"/>
          </a:p>
        </p:txBody>
      </p:sp>
    </p:spTree>
    <p:extLst>
      <p:ext uri="{BB962C8B-B14F-4D97-AF65-F5344CB8AC3E}">
        <p14:creationId xmlns:p14="http://schemas.microsoft.com/office/powerpoint/2010/main" val="349539397"/>
      </p:ext>
    </p:extLst>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5439D6-0B1A-4849-B72F-87F7122D7193}" type="datetimeFigureOut">
              <a:rPr lang="en-US" smtClean="0"/>
              <a:pPr/>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B4B44-8D00-409C-8944-6992907D533D}" type="slidenum">
              <a:rPr lang="en-US" smtClean="0"/>
              <a:pPr/>
              <a:t>‹#›</a:t>
            </a:fld>
            <a:endParaRPr lang="en-US"/>
          </a:p>
        </p:txBody>
      </p:sp>
    </p:spTree>
    <p:extLst>
      <p:ext uri="{BB962C8B-B14F-4D97-AF65-F5344CB8AC3E}">
        <p14:creationId xmlns:p14="http://schemas.microsoft.com/office/powerpoint/2010/main" val="4160129876"/>
      </p:ext>
    </p:extLst>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5439D6-0B1A-4849-B72F-87F7122D7193}" type="datetimeFigureOut">
              <a:rPr lang="en-US" smtClean="0"/>
              <a:pPr/>
              <a:t>7/24/2020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6B4B44-8D00-409C-8944-6992907D533D}" type="slidenum">
              <a:rPr lang="en-US" smtClean="0"/>
              <a:pPr/>
              <a:t>‹#›</a:t>
            </a:fld>
            <a:endParaRPr lang="en-US"/>
          </a:p>
        </p:txBody>
      </p:sp>
    </p:spTree>
    <p:extLst>
      <p:ext uri="{BB962C8B-B14F-4D97-AF65-F5344CB8AC3E}">
        <p14:creationId xmlns:p14="http://schemas.microsoft.com/office/powerpoint/2010/main" val="356231559"/>
      </p:ext>
    </p:extLst>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5439D6-0B1A-4849-B72F-87F7122D7193}" type="datetimeFigureOut">
              <a:rPr lang="en-US" smtClean="0"/>
              <a:pPr/>
              <a:t>7/24/2020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6B4B44-8D00-409C-8944-6992907D533D}" type="slidenum">
              <a:rPr lang="en-US" smtClean="0"/>
              <a:pPr/>
              <a:t>‹#›</a:t>
            </a:fld>
            <a:endParaRPr lang="en-US"/>
          </a:p>
        </p:txBody>
      </p:sp>
    </p:spTree>
    <p:extLst>
      <p:ext uri="{BB962C8B-B14F-4D97-AF65-F5344CB8AC3E}">
        <p14:creationId xmlns:p14="http://schemas.microsoft.com/office/powerpoint/2010/main" val="2782614579"/>
      </p:ext>
    </p:extLst>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5439D6-0B1A-4849-B72F-87F7122D7193}" type="datetimeFigureOut">
              <a:rPr lang="en-US" smtClean="0"/>
              <a:pPr/>
              <a:t>7/24/2020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6B4B44-8D00-409C-8944-6992907D533D}" type="slidenum">
              <a:rPr lang="en-US" smtClean="0"/>
              <a:pPr/>
              <a:t>‹#›</a:t>
            </a:fld>
            <a:endParaRPr lang="en-US"/>
          </a:p>
        </p:txBody>
      </p:sp>
    </p:spTree>
    <p:extLst>
      <p:ext uri="{BB962C8B-B14F-4D97-AF65-F5344CB8AC3E}">
        <p14:creationId xmlns:p14="http://schemas.microsoft.com/office/powerpoint/2010/main" val="3118180827"/>
      </p:ext>
    </p:extLst>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C5439D6-0B1A-4849-B72F-87F7122D7193}" type="datetimeFigureOut">
              <a:rPr lang="en-US" smtClean="0"/>
              <a:pPr/>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B4B44-8D00-409C-8944-6992907D533D}" type="slidenum">
              <a:rPr lang="en-US" smtClean="0"/>
              <a:pPr/>
              <a:t>‹#›</a:t>
            </a:fld>
            <a:endParaRPr lang="en-US"/>
          </a:p>
        </p:txBody>
      </p:sp>
    </p:spTree>
    <p:extLst>
      <p:ext uri="{BB962C8B-B14F-4D97-AF65-F5344CB8AC3E}">
        <p14:creationId xmlns:p14="http://schemas.microsoft.com/office/powerpoint/2010/main" val="2013223520"/>
      </p:ext>
    </p:extLst>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5439D6-0B1A-4849-B72F-87F7122D7193}" type="datetimeFigureOut">
              <a:rPr lang="en-US" smtClean="0"/>
              <a:pPr/>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B4B44-8D00-409C-8944-6992907D533D}" type="slidenum">
              <a:rPr lang="en-US" smtClean="0"/>
              <a:pPr/>
              <a:t>‹#›</a:t>
            </a:fld>
            <a:endParaRPr lang="en-US"/>
          </a:p>
        </p:txBody>
      </p:sp>
    </p:spTree>
    <p:extLst>
      <p:ext uri="{BB962C8B-B14F-4D97-AF65-F5344CB8AC3E}">
        <p14:creationId xmlns:p14="http://schemas.microsoft.com/office/powerpoint/2010/main" val="2979474022"/>
      </p:ext>
    </p:extLst>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C5439D6-0B1A-4849-B72F-87F7122D7193}" type="datetimeFigureOut">
              <a:rPr lang="en-US" smtClean="0"/>
              <a:pPr/>
              <a:t>7/24/2020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0C6B4B44-8D00-409C-8944-6992907D533D}" type="slidenum">
              <a:rPr lang="en-US" smtClean="0"/>
              <a:pPr/>
              <a:t>‹#›</a:t>
            </a:fld>
            <a:endParaRPr lang="en-US"/>
          </a:p>
        </p:txBody>
      </p:sp>
    </p:spTree>
    <p:extLst>
      <p:ext uri="{BB962C8B-B14F-4D97-AF65-F5344CB8AC3E}">
        <p14:creationId xmlns:p14="http://schemas.microsoft.com/office/powerpoint/2010/main" val="3037567966"/>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 id="2147483877" r:id="rId14"/>
    <p:sldLayoutId id="2147483878" r:id="rId15"/>
    <p:sldLayoutId id="2147483879" r:id="rId16"/>
  </p:sldLayoutIdLst>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hyperlink" Target="https://www.physio-pedia.com/Volkmann's_Contracture"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physio-pedia.com/File:Dynamc_splint.jpg" TargetMode="Externa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hyperlink" Target="https://www.physio-pedia.com/File:Dynamc_splint.jpg"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www.physio-pedia.com/Bone_Healing" TargetMode="Externa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hyperlink" Target="https://www.physio-pedia.com/Bone_Healing" TargetMode="Externa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00400" y="685800"/>
            <a:ext cx="1905000" cy="584775"/>
          </a:xfrm>
          <a:prstGeom prst="rect">
            <a:avLst/>
          </a:prstGeom>
          <a:noFill/>
        </p:spPr>
        <p:txBody>
          <a:bodyPr wrap="square" rtlCol="0">
            <a:spAutoFit/>
          </a:bodyPr>
          <a:lstStyle/>
          <a:p>
            <a:r>
              <a:rPr lang="en-US" sz="3200" b="1" u="sng" dirty="0">
                <a:solidFill>
                  <a:srgbClr val="FF0000"/>
                </a:solidFill>
              </a:rPr>
              <a:t>Fracture</a:t>
            </a:r>
          </a:p>
        </p:txBody>
      </p:sp>
      <p:sp>
        <p:nvSpPr>
          <p:cNvPr id="6" name="TextBox 5"/>
          <p:cNvSpPr txBox="1"/>
          <p:nvPr/>
        </p:nvSpPr>
        <p:spPr>
          <a:xfrm>
            <a:off x="685800" y="2133600"/>
            <a:ext cx="7467600" cy="2308324"/>
          </a:xfrm>
          <a:prstGeom prst="rect">
            <a:avLst/>
          </a:prstGeom>
          <a:noFill/>
        </p:spPr>
        <p:txBody>
          <a:bodyPr wrap="square" rtlCol="0">
            <a:spAutoFit/>
          </a:bodyPr>
          <a:lstStyle/>
          <a:p>
            <a:r>
              <a:rPr lang="en-US" sz="2800" b="1" u="sng" dirty="0"/>
              <a:t>Definition</a:t>
            </a:r>
          </a:p>
          <a:p>
            <a:endParaRPr lang="en-US" sz="2000" u="sng" dirty="0"/>
          </a:p>
          <a:p>
            <a:r>
              <a:rPr lang="en-US" sz="2400" dirty="0"/>
              <a:t>A bone fracture is a medical condition in which there is a partial or complete break in the continuity of the bone. In more severe cases, the bone may be broken into several pieces.</a:t>
            </a:r>
            <a:endParaRPr lang="en-US" sz="2400" b="1" dirty="0"/>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90800" y="457200"/>
            <a:ext cx="2759394" cy="584775"/>
          </a:xfrm>
          <a:prstGeom prst="rect">
            <a:avLst/>
          </a:prstGeom>
        </p:spPr>
        <p:txBody>
          <a:bodyPr wrap="square">
            <a:spAutoFit/>
          </a:bodyPr>
          <a:lstStyle/>
          <a:p>
            <a:r>
              <a:rPr lang="en-US" sz="3200" b="1" dirty="0"/>
              <a:t>Vascular injury</a:t>
            </a:r>
          </a:p>
        </p:txBody>
      </p:sp>
      <p:sp>
        <p:nvSpPr>
          <p:cNvPr id="5" name="TextBox 4"/>
          <p:cNvSpPr txBox="1"/>
          <p:nvPr/>
        </p:nvSpPr>
        <p:spPr>
          <a:xfrm>
            <a:off x="304800" y="1143000"/>
            <a:ext cx="8382000" cy="5611793"/>
          </a:xfrm>
          <a:prstGeom prst="rect">
            <a:avLst/>
          </a:prstGeom>
          <a:noFill/>
        </p:spPr>
        <p:txBody>
          <a:bodyPr wrap="square" rtlCol="0">
            <a:spAutoFit/>
          </a:bodyPr>
          <a:lstStyle/>
          <a:p>
            <a:pPr>
              <a:defRPr/>
            </a:pPr>
            <a:r>
              <a:rPr lang="en-US" sz="2400" dirty="0"/>
              <a:t>Most commonly – knee, femoral shaft, elbow, and humerus.</a:t>
            </a:r>
          </a:p>
          <a:p>
            <a:pPr>
              <a:defRPr/>
            </a:pPr>
            <a:r>
              <a:rPr lang="en-US" sz="2400" dirty="0"/>
              <a:t>Artery may be cut, torn, compressed or contused. </a:t>
            </a:r>
          </a:p>
          <a:p>
            <a:pPr>
              <a:lnSpc>
                <a:spcPct val="115000"/>
              </a:lnSpc>
              <a:spcAft>
                <a:spcPts val="1000"/>
              </a:spcAft>
              <a:defRPr/>
            </a:pPr>
            <a:r>
              <a:rPr lang="en-US" sz="2400" dirty="0">
                <a:ea typeface="Calibri"/>
              </a:rPr>
              <a:t>Common vascular injuries may associate with the following fractures.</a:t>
            </a:r>
          </a:p>
          <a:p>
            <a:pPr>
              <a:lnSpc>
                <a:spcPct val="115000"/>
              </a:lnSpc>
              <a:spcBef>
                <a:spcPts val="0"/>
              </a:spcBef>
              <a:spcAft>
                <a:spcPts val="0"/>
              </a:spcAft>
              <a:buFont typeface="+mj-lt"/>
              <a:buAutoNum type="arabicPeriod"/>
              <a:defRPr/>
            </a:pPr>
            <a:r>
              <a:rPr lang="en-US" sz="2400" dirty="0">
                <a:ea typeface="Calibri"/>
              </a:rPr>
              <a:t>First rib or clavicle fracture (subclavian artery).</a:t>
            </a:r>
          </a:p>
          <a:p>
            <a:pPr>
              <a:lnSpc>
                <a:spcPct val="115000"/>
              </a:lnSpc>
              <a:spcBef>
                <a:spcPts val="0"/>
              </a:spcBef>
              <a:spcAft>
                <a:spcPts val="0"/>
              </a:spcAft>
              <a:buFont typeface="+mj-lt"/>
              <a:buAutoNum type="arabicPeriod"/>
              <a:defRPr/>
            </a:pPr>
            <a:r>
              <a:rPr lang="en-US" sz="2400" dirty="0">
                <a:ea typeface="Calibri"/>
              </a:rPr>
              <a:t>Shoulder dislocation (Axillary artery).</a:t>
            </a:r>
          </a:p>
          <a:p>
            <a:pPr>
              <a:lnSpc>
                <a:spcPct val="115000"/>
              </a:lnSpc>
              <a:spcBef>
                <a:spcPts val="0"/>
              </a:spcBef>
              <a:spcAft>
                <a:spcPts val="0"/>
              </a:spcAft>
              <a:buFont typeface="+mj-lt"/>
              <a:buAutoNum type="arabicPeriod"/>
              <a:defRPr/>
            </a:pPr>
            <a:r>
              <a:rPr lang="en-US" sz="2400" dirty="0">
                <a:ea typeface="Calibri"/>
              </a:rPr>
              <a:t>Humeral supracondylar fracture (brachial artery).</a:t>
            </a:r>
          </a:p>
          <a:p>
            <a:pPr>
              <a:lnSpc>
                <a:spcPct val="115000"/>
              </a:lnSpc>
              <a:spcBef>
                <a:spcPts val="0"/>
              </a:spcBef>
              <a:spcAft>
                <a:spcPts val="0"/>
              </a:spcAft>
              <a:buFont typeface="+mj-lt"/>
              <a:buAutoNum type="arabicPeriod"/>
              <a:defRPr/>
            </a:pPr>
            <a:r>
              <a:rPr lang="en-US" sz="2400" dirty="0">
                <a:ea typeface="Calibri"/>
              </a:rPr>
              <a:t>Elbow dislocation (Brachial artery).</a:t>
            </a:r>
          </a:p>
          <a:p>
            <a:pPr>
              <a:lnSpc>
                <a:spcPct val="115000"/>
              </a:lnSpc>
              <a:buClr>
                <a:srgbClr val="FFFFCC"/>
              </a:buClr>
              <a:defRPr/>
            </a:pPr>
            <a:r>
              <a:rPr lang="en-US" sz="2400" dirty="0">
                <a:ea typeface="Calibri"/>
              </a:rPr>
              <a:t>5. Pelvic fracture (presacral and internal iliac).</a:t>
            </a:r>
          </a:p>
          <a:p>
            <a:pPr>
              <a:lnSpc>
                <a:spcPct val="115000"/>
              </a:lnSpc>
              <a:buClr>
                <a:srgbClr val="FFFFCC"/>
              </a:buClr>
              <a:defRPr/>
            </a:pPr>
            <a:r>
              <a:rPr lang="en-US" sz="2400" dirty="0">
                <a:ea typeface="Calibri"/>
              </a:rPr>
              <a:t>6. Femoral supracondylar fracture (Femoral artery).</a:t>
            </a:r>
          </a:p>
          <a:p>
            <a:pPr>
              <a:lnSpc>
                <a:spcPct val="115000"/>
              </a:lnSpc>
              <a:buClr>
                <a:srgbClr val="FFFFCC"/>
              </a:buClr>
              <a:defRPr/>
            </a:pPr>
            <a:r>
              <a:rPr lang="en-US" sz="2400" dirty="0">
                <a:ea typeface="Calibri"/>
              </a:rPr>
              <a:t>7. Knee dislocation (Popliteal artery).</a:t>
            </a:r>
          </a:p>
          <a:p>
            <a:pPr>
              <a:lnSpc>
                <a:spcPct val="115000"/>
              </a:lnSpc>
              <a:spcAft>
                <a:spcPts val="1000"/>
              </a:spcAft>
              <a:buClr>
                <a:srgbClr val="FFFFCC"/>
              </a:buClr>
              <a:defRPr/>
            </a:pPr>
            <a:r>
              <a:rPr lang="en-US" sz="2400" dirty="0">
                <a:ea typeface="Calibri"/>
              </a:rPr>
              <a:t>8. Proximal tibia (popliteal or its branches).</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19400" y="914400"/>
            <a:ext cx="184731" cy="369332"/>
          </a:xfrm>
          <a:prstGeom prst="rect">
            <a:avLst/>
          </a:prstGeom>
          <a:noFill/>
        </p:spPr>
        <p:txBody>
          <a:bodyPr wrap="none" rtlCol="0">
            <a:spAutoFit/>
          </a:bodyPr>
          <a:lstStyle/>
          <a:p>
            <a:endParaRPr lang="en-US" dirty="0"/>
          </a:p>
        </p:txBody>
      </p:sp>
      <p:pic>
        <p:nvPicPr>
          <p:cNvPr id="5" name="Picture 4" descr="vascular injury2"/>
          <p:cNvPicPr>
            <a:picLocks noChangeAspect="1" noChangeArrowheads="1"/>
          </p:cNvPicPr>
          <p:nvPr/>
        </p:nvPicPr>
        <p:blipFill>
          <a:blip r:embed="rId2"/>
          <a:srcRect/>
          <a:stretch>
            <a:fillRect/>
          </a:stretch>
        </p:blipFill>
        <p:spPr bwMode="auto">
          <a:xfrm>
            <a:off x="2438400" y="1828800"/>
            <a:ext cx="4648200" cy="3200400"/>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90800" y="533400"/>
            <a:ext cx="4343400" cy="584775"/>
          </a:xfrm>
          <a:prstGeom prst="rect">
            <a:avLst/>
          </a:prstGeom>
        </p:spPr>
        <p:txBody>
          <a:bodyPr wrap="square">
            <a:spAutoFit/>
          </a:bodyPr>
          <a:lstStyle/>
          <a:p>
            <a:r>
              <a:rPr lang="en-US" sz="3200" b="1" dirty="0"/>
              <a:t>Clinical features</a:t>
            </a:r>
          </a:p>
        </p:txBody>
      </p:sp>
      <p:sp>
        <p:nvSpPr>
          <p:cNvPr id="6" name="TextBox 5"/>
          <p:cNvSpPr txBox="1"/>
          <p:nvPr/>
        </p:nvSpPr>
        <p:spPr>
          <a:xfrm>
            <a:off x="609600" y="1143000"/>
            <a:ext cx="7239000" cy="5660011"/>
          </a:xfrm>
          <a:prstGeom prst="rect">
            <a:avLst/>
          </a:prstGeom>
          <a:noFill/>
        </p:spPr>
        <p:txBody>
          <a:bodyPr wrap="square" rtlCol="0">
            <a:spAutoFit/>
          </a:bodyPr>
          <a:lstStyle/>
          <a:p>
            <a:pPr>
              <a:lnSpc>
                <a:spcPct val="90000"/>
              </a:lnSpc>
              <a:defRPr/>
            </a:pPr>
            <a:r>
              <a:rPr lang="en-US" sz="2800" dirty="0"/>
              <a:t>Pt with ischemia may have 5 P’s:</a:t>
            </a:r>
          </a:p>
          <a:p>
            <a:pPr>
              <a:lnSpc>
                <a:spcPct val="90000"/>
              </a:lnSpc>
              <a:defRPr/>
            </a:pPr>
            <a:r>
              <a:rPr lang="en-US" sz="2800" dirty="0"/>
              <a:t>	- </a:t>
            </a:r>
            <a:r>
              <a:rPr lang="en-US" sz="2800" dirty="0" err="1"/>
              <a:t>paraesthesia</a:t>
            </a:r>
            <a:r>
              <a:rPr lang="en-US" sz="2800" dirty="0"/>
              <a:t>/numbness</a:t>
            </a:r>
          </a:p>
          <a:p>
            <a:pPr>
              <a:lnSpc>
                <a:spcPct val="90000"/>
              </a:lnSpc>
              <a:defRPr/>
            </a:pPr>
            <a:r>
              <a:rPr lang="en-US" sz="2800" dirty="0"/>
              <a:t>	- pain</a:t>
            </a:r>
          </a:p>
          <a:p>
            <a:pPr>
              <a:lnSpc>
                <a:spcPct val="90000"/>
              </a:lnSpc>
              <a:defRPr/>
            </a:pPr>
            <a:r>
              <a:rPr lang="en-US" sz="2800" dirty="0"/>
              <a:t>	- pallor</a:t>
            </a:r>
          </a:p>
          <a:p>
            <a:pPr>
              <a:lnSpc>
                <a:spcPct val="90000"/>
              </a:lnSpc>
              <a:defRPr/>
            </a:pPr>
            <a:r>
              <a:rPr lang="en-US" sz="2800" dirty="0"/>
              <a:t>	- pulselessness</a:t>
            </a:r>
          </a:p>
          <a:p>
            <a:pPr>
              <a:lnSpc>
                <a:spcPct val="90000"/>
              </a:lnSpc>
              <a:defRPr/>
            </a:pPr>
            <a:r>
              <a:rPr lang="en-US" sz="2800" dirty="0"/>
              <a:t>	- paralysis</a:t>
            </a:r>
          </a:p>
          <a:p>
            <a:pPr>
              <a:lnSpc>
                <a:spcPct val="90000"/>
              </a:lnSpc>
              <a:defRPr/>
            </a:pPr>
            <a:r>
              <a:rPr lang="en-US" sz="2800" dirty="0"/>
              <a:t>Investigate if suspect vascular injury : Angiogram</a:t>
            </a:r>
          </a:p>
          <a:p>
            <a:pPr>
              <a:lnSpc>
                <a:spcPct val="90000"/>
              </a:lnSpc>
              <a:defRPr/>
            </a:pPr>
            <a:r>
              <a:rPr lang="en-US" sz="2800" dirty="0"/>
              <a:t>Treatment</a:t>
            </a:r>
          </a:p>
          <a:p>
            <a:pPr>
              <a:lnSpc>
                <a:spcPct val="90000"/>
              </a:lnSpc>
              <a:defRPr/>
            </a:pPr>
            <a:r>
              <a:rPr lang="en-US" sz="2800" dirty="0"/>
              <a:t> Emergency treatment</a:t>
            </a:r>
          </a:p>
          <a:p>
            <a:pPr>
              <a:lnSpc>
                <a:spcPct val="90000"/>
              </a:lnSpc>
              <a:defRPr/>
            </a:pPr>
            <a:r>
              <a:rPr lang="en-US" sz="2800" dirty="0"/>
              <a:t>All bandages/splints removed</a:t>
            </a:r>
          </a:p>
          <a:p>
            <a:pPr>
              <a:lnSpc>
                <a:spcPct val="90000"/>
              </a:lnSpc>
              <a:defRPr/>
            </a:pPr>
            <a:r>
              <a:rPr lang="en-US" sz="2800" dirty="0"/>
              <a:t>The fracture X-Ray again </a:t>
            </a:r>
          </a:p>
          <a:p>
            <a:pPr>
              <a:lnSpc>
                <a:spcPct val="90000"/>
              </a:lnSpc>
              <a:defRPr/>
            </a:pPr>
            <a:r>
              <a:rPr lang="en-US" sz="2800" dirty="0"/>
              <a:t>Circulation reassessed for next half hour</a:t>
            </a:r>
          </a:p>
          <a:p>
            <a:pPr>
              <a:lnSpc>
                <a:spcPct val="90000"/>
              </a:lnSpc>
              <a:defRPr/>
            </a:pPr>
            <a:r>
              <a:rPr lang="en-US" sz="2800" dirty="0"/>
              <a:t>If no improvement, do vessels exploration</a:t>
            </a:r>
          </a:p>
          <a:p>
            <a:pPr>
              <a:lnSpc>
                <a:spcPct val="90000"/>
              </a:lnSpc>
              <a:defRPr/>
            </a:pPr>
            <a:endParaRPr lang="en-US" dirty="0"/>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764024"/>
            <a:ext cx="7010400" cy="6093976"/>
          </a:xfrm>
          <a:prstGeom prst="rect">
            <a:avLst/>
          </a:prstGeom>
        </p:spPr>
        <p:txBody>
          <a:bodyPr wrap="square">
            <a:spAutoFit/>
          </a:bodyPr>
          <a:lstStyle/>
          <a:p>
            <a:pPr>
              <a:defRPr/>
            </a:pPr>
            <a:endParaRPr lang="en-US" dirty="0"/>
          </a:p>
          <a:p>
            <a:pPr>
              <a:defRPr/>
            </a:pPr>
            <a:r>
              <a:rPr lang="en-US" sz="2800" dirty="0"/>
              <a:t>Variable degree of motor and sensory loss along the distribution of the nerve</a:t>
            </a:r>
          </a:p>
          <a:p>
            <a:pPr>
              <a:defRPr/>
            </a:pPr>
            <a:r>
              <a:rPr lang="en-US" sz="2800" dirty="0"/>
              <a:t>May be neuropraxia, axonotmesis or neurotmesis</a:t>
            </a:r>
          </a:p>
          <a:p>
            <a:pPr>
              <a:defRPr/>
            </a:pPr>
            <a:r>
              <a:rPr lang="en-US" sz="2800" dirty="0"/>
              <a:t>Radial nerve is most frequently damaged nerves.</a:t>
            </a:r>
          </a:p>
          <a:p>
            <a:pPr>
              <a:defRPr/>
            </a:pPr>
            <a:r>
              <a:rPr lang="en-US" sz="2800" dirty="0"/>
              <a:t> In closed injuries – nerve is seldom severed and spontaneous recovery should be awaited.</a:t>
            </a:r>
          </a:p>
          <a:p>
            <a:pPr>
              <a:defRPr/>
            </a:pPr>
            <a:endParaRPr lang="en-US" sz="2800" dirty="0"/>
          </a:p>
          <a:p>
            <a:pPr>
              <a:defRPr/>
            </a:pPr>
            <a:r>
              <a:rPr lang="en-US" sz="2800" dirty="0"/>
              <a:t>In open fractures – complete lesion(</a:t>
            </a:r>
            <a:r>
              <a:rPr lang="en-US" sz="2800" dirty="0" err="1"/>
              <a:t>neurotmesis</a:t>
            </a:r>
            <a:r>
              <a:rPr lang="en-US" sz="2800" dirty="0"/>
              <a:t>) : the nerve is explored during wound debridement and repaired.</a:t>
            </a:r>
          </a:p>
          <a:p>
            <a:pPr>
              <a:defRPr/>
            </a:pPr>
            <a:endParaRPr lang="en-US" dirty="0"/>
          </a:p>
          <a:p>
            <a:endParaRPr lang="en-US" dirty="0"/>
          </a:p>
        </p:txBody>
      </p:sp>
      <p:sp>
        <p:nvSpPr>
          <p:cNvPr id="3" name="TextBox 2"/>
          <p:cNvSpPr txBox="1"/>
          <p:nvPr/>
        </p:nvSpPr>
        <p:spPr>
          <a:xfrm>
            <a:off x="2667000" y="188627"/>
            <a:ext cx="3810000" cy="584775"/>
          </a:xfrm>
          <a:prstGeom prst="rect">
            <a:avLst/>
          </a:prstGeom>
          <a:noFill/>
        </p:spPr>
        <p:txBody>
          <a:bodyPr wrap="square" rtlCol="0">
            <a:spAutoFit/>
          </a:bodyPr>
          <a:lstStyle/>
          <a:p>
            <a:r>
              <a:rPr lang="en-US" sz="3200" b="1" dirty="0">
                <a:solidFill>
                  <a:srgbClr val="FF0000"/>
                </a:solidFill>
              </a:rPr>
              <a:t>Nerve injury</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24200" y="1295400"/>
            <a:ext cx="184731" cy="369332"/>
          </a:xfrm>
          <a:prstGeom prst="rect">
            <a:avLst/>
          </a:prstGeom>
          <a:noFill/>
        </p:spPr>
        <p:txBody>
          <a:bodyPr wrap="none" rtlCol="0">
            <a:spAutoFit/>
          </a:bodyPr>
          <a:lstStyle/>
          <a:p>
            <a:endParaRPr lang="en-US" dirty="0"/>
          </a:p>
        </p:txBody>
      </p:sp>
      <p:sp>
        <p:nvSpPr>
          <p:cNvPr id="5" name="TextBox 4"/>
          <p:cNvSpPr txBox="1"/>
          <p:nvPr/>
        </p:nvSpPr>
        <p:spPr>
          <a:xfrm>
            <a:off x="762000" y="1066800"/>
            <a:ext cx="7772400" cy="4995214"/>
          </a:xfrm>
          <a:prstGeom prst="rect">
            <a:avLst/>
          </a:prstGeom>
          <a:noFill/>
        </p:spPr>
        <p:txBody>
          <a:bodyPr wrap="square" rtlCol="0">
            <a:spAutoFit/>
          </a:bodyPr>
          <a:lstStyle/>
          <a:p>
            <a:pPr>
              <a:lnSpc>
                <a:spcPct val="90000"/>
              </a:lnSpc>
              <a:defRPr/>
            </a:pPr>
            <a:endParaRPr lang="en-US" dirty="0"/>
          </a:p>
          <a:p>
            <a:pPr>
              <a:lnSpc>
                <a:spcPct val="90000"/>
              </a:lnSpc>
              <a:defRPr/>
            </a:pPr>
            <a:r>
              <a:rPr lang="en-US" sz="2800" b="1" dirty="0"/>
              <a:t>Definition</a:t>
            </a:r>
            <a:r>
              <a:rPr lang="en-US" dirty="0"/>
              <a:t>    </a:t>
            </a:r>
          </a:p>
          <a:p>
            <a:pPr>
              <a:lnSpc>
                <a:spcPct val="90000"/>
              </a:lnSpc>
              <a:defRPr/>
            </a:pPr>
            <a:r>
              <a:rPr lang="en-US" dirty="0"/>
              <a:t>	</a:t>
            </a:r>
            <a:r>
              <a:rPr lang="en-US" sz="2400" dirty="0"/>
              <a:t>Compartment syndrome involves the compression of nerves and blood vessels within an enclosed space, leading to impaired blood flow and nerve damage. </a:t>
            </a:r>
          </a:p>
          <a:p>
            <a:pPr>
              <a:lnSpc>
                <a:spcPct val="90000"/>
              </a:lnSpc>
              <a:defRPr/>
            </a:pPr>
            <a:endParaRPr lang="en-US" sz="2400" dirty="0"/>
          </a:p>
          <a:p>
            <a:pPr>
              <a:lnSpc>
                <a:spcPct val="90000"/>
              </a:lnSpc>
              <a:defRPr/>
            </a:pPr>
            <a:r>
              <a:rPr lang="en-US" sz="2400" dirty="0"/>
              <a:t>Fascia separate groups of muscles in the arms and legs from each other. Inside each layer of fascia is a confined space, called a compartment, that includes the muscle tissue, nerves, bones and blood vessels. </a:t>
            </a:r>
          </a:p>
          <a:p>
            <a:pPr>
              <a:lnSpc>
                <a:spcPct val="90000"/>
              </a:lnSpc>
              <a:defRPr/>
            </a:pPr>
            <a:endParaRPr lang="en-US" sz="2400" dirty="0"/>
          </a:p>
          <a:p>
            <a:pPr>
              <a:lnSpc>
                <a:spcPct val="90000"/>
              </a:lnSpc>
              <a:defRPr/>
            </a:pPr>
            <a:r>
              <a:rPr lang="en-US" sz="2400" dirty="0"/>
              <a:t>A rise in pressure within these compartments may jeopardize the blood supply to the muscles &amp; nerves within the compartment.</a:t>
            </a:r>
          </a:p>
          <a:p>
            <a:endParaRPr lang="en-US" dirty="0"/>
          </a:p>
        </p:txBody>
      </p:sp>
      <p:sp>
        <p:nvSpPr>
          <p:cNvPr id="6" name="TextBox 5"/>
          <p:cNvSpPr txBox="1"/>
          <p:nvPr/>
        </p:nvSpPr>
        <p:spPr>
          <a:xfrm>
            <a:off x="2971800" y="533400"/>
            <a:ext cx="4351897" cy="584775"/>
          </a:xfrm>
          <a:prstGeom prst="rect">
            <a:avLst/>
          </a:prstGeom>
          <a:noFill/>
        </p:spPr>
        <p:txBody>
          <a:bodyPr wrap="none" rtlCol="0">
            <a:spAutoFit/>
          </a:bodyPr>
          <a:lstStyle/>
          <a:p>
            <a:r>
              <a:rPr lang="en-US" sz="3200" b="1" dirty="0">
                <a:solidFill>
                  <a:srgbClr val="FF0000"/>
                </a:solidFill>
              </a:rPr>
              <a:t>Compartment syndrome</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143000"/>
            <a:ext cx="7239000" cy="4330416"/>
          </a:xfrm>
          <a:prstGeom prst="rect">
            <a:avLst/>
          </a:prstGeom>
        </p:spPr>
        <p:txBody>
          <a:bodyPr wrap="square">
            <a:spAutoFit/>
          </a:bodyPr>
          <a:lstStyle/>
          <a:p>
            <a:pPr>
              <a:lnSpc>
                <a:spcPct val="90000"/>
              </a:lnSpc>
              <a:defRPr/>
            </a:pPr>
            <a:endParaRPr lang="en-US" dirty="0"/>
          </a:p>
          <a:p>
            <a:pPr>
              <a:lnSpc>
                <a:spcPct val="90000"/>
              </a:lnSpc>
              <a:defRPr/>
            </a:pPr>
            <a:r>
              <a:rPr lang="en-US" dirty="0"/>
              <a:t>	-</a:t>
            </a:r>
            <a:r>
              <a:rPr lang="en-US" sz="2400" dirty="0"/>
              <a:t>any injury/infection leading to edema of muscle</a:t>
            </a:r>
          </a:p>
          <a:p>
            <a:pPr>
              <a:lnSpc>
                <a:spcPct val="90000"/>
              </a:lnSpc>
              <a:defRPr/>
            </a:pPr>
            <a:r>
              <a:rPr lang="en-US" sz="2400" dirty="0"/>
              <a:t>	-fracture haematoma within the compartment</a:t>
            </a:r>
          </a:p>
          <a:p>
            <a:pPr>
              <a:lnSpc>
                <a:spcPct val="90000"/>
              </a:lnSpc>
              <a:defRPr/>
            </a:pPr>
            <a:r>
              <a:rPr lang="en-US" sz="2400" dirty="0"/>
              <a:t>	-ischemia to the compartment leading to muscle</a:t>
            </a:r>
          </a:p>
          <a:p>
            <a:pPr>
              <a:lnSpc>
                <a:spcPct val="90000"/>
              </a:lnSpc>
              <a:defRPr/>
            </a:pPr>
            <a:r>
              <a:rPr lang="en-US" sz="2400" dirty="0"/>
              <a:t>	 </a:t>
            </a:r>
            <a:r>
              <a:rPr lang="en-US" sz="2400" dirty="0" err="1"/>
              <a:t>oedema</a:t>
            </a:r>
            <a:endParaRPr lang="en-US" sz="2400" dirty="0"/>
          </a:p>
          <a:p>
            <a:pPr>
              <a:lnSpc>
                <a:spcPct val="90000"/>
              </a:lnSpc>
              <a:defRPr/>
            </a:pPr>
            <a:r>
              <a:rPr lang="en-US" sz="2400" dirty="0"/>
              <a:t>	-Due to tight bandages or casts </a:t>
            </a:r>
          </a:p>
          <a:p>
            <a:pPr>
              <a:lnSpc>
                <a:spcPct val="90000"/>
              </a:lnSpc>
              <a:defRPr/>
            </a:pPr>
            <a:endParaRPr lang="en-US" sz="2400" dirty="0"/>
          </a:p>
          <a:p>
            <a:pPr algn="ctr">
              <a:lnSpc>
                <a:spcPct val="90000"/>
              </a:lnSpc>
              <a:defRPr/>
            </a:pPr>
            <a:r>
              <a:rPr lang="en-US" sz="2400" b="1" dirty="0"/>
              <a:t>Hallmark Symptoms</a:t>
            </a:r>
            <a:r>
              <a:rPr lang="en-US" sz="2400" dirty="0"/>
              <a:t>:   </a:t>
            </a:r>
          </a:p>
          <a:p>
            <a:pPr>
              <a:lnSpc>
                <a:spcPct val="90000"/>
              </a:lnSpc>
              <a:defRPr/>
            </a:pPr>
            <a:r>
              <a:rPr lang="en-US" sz="2400" dirty="0"/>
              <a:t>		- severe pain that does not respond to elevation 	  or pain medication. </a:t>
            </a:r>
          </a:p>
          <a:p>
            <a:pPr>
              <a:lnSpc>
                <a:spcPct val="90000"/>
              </a:lnSpc>
              <a:defRPr/>
            </a:pPr>
            <a:r>
              <a:rPr lang="en-US" sz="2400" dirty="0"/>
              <a:t>		- In more advanced cases, there may be 	   	  decreased sensation, weakness, and paleness 	  of the skin</a:t>
            </a:r>
            <a:r>
              <a:rPr lang="en-US" dirty="0"/>
              <a:t>.</a:t>
            </a:r>
          </a:p>
        </p:txBody>
      </p:sp>
      <p:sp>
        <p:nvSpPr>
          <p:cNvPr id="3" name="TextBox 2"/>
          <p:cNvSpPr txBox="1"/>
          <p:nvPr/>
        </p:nvSpPr>
        <p:spPr>
          <a:xfrm>
            <a:off x="3886200" y="609600"/>
            <a:ext cx="1342034" cy="584775"/>
          </a:xfrm>
          <a:prstGeom prst="rect">
            <a:avLst/>
          </a:prstGeom>
          <a:noFill/>
        </p:spPr>
        <p:txBody>
          <a:bodyPr wrap="none" rtlCol="0">
            <a:spAutoFit/>
          </a:bodyPr>
          <a:lstStyle/>
          <a:p>
            <a:r>
              <a:rPr lang="en-US" sz="3200" dirty="0"/>
              <a:t>Causes</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797511"/>
            <a:ext cx="7848600" cy="2862322"/>
          </a:xfrm>
          <a:prstGeom prst="rect">
            <a:avLst/>
          </a:prstGeom>
        </p:spPr>
        <p:txBody>
          <a:bodyPr wrap="square">
            <a:spAutoFit/>
          </a:bodyPr>
          <a:lstStyle/>
          <a:p>
            <a:pPr>
              <a:defRPr/>
            </a:pPr>
            <a:r>
              <a:rPr lang="en-US" sz="3600" dirty="0"/>
              <a:t>Injuries with a high risk of developing Compartments </a:t>
            </a:r>
            <a:r>
              <a:rPr lang="en-US" sz="3600" dirty="0" err="1"/>
              <a:t>synd</a:t>
            </a:r>
            <a:r>
              <a:rPr lang="en-US" sz="3600" dirty="0"/>
              <a:t>:</a:t>
            </a:r>
          </a:p>
          <a:p>
            <a:pPr lvl="2">
              <a:defRPr/>
            </a:pPr>
            <a:r>
              <a:rPr lang="en-US" sz="3600" dirty="0"/>
              <a:t># of the elbow</a:t>
            </a:r>
          </a:p>
          <a:p>
            <a:pPr lvl="2">
              <a:defRPr/>
            </a:pPr>
            <a:r>
              <a:rPr lang="en-US" sz="3600" dirty="0"/>
              <a:t># of the forearm bone</a:t>
            </a:r>
          </a:p>
          <a:p>
            <a:pPr lvl="2">
              <a:defRPr/>
            </a:pPr>
            <a:r>
              <a:rPr lang="en-US" sz="3600" dirty="0"/>
              <a:t># of the proximal third of the tibia</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838200"/>
            <a:ext cx="7924800" cy="5022914"/>
          </a:xfrm>
          <a:prstGeom prst="rect">
            <a:avLst/>
          </a:prstGeom>
        </p:spPr>
        <p:txBody>
          <a:bodyPr wrap="square">
            <a:spAutoFit/>
          </a:bodyPr>
          <a:lstStyle/>
          <a:p>
            <a:pPr>
              <a:lnSpc>
                <a:spcPct val="80000"/>
              </a:lnSpc>
              <a:defRPr/>
            </a:pPr>
            <a:endParaRPr lang="en-US" dirty="0"/>
          </a:p>
          <a:p>
            <a:pPr>
              <a:lnSpc>
                <a:spcPct val="80000"/>
              </a:lnSpc>
              <a:defRPr/>
            </a:pPr>
            <a:r>
              <a:rPr lang="en-US" sz="2400" dirty="0"/>
              <a:t>Produced by anaerobic orgs : </a:t>
            </a:r>
            <a:r>
              <a:rPr lang="en-US" sz="2400" i="1" dirty="0"/>
              <a:t>Clostridium sp </a:t>
            </a:r>
            <a:r>
              <a:rPr lang="en-US" sz="2400" dirty="0"/>
              <a:t>infections.</a:t>
            </a:r>
          </a:p>
          <a:p>
            <a:pPr>
              <a:lnSpc>
                <a:spcPct val="80000"/>
              </a:lnSpc>
              <a:defRPr/>
            </a:pPr>
            <a:r>
              <a:rPr lang="en-US" sz="2400" dirty="0"/>
              <a:t>These orgs can survive in ↓ O</a:t>
            </a:r>
            <a:r>
              <a:rPr lang="en-US" sz="2400" baseline="-25000" dirty="0"/>
              <a:t>2</a:t>
            </a:r>
            <a:r>
              <a:rPr lang="en-US" sz="2400" dirty="0"/>
              <a:t> tension</a:t>
            </a:r>
          </a:p>
          <a:p>
            <a:pPr>
              <a:lnSpc>
                <a:spcPct val="80000"/>
              </a:lnSpc>
              <a:defRPr/>
            </a:pPr>
            <a:r>
              <a:rPr lang="en-US" sz="2400" dirty="0"/>
              <a:t>Toxins produced will destroy the cell wall and leads to tissue necrosis</a:t>
            </a:r>
          </a:p>
          <a:p>
            <a:pPr>
              <a:lnSpc>
                <a:spcPct val="80000"/>
              </a:lnSpc>
              <a:defRPr/>
            </a:pPr>
            <a:r>
              <a:rPr lang="en-US" sz="2400" dirty="0"/>
              <a:t>C/feature: within 24hr. Pt complains:</a:t>
            </a:r>
          </a:p>
          <a:p>
            <a:pPr>
              <a:lnSpc>
                <a:spcPct val="80000"/>
              </a:lnSpc>
              <a:defRPr/>
            </a:pPr>
            <a:r>
              <a:rPr lang="en-US" sz="2400" dirty="0"/>
              <a:t>				- intense pain</a:t>
            </a:r>
          </a:p>
          <a:p>
            <a:pPr>
              <a:lnSpc>
                <a:spcPct val="80000"/>
              </a:lnSpc>
              <a:defRPr/>
            </a:pPr>
            <a:r>
              <a:rPr lang="en-US" sz="2400" dirty="0"/>
              <a:t>				- swelling around the wound</a:t>
            </a:r>
          </a:p>
          <a:p>
            <a:pPr>
              <a:lnSpc>
                <a:spcPct val="80000"/>
              </a:lnSpc>
              <a:defRPr/>
            </a:pPr>
            <a:r>
              <a:rPr lang="en-US" sz="2400" dirty="0"/>
              <a:t>				- brownish discharge</a:t>
            </a:r>
          </a:p>
          <a:p>
            <a:pPr>
              <a:lnSpc>
                <a:spcPct val="80000"/>
              </a:lnSpc>
              <a:defRPr/>
            </a:pPr>
            <a:r>
              <a:rPr lang="en-US" sz="2400" dirty="0"/>
              <a:t>				- gas formation </a:t>
            </a:r>
          </a:p>
          <a:p>
            <a:pPr>
              <a:lnSpc>
                <a:spcPct val="80000"/>
              </a:lnSpc>
              <a:defRPr/>
            </a:pPr>
            <a:r>
              <a:rPr lang="en-US" sz="2400" dirty="0"/>
              <a:t>				- pyrexia</a:t>
            </a:r>
          </a:p>
          <a:p>
            <a:pPr>
              <a:lnSpc>
                <a:spcPct val="80000"/>
              </a:lnSpc>
              <a:defRPr/>
            </a:pPr>
            <a:r>
              <a:rPr lang="en-US" sz="2400" dirty="0"/>
              <a:t>				- characteristic smelling</a:t>
            </a:r>
          </a:p>
          <a:p>
            <a:pPr>
              <a:lnSpc>
                <a:spcPct val="80000"/>
              </a:lnSpc>
              <a:defRPr/>
            </a:pPr>
            <a:r>
              <a:rPr lang="en-US" sz="2400" dirty="0"/>
              <a:t>				- PR ↑</a:t>
            </a:r>
          </a:p>
          <a:p>
            <a:pPr>
              <a:lnSpc>
                <a:spcPct val="80000"/>
              </a:lnSpc>
              <a:defRPr/>
            </a:pPr>
            <a:r>
              <a:rPr lang="en-US" sz="2400" dirty="0"/>
              <a:t>				- toxaemic </a:t>
            </a:r>
            <a:r>
              <a:rPr lang="en-US" sz="2400" dirty="0">
                <a:sym typeface="Wingdings" pitchFamily="2" charset="2"/>
              </a:rPr>
              <a:t> coma  death</a:t>
            </a:r>
            <a:r>
              <a:rPr lang="en-US" sz="2400" dirty="0"/>
              <a:t> </a:t>
            </a:r>
          </a:p>
          <a:p>
            <a:pPr>
              <a:lnSpc>
                <a:spcPct val="80000"/>
              </a:lnSpc>
              <a:defRPr/>
            </a:pPr>
            <a:r>
              <a:rPr lang="en-US" sz="2400" dirty="0"/>
              <a:t>Inability to recognize may lead to unnecessary amputation for the non-lethal cellulitis.</a:t>
            </a:r>
          </a:p>
          <a:p>
            <a:endParaRPr lang="en-US" dirty="0"/>
          </a:p>
        </p:txBody>
      </p:sp>
      <p:sp>
        <p:nvSpPr>
          <p:cNvPr id="3" name="TextBox 2"/>
          <p:cNvSpPr txBox="1"/>
          <p:nvPr/>
        </p:nvSpPr>
        <p:spPr>
          <a:xfrm>
            <a:off x="2971800" y="228600"/>
            <a:ext cx="2481385" cy="584775"/>
          </a:xfrm>
          <a:prstGeom prst="rect">
            <a:avLst/>
          </a:prstGeom>
          <a:noFill/>
        </p:spPr>
        <p:txBody>
          <a:bodyPr wrap="square" rtlCol="0">
            <a:spAutoFit/>
          </a:bodyPr>
          <a:lstStyle/>
          <a:p>
            <a:r>
              <a:rPr lang="en-US" sz="3200" b="1" dirty="0"/>
              <a:t>Gas gangrene</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533400"/>
            <a:ext cx="7315200" cy="4708981"/>
          </a:xfrm>
          <a:prstGeom prst="rect">
            <a:avLst/>
          </a:prstGeom>
        </p:spPr>
        <p:txBody>
          <a:bodyPr wrap="square">
            <a:spAutoFit/>
          </a:bodyPr>
          <a:lstStyle/>
          <a:p>
            <a:pPr>
              <a:defRPr/>
            </a:pPr>
            <a:r>
              <a:rPr lang="en-US" sz="3200" b="1" dirty="0"/>
              <a:t>Prevention:</a:t>
            </a:r>
            <a:r>
              <a:rPr lang="en-US" sz="3200" dirty="0"/>
              <a:t> </a:t>
            </a:r>
          </a:p>
          <a:p>
            <a:pPr>
              <a:defRPr/>
            </a:pPr>
            <a:r>
              <a:rPr lang="en-US" sz="2400" dirty="0"/>
              <a:t>deep penetrating wound in muscular tissue are dangerous;should be explored, all dead tissue should be completely excised, and if there doubt about the tissue viability should left open the wound</a:t>
            </a:r>
          </a:p>
          <a:p>
            <a:pPr>
              <a:defRPr/>
            </a:pPr>
            <a:endParaRPr lang="en-US" sz="2000" dirty="0"/>
          </a:p>
          <a:p>
            <a:pPr>
              <a:defRPr/>
            </a:pPr>
            <a:r>
              <a:rPr lang="en-US" sz="3200" b="1" dirty="0"/>
              <a:t>Treatment:</a:t>
            </a:r>
            <a:endParaRPr lang="en-US" sz="2000" dirty="0"/>
          </a:p>
          <a:p>
            <a:pPr>
              <a:defRPr/>
            </a:pPr>
            <a:r>
              <a:rPr lang="en-US" sz="2400" dirty="0"/>
              <a:t>General measures:</a:t>
            </a:r>
          </a:p>
          <a:p>
            <a:pPr lvl="1">
              <a:defRPr/>
            </a:pPr>
            <a:r>
              <a:rPr lang="en-US" sz="2400" dirty="0"/>
              <a:t>Fluid replacement &amp; IV Antibiotic (immediate)</a:t>
            </a:r>
          </a:p>
          <a:p>
            <a:pPr lvl="1">
              <a:defRPr/>
            </a:pPr>
            <a:r>
              <a:rPr lang="en-US" sz="2400" dirty="0"/>
              <a:t>Hyperbaric O</a:t>
            </a:r>
            <a:r>
              <a:rPr lang="en-US" sz="2400" baseline="-25000" dirty="0"/>
              <a:t>2 </a:t>
            </a:r>
            <a:r>
              <a:rPr lang="en-US" sz="2400" dirty="0"/>
              <a:t>(limiting the spread of gangrene)</a:t>
            </a:r>
          </a:p>
          <a:p>
            <a:pPr lvl="1">
              <a:defRPr/>
            </a:pPr>
            <a:r>
              <a:rPr lang="en-US" sz="2400" dirty="0"/>
              <a:t>Mainstay : prompt decompression &amp; remove dead tissue</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457200"/>
            <a:ext cx="7391400" cy="584775"/>
          </a:xfrm>
          <a:prstGeom prst="rect">
            <a:avLst/>
          </a:prstGeom>
          <a:noFill/>
        </p:spPr>
        <p:txBody>
          <a:bodyPr wrap="square" rtlCol="0">
            <a:spAutoFit/>
          </a:bodyPr>
          <a:lstStyle/>
          <a:p>
            <a:r>
              <a:rPr lang="en-US" sz="3200" b="1" dirty="0"/>
              <a:t>Adult Respiratory Distress Syndrome</a:t>
            </a:r>
          </a:p>
        </p:txBody>
      </p:sp>
      <p:sp>
        <p:nvSpPr>
          <p:cNvPr id="5" name="TextBox 4"/>
          <p:cNvSpPr txBox="1"/>
          <p:nvPr/>
        </p:nvSpPr>
        <p:spPr>
          <a:xfrm>
            <a:off x="838200" y="1981200"/>
            <a:ext cx="7620000" cy="2308324"/>
          </a:xfrm>
          <a:prstGeom prst="rect">
            <a:avLst/>
          </a:prstGeom>
          <a:noFill/>
        </p:spPr>
        <p:txBody>
          <a:bodyPr wrap="square" rtlCol="0">
            <a:spAutoFit/>
          </a:bodyPr>
          <a:lstStyle/>
          <a:p>
            <a:r>
              <a:rPr lang="en-US" sz="2400" dirty="0"/>
              <a:t>ARDS can be a squeal of trauma with subsequent shock.</a:t>
            </a:r>
          </a:p>
          <a:p>
            <a:r>
              <a:rPr lang="en-US" sz="2400" dirty="0"/>
              <a:t>The onset is usually 24 hrs after the injury</a:t>
            </a:r>
          </a:p>
          <a:p>
            <a:r>
              <a:rPr lang="en-US" sz="2400" dirty="0"/>
              <a:t>The pt develops tachypnoea and labored breathing</a:t>
            </a:r>
          </a:p>
          <a:p>
            <a:r>
              <a:rPr lang="en-US" sz="2400" dirty="0"/>
              <a:t>The exact mechanism is not known, but it is supposed to be due to release of inflammatory mediators which causes disruption of  microvasculature of the pulmonary system.</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33600" y="533400"/>
            <a:ext cx="4648200" cy="584775"/>
          </a:xfrm>
          <a:prstGeom prst="rect">
            <a:avLst/>
          </a:prstGeom>
          <a:noFill/>
        </p:spPr>
        <p:txBody>
          <a:bodyPr wrap="square" rtlCol="0">
            <a:spAutoFit/>
          </a:bodyPr>
          <a:lstStyle/>
          <a:p>
            <a:r>
              <a:rPr lang="en-US" sz="3200" b="1" u="sng" dirty="0"/>
              <a:t>Signs and symptoms</a:t>
            </a:r>
          </a:p>
        </p:txBody>
      </p:sp>
      <p:sp>
        <p:nvSpPr>
          <p:cNvPr id="5" name="TextBox 4"/>
          <p:cNvSpPr txBox="1"/>
          <p:nvPr/>
        </p:nvSpPr>
        <p:spPr>
          <a:xfrm>
            <a:off x="380999" y="1371600"/>
            <a:ext cx="8382001" cy="3693319"/>
          </a:xfrm>
          <a:prstGeom prst="rect">
            <a:avLst/>
          </a:prstGeom>
          <a:noFill/>
        </p:spPr>
        <p:txBody>
          <a:bodyPr wrap="square" rtlCol="0">
            <a:spAutoFit/>
          </a:bodyPr>
          <a:lstStyle/>
          <a:p>
            <a:pPr>
              <a:buFont typeface="Arial" pitchFamily="34" charset="0"/>
              <a:buChar char="•"/>
            </a:pPr>
            <a:r>
              <a:rPr lang="en-US" sz="2400" dirty="0"/>
              <a:t>pain</a:t>
            </a:r>
          </a:p>
          <a:p>
            <a:pPr>
              <a:buFont typeface="Arial" pitchFamily="34" charset="0"/>
              <a:buChar char="•"/>
            </a:pPr>
            <a:r>
              <a:rPr lang="en-US" sz="2400" dirty="0"/>
              <a:t>swelling</a:t>
            </a:r>
          </a:p>
          <a:p>
            <a:pPr>
              <a:buFont typeface="Arial" pitchFamily="34" charset="0"/>
              <a:buChar char="•"/>
            </a:pPr>
            <a:r>
              <a:rPr lang="en-US" sz="2400" dirty="0"/>
              <a:t>bruising</a:t>
            </a:r>
          </a:p>
          <a:p>
            <a:pPr>
              <a:buFont typeface="Arial" pitchFamily="34" charset="0"/>
              <a:buChar char="•"/>
            </a:pPr>
            <a:r>
              <a:rPr lang="en-US" sz="2400" dirty="0"/>
              <a:t>discolored skin around the affected area</a:t>
            </a:r>
          </a:p>
          <a:p>
            <a:pPr>
              <a:buFont typeface="Arial" pitchFamily="34" charset="0"/>
              <a:buChar char="•"/>
            </a:pPr>
            <a:r>
              <a:rPr lang="en-US" sz="2400" dirty="0"/>
              <a:t>angulations – the affected area may be bent at an unusual angle</a:t>
            </a:r>
          </a:p>
          <a:p>
            <a:pPr>
              <a:buFont typeface="Arial" pitchFamily="34" charset="0"/>
              <a:buChar char="•"/>
            </a:pPr>
            <a:r>
              <a:rPr lang="en-US" sz="2400" dirty="0"/>
              <a:t>the patient is unable to put weight on the injured area</a:t>
            </a:r>
          </a:p>
          <a:p>
            <a:pPr>
              <a:buFont typeface="Arial" pitchFamily="34" charset="0"/>
              <a:buChar char="•"/>
            </a:pPr>
            <a:r>
              <a:rPr lang="en-US" sz="2400" dirty="0"/>
              <a:t>the patient cannot move the affected area</a:t>
            </a:r>
          </a:p>
          <a:p>
            <a:pPr>
              <a:buFont typeface="Arial" pitchFamily="34" charset="0"/>
              <a:buChar char="•"/>
            </a:pPr>
            <a:r>
              <a:rPr lang="en-US" sz="2400" dirty="0"/>
              <a:t>the affected bone or joint may have a grating sensation</a:t>
            </a:r>
          </a:p>
          <a:p>
            <a:pPr>
              <a:buFont typeface="Arial" pitchFamily="34" charset="0"/>
              <a:buChar char="•"/>
            </a:pPr>
            <a:r>
              <a:rPr lang="en-US" sz="2400" dirty="0"/>
              <a:t>if it is an open fracture, there may be bleeding</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0" y="1066800"/>
            <a:ext cx="2514600" cy="1077218"/>
          </a:xfrm>
          <a:prstGeom prst="rect">
            <a:avLst/>
          </a:prstGeom>
          <a:noFill/>
        </p:spPr>
        <p:txBody>
          <a:bodyPr wrap="square" rtlCol="0">
            <a:spAutoFit/>
          </a:bodyPr>
          <a:lstStyle/>
          <a:p>
            <a:r>
              <a:rPr lang="en-US" sz="3200" b="1" dirty="0"/>
              <a:t>Investigation</a:t>
            </a:r>
          </a:p>
          <a:p>
            <a:endParaRPr lang="en-US" sz="3200" b="1" dirty="0"/>
          </a:p>
        </p:txBody>
      </p:sp>
      <p:sp>
        <p:nvSpPr>
          <p:cNvPr id="5" name="TextBox 4"/>
          <p:cNvSpPr txBox="1"/>
          <p:nvPr/>
        </p:nvSpPr>
        <p:spPr>
          <a:xfrm>
            <a:off x="914400" y="2438400"/>
            <a:ext cx="6389954" cy="830997"/>
          </a:xfrm>
          <a:prstGeom prst="rect">
            <a:avLst/>
          </a:prstGeom>
          <a:noFill/>
        </p:spPr>
        <p:txBody>
          <a:bodyPr wrap="none" rtlCol="0">
            <a:spAutoFit/>
          </a:bodyPr>
          <a:lstStyle/>
          <a:p>
            <a:r>
              <a:rPr lang="en-US" sz="2400" dirty="0"/>
              <a:t>X ray of chest shows diffuse pulmonary infiltrates.</a:t>
            </a:r>
          </a:p>
          <a:p>
            <a:r>
              <a:rPr lang="en-US" sz="2400" dirty="0"/>
              <a:t>Arterial PO2 falls to less than 50</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24200" y="838200"/>
            <a:ext cx="1914370" cy="584775"/>
          </a:xfrm>
          <a:prstGeom prst="rect">
            <a:avLst/>
          </a:prstGeom>
          <a:noFill/>
        </p:spPr>
        <p:txBody>
          <a:bodyPr wrap="none" rtlCol="0">
            <a:spAutoFit/>
          </a:bodyPr>
          <a:lstStyle/>
          <a:p>
            <a:r>
              <a:rPr lang="en-US" sz="3200" dirty="0"/>
              <a:t>Treatment</a:t>
            </a:r>
          </a:p>
        </p:txBody>
      </p:sp>
      <p:sp>
        <p:nvSpPr>
          <p:cNvPr id="5" name="TextBox 4"/>
          <p:cNvSpPr txBox="1"/>
          <p:nvPr/>
        </p:nvSpPr>
        <p:spPr>
          <a:xfrm>
            <a:off x="1066800" y="1905000"/>
            <a:ext cx="7620000" cy="2308324"/>
          </a:xfrm>
          <a:prstGeom prst="rect">
            <a:avLst/>
          </a:prstGeom>
          <a:noFill/>
        </p:spPr>
        <p:txBody>
          <a:bodyPr wrap="square" rtlCol="0">
            <a:spAutoFit/>
          </a:bodyPr>
          <a:lstStyle/>
          <a:p>
            <a:r>
              <a:rPr lang="en-US" sz="2400" dirty="0"/>
              <a:t>Management consists of 100 percent oxygen and assisted ventilation.</a:t>
            </a:r>
          </a:p>
          <a:p>
            <a:r>
              <a:rPr lang="en-US" sz="2400" dirty="0"/>
              <a:t>It takes from 4 to 7 days for the chest to clear, and the patient returns to normal.</a:t>
            </a:r>
          </a:p>
          <a:p>
            <a:r>
              <a:rPr lang="en-US" sz="2400" dirty="0"/>
              <a:t>If not detected early, patients condition deteriorates rapidly, he develops cardio respiratory failure and dies</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71800" y="533400"/>
            <a:ext cx="4262129" cy="584775"/>
          </a:xfrm>
          <a:prstGeom prst="rect">
            <a:avLst/>
          </a:prstGeom>
          <a:noFill/>
        </p:spPr>
        <p:txBody>
          <a:bodyPr wrap="none" rtlCol="0">
            <a:spAutoFit/>
          </a:bodyPr>
          <a:lstStyle/>
          <a:p>
            <a:r>
              <a:rPr lang="en-US" sz="3200" b="1" dirty="0"/>
              <a:t>Fat embolism syndrome</a:t>
            </a:r>
          </a:p>
        </p:txBody>
      </p:sp>
      <p:sp>
        <p:nvSpPr>
          <p:cNvPr id="5" name="TextBox 4"/>
          <p:cNvSpPr txBox="1"/>
          <p:nvPr/>
        </p:nvSpPr>
        <p:spPr>
          <a:xfrm>
            <a:off x="1066800" y="1752600"/>
            <a:ext cx="6858000" cy="2585323"/>
          </a:xfrm>
          <a:prstGeom prst="rect">
            <a:avLst/>
          </a:prstGeom>
          <a:noFill/>
        </p:spPr>
        <p:txBody>
          <a:bodyPr wrap="square" rtlCol="0">
            <a:spAutoFit/>
          </a:bodyPr>
          <a:lstStyle/>
          <a:p>
            <a:endParaRPr lang="en-US" b="1" dirty="0"/>
          </a:p>
          <a:p>
            <a:r>
              <a:rPr lang="en-US" sz="2400" dirty="0"/>
              <a:t>A fat embolism (FE) is a piece of intravascular fat that lodges within a blood vessel and causes a blockage of blood flow.</a:t>
            </a:r>
          </a:p>
          <a:p>
            <a:r>
              <a:rPr lang="en-US" sz="2400" dirty="0"/>
              <a:t> Fat emboli commonly occur after fractures to the long bones of the lower body, particularly the femur (thighbone), tibia (shinbone), and pelvis</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447800"/>
            <a:ext cx="7239000" cy="5170646"/>
          </a:xfrm>
          <a:prstGeom prst="rect">
            <a:avLst/>
          </a:prstGeom>
        </p:spPr>
        <p:txBody>
          <a:bodyPr wrap="square">
            <a:spAutoFit/>
          </a:bodyPr>
          <a:lstStyle/>
          <a:p>
            <a:endParaRPr lang="en-US" b="1" dirty="0"/>
          </a:p>
          <a:p>
            <a:r>
              <a:rPr lang="en-US" sz="2400" dirty="0"/>
              <a:t>Signs of FES generally appear 12 to 72 hours Trusted Source after trauma. Symptoms tend to occur throughout the body and include:</a:t>
            </a:r>
          </a:p>
          <a:p>
            <a:r>
              <a:rPr lang="en-US" sz="2400" dirty="0"/>
              <a:t>rapid breathing</a:t>
            </a:r>
          </a:p>
          <a:p>
            <a:r>
              <a:rPr lang="en-US" sz="2400" dirty="0"/>
              <a:t>shortness of breath</a:t>
            </a:r>
          </a:p>
          <a:p>
            <a:r>
              <a:rPr lang="en-US" sz="2400" dirty="0"/>
              <a:t>mental confusion</a:t>
            </a:r>
          </a:p>
          <a:p>
            <a:r>
              <a:rPr lang="en-US" sz="2400" dirty="0"/>
              <a:t>lethargy</a:t>
            </a:r>
          </a:p>
          <a:p>
            <a:r>
              <a:rPr lang="en-US" sz="2400" dirty="0"/>
              <a:t>coma</a:t>
            </a:r>
          </a:p>
          <a:p>
            <a:r>
              <a:rPr lang="en-US" sz="2400" dirty="0"/>
              <a:t>pinpoint rash (called a petechial rash), often found on the chest, head, and neck area, which occurs due to bleeding under the skin</a:t>
            </a:r>
          </a:p>
          <a:p>
            <a:r>
              <a:rPr lang="en-US" sz="2400" dirty="0"/>
              <a:t>fever</a:t>
            </a:r>
          </a:p>
          <a:p>
            <a:r>
              <a:rPr lang="en-US" sz="2400" dirty="0"/>
              <a:t>anemia</a:t>
            </a:r>
          </a:p>
        </p:txBody>
      </p:sp>
      <p:sp>
        <p:nvSpPr>
          <p:cNvPr id="5" name="TextBox 4"/>
          <p:cNvSpPr txBox="1"/>
          <p:nvPr/>
        </p:nvSpPr>
        <p:spPr>
          <a:xfrm>
            <a:off x="1676400" y="685800"/>
            <a:ext cx="5740610" cy="523220"/>
          </a:xfrm>
          <a:prstGeom prst="rect">
            <a:avLst/>
          </a:prstGeom>
          <a:noFill/>
        </p:spPr>
        <p:txBody>
          <a:bodyPr wrap="none" rtlCol="0">
            <a:spAutoFit/>
          </a:bodyPr>
          <a:lstStyle/>
          <a:p>
            <a:r>
              <a:rPr lang="en-US" sz="2800" b="1" dirty="0"/>
              <a:t>Symptoms of fat embolism syndrome</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71800" y="762000"/>
            <a:ext cx="1358064" cy="861774"/>
          </a:xfrm>
          <a:prstGeom prst="rect">
            <a:avLst/>
          </a:prstGeom>
          <a:noFill/>
        </p:spPr>
        <p:txBody>
          <a:bodyPr wrap="none" rtlCol="0">
            <a:spAutoFit/>
          </a:bodyPr>
          <a:lstStyle/>
          <a:p>
            <a:r>
              <a:rPr lang="en-US" sz="3200" b="1" dirty="0"/>
              <a:t>Causes</a:t>
            </a:r>
          </a:p>
          <a:p>
            <a:endParaRPr lang="en-US" dirty="0"/>
          </a:p>
        </p:txBody>
      </p:sp>
      <p:sp>
        <p:nvSpPr>
          <p:cNvPr id="7" name="TextBox 6"/>
          <p:cNvSpPr txBox="1"/>
          <p:nvPr/>
        </p:nvSpPr>
        <p:spPr>
          <a:xfrm>
            <a:off x="914400" y="1676400"/>
            <a:ext cx="7467600" cy="4801314"/>
          </a:xfrm>
          <a:prstGeom prst="rect">
            <a:avLst/>
          </a:prstGeom>
          <a:noFill/>
        </p:spPr>
        <p:txBody>
          <a:bodyPr wrap="square" rtlCol="0">
            <a:spAutoFit/>
          </a:bodyPr>
          <a:lstStyle/>
          <a:p>
            <a:r>
              <a:rPr lang="en-US" sz="2400" dirty="0"/>
              <a:t>Orthopedic injuries especially fractures of the long bones are the most common cause of fat embolism syndrome (FES). </a:t>
            </a:r>
          </a:p>
          <a:p>
            <a:r>
              <a:rPr lang="en-US" sz="2400" dirty="0"/>
              <a:t>Other rare causes of fat embolism syndrome are:</a:t>
            </a:r>
          </a:p>
          <a:p>
            <a:r>
              <a:rPr lang="en-US" sz="2400" dirty="0"/>
              <a:t>Severe burns</a:t>
            </a:r>
          </a:p>
          <a:p>
            <a:r>
              <a:rPr lang="en-US" sz="2400" dirty="0"/>
              <a:t>Liver injury</a:t>
            </a:r>
          </a:p>
          <a:p>
            <a:r>
              <a:rPr lang="en-US" sz="2400" dirty="0"/>
              <a:t>Closed chest cardiac massage </a:t>
            </a:r>
          </a:p>
          <a:p>
            <a:r>
              <a:rPr lang="en-US" sz="2400" dirty="0"/>
              <a:t>Bone marrow transplantation</a:t>
            </a:r>
          </a:p>
          <a:p>
            <a:r>
              <a:rPr lang="en-US" sz="2400" dirty="0"/>
              <a:t>Liposuction</a:t>
            </a:r>
          </a:p>
          <a:p>
            <a:r>
              <a:rPr lang="en-US" sz="2400" dirty="0"/>
              <a:t>Decompression sickness</a:t>
            </a:r>
          </a:p>
          <a:p>
            <a:r>
              <a:rPr lang="en-US" sz="2400" dirty="0"/>
              <a:t>Acute haemorrhagic pancreatitis</a:t>
            </a:r>
          </a:p>
          <a:p>
            <a:r>
              <a:rPr lang="en-US" sz="2400" dirty="0"/>
              <a:t>Alcoholic liver disease</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533400"/>
            <a:ext cx="7239000" cy="584775"/>
          </a:xfrm>
          <a:prstGeom prst="rect">
            <a:avLst/>
          </a:prstGeom>
        </p:spPr>
        <p:txBody>
          <a:bodyPr wrap="square">
            <a:spAutoFit/>
          </a:bodyPr>
          <a:lstStyle/>
          <a:p>
            <a:r>
              <a:rPr lang="en-US" sz="3200" b="1" dirty="0"/>
              <a:t>Diagnosis of fat embolism syndrome</a:t>
            </a:r>
            <a:endParaRPr lang="en-US" sz="3200" dirty="0"/>
          </a:p>
        </p:txBody>
      </p:sp>
      <p:sp>
        <p:nvSpPr>
          <p:cNvPr id="5" name="TextBox 4"/>
          <p:cNvSpPr txBox="1"/>
          <p:nvPr/>
        </p:nvSpPr>
        <p:spPr>
          <a:xfrm>
            <a:off x="1143000" y="1600200"/>
            <a:ext cx="6705600" cy="4431983"/>
          </a:xfrm>
          <a:prstGeom prst="rect">
            <a:avLst/>
          </a:prstGeom>
          <a:noFill/>
        </p:spPr>
        <p:txBody>
          <a:bodyPr wrap="square" rtlCol="0">
            <a:spAutoFit/>
          </a:bodyPr>
          <a:lstStyle/>
          <a:p>
            <a:r>
              <a:rPr lang="en-US" sz="2400" dirty="0"/>
              <a:t>Gurd’s major criteria include:</a:t>
            </a:r>
          </a:p>
          <a:p>
            <a:r>
              <a:rPr lang="en-US" sz="2400" dirty="0"/>
              <a:t>petechial rash</a:t>
            </a:r>
          </a:p>
          <a:p>
            <a:r>
              <a:rPr lang="en-US" sz="2400" dirty="0"/>
              <a:t>respiratory distress</a:t>
            </a:r>
          </a:p>
          <a:p>
            <a:r>
              <a:rPr lang="en-US" sz="2400" dirty="0"/>
              <a:t>mental concussion</a:t>
            </a:r>
          </a:p>
          <a:p>
            <a:r>
              <a:rPr lang="en-US" sz="2400" dirty="0"/>
              <a:t>Gurd’s minor criteria include:</a:t>
            </a:r>
          </a:p>
          <a:p>
            <a:r>
              <a:rPr lang="en-US" sz="2400" dirty="0"/>
              <a:t>fat in the blood</a:t>
            </a:r>
          </a:p>
          <a:p>
            <a:r>
              <a:rPr lang="en-US" sz="2400" dirty="0"/>
              <a:t>fever</a:t>
            </a:r>
          </a:p>
          <a:p>
            <a:r>
              <a:rPr lang="en-US" sz="2400" dirty="0"/>
              <a:t>jaundice</a:t>
            </a:r>
          </a:p>
          <a:p>
            <a:r>
              <a:rPr lang="en-US" sz="2400" dirty="0"/>
              <a:t>anemia</a:t>
            </a:r>
          </a:p>
          <a:p>
            <a:r>
              <a:rPr lang="en-US" sz="2400" dirty="0"/>
              <a:t>fast heartbeat</a:t>
            </a:r>
          </a:p>
          <a:p>
            <a:r>
              <a:rPr lang="en-US" sz="2400" dirty="0"/>
              <a:t>renal dysfunction</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0" y="685800"/>
            <a:ext cx="2864491" cy="584775"/>
          </a:xfrm>
          <a:prstGeom prst="rect">
            <a:avLst/>
          </a:prstGeom>
        </p:spPr>
        <p:txBody>
          <a:bodyPr wrap="square">
            <a:spAutoFit/>
          </a:bodyPr>
          <a:lstStyle/>
          <a:p>
            <a:r>
              <a:rPr lang="en-US" sz="3200" b="1" dirty="0"/>
              <a:t>Treatment</a:t>
            </a:r>
          </a:p>
        </p:txBody>
      </p:sp>
      <p:sp>
        <p:nvSpPr>
          <p:cNvPr id="6" name="TextBox 5"/>
          <p:cNvSpPr txBox="1"/>
          <p:nvPr/>
        </p:nvSpPr>
        <p:spPr>
          <a:xfrm>
            <a:off x="1143000" y="1600200"/>
            <a:ext cx="184731" cy="369332"/>
          </a:xfrm>
          <a:prstGeom prst="rect">
            <a:avLst/>
          </a:prstGeom>
          <a:noFill/>
        </p:spPr>
        <p:txBody>
          <a:bodyPr wrap="none" rtlCol="0">
            <a:spAutoFit/>
          </a:bodyPr>
          <a:lstStyle/>
          <a:p>
            <a:endParaRPr lang="en-US" dirty="0"/>
          </a:p>
        </p:txBody>
      </p:sp>
      <p:sp>
        <p:nvSpPr>
          <p:cNvPr id="7" name="Rectangle 6"/>
          <p:cNvSpPr/>
          <p:nvPr/>
        </p:nvSpPr>
        <p:spPr>
          <a:xfrm>
            <a:off x="533400" y="1371600"/>
            <a:ext cx="8001000" cy="4524315"/>
          </a:xfrm>
          <a:prstGeom prst="rect">
            <a:avLst/>
          </a:prstGeom>
        </p:spPr>
        <p:txBody>
          <a:bodyPr wrap="square">
            <a:spAutoFit/>
          </a:bodyPr>
          <a:lstStyle/>
          <a:p>
            <a:r>
              <a:rPr lang="en-US" sz="2400" dirty="0"/>
              <a:t>Once FES develops, the person should be admitted into intensive care unit (ICU), preferably with central venous pressure (CVP) monitoring. CVP monitoring would be helpful to guide the volume resuscitation.</a:t>
            </a:r>
          </a:p>
          <a:p>
            <a:r>
              <a:rPr lang="en-US" sz="2400" dirty="0"/>
              <a:t> Supportive treatment is the only proven treatment method. Supplemental oxygen can be given if a person has mild respiratory distress.</a:t>
            </a:r>
          </a:p>
          <a:p>
            <a:r>
              <a:rPr lang="en-US" sz="2400" dirty="0"/>
              <a:t> However, if a person has severe respiratory distress, either continuous positive pressure ventilation (CPAP), or mechanical ventilation using positive end-expiratory pressure (PEEP) may be indicated.</a:t>
            </a:r>
          </a:p>
          <a:p>
            <a:r>
              <a:rPr lang="en-US" sz="2400" dirty="0"/>
              <a:t> Fluid replacement is required to prevent shock</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828800"/>
            <a:ext cx="7772401" cy="1569660"/>
          </a:xfrm>
          <a:prstGeom prst="rect">
            <a:avLst/>
          </a:prstGeom>
          <a:noFill/>
        </p:spPr>
        <p:txBody>
          <a:bodyPr wrap="square" rtlCol="0">
            <a:spAutoFit/>
          </a:bodyPr>
          <a:lstStyle/>
          <a:p>
            <a:r>
              <a:rPr lang="en-US" sz="2400" dirty="0"/>
              <a:t>Deep vein thrombosis (DVT) occurs when a blood clot (thrombus) forms in one or more of the deep veins in your body, usually in your legs. Deep vein thrombosis can cause leg pain or swelling, but also can occur with no symptoms.</a:t>
            </a:r>
          </a:p>
        </p:txBody>
      </p:sp>
      <p:sp>
        <p:nvSpPr>
          <p:cNvPr id="5" name="TextBox 4"/>
          <p:cNvSpPr txBox="1"/>
          <p:nvPr/>
        </p:nvSpPr>
        <p:spPr>
          <a:xfrm>
            <a:off x="3200400" y="762000"/>
            <a:ext cx="3906069" cy="584775"/>
          </a:xfrm>
          <a:prstGeom prst="rect">
            <a:avLst/>
          </a:prstGeom>
          <a:noFill/>
        </p:spPr>
        <p:txBody>
          <a:bodyPr wrap="none" rtlCol="0">
            <a:spAutoFit/>
          </a:bodyPr>
          <a:lstStyle/>
          <a:p>
            <a:r>
              <a:rPr lang="en-US" sz="3200" b="1" dirty="0"/>
              <a:t>Deep vein thrombosis</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905000"/>
            <a:ext cx="7696200" cy="1938992"/>
          </a:xfrm>
          <a:prstGeom prst="rect">
            <a:avLst/>
          </a:prstGeom>
        </p:spPr>
        <p:txBody>
          <a:bodyPr wrap="square">
            <a:spAutoFit/>
          </a:bodyPr>
          <a:lstStyle/>
          <a:p>
            <a:endParaRPr lang="en-US" sz="2400" dirty="0"/>
          </a:p>
          <a:p>
            <a:r>
              <a:rPr lang="en-US" sz="2400" dirty="0"/>
              <a:t>The blood clots of deep vein thrombosis can be caused by anything that prevents your blood from circulating or clotting normally, such as injury to a vein, surgery, certain medications and limited movement</a:t>
            </a:r>
            <a:r>
              <a:rPr lang="en-US" dirty="0"/>
              <a:t>.</a:t>
            </a:r>
          </a:p>
        </p:txBody>
      </p:sp>
      <p:sp>
        <p:nvSpPr>
          <p:cNvPr id="3" name="TextBox 2"/>
          <p:cNvSpPr txBox="1"/>
          <p:nvPr/>
        </p:nvSpPr>
        <p:spPr>
          <a:xfrm>
            <a:off x="3200400" y="1143000"/>
            <a:ext cx="1676400" cy="584775"/>
          </a:xfrm>
          <a:prstGeom prst="rect">
            <a:avLst/>
          </a:prstGeom>
          <a:noFill/>
        </p:spPr>
        <p:txBody>
          <a:bodyPr wrap="square" rtlCol="0">
            <a:spAutoFit/>
          </a:bodyPr>
          <a:lstStyle/>
          <a:p>
            <a:r>
              <a:rPr lang="en-US" sz="3200" b="1" dirty="0"/>
              <a:t>Causes</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1447800"/>
            <a:ext cx="7848600" cy="2585323"/>
          </a:xfrm>
          <a:prstGeom prst="rect">
            <a:avLst/>
          </a:prstGeom>
        </p:spPr>
        <p:txBody>
          <a:bodyPr wrap="square">
            <a:spAutoFit/>
          </a:bodyPr>
          <a:lstStyle/>
          <a:p>
            <a:r>
              <a:rPr lang="en-US" dirty="0"/>
              <a:t> </a:t>
            </a:r>
            <a:endParaRPr lang="en-US" sz="3200" b="1" dirty="0"/>
          </a:p>
          <a:p>
            <a:r>
              <a:rPr lang="en-US" sz="2400" dirty="0"/>
              <a:t>Swelling in the affected leg. Rarely, there's swelling in both legs.</a:t>
            </a:r>
          </a:p>
          <a:p>
            <a:r>
              <a:rPr lang="en-US" sz="2400" dirty="0"/>
              <a:t>Pain in your leg. The pain often starts in your calf and can feel like cramping or soreness.</a:t>
            </a:r>
          </a:p>
          <a:p>
            <a:r>
              <a:rPr lang="en-US" sz="2400" dirty="0"/>
              <a:t>Red or discolored skin on the leg.</a:t>
            </a:r>
          </a:p>
          <a:p>
            <a:r>
              <a:rPr lang="en-US" sz="2400" dirty="0"/>
              <a:t>A feeling of warmth in the affected leg</a:t>
            </a:r>
            <a:r>
              <a:rPr lang="en-US" dirty="0"/>
              <a:t>.</a:t>
            </a:r>
          </a:p>
        </p:txBody>
      </p:sp>
      <p:sp>
        <p:nvSpPr>
          <p:cNvPr id="3" name="TextBox 2"/>
          <p:cNvSpPr txBox="1"/>
          <p:nvPr/>
        </p:nvSpPr>
        <p:spPr>
          <a:xfrm>
            <a:off x="2514600" y="381000"/>
            <a:ext cx="4038600" cy="584775"/>
          </a:xfrm>
          <a:prstGeom prst="rect">
            <a:avLst/>
          </a:prstGeom>
          <a:noFill/>
        </p:spPr>
        <p:txBody>
          <a:bodyPr wrap="square" rtlCol="0">
            <a:spAutoFit/>
          </a:bodyPr>
          <a:lstStyle/>
          <a:p>
            <a:r>
              <a:rPr lang="en-US" sz="3200" b="1" dirty="0"/>
              <a:t>Signs and symptoms</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2600" y="457200"/>
            <a:ext cx="4875007" cy="584775"/>
          </a:xfrm>
          <a:prstGeom prst="rect">
            <a:avLst/>
          </a:prstGeom>
          <a:noFill/>
        </p:spPr>
        <p:txBody>
          <a:bodyPr wrap="square" rtlCol="0">
            <a:spAutoFit/>
          </a:bodyPr>
          <a:lstStyle/>
          <a:p>
            <a:r>
              <a:rPr lang="en-US" sz="3200" b="1" u="sng" dirty="0"/>
              <a:t>Classification of fracture</a:t>
            </a:r>
          </a:p>
        </p:txBody>
      </p:sp>
      <p:sp>
        <p:nvSpPr>
          <p:cNvPr id="5" name="TextBox 4"/>
          <p:cNvSpPr txBox="1"/>
          <p:nvPr/>
        </p:nvSpPr>
        <p:spPr>
          <a:xfrm>
            <a:off x="457200" y="1752600"/>
            <a:ext cx="7772400" cy="4216539"/>
          </a:xfrm>
          <a:prstGeom prst="rect">
            <a:avLst/>
          </a:prstGeom>
          <a:noFill/>
        </p:spPr>
        <p:txBody>
          <a:bodyPr wrap="square" rtlCol="0">
            <a:spAutoFit/>
          </a:bodyPr>
          <a:lstStyle/>
          <a:p>
            <a:pPr marL="457200" indent="-457200">
              <a:buFont typeface="+mj-lt"/>
              <a:buAutoNum type="arabicPeriod"/>
            </a:pPr>
            <a:r>
              <a:rPr lang="en-US" sz="2800" b="1" dirty="0"/>
              <a:t>On the basis of etiology</a:t>
            </a:r>
          </a:p>
          <a:p>
            <a:pPr marL="514350" indent="-514350">
              <a:buFont typeface="+mj-lt"/>
              <a:buAutoNum type="romanLcPeriod"/>
            </a:pPr>
            <a:r>
              <a:rPr lang="en-US" sz="2400" dirty="0"/>
              <a:t>Traumatic fracture: A fracture sustained due to trauma is called traumatic fracture</a:t>
            </a:r>
          </a:p>
          <a:p>
            <a:pPr marL="514350" indent="-514350">
              <a:buFont typeface="+mj-lt"/>
              <a:buAutoNum type="romanLcPeriod"/>
            </a:pPr>
            <a:endParaRPr lang="en-US" sz="2400" dirty="0"/>
          </a:p>
          <a:p>
            <a:pPr marL="514350" indent="-514350">
              <a:buFont typeface="+mj-lt"/>
              <a:buAutoNum type="romanLcPeriod"/>
            </a:pPr>
            <a:r>
              <a:rPr lang="en-US" sz="2400" dirty="0"/>
              <a:t>Pathological fracture: A fracture through a bone which has been made weak by some underlying disease is called pathological fracture</a:t>
            </a:r>
          </a:p>
          <a:p>
            <a:pPr marL="514350" indent="-514350">
              <a:buFont typeface="+mj-lt"/>
              <a:buAutoNum type="romanLcPeriod"/>
            </a:pPr>
            <a:endParaRPr lang="en-US" sz="2400" dirty="0"/>
          </a:p>
          <a:p>
            <a:pPr marL="514350" indent="-514350">
              <a:buFont typeface="+mj-lt"/>
              <a:buAutoNum type="romanLcPeriod"/>
            </a:pPr>
            <a:r>
              <a:rPr lang="en-US" sz="2400" dirty="0"/>
              <a:t>Stress fracture: This is a special type of fracture sustained due to chronic repetitive injury causing a break in bony tubercle</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00400" y="381000"/>
            <a:ext cx="2594172" cy="1077218"/>
          </a:xfrm>
          <a:prstGeom prst="rect">
            <a:avLst/>
          </a:prstGeom>
          <a:noFill/>
        </p:spPr>
        <p:txBody>
          <a:bodyPr wrap="square" rtlCol="0">
            <a:spAutoFit/>
          </a:bodyPr>
          <a:lstStyle/>
          <a:p>
            <a:r>
              <a:rPr lang="en-US" sz="3200" b="1" dirty="0"/>
              <a:t>Complications</a:t>
            </a:r>
          </a:p>
          <a:p>
            <a:endParaRPr lang="en-US" sz="3200" b="1" dirty="0"/>
          </a:p>
        </p:txBody>
      </p:sp>
      <p:sp>
        <p:nvSpPr>
          <p:cNvPr id="6" name="TextBox 5"/>
          <p:cNvSpPr txBox="1"/>
          <p:nvPr/>
        </p:nvSpPr>
        <p:spPr>
          <a:xfrm>
            <a:off x="685800" y="1295400"/>
            <a:ext cx="7391400" cy="5139869"/>
          </a:xfrm>
          <a:prstGeom prst="rect">
            <a:avLst/>
          </a:prstGeom>
          <a:noFill/>
        </p:spPr>
        <p:txBody>
          <a:bodyPr wrap="square" rtlCol="0">
            <a:spAutoFit/>
          </a:bodyPr>
          <a:lstStyle/>
          <a:p>
            <a:r>
              <a:rPr lang="en-US" sz="2800" b="1" dirty="0"/>
              <a:t>Pulmonary embolism</a:t>
            </a:r>
          </a:p>
          <a:p>
            <a:r>
              <a:rPr lang="en-US" sz="2400" dirty="0"/>
              <a:t>A pulmonary embolism occurs when a blood vessel in your lung becomes blocked by a blood clot (thrombus) that travels to your lung from another part of your body, usually your leg. </a:t>
            </a:r>
          </a:p>
          <a:p>
            <a:r>
              <a:rPr lang="en-US" sz="2400" dirty="0"/>
              <a:t> Signs and symptoms of a pulmonary embolism include:</a:t>
            </a:r>
          </a:p>
          <a:p>
            <a:r>
              <a:rPr lang="en-US" sz="2400" dirty="0"/>
              <a:t>Sudden shortness of breath</a:t>
            </a:r>
          </a:p>
          <a:p>
            <a:r>
              <a:rPr lang="en-US" sz="2400" dirty="0"/>
              <a:t>Chest pain or discomfort that worsens when you take a deep breath or when you cough</a:t>
            </a:r>
          </a:p>
          <a:p>
            <a:r>
              <a:rPr lang="en-US" sz="2400" dirty="0"/>
              <a:t>Feeling lightheaded or dizzy, or fainting</a:t>
            </a:r>
          </a:p>
          <a:p>
            <a:r>
              <a:rPr lang="en-US" sz="2400" dirty="0"/>
              <a:t>Rapid pulse</a:t>
            </a:r>
          </a:p>
          <a:p>
            <a:r>
              <a:rPr lang="en-US" sz="2400" dirty="0"/>
              <a:t>Coughing up blood</a:t>
            </a:r>
          </a:p>
          <a:p>
            <a:endParaRPr lang="en-US" dirty="0"/>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09800" y="762000"/>
            <a:ext cx="2046009" cy="861774"/>
          </a:xfrm>
          <a:prstGeom prst="rect">
            <a:avLst/>
          </a:prstGeom>
          <a:noFill/>
        </p:spPr>
        <p:txBody>
          <a:bodyPr wrap="none" rtlCol="0">
            <a:spAutoFit/>
          </a:bodyPr>
          <a:lstStyle/>
          <a:p>
            <a:r>
              <a:rPr lang="en-US" sz="3200" b="1" dirty="0"/>
              <a:t>Prevention</a:t>
            </a:r>
          </a:p>
          <a:p>
            <a:endParaRPr lang="en-US" dirty="0"/>
          </a:p>
        </p:txBody>
      </p:sp>
      <p:sp>
        <p:nvSpPr>
          <p:cNvPr id="5" name="TextBox 4"/>
          <p:cNvSpPr txBox="1"/>
          <p:nvPr/>
        </p:nvSpPr>
        <p:spPr>
          <a:xfrm>
            <a:off x="685800" y="1676400"/>
            <a:ext cx="8077200" cy="3231654"/>
          </a:xfrm>
          <a:prstGeom prst="rect">
            <a:avLst/>
          </a:prstGeom>
          <a:noFill/>
        </p:spPr>
        <p:txBody>
          <a:bodyPr wrap="square" rtlCol="0">
            <a:spAutoFit/>
          </a:bodyPr>
          <a:lstStyle/>
          <a:p>
            <a:r>
              <a:rPr lang="en-US" sz="2400" dirty="0"/>
              <a:t>Measures to prevent deep vein thrombosis include:</a:t>
            </a:r>
          </a:p>
          <a:p>
            <a:r>
              <a:rPr lang="en-US" sz="2400" b="1" dirty="0"/>
              <a:t>Avoid sitting still.</a:t>
            </a:r>
            <a:r>
              <a:rPr lang="en-US" sz="2400" dirty="0"/>
              <a:t> If you have had surgery or have been on bed rest for other reasons, try to get moving as soon as possible.</a:t>
            </a:r>
            <a:r>
              <a:rPr lang="en-US" sz="2400" b="1" dirty="0"/>
              <a:t> </a:t>
            </a:r>
          </a:p>
          <a:p>
            <a:r>
              <a:rPr lang="en-US" sz="2400" b="1" dirty="0"/>
              <a:t>Make lifestyle changes.</a:t>
            </a:r>
            <a:r>
              <a:rPr lang="en-US" sz="2400" dirty="0"/>
              <a:t> Lose weight and quit smoking.</a:t>
            </a:r>
          </a:p>
          <a:p>
            <a:r>
              <a:rPr lang="en-US" sz="2400" b="1" dirty="0"/>
              <a:t>Exercise.</a:t>
            </a:r>
            <a:r>
              <a:rPr lang="en-US" sz="2400" dirty="0"/>
              <a:t> Regular exercise lowers your risk of blood clots, which is especially important for people who sit a lot or travel frequently.</a:t>
            </a:r>
          </a:p>
          <a:p>
            <a:endParaRPr lang="en-US" dirty="0"/>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3200" y="533400"/>
            <a:ext cx="1954831" cy="584775"/>
          </a:xfrm>
          <a:prstGeom prst="rect">
            <a:avLst/>
          </a:prstGeom>
          <a:noFill/>
        </p:spPr>
        <p:txBody>
          <a:bodyPr wrap="none" rtlCol="0">
            <a:spAutoFit/>
          </a:bodyPr>
          <a:lstStyle/>
          <a:p>
            <a:r>
              <a:rPr lang="en-US" sz="3200" b="1" dirty="0"/>
              <a:t>Treatment</a:t>
            </a:r>
          </a:p>
        </p:txBody>
      </p:sp>
      <p:sp>
        <p:nvSpPr>
          <p:cNvPr id="5" name="TextBox 4"/>
          <p:cNvSpPr txBox="1"/>
          <p:nvPr/>
        </p:nvSpPr>
        <p:spPr>
          <a:xfrm>
            <a:off x="609600" y="1828800"/>
            <a:ext cx="4572000" cy="1200329"/>
          </a:xfrm>
          <a:prstGeom prst="rect">
            <a:avLst/>
          </a:prstGeom>
          <a:noFill/>
        </p:spPr>
        <p:txBody>
          <a:bodyPr wrap="square" rtlCol="0">
            <a:spAutoFit/>
          </a:bodyPr>
          <a:lstStyle/>
          <a:p>
            <a:r>
              <a:rPr lang="en-US" sz="2400" dirty="0"/>
              <a:t>Elevation of limb</a:t>
            </a:r>
          </a:p>
          <a:p>
            <a:r>
              <a:rPr lang="en-US" sz="2400" dirty="0"/>
              <a:t>Elastic bandage</a:t>
            </a:r>
          </a:p>
          <a:p>
            <a:r>
              <a:rPr lang="en-US" sz="2400" dirty="0"/>
              <a:t>Anticoagulant therapy</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2286000"/>
            <a:ext cx="7162800" cy="2677656"/>
          </a:xfrm>
          <a:prstGeom prst="rect">
            <a:avLst/>
          </a:prstGeom>
        </p:spPr>
        <p:txBody>
          <a:bodyPr wrap="square">
            <a:spAutoFit/>
          </a:bodyPr>
          <a:lstStyle/>
          <a:p>
            <a:r>
              <a:rPr lang="en-US" sz="2400" dirty="0"/>
              <a:t>Crush syndrome is a medical condition characterized by major shock and kidney failure after a crushing injury to skeletal muscle. Crush </a:t>
            </a:r>
            <a:r>
              <a:rPr lang="en-US" sz="2400" i="1" dirty="0"/>
              <a:t>injury</a:t>
            </a:r>
            <a:r>
              <a:rPr lang="en-US" sz="2400" dirty="0"/>
              <a:t> is compression of the arms, legs, or other parts of the body that causes muscle swelling and/or neurological disturbances in the affected areas of the body, while crush </a:t>
            </a:r>
            <a:r>
              <a:rPr lang="en-US" sz="2400" i="1" dirty="0"/>
              <a:t>syndrome</a:t>
            </a:r>
            <a:r>
              <a:rPr lang="en-US" sz="2400" dirty="0"/>
              <a:t> is localized crush injury with systemic manifestations</a:t>
            </a:r>
          </a:p>
        </p:txBody>
      </p:sp>
      <p:sp>
        <p:nvSpPr>
          <p:cNvPr id="6" name="TextBox 5"/>
          <p:cNvSpPr txBox="1"/>
          <p:nvPr/>
        </p:nvSpPr>
        <p:spPr>
          <a:xfrm>
            <a:off x="2743200" y="685800"/>
            <a:ext cx="3810000" cy="584775"/>
          </a:xfrm>
          <a:prstGeom prst="rect">
            <a:avLst/>
          </a:prstGeom>
          <a:noFill/>
        </p:spPr>
        <p:txBody>
          <a:bodyPr wrap="square" rtlCol="0">
            <a:spAutoFit/>
          </a:bodyPr>
          <a:lstStyle/>
          <a:p>
            <a:r>
              <a:rPr lang="en-US" sz="3200" b="1" dirty="0"/>
              <a:t>Crush syndrome</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690336"/>
            <a:ext cx="4572000" cy="1477328"/>
          </a:xfrm>
          <a:prstGeom prst="rect">
            <a:avLst/>
          </a:prstGeom>
        </p:spPr>
        <p:txBody>
          <a:bodyPr>
            <a:spAutoFit/>
          </a:bodyPr>
          <a:lstStyle/>
          <a:p>
            <a:r>
              <a:rPr lang="en-US" dirty="0"/>
              <a:t> ►Shock </a:t>
            </a:r>
          </a:p>
          <a:p>
            <a:r>
              <a:rPr lang="en-US" dirty="0"/>
              <a:t>►Electrolyte disturbances</a:t>
            </a:r>
          </a:p>
          <a:p>
            <a:r>
              <a:rPr lang="en-US" dirty="0"/>
              <a:t> ►Renal Failure</a:t>
            </a:r>
          </a:p>
          <a:p>
            <a:r>
              <a:rPr lang="en-US" dirty="0"/>
              <a:t> ►Compartment Syndromes</a:t>
            </a:r>
          </a:p>
          <a:p>
            <a:r>
              <a:rPr lang="en-US" dirty="0"/>
              <a:t> ►Other</a:t>
            </a:r>
          </a:p>
        </p:txBody>
      </p:sp>
      <p:sp>
        <p:nvSpPr>
          <p:cNvPr id="3" name="TextBox 2"/>
          <p:cNvSpPr txBox="1"/>
          <p:nvPr/>
        </p:nvSpPr>
        <p:spPr>
          <a:xfrm>
            <a:off x="1828800" y="1295400"/>
            <a:ext cx="6184880" cy="584775"/>
          </a:xfrm>
          <a:prstGeom prst="rect">
            <a:avLst/>
          </a:prstGeom>
          <a:noFill/>
        </p:spPr>
        <p:txBody>
          <a:bodyPr wrap="square" rtlCol="0">
            <a:spAutoFit/>
          </a:bodyPr>
          <a:lstStyle/>
          <a:p>
            <a:r>
              <a:rPr lang="en-US" sz="3200" b="1" dirty="0"/>
              <a:t>Features of crush syndrome</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95600" y="762000"/>
            <a:ext cx="2971799" cy="584775"/>
          </a:xfrm>
          <a:prstGeom prst="rect">
            <a:avLst/>
          </a:prstGeom>
        </p:spPr>
        <p:txBody>
          <a:bodyPr wrap="square">
            <a:spAutoFit/>
          </a:bodyPr>
          <a:lstStyle/>
          <a:p>
            <a:r>
              <a:rPr lang="en-US" sz="3200" b="1" dirty="0"/>
              <a:t>Management</a:t>
            </a:r>
          </a:p>
        </p:txBody>
      </p:sp>
      <p:sp>
        <p:nvSpPr>
          <p:cNvPr id="5" name="TextBox 4"/>
          <p:cNvSpPr txBox="1"/>
          <p:nvPr/>
        </p:nvSpPr>
        <p:spPr>
          <a:xfrm>
            <a:off x="533400" y="1600200"/>
            <a:ext cx="8001000" cy="1477328"/>
          </a:xfrm>
          <a:prstGeom prst="rect">
            <a:avLst/>
          </a:prstGeom>
          <a:noFill/>
        </p:spPr>
        <p:txBody>
          <a:bodyPr wrap="square" rtlCol="0">
            <a:spAutoFit/>
          </a:bodyPr>
          <a:lstStyle/>
          <a:p>
            <a:r>
              <a:rPr lang="en-US" sz="2400" dirty="0"/>
              <a:t>First aid: application of tourniquet which is gradually released so that deleterious substances are released into circulation in small quantities </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981200"/>
            <a:ext cx="7620000" cy="1938992"/>
          </a:xfrm>
          <a:prstGeom prst="rect">
            <a:avLst/>
          </a:prstGeom>
        </p:spPr>
        <p:txBody>
          <a:bodyPr wrap="square">
            <a:spAutoFit/>
          </a:bodyPr>
          <a:lstStyle/>
          <a:p>
            <a:r>
              <a:rPr lang="en-US" sz="2400" b="1" dirty="0"/>
              <a:t>Avascular necrosis</a:t>
            </a:r>
            <a:r>
              <a:rPr lang="en-US" sz="2400" dirty="0"/>
              <a:t> (</a:t>
            </a:r>
            <a:r>
              <a:rPr lang="en-US" sz="2400" b="1" dirty="0"/>
              <a:t>AVN</a:t>
            </a:r>
            <a:r>
              <a:rPr lang="en-US" sz="2400" dirty="0"/>
              <a:t>), also called </a:t>
            </a:r>
            <a:r>
              <a:rPr lang="en-US" sz="2400" b="1" dirty="0"/>
              <a:t>osteonecrosis</a:t>
            </a:r>
            <a:r>
              <a:rPr lang="en-US" sz="2400" dirty="0"/>
              <a:t> or </a:t>
            </a:r>
            <a:r>
              <a:rPr lang="en-US" sz="2400" b="1" dirty="0"/>
              <a:t>bone infarction</a:t>
            </a:r>
            <a:r>
              <a:rPr lang="en-US" sz="2400" dirty="0"/>
              <a:t>, is death of bone tissue due to interruption of the blood supply</a:t>
            </a:r>
          </a:p>
          <a:p>
            <a:r>
              <a:rPr lang="en-US" sz="2400" dirty="0"/>
              <a:t>Avascular necrosis is also associated with long-term use of high-dose steroid medications and excessive alcohol intake</a:t>
            </a:r>
            <a:r>
              <a:rPr lang="en-US" dirty="0"/>
              <a:t>.</a:t>
            </a:r>
          </a:p>
        </p:txBody>
      </p:sp>
      <p:sp>
        <p:nvSpPr>
          <p:cNvPr id="3" name="TextBox 2"/>
          <p:cNvSpPr txBox="1"/>
          <p:nvPr/>
        </p:nvSpPr>
        <p:spPr>
          <a:xfrm>
            <a:off x="2362200" y="685800"/>
            <a:ext cx="3348802" cy="584775"/>
          </a:xfrm>
          <a:prstGeom prst="rect">
            <a:avLst/>
          </a:prstGeom>
          <a:noFill/>
        </p:spPr>
        <p:txBody>
          <a:bodyPr wrap="none" rtlCol="0">
            <a:spAutoFit/>
          </a:bodyPr>
          <a:lstStyle/>
          <a:p>
            <a:r>
              <a:rPr lang="en-US" sz="3200" b="1" dirty="0"/>
              <a:t>Avascular Necrosis</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371600"/>
            <a:ext cx="7391400" cy="5170646"/>
          </a:xfrm>
          <a:prstGeom prst="rect">
            <a:avLst/>
          </a:prstGeom>
        </p:spPr>
        <p:txBody>
          <a:bodyPr wrap="square">
            <a:spAutoFit/>
          </a:bodyPr>
          <a:lstStyle/>
          <a:p>
            <a:endParaRPr lang="en-US" dirty="0"/>
          </a:p>
          <a:p>
            <a:r>
              <a:rPr lang="en-US" sz="2400" dirty="0"/>
              <a:t>Avascular necrosis occurs when blood flow to a bone is interrupted or reduced. Reduced blood supply can be caused by:</a:t>
            </a:r>
          </a:p>
          <a:p>
            <a:r>
              <a:rPr lang="en-US" sz="2400" b="1" dirty="0"/>
              <a:t>Joint or bone trauma.</a:t>
            </a:r>
            <a:r>
              <a:rPr lang="en-US" sz="2400" dirty="0"/>
              <a:t> An injury, such as a dislocated joint, might damage nearby blood vessels. Cancer treatments involving radiation also can weaken bone and harm blood vessels.</a:t>
            </a:r>
          </a:p>
          <a:p>
            <a:r>
              <a:rPr lang="en-US" sz="2400" b="1" dirty="0"/>
              <a:t>Fatty deposits in blood vessels.</a:t>
            </a:r>
            <a:r>
              <a:rPr lang="en-US" sz="2400" dirty="0"/>
              <a:t> The fat (lipids) can block small blood vessels, reducing the blood flow that feeds bones.</a:t>
            </a:r>
          </a:p>
          <a:p>
            <a:r>
              <a:rPr lang="en-US" sz="2400" b="1" dirty="0"/>
              <a:t>Certain diseases.</a:t>
            </a:r>
            <a:r>
              <a:rPr lang="en-US" sz="2400" dirty="0"/>
              <a:t> Medical conditions, such as sickle cell anemia and </a:t>
            </a:r>
            <a:r>
              <a:rPr lang="en-US" sz="2400" dirty="0" err="1"/>
              <a:t>Gaucher's</a:t>
            </a:r>
            <a:r>
              <a:rPr lang="en-US" sz="2400" dirty="0"/>
              <a:t> disease, also can cause diminished blood flow to bone.</a:t>
            </a:r>
          </a:p>
        </p:txBody>
      </p:sp>
      <p:sp>
        <p:nvSpPr>
          <p:cNvPr id="3" name="TextBox 2"/>
          <p:cNvSpPr txBox="1"/>
          <p:nvPr/>
        </p:nvSpPr>
        <p:spPr>
          <a:xfrm>
            <a:off x="2362200" y="685800"/>
            <a:ext cx="2514600" cy="584775"/>
          </a:xfrm>
          <a:prstGeom prst="rect">
            <a:avLst/>
          </a:prstGeom>
          <a:noFill/>
        </p:spPr>
        <p:txBody>
          <a:bodyPr wrap="square" rtlCol="0">
            <a:spAutoFit/>
          </a:bodyPr>
          <a:lstStyle/>
          <a:p>
            <a:pPr algn="ctr"/>
            <a:r>
              <a:rPr lang="en-US" sz="3200" b="1" dirty="0"/>
              <a:t>Causes</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447800"/>
            <a:ext cx="7924800" cy="4431983"/>
          </a:xfrm>
          <a:prstGeom prst="rect">
            <a:avLst/>
          </a:prstGeom>
        </p:spPr>
        <p:txBody>
          <a:bodyPr wrap="square">
            <a:spAutoFit/>
          </a:bodyPr>
          <a:lstStyle/>
          <a:p>
            <a:endParaRPr lang="en-US" dirty="0"/>
          </a:p>
          <a:p>
            <a:r>
              <a:rPr lang="en-US" sz="2400" dirty="0"/>
              <a:t>Risk factors for developing avascular necrosis include:</a:t>
            </a:r>
          </a:p>
          <a:p>
            <a:r>
              <a:rPr lang="en-US" sz="2400" b="1" dirty="0"/>
              <a:t>Trauma.</a:t>
            </a:r>
            <a:r>
              <a:rPr lang="en-US" sz="2400" dirty="0"/>
              <a:t> Injuries, such as hip dislocation or fracture</a:t>
            </a:r>
          </a:p>
          <a:p>
            <a:r>
              <a:rPr lang="en-US" sz="2400" b="1" dirty="0"/>
              <a:t>Steroid use.</a:t>
            </a:r>
            <a:r>
              <a:rPr lang="en-US" sz="2400" dirty="0"/>
              <a:t> Use of high-dose corticosteroids, such as prednisone, is a common cause of avascular necrosis. </a:t>
            </a:r>
          </a:p>
          <a:p>
            <a:r>
              <a:rPr lang="en-US" sz="2400" b="1" dirty="0"/>
              <a:t>Excessive alcohol use.</a:t>
            </a:r>
            <a:r>
              <a:rPr lang="en-US" sz="2400" dirty="0"/>
              <a:t> </a:t>
            </a:r>
          </a:p>
          <a:p>
            <a:r>
              <a:rPr lang="en-US" sz="2400" b="1" dirty="0"/>
              <a:t>Bisphosphonate use</a:t>
            </a:r>
            <a:r>
              <a:rPr lang="en-US" sz="2400" dirty="0"/>
              <a:t>. Long-term use of medications to increase bone density might contribute to developing osteonecrosis of the jaw</a:t>
            </a:r>
          </a:p>
          <a:p>
            <a:r>
              <a:rPr lang="en-US" sz="2400" b="1" dirty="0"/>
              <a:t>Certain medical treatments.</a:t>
            </a:r>
            <a:r>
              <a:rPr lang="en-US" sz="2400" dirty="0"/>
              <a:t> Radiation therapy for cancer can weaken bone. Organ transplantation, especially kidney transplant, also is associated with avascular necrosis.</a:t>
            </a:r>
          </a:p>
        </p:txBody>
      </p:sp>
      <p:sp>
        <p:nvSpPr>
          <p:cNvPr id="3" name="TextBox 2"/>
          <p:cNvSpPr txBox="1"/>
          <p:nvPr/>
        </p:nvSpPr>
        <p:spPr>
          <a:xfrm>
            <a:off x="2971800" y="838200"/>
            <a:ext cx="2131096" cy="584775"/>
          </a:xfrm>
          <a:prstGeom prst="rect">
            <a:avLst/>
          </a:prstGeom>
          <a:noFill/>
        </p:spPr>
        <p:txBody>
          <a:bodyPr wrap="none" rtlCol="0">
            <a:spAutoFit/>
          </a:bodyPr>
          <a:lstStyle/>
          <a:p>
            <a:r>
              <a:rPr lang="en-US" sz="3200" b="1" dirty="0"/>
              <a:t>Risk factors</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752600"/>
            <a:ext cx="7772400" cy="4154984"/>
          </a:xfrm>
          <a:prstGeom prst="rect">
            <a:avLst/>
          </a:prstGeom>
        </p:spPr>
        <p:txBody>
          <a:bodyPr wrap="square">
            <a:spAutoFit/>
          </a:bodyPr>
          <a:lstStyle/>
          <a:p>
            <a:r>
              <a:rPr lang="en-US" sz="2400" dirty="0"/>
              <a:t>The hip bone is the most commonly affected joint with AVN. AVN also commonly affects the knee. Less often, AVN affects bones in these areas:</a:t>
            </a:r>
          </a:p>
          <a:p>
            <a:r>
              <a:rPr lang="en-US" sz="2400" dirty="0"/>
              <a:t>Shoulder, Wrist, Ankle, Hands, Feet</a:t>
            </a:r>
          </a:p>
          <a:p>
            <a:r>
              <a:rPr lang="en-US" sz="2400" dirty="0"/>
              <a:t>In its early stages, AVN may not cause symptoms. As blood cells die and the disease progresses, symptoms may occur in roughly this order:</a:t>
            </a:r>
          </a:p>
          <a:p>
            <a:r>
              <a:rPr lang="en-US" sz="2400" dirty="0"/>
              <a:t>mild or severe pain in or around the affected joint</a:t>
            </a:r>
          </a:p>
          <a:p>
            <a:r>
              <a:rPr lang="en-US" sz="2400" dirty="0"/>
              <a:t>groin pain that spreads down to the knee</a:t>
            </a:r>
          </a:p>
          <a:p>
            <a:r>
              <a:rPr lang="en-US" sz="2400" dirty="0"/>
              <a:t>pain that occurs when putting weight on the hip or knee</a:t>
            </a:r>
          </a:p>
          <a:p>
            <a:r>
              <a:rPr lang="en-US" sz="2400" dirty="0"/>
              <a:t>joint pain severe enough to limit movement</a:t>
            </a:r>
          </a:p>
        </p:txBody>
      </p:sp>
      <p:sp>
        <p:nvSpPr>
          <p:cNvPr id="3" name="TextBox 2"/>
          <p:cNvSpPr txBox="1"/>
          <p:nvPr/>
        </p:nvSpPr>
        <p:spPr>
          <a:xfrm>
            <a:off x="2514600" y="762000"/>
            <a:ext cx="4495800" cy="584775"/>
          </a:xfrm>
          <a:prstGeom prst="rect">
            <a:avLst/>
          </a:prstGeom>
          <a:noFill/>
        </p:spPr>
        <p:txBody>
          <a:bodyPr wrap="square" rtlCol="0">
            <a:spAutoFit/>
          </a:bodyPr>
          <a:lstStyle/>
          <a:p>
            <a:r>
              <a:rPr lang="en-US" sz="3200" b="1" dirty="0"/>
              <a:t>Symptoms of AVN</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304800"/>
            <a:ext cx="8077200" cy="6032421"/>
          </a:xfrm>
          <a:prstGeom prst="rect">
            <a:avLst/>
          </a:prstGeom>
          <a:noFill/>
        </p:spPr>
        <p:txBody>
          <a:bodyPr wrap="square" rtlCol="0">
            <a:spAutoFit/>
          </a:bodyPr>
          <a:lstStyle/>
          <a:p>
            <a:pPr marL="342900" indent="-342900">
              <a:buFont typeface="+mj-lt"/>
              <a:buAutoNum type="arabicPeriod" startAt="2"/>
            </a:pPr>
            <a:r>
              <a:rPr lang="en-US" sz="2800" b="1" dirty="0"/>
              <a:t>On the basis of displacements</a:t>
            </a:r>
          </a:p>
          <a:p>
            <a:pPr marL="400050" indent="-400050">
              <a:buFont typeface="+mj-lt"/>
              <a:buAutoNum type="romanLcPeriod"/>
            </a:pPr>
            <a:r>
              <a:rPr lang="en-US" sz="2400" dirty="0"/>
              <a:t>Undisplaced fracture: these fractures are easy to identify by absence of significant displacement.</a:t>
            </a:r>
          </a:p>
          <a:p>
            <a:pPr marL="400050" indent="-400050">
              <a:buFont typeface="+mj-lt"/>
              <a:buAutoNum type="romanLcPeriod"/>
            </a:pPr>
            <a:r>
              <a:rPr lang="en-US" sz="2400" dirty="0"/>
              <a:t>Displaced fracture: a fracture may be displaced. The displacement can be in the form of shift, angulations or rotation</a:t>
            </a:r>
          </a:p>
          <a:p>
            <a:pPr marL="400050" indent="-400050"/>
            <a:endParaRPr lang="en-US" sz="2000" dirty="0"/>
          </a:p>
          <a:p>
            <a:pPr marL="457200" indent="-457200">
              <a:buFont typeface="+mj-lt"/>
              <a:buAutoNum type="arabicPeriod" startAt="3"/>
            </a:pPr>
            <a:r>
              <a:rPr lang="en-US" sz="2800" b="1" dirty="0"/>
              <a:t>On the basis of relationship with external environment</a:t>
            </a:r>
          </a:p>
          <a:p>
            <a:pPr marL="514350" indent="-514350">
              <a:buFont typeface="+mj-lt"/>
              <a:buAutoNum type="romanLcPeriod"/>
            </a:pPr>
            <a:r>
              <a:rPr lang="en-US" sz="2400" dirty="0"/>
              <a:t>Closed fracture: a fracture not communicating with the external environment, the overlying skin and other soft tissues are intact is called closed fracture</a:t>
            </a:r>
          </a:p>
          <a:p>
            <a:pPr marL="514350" indent="-514350">
              <a:buFont typeface="+mj-lt"/>
              <a:buAutoNum type="romanLcPeriod"/>
            </a:pPr>
            <a:r>
              <a:rPr lang="en-US" sz="2400" dirty="0"/>
              <a:t>Open fracture: a fracture with break in the overlying skin and soft tissues, leading to the fracture communicating with the external environment is called an open fracture </a:t>
            </a:r>
          </a:p>
          <a:p>
            <a:pPr marL="400050" indent="-400050">
              <a:buFont typeface="+mj-lt"/>
              <a:buAutoNum type="romanLcPeriod"/>
            </a:pP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551837"/>
            <a:ext cx="7315200" cy="1846659"/>
          </a:xfrm>
          <a:prstGeom prst="rect">
            <a:avLst/>
          </a:prstGeom>
        </p:spPr>
        <p:txBody>
          <a:bodyPr wrap="square">
            <a:spAutoFit/>
          </a:bodyPr>
          <a:lstStyle/>
          <a:p>
            <a:endParaRPr lang="en-US" dirty="0"/>
          </a:p>
          <a:p>
            <a:r>
              <a:rPr lang="en-US" sz="2400" dirty="0"/>
              <a:t>Untreated, avascular necrosis worsens with time. Eventually, the bone can collapse.</a:t>
            </a:r>
          </a:p>
          <a:p>
            <a:r>
              <a:rPr lang="en-US" sz="2400" dirty="0"/>
              <a:t> Avascular necrosis also causes bone to lose its smooth shape, potentially leading to severe arthritis.</a:t>
            </a:r>
          </a:p>
        </p:txBody>
      </p:sp>
      <p:sp>
        <p:nvSpPr>
          <p:cNvPr id="3" name="TextBox 2"/>
          <p:cNvSpPr txBox="1"/>
          <p:nvPr/>
        </p:nvSpPr>
        <p:spPr>
          <a:xfrm>
            <a:off x="2895600" y="1295400"/>
            <a:ext cx="2594172" cy="584775"/>
          </a:xfrm>
          <a:prstGeom prst="rect">
            <a:avLst/>
          </a:prstGeom>
          <a:noFill/>
        </p:spPr>
        <p:txBody>
          <a:bodyPr wrap="none" rtlCol="0">
            <a:spAutoFit/>
          </a:bodyPr>
          <a:lstStyle/>
          <a:p>
            <a:r>
              <a:rPr lang="en-US" sz="3200" b="1" dirty="0"/>
              <a:t>Complications</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1443841"/>
            <a:ext cx="7391400" cy="4431983"/>
          </a:xfrm>
          <a:prstGeom prst="rect">
            <a:avLst/>
          </a:prstGeom>
        </p:spPr>
        <p:txBody>
          <a:bodyPr wrap="square">
            <a:spAutoFit/>
          </a:bodyPr>
          <a:lstStyle/>
          <a:p>
            <a:endParaRPr lang="en-US" dirty="0"/>
          </a:p>
          <a:p>
            <a:r>
              <a:rPr lang="en-US" sz="2400" dirty="0"/>
              <a:t>To reduce your risk of avascular necrosis and improve your general health:</a:t>
            </a:r>
          </a:p>
          <a:p>
            <a:r>
              <a:rPr lang="en-US" sz="2400" b="1" dirty="0"/>
              <a:t>Limit alcohol.</a:t>
            </a:r>
            <a:r>
              <a:rPr lang="en-US" sz="2400" dirty="0"/>
              <a:t> Heavy drinking is one of the top risk factors for developing avascular necrosis.</a:t>
            </a:r>
          </a:p>
          <a:p>
            <a:r>
              <a:rPr lang="en-US" sz="2400" b="1" dirty="0"/>
              <a:t>Keep cholesterol levels low.</a:t>
            </a:r>
            <a:r>
              <a:rPr lang="en-US" sz="2400" dirty="0"/>
              <a:t> Tiny bits of fat are the most common substance blocking blood supply to bones.</a:t>
            </a:r>
          </a:p>
          <a:p>
            <a:r>
              <a:rPr lang="en-US" sz="2400" b="1" dirty="0"/>
              <a:t>Monitor steroid use.</a:t>
            </a:r>
            <a:r>
              <a:rPr lang="en-US" sz="2400" dirty="0"/>
              <a:t> Make sure your doctor knows about your past or present use of high-dose steroids. Steroid-related bone damage appears to worsen with repeated courses of high-dose steroids.</a:t>
            </a:r>
          </a:p>
          <a:p>
            <a:r>
              <a:rPr lang="en-US" sz="2400" b="1" dirty="0"/>
              <a:t>Don't smoke.</a:t>
            </a:r>
            <a:r>
              <a:rPr lang="en-US" sz="2400" dirty="0"/>
              <a:t> Smoking increases the risk.</a:t>
            </a:r>
          </a:p>
        </p:txBody>
      </p:sp>
      <p:sp>
        <p:nvSpPr>
          <p:cNvPr id="3" name="TextBox 2"/>
          <p:cNvSpPr txBox="1"/>
          <p:nvPr/>
        </p:nvSpPr>
        <p:spPr>
          <a:xfrm>
            <a:off x="3200400" y="838200"/>
            <a:ext cx="3200400" cy="584775"/>
          </a:xfrm>
          <a:prstGeom prst="rect">
            <a:avLst/>
          </a:prstGeom>
          <a:noFill/>
        </p:spPr>
        <p:txBody>
          <a:bodyPr wrap="square" rtlCol="0">
            <a:spAutoFit/>
          </a:bodyPr>
          <a:lstStyle/>
          <a:p>
            <a:r>
              <a:rPr lang="en-US" sz="3200" b="1" dirty="0"/>
              <a:t>Prevention</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09800" y="838200"/>
            <a:ext cx="4933245" cy="584775"/>
          </a:xfrm>
          <a:prstGeom prst="rect">
            <a:avLst/>
          </a:prstGeom>
          <a:noFill/>
        </p:spPr>
        <p:txBody>
          <a:bodyPr wrap="square" rtlCol="0">
            <a:spAutoFit/>
          </a:bodyPr>
          <a:lstStyle/>
          <a:p>
            <a:r>
              <a:rPr lang="en-US" sz="3200" b="1" dirty="0"/>
              <a:t>Delayed and non- union</a:t>
            </a:r>
          </a:p>
        </p:txBody>
      </p:sp>
      <p:sp>
        <p:nvSpPr>
          <p:cNvPr id="5" name="TextBox 4"/>
          <p:cNvSpPr txBox="1"/>
          <p:nvPr/>
        </p:nvSpPr>
        <p:spPr>
          <a:xfrm>
            <a:off x="533400" y="1752600"/>
            <a:ext cx="8001000" cy="4524315"/>
          </a:xfrm>
          <a:prstGeom prst="rect">
            <a:avLst/>
          </a:prstGeom>
          <a:noFill/>
        </p:spPr>
        <p:txBody>
          <a:bodyPr wrap="square" rtlCol="0">
            <a:spAutoFit/>
          </a:bodyPr>
          <a:lstStyle/>
          <a:p>
            <a:r>
              <a:rPr lang="en-US" sz="2400" dirty="0"/>
              <a:t>When a fracture takes more than usual time to unite, it is said to have gone in delayed union.</a:t>
            </a:r>
          </a:p>
          <a:p>
            <a:r>
              <a:rPr lang="en-US" sz="2400" dirty="0"/>
              <a:t>In some fractures, the union does not progress, and they fail to unite. These are called non-union.</a:t>
            </a:r>
          </a:p>
          <a:p>
            <a:r>
              <a:rPr lang="en-US" sz="2400" dirty="0"/>
              <a:t>Non-union may be painless if pseudo joint forms between the fracture ends (psedoarthrosis)</a:t>
            </a:r>
          </a:p>
          <a:p>
            <a:r>
              <a:rPr lang="en-US" sz="2400" dirty="0"/>
              <a:t> Types of non-union</a:t>
            </a:r>
          </a:p>
          <a:p>
            <a:r>
              <a:rPr lang="en-US" sz="2400" dirty="0"/>
              <a:t> Atrophic: where there is minimal or no attempt at callus formation</a:t>
            </a:r>
          </a:p>
          <a:p>
            <a:r>
              <a:rPr lang="en-US" sz="2400" dirty="0"/>
              <a:t>Hypertrophic: where though the callus is present, it does not bridge the fracture site</a:t>
            </a:r>
          </a:p>
          <a:p>
            <a:endParaRPr lang="en-US" sz="2400" dirty="0"/>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95600" y="457200"/>
            <a:ext cx="2560513" cy="584775"/>
          </a:xfrm>
          <a:prstGeom prst="rect">
            <a:avLst/>
          </a:prstGeom>
          <a:noFill/>
        </p:spPr>
        <p:txBody>
          <a:bodyPr wrap="square" rtlCol="0">
            <a:spAutoFit/>
          </a:bodyPr>
          <a:lstStyle/>
          <a:p>
            <a:r>
              <a:rPr lang="en-US" sz="3200" b="1" dirty="0"/>
              <a:t>Causes</a:t>
            </a:r>
          </a:p>
        </p:txBody>
      </p:sp>
      <p:sp>
        <p:nvSpPr>
          <p:cNvPr id="5" name="TextBox 4"/>
          <p:cNvSpPr txBox="1"/>
          <p:nvPr/>
        </p:nvSpPr>
        <p:spPr>
          <a:xfrm>
            <a:off x="609600" y="1371600"/>
            <a:ext cx="5869364" cy="4062651"/>
          </a:xfrm>
          <a:prstGeom prst="rect">
            <a:avLst/>
          </a:prstGeom>
          <a:noFill/>
        </p:spPr>
        <p:txBody>
          <a:bodyPr wrap="none" rtlCol="0">
            <a:spAutoFit/>
          </a:bodyPr>
          <a:lstStyle/>
          <a:p>
            <a:r>
              <a:rPr lang="en-US" sz="2400" dirty="0"/>
              <a:t>Age</a:t>
            </a:r>
          </a:p>
          <a:p>
            <a:r>
              <a:rPr lang="en-US" sz="2400" dirty="0"/>
              <a:t>Associated systemic illness</a:t>
            </a:r>
          </a:p>
          <a:p>
            <a:r>
              <a:rPr lang="en-US" sz="2400" dirty="0"/>
              <a:t>Distraction at the fracture site</a:t>
            </a:r>
          </a:p>
          <a:p>
            <a:r>
              <a:rPr lang="en-US" sz="2400" dirty="0"/>
              <a:t> muscle pulling the fragments</a:t>
            </a:r>
          </a:p>
          <a:p>
            <a:r>
              <a:rPr lang="en-US" sz="2400" dirty="0"/>
              <a:t> gravity</a:t>
            </a:r>
          </a:p>
          <a:p>
            <a:r>
              <a:rPr lang="en-US" sz="2400" dirty="0"/>
              <a:t> soft tissue interposition</a:t>
            </a:r>
          </a:p>
          <a:p>
            <a:r>
              <a:rPr lang="en-US" sz="2400" dirty="0"/>
              <a:t>Bone loss at the time of fracture</a:t>
            </a:r>
          </a:p>
          <a:p>
            <a:r>
              <a:rPr lang="en-US" sz="2400" dirty="0"/>
              <a:t>Infection from an open fracture</a:t>
            </a:r>
          </a:p>
          <a:p>
            <a:r>
              <a:rPr lang="en-US" sz="2400" dirty="0"/>
              <a:t>Damage to blood supply of fracture segments</a:t>
            </a:r>
          </a:p>
          <a:p>
            <a:r>
              <a:rPr lang="en-US" sz="2400" dirty="0"/>
              <a:t>Pathological fracture</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3200" y="609600"/>
            <a:ext cx="3276600" cy="584775"/>
          </a:xfrm>
          <a:prstGeom prst="rect">
            <a:avLst/>
          </a:prstGeom>
          <a:noFill/>
        </p:spPr>
        <p:txBody>
          <a:bodyPr wrap="square" rtlCol="0">
            <a:spAutoFit/>
          </a:bodyPr>
          <a:lstStyle/>
          <a:p>
            <a:r>
              <a:rPr lang="en-US" sz="3200" b="1" dirty="0"/>
              <a:t>Clinical features</a:t>
            </a:r>
          </a:p>
        </p:txBody>
      </p:sp>
      <p:sp>
        <p:nvSpPr>
          <p:cNvPr id="5" name="TextBox 4"/>
          <p:cNvSpPr txBox="1"/>
          <p:nvPr/>
        </p:nvSpPr>
        <p:spPr>
          <a:xfrm>
            <a:off x="685800" y="2057400"/>
            <a:ext cx="7878824" cy="1569660"/>
          </a:xfrm>
          <a:prstGeom prst="rect">
            <a:avLst/>
          </a:prstGeom>
          <a:noFill/>
        </p:spPr>
        <p:txBody>
          <a:bodyPr wrap="none" rtlCol="0">
            <a:spAutoFit/>
          </a:bodyPr>
          <a:lstStyle/>
          <a:p>
            <a:r>
              <a:rPr lang="en-US" sz="2400" dirty="0"/>
              <a:t>Persistent pain</a:t>
            </a:r>
          </a:p>
          <a:p>
            <a:r>
              <a:rPr lang="en-US" sz="2400" dirty="0"/>
              <a:t>Deformity</a:t>
            </a:r>
          </a:p>
          <a:p>
            <a:r>
              <a:rPr lang="en-US" sz="2400" dirty="0"/>
              <a:t>Abnormal mobility at fracture site</a:t>
            </a:r>
          </a:p>
          <a:p>
            <a:r>
              <a:rPr lang="en-US" sz="2400" dirty="0"/>
              <a:t>A fracture in delayed union,  if stressed, can lead to refracture</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24200" y="1143000"/>
            <a:ext cx="1954831" cy="584775"/>
          </a:xfrm>
          <a:prstGeom prst="rect">
            <a:avLst/>
          </a:prstGeom>
          <a:noFill/>
        </p:spPr>
        <p:txBody>
          <a:bodyPr wrap="none" rtlCol="0">
            <a:spAutoFit/>
          </a:bodyPr>
          <a:lstStyle/>
          <a:p>
            <a:r>
              <a:rPr lang="en-US" sz="3200" b="1" dirty="0"/>
              <a:t>Treatment</a:t>
            </a:r>
          </a:p>
        </p:txBody>
      </p:sp>
      <p:sp>
        <p:nvSpPr>
          <p:cNvPr id="5" name="TextBox 4"/>
          <p:cNvSpPr txBox="1"/>
          <p:nvPr/>
        </p:nvSpPr>
        <p:spPr>
          <a:xfrm>
            <a:off x="838200" y="2438400"/>
            <a:ext cx="4724883" cy="1569660"/>
          </a:xfrm>
          <a:prstGeom prst="rect">
            <a:avLst/>
          </a:prstGeom>
          <a:noFill/>
        </p:spPr>
        <p:txBody>
          <a:bodyPr wrap="none" rtlCol="0">
            <a:spAutoFit/>
          </a:bodyPr>
          <a:lstStyle/>
          <a:p>
            <a:r>
              <a:rPr lang="en-US" sz="2400" dirty="0"/>
              <a:t>Open reduction and internal fixation</a:t>
            </a:r>
          </a:p>
          <a:p>
            <a:r>
              <a:rPr lang="en-US" sz="2400" dirty="0"/>
              <a:t>Excision of fragments</a:t>
            </a:r>
          </a:p>
          <a:p>
            <a:r>
              <a:rPr lang="en-US" sz="2400" dirty="0"/>
              <a:t>Ilizarov’s method</a:t>
            </a:r>
          </a:p>
          <a:p>
            <a:r>
              <a:rPr lang="en-US" sz="2400" dirty="0"/>
              <a:t>Bone grafting</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76600" y="990600"/>
            <a:ext cx="2209800" cy="584775"/>
          </a:xfrm>
          <a:prstGeom prst="rect">
            <a:avLst/>
          </a:prstGeom>
          <a:noFill/>
        </p:spPr>
        <p:txBody>
          <a:bodyPr wrap="square" rtlCol="0">
            <a:spAutoFit/>
          </a:bodyPr>
          <a:lstStyle/>
          <a:p>
            <a:r>
              <a:rPr lang="en-US" sz="3200" b="1" dirty="0"/>
              <a:t>Malunion</a:t>
            </a:r>
          </a:p>
        </p:txBody>
      </p:sp>
      <p:sp>
        <p:nvSpPr>
          <p:cNvPr id="5" name="TextBox 4"/>
          <p:cNvSpPr txBox="1"/>
          <p:nvPr/>
        </p:nvSpPr>
        <p:spPr>
          <a:xfrm>
            <a:off x="533400" y="1676400"/>
            <a:ext cx="8229600" cy="2308324"/>
          </a:xfrm>
          <a:prstGeom prst="rect">
            <a:avLst/>
          </a:prstGeom>
          <a:noFill/>
        </p:spPr>
        <p:txBody>
          <a:bodyPr wrap="square" rtlCol="0">
            <a:spAutoFit/>
          </a:bodyPr>
          <a:lstStyle/>
          <a:p>
            <a:r>
              <a:rPr lang="en-US" sz="2400" dirty="0"/>
              <a:t>When a fracture does not unite in proper position, it is said to have malunited.</a:t>
            </a:r>
          </a:p>
          <a:p>
            <a:r>
              <a:rPr lang="en-US" sz="2400" dirty="0"/>
              <a:t>Causes</a:t>
            </a:r>
          </a:p>
          <a:p>
            <a:r>
              <a:rPr lang="en-US" sz="2400" dirty="0"/>
              <a:t>Improper treatment</a:t>
            </a:r>
          </a:p>
          <a:p>
            <a:r>
              <a:rPr lang="en-US" sz="2400" dirty="0"/>
              <a:t>Unchecked muscle pull (fracture of clavicle)</a:t>
            </a:r>
          </a:p>
          <a:p>
            <a:r>
              <a:rPr lang="en-US" sz="2400" dirty="0"/>
              <a:t>Excessive comminution (colle’s fracture)</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838200"/>
            <a:ext cx="2689967" cy="584775"/>
          </a:xfrm>
          <a:prstGeom prst="rect">
            <a:avLst/>
          </a:prstGeom>
          <a:noFill/>
        </p:spPr>
        <p:txBody>
          <a:bodyPr wrap="none" rtlCol="0">
            <a:spAutoFit/>
          </a:bodyPr>
          <a:lstStyle/>
          <a:p>
            <a:r>
              <a:rPr lang="en-US" sz="3200" b="1" dirty="0"/>
              <a:t>Common sites </a:t>
            </a:r>
          </a:p>
        </p:txBody>
      </p:sp>
      <p:sp>
        <p:nvSpPr>
          <p:cNvPr id="5" name="TextBox 4"/>
          <p:cNvSpPr txBox="1"/>
          <p:nvPr/>
        </p:nvSpPr>
        <p:spPr>
          <a:xfrm>
            <a:off x="457200" y="2514600"/>
            <a:ext cx="6934200" cy="2308324"/>
          </a:xfrm>
          <a:prstGeom prst="rect">
            <a:avLst/>
          </a:prstGeom>
          <a:noFill/>
        </p:spPr>
        <p:txBody>
          <a:bodyPr wrap="square" rtlCol="0">
            <a:spAutoFit/>
          </a:bodyPr>
          <a:lstStyle/>
          <a:p>
            <a:r>
              <a:rPr lang="en-US" sz="2400" dirty="0"/>
              <a:t>Supracondylar fracture of humerus</a:t>
            </a:r>
          </a:p>
          <a:p>
            <a:r>
              <a:rPr lang="en-US" sz="2400" dirty="0"/>
              <a:t>Colle’s fracture</a:t>
            </a:r>
          </a:p>
          <a:p>
            <a:r>
              <a:rPr lang="en-US" sz="2400" dirty="0"/>
              <a:t>Clinical features</a:t>
            </a:r>
          </a:p>
          <a:p>
            <a:r>
              <a:rPr lang="en-US" sz="2400" dirty="0"/>
              <a:t>Deformity</a:t>
            </a:r>
          </a:p>
          <a:p>
            <a:r>
              <a:rPr lang="en-US" sz="2400" dirty="0"/>
              <a:t>Shortening of limb</a:t>
            </a:r>
          </a:p>
          <a:p>
            <a:r>
              <a:rPr lang="en-US" sz="2400" dirty="0"/>
              <a:t>Limitation of movements</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71800" y="685800"/>
            <a:ext cx="2133600" cy="584775"/>
          </a:xfrm>
          <a:prstGeom prst="rect">
            <a:avLst/>
          </a:prstGeom>
          <a:noFill/>
        </p:spPr>
        <p:txBody>
          <a:bodyPr wrap="square" rtlCol="0">
            <a:spAutoFit/>
          </a:bodyPr>
          <a:lstStyle/>
          <a:p>
            <a:r>
              <a:rPr lang="en-US" sz="3200" b="1" dirty="0"/>
              <a:t>Treatment</a:t>
            </a:r>
          </a:p>
        </p:txBody>
      </p:sp>
      <p:sp>
        <p:nvSpPr>
          <p:cNvPr id="6" name="TextBox 5"/>
          <p:cNvSpPr txBox="1"/>
          <p:nvPr/>
        </p:nvSpPr>
        <p:spPr>
          <a:xfrm>
            <a:off x="457200" y="1905000"/>
            <a:ext cx="8305800" cy="2308324"/>
          </a:xfrm>
          <a:prstGeom prst="rect">
            <a:avLst/>
          </a:prstGeom>
          <a:noFill/>
        </p:spPr>
        <p:txBody>
          <a:bodyPr wrap="square" rtlCol="0">
            <a:spAutoFit/>
          </a:bodyPr>
          <a:lstStyle/>
          <a:p>
            <a:r>
              <a:rPr lang="en-US" sz="2400" dirty="0"/>
              <a:t>osteoclasis (refracturing the bone): it is used for correction of mild to moderate angular deformities in children</a:t>
            </a:r>
          </a:p>
          <a:p>
            <a:r>
              <a:rPr lang="en-US" sz="2400" dirty="0"/>
              <a:t>Redoing the fracture surgically: commonly performed operation for malunion</a:t>
            </a:r>
          </a:p>
          <a:p>
            <a:r>
              <a:rPr lang="en-US" sz="2400" dirty="0"/>
              <a:t>Corrective osteotomy</a:t>
            </a:r>
          </a:p>
          <a:p>
            <a:r>
              <a:rPr lang="en-US" sz="2400" dirty="0"/>
              <a:t>Excision of the protruding bone</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1143000"/>
            <a:ext cx="7067558" cy="584775"/>
          </a:xfrm>
          <a:prstGeom prst="rect">
            <a:avLst/>
          </a:prstGeom>
          <a:noFill/>
        </p:spPr>
        <p:txBody>
          <a:bodyPr wrap="square" rtlCol="0">
            <a:spAutoFit/>
          </a:bodyPr>
          <a:lstStyle/>
          <a:p>
            <a:r>
              <a:rPr lang="en-US" sz="3200" b="1" dirty="0"/>
              <a:t>Volkmann’s ischemic contracture</a:t>
            </a:r>
          </a:p>
        </p:txBody>
      </p:sp>
      <p:sp>
        <p:nvSpPr>
          <p:cNvPr id="5" name="Rectangle 4"/>
          <p:cNvSpPr/>
          <p:nvPr/>
        </p:nvSpPr>
        <p:spPr>
          <a:xfrm>
            <a:off x="914400" y="2362200"/>
            <a:ext cx="7315200" cy="3416320"/>
          </a:xfrm>
          <a:prstGeom prst="rect">
            <a:avLst/>
          </a:prstGeom>
        </p:spPr>
        <p:txBody>
          <a:bodyPr wrap="square">
            <a:spAutoFit/>
          </a:bodyPr>
          <a:lstStyle/>
          <a:p>
            <a:r>
              <a:rPr lang="en-US" sz="2400" dirty="0"/>
              <a:t>A Volkmann's contracture is deformity of the hand, fingers, and wrist which occurs as a result of a trauma such as fractures, crush injuries, burns and arterial injuries. Following this trauma, there is a deficit in the arterio-venous circulation in the forearm which causes a decreased blood flow and hypoxia can lead to the damage of muscles, nerves and vascular endothelium. This results in a shortening (contracture) of the muscles in the forearm</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304800"/>
            <a:ext cx="7239000" cy="6186309"/>
          </a:xfrm>
          <a:prstGeom prst="rect">
            <a:avLst/>
          </a:prstGeom>
          <a:noFill/>
        </p:spPr>
        <p:txBody>
          <a:bodyPr wrap="square" rtlCol="0">
            <a:spAutoFit/>
          </a:bodyPr>
          <a:lstStyle/>
          <a:p>
            <a:pPr marL="457200" indent="-457200">
              <a:buFont typeface="+mj-lt"/>
              <a:buAutoNum type="arabicPeriod" startAt="4"/>
            </a:pPr>
            <a:r>
              <a:rPr lang="en-US" sz="2800" b="1" dirty="0"/>
              <a:t>On the basis of complexity of treatment</a:t>
            </a:r>
          </a:p>
          <a:p>
            <a:pPr marL="514350" indent="-514350">
              <a:buFont typeface="+mj-lt"/>
              <a:buAutoNum type="romanLcPeriod"/>
            </a:pPr>
            <a:r>
              <a:rPr lang="en-US" sz="2400" dirty="0"/>
              <a:t>Simple fracture: a fracture in two pieces usually easy to treat is called simple fracture, e.g. a transverse fracture of humerus</a:t>
            </a:r>
          </a:p>
          <a:p>
            <a:pPr marL="514350" indent="-514350">
              <a:buFont typeface="+mj-lt"/>
              <a:buAutoNum type="romanLcPeriod"/>
            </a:pPr>
            <a:r>
              <a:rPr lang="en-US" sz="2400" dirty="0"/>
              <a:t>Complex fracture: a fracture in multiple pieces usually difficult to treat is called complex fracture, e.g. a communited fracture of tibia.</a:t>
            </a:r>
          </a:p>
          <a:p>
            <a:pPr marL="457200" indent="-457200">
              <a:buFont typeface="+mj-lt"/>
              <a:buAutoNum type="arabicPeriod" startAt="5"/>
            </a:pPr>
            <a:r>
              <a:rPr lang="en-US" sz="2800" b="1" dirty="0"/>
              <a:t>On the basis of quantum force causing fracture</a:t>
            </a:r>
          </a:p>
          <a:p>
            <a:pPr marL="514350" indent="-514350">
              <a:buFont typeface="+mj-lt"/>
              <a:buAutoNum type="romanLcPeriod"/>
            </a:pPr>
            <a:r>
              <a:rPr lang="en-US" sz="2400" dirty="0"/>
              <a:t>High velocity injury: these are fractures sustained das a result of severe trauma force as in traffic accidents. In these fractures there is severe soft tissue injury. There is extensive devascularisation of fractured ends.</a:t>
            </a:r>
          </a:p>
          <a:p>
            <a:pPr marL="514350" indent="-514350">
              <a:buFont typeface="+mj-lt"/>
              <a:buAutoNum type="romanLcPeriod"/>
            </a:pPr>
            <a:r>
              <a:rPr lang="en-US" sz="2400" dirty="0"/>
              <a:t>Low velocity injury: these fractures are sustained as a result of mild trauma as in fall</a:t>
            </a:r>
            <a:r>
              <a:rPr lang="en-US" sz="2000" dirty="0"/>
              <a:t>.</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600201"/>
            <a:ext cx="8153400" cy="3323987"/>
          </a:xfrm>
          <a:prstGeom prst="rect">
            <a:avLst/>
          </a:prstGeom>
        </p:spPr>
        <p:txBody>
          <a:bodyPr wrap="square">
            <a:spAutoFit/>
          </a:bodyPr>
          <a:lstStyle/>
          <a:p>
            <a:endParaRPr lang="en-US" dirty="0"/>
          </a:p>
          <a:p>
            <a:r>
              <a:rPr lang="en-US" sz="2400" dirty="0"/>
              <a:t>The clinical presentation of Volkmann`s contracture includes what is commonly referred to as the 5 P s. These are</a:t>
            </a:r>
          </a:p>
          <a:p>
            <a:r>
              <a:rPr lang="en-US" sz="2400" dirty="0"/>
              <a:t> pain,</a:t>
            </a:r>
          </a:p>
          <a:p>
            <a:r>
              <a:rPr lang="en-US" sz="2400" dirty="0"/>
              <a:t> pallor,</a:t>
            </a:r>
          </a:p>
          <a:p>
            <a:r>
              <a:rPr lang="en-US" sz="2400" dirty="0"/>
              <a:t> pulselessness,</a:t>
            </a:r>
          </a:p>
          <a:p>
            <a:r>
              <a:rPr lang="en-US" sz="2400" dirty="0"/>
              <a:t> paresthesias, and</a:t>
            </a:r>
          </a:p>
          <a:p>
            <a:r>
              <a:rPr lang="en-US" sz="2400" dirty="0"/>
              <a:t> paralysis.</a:t>
            </a:r>
          </a:p>
          <a:p>
            <a:r>
              <a:rPr lang="en-US" sz="2400" dirty="0"/>
              <a:t> Pain is the earliest sign</a:t>
            </a:r>
            <a:r>
              <a:rPr lang="en-US" sz="2400" u="sng" baseline="30000" dirty="0">
                <a:hlinkClick r:id="rId2"/>
              </a:rPr>
              <a:t>[</a:t>
            </a:r>
            <a:endParaRPr lang="en-US" sz="2400" dirty="0"/>
          </a:p>
        </p:txBody>
      </p:sp>
      <p:sp>
        <p:nvSpPr>
          <p:cNvPr id="3" name="TextBox 2"/>
          <p:cNvSpPr txBox="1"/>
          <p:nvPr/>
        </p:nvSpPr>
        <p:spPr>
          <a:xfrm>
            <a:off x="3505200" y="457200"/>
            <a:ext cx="2891689" cy="584775"/>
          </a:xfrm>
          <a:prstGeom prst="rect">
            <a:avLst/>
          </a:prstGeom>
          <a:noFill/>
        </p:spPr>
        <p:txBody>
          <a:bodyPr wrap="square" rtlCol="0">
            <a:spAutoFit/>
          </a:bodyPr>
          <a:lstStyle/>
          <a:p>
            <a:r>
              <a:rPr lang="en-US" sz="3200" b="1" dirty="0"/>
              <a:t>Clinical features</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1166843"/>
            <a:ext cx="6858000" cy="4801314"/>
          </a:xfrm>
          <a:prstGeom prst="rect">
            <a:avLst/>
          </a:prstGeom>
        </p:spPr>
        <p:txBody>
          <a:bodyPr wrap="square">
            <a:spAutoFit/>
          </a:bodyPr>
          <a:lstStyle/>
          <a:p>
            <a:endParaRPr lang="en-US" dirty="0"/>
          </a:p>
          <a:p>
            <a:r>
              <a:rPr lang="en-US" sz="2400" dirty="0"/>
              <a:t>Bleach view at the level of the skin (pallor).</a:t>
            </a:r>
          </a:p>
          <a:p>
            <a:r>
              <a:rPr lang="en-US" sz="2400" dirty="0"/>
              <a:t>The wrist is in palmar flexion</a:t>
            </a:r>
          </a:p>
          <a:p>
            <a:r>
              <a:rPr lang="en-US" sz="2400" dirty="0"/>
              <a:t>Clawed fingers</a:t>
            </a:r>
          </a:p>
          <a:p>
            <a:r>
              <a:rPr lang="en-US" sz="2400" dirty="0"/>
              <a:t>Pain occurs with passive stretching of the flexor</a:t>
            </a:r>
          </a:p>
          <a:p>
            <a:r>
              <a:rPr lang="en-US" sz="2400" dirty="0"/>
              <a:t>Palpation of the affected region creates persistent pain (pain)</a:t>
            </a:r>
          </a:p>
          <a:p>
            <a:r>
              <a:rPr lang="en-US" sz="2400" dirty="0"/>
              <a:t>It is possible that the pulsations can not be felt in the swollen arm, mainly in the distal part (pulselessness).</a:t>
            </a:r>
          </a:p>
          <a:p>
            <a:r>
              <a:rPr lang="en-US" sz="2400" dirty="0"/>
              <a:t>There are also neurological limitations noticeable from the muscles that pinch the neural pathways, there is a decreased sensation (paresthesia) and there is an observable motor deficit (paresis).</a:t>
            </a:r>
          </a:p>
        </p:txBody>
      </p:sp>
      <p:sp>
        <p:nvSpPr>
          <p:cNvPr id="3" name="TextBox 2"/>
          <p:cNvSpPr txBox="1"/>
          <p:nvPr/>
        </p:nvSpPr>
        <p:spPr>
          <a:xfrm>
            <a:off x="2590800" y="381000"/>
            <a:ext cx="2880917" cy="584775"/>
          </a:xfrm>
          <a:prstGeom prst="rect">
            <a:avLst/>
          </a:prstGeom>
          <a:noFill/>
        </p:spPr>
        <p:txBody>
          <a:bodyPr wrap="none" rtlCol="0">
            <a:spAutoFit/>
          </a:bodyPr>
          <a:lstStyle/>
          <a:p>
            <a:r>
              <a:rPr lang="en-US" sz="3200" b="1" dirty="0"/>
              <a:t>Special Findings</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914400"/>
            <a:ext cx="7162800" cy="5632311"/>
          </a:xfrm>
          <a:prstGeom prst="rect">
            <a:avLst/>
          </a:prstGeom>
        </p:spPr>
        <p:txBody>
          <a:bodyPr wrap="square">
            <a:spAutoFit/>
          </a:bodyPr>
          <a:lstStyle/>
          <a:p>
            <a:r>
              <a:rPr lang="en-US" sz="2400" dirty="0"/>
              <a:t> The main physical picture that we see is a neurological deficit that occurs in the nerves that pass in the affected regions. The flexion of the wrist is a result of contraction and a loss of innervation.</a:t>
            </a:r>
            <a:br>
              <a:rPr lang="en-US" sz="2400" dirty="0"/>
            </a:br>
            <a:r>
              <a:rPr lang="en-US" sz="2400" dirty="0"/>
              <a:t>The deformity seen in this condition can be divided into different levels of severity:</a:t>
            </a:r>
          </a:p>
          <a:p>
            <a:r>
              <a:rPr lang="en-US" sz="2400" b="1" dirty="0"/>
              <a:t>MILD:</a:t>
            </a:r>
            <a:r>
              <a:rPr lang="en-US" sz="2400" dirty="0"/>
              <a:t> Flexion contracture of 2 or 3 fingers with no or limited loss of sensation</a:t>
            </a:r>
          </a:p>
          <a:p>
            <a:r>
              <a:rPr lang="en-US" sz="2400" b="1" dirty="0"/>
              <a:t>MODERATE:</a:t>
            </a:r>
            <a:r>
              <a:rPr lang="en-US" sz="2400" dirty="0"/>
              <a:t> All fingers are flexed and the thumb is oriented in the palmar orientation. The fist, in this case, can remain permanently flexed and there is usually a loss of sensation in the hand.</a:t>
            </a:r>
          </a:p>
          <a:p>
            <a:r>
              <a:rPr lang="en-US" sz="2400" b="1" dirty="0"/>
              <a:t>SERIOUS:</a:t>
            </a:r>
            <a:r>
              <a:rPr lang="en-US" sz="2400" dirty="0"/>
              <a:t> All muscles in the forearm (flexors and extensors) are involved. This is a serious limiting condition.</a:t>
            </a:r>
          </a:p>
        </p:txBody>
      </p:sp>
      <p:sp>
        <p:nvSpPr>
          <p:cNvPr id="5" name="TextBox 4"/>
          <p:cNvSpPr txBox="1"/>
          <p:nvPr/>
        </p:nvSpPr>
        <p:spPr>
          <a:xfrm>
            <a:off x="2590800" y="228600"/>
            <a:ext cx="2306465" cy="584775"/>
          </a:xfrm>
          <a:prstGeom prst="rect">
            <a:avLst/>
          </a:prstGeom>
          <a:noFill/>
        </p:spPr>
        <p:txBody>
          <a:bodyPr wrap="square" rtlCol="0">
            <a:spAutoFit/>
          </a:bodyPr>
          <a:lstStyle/>
          <a:p>
            <a:r>
              <a:rPr lang="en-US" sz="3200" b="1" dirty="0"/>
              <a:t>Examination</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997839"/>
            <a:ext cx="4572000" cy="3970318"/>
          </a:xfrm>
          <a:prstGeom prst="rect">
            <a:avLst/>
          </a:prstGeom>
        </p:spPr>
        <p:txBody>
          <a:bodyPr>
            <a:spAutoFit/>
          </a:bodyPr>
          <a:lstStyle/>
          <a:p>
            <a:endParaRPr lang="en-US" dirty="0"/>
          </a:p>
          <a:p>
            <a:r>
              <a:rPr lang="en-US" sz="2400" dirty="0"/>
              <a:t>Pressure monitoring</a:t>
            </a:r>
          </a:p>
          <a:p>
            <a:r>
              <a:rPr lang="en-US" sz="2400" dirty="0"/>
              <a:t>Intracompartmental pressure (ICP) can be measured by several means including:</a:t>
            </a:r>
          </a:p>
          <a:p>
            <a:r>
              <a:rPr lang="en-US" sz="2400" dirty="0"/>
              <a:t>Wick catheter</a:t>
            </a:r>
          </a:p>
          <a:p>
            <a:r>
              <a:rPr lang="en-US" sz="2400" dirty="0"/>
              <a:t>Simple needle manometer</a:t>
            </a:r>
          </a:p>
          <a:p>
            <a:r>
              <a:rPr lang="en-US" sz="2400" dirty="0"/>
              <a:t>Infusion techniques</a:t>
            </a:r>
          </a:p>
          <a:p>
            <a:r>
              <a:rPr lang="en-US" sz="2400" dirty="0"/>
              <a:t>Pressure transducers</a:t>
            </a:r>
          </a:p>
          <a:p>
            <a:r>
              <a:rPr lang="en-US" sz="2400" dirty="0"/>
              <a:t>Side-ported needles</a:t>
            </a:r>
          </a:p>
          <a:p>
            <a:endParaRPr lang="en-US" dirty="0"/>
          </a:p>
        </p:txBody>
      </p:sp>
      <p:sp>
        <p:nvSpPr>
          <p:cNvPr id="3" name="TextBox 2"/>
          <p:cNvSpPr txBox="1"/>
          <p:nvPr/>
        </p:nvSpPr>
        <p:spPr>
          <a:xfrm>
            <a:off x="2971800" y="1143000"/>
            <a:ext cx="3958328" cy="584775"/>
          </a:xfrm>
          <a:prstGeom prst="rect">
            <a:avLst/>
          </a:prstGeom>
          <a:noFill/>
        </p:spPr>
        <p:txBody>
          <a:bodyPr wrap="none" rtlCol="0">
            <a:spAutoFit/>
          </a:bodyPr>
          <a:lstStyle/>
          <a:p>
            <a:r>
              <a:rPr lang="en-US" sz="3200" b="1" dirty="0"/>
              <a:t>Diagnostic Procedures</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381000"/>
            <a:ext cx="7620000" cy="5632311"/>
          </a:xfrm>
          <a:prstGeom prst="rect">
            <a:avLst/>
          </a:prstGeom>
        </p:spPr>
        <p:txBody>
          <a:bodyPr wrap="square">
            <a:spAutoFit/>
          </a:bodyPr>
          <a:lstStyle/>
          <a:p>
            <a:r>
              <a:rPr lang="en-US" sz="2400" dirty="0"/>
              <a:t>Outcome Measures</a:t>
            </a:r>
          </a:p>
          <a:p>
            <a:r>
              <a:rPr lang="en-US" sz="2400" dirty="0"/>
              <a:t>Functional Outcome Measures</a:t>
            </a:r>
          </a:p>
          <a:p>
            <a:pPr lvl="1"/>
            <a:r>
              <a:rPr lang="en-US" sz="2400" dirty="0"/>
              <a:t>Active range of motion of the elbow and wrist</a:t>
            </a:r>
          </a:p>
          <a:p>
            <a:pPr lvl="1"/>
            <a:r>
              <a:rPr lang="en-US" sz="2400" dirty="0"/>
              <a:t>Active and passive range of motion of the digits</a:t>
            </a:r>
          </a:p>
          <a:p>
            <a:pPr lvl="1"/>
            <a:r>
              <a:rPr lang="en-US" sz="2400" dirty="0"/>
              <a:t>Shoulder and elbow strength using the sphygmomanometer</a:t>
            </a:r>
          </a:p>
          <a:p>
            <a:pPr lvl="1"/>
            <a:r>
              <a:rPr lang="en-US" sz="2400" dirty="0"/>
              <a:t>Hand strength measured using a dynamometer</a:t>
            </a:r>
          </a:p>
          <a:p>
            <a:pPr lvl="1"/>
            <a:r>
              <a:rPr lang="en-US" sz="2400" dirty="0"/>
              <a:t>Pad to pad pinch. key grip and tripod grip strength measured using a preston pinch gauge</a:t>
            </a:r>
          </a:p>
          <a:p>
            <a:pPr lvl="1"/>
            <a:r>
              <a:rPr lang="en-US" sz="2400" dirty="0"/>
              <a:t>Sensation measured using:</a:t>
            </a:r>
          </a:p>
          <a:p>
            <a:pPr lvl="2"/>
            <a:r>
              <a:rPr lang="en-US" sz="2400" dirty="0"/>
              <a:t>Von Frey Test</a:t>
            </a:r>
          </a:p>
          <a:p>
            <a:pPr lvl="2"/>
            <a:r>
              <a:rPr lang="en-US" sz="2400" dirty="0"/>
              <a:t>Moving two point discrimination test</a:t>
            </a:r>
          </a:p>
          <a:p>
            <a:r>
              <a:rPr lang="en-US" sz="2400" dirty="0"/>
              <a:t>Fine Motor Function</a:t>
            </a:r>
          </a:p>
          <a:p>
            <a:r>
              <a:rPr lang="en-US" sz="2400" dirty="0"/>
              <a:t>Activities of Daily Living</a:t>
            </a:r>
          </a:p>
          <a:p>
            <a:pPr lvl="1"/>
            <a:r>
              <a:rPr lang="en-US" sz="2400" dirty="0"/>
              <a:t>Jebson Hand Function Test</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9800" y="457200"/>
            <a:ext cx="5562600" cy="584775"/>
          </a:xfrm>
          <a:prstGeom prst="rect">
            <a:avLst/>
          </a:prstGeom>
        </p:spPr>
        <p:txBody>
          <a:bodyPr wrap="square">
            <a:spAutoFit/>
          </a:bodyPr>
          <a:lstStyle/>
          <a:p>
            <a:r>
              <a:rPr lang="en-US" sz="3200" b="1" dirty="0"/>
              <a:t>Medical Management</a:t>
            </a:r>
          </a:p>
        </p:txBody>
      </p:sp>
      <p:sp>
        <p:nvSpPr>
          <p:cNvPr id="5" name="Rectangle 4"/>
          <p:cNvSpPr/>
          <p:nvPr/>
        </p:nvSpPr>
        <p:spPr>
          <a:xfrm>
            <a:off x="914400" y="1524000"/>
            <a:ext cx="7086600" cy="2677656"/>
          </a:xfrm>
          <a:prstGeom prst="rect">
            <a:avLst/>
          </a:prstGeom>
        </p:spPr>
        <p:txBody>
          <a:bodyPr wrap="square">
            <a:spAutoFit/>
          </a:bodyPr>
          <a:lstStyle/>
          <a:p>
            <a:r>
              <a:rPr lang="en-US" sz="2400" dirty="0"/>
              <a:t>Prevention is the best management in this condition</a:t>
            </a:r>
          </a:p>
          <a:p>
            <a:r>
              <a:rPr lang="en-US" sz="2400" dirty="0"/>
              <a:t>  fasciotomy is recommended</a:t>
            </a:r>
          </a:p>
          <a:p>
            <a:r>
              <a:rPr lang="en-US" sz="2400" dirty="0"/>
              <a:t>  Surgical opening of the fascia around the muscles</a:t>
            </a:r>
          </a:p>
          <a:p>
            <a:r>
              <a:rPr lang="en-US" sz="2400" dirty="0"/>
              <a:t>  neurolysis surgery should be performed (median and ulnar) along with extensor transfer procedures. </a:t>
            </a:r>
          </a:p>
          <a:p>
            <a:r>
              <a:rPr lang="en-US" sz="2400" dirty="0"/>
              <a:t> debridement of injured muscle </a:t>
            </a:r>
          </a:p>
          <a:p>
            <a:r>
              <a:rPr lang="en-US" sz="2400" dirty="0"/>
              <a:t> releases of scar tissue and salvaging procedures. </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304800" y="685800"/>
            <a:ext cx="9144000" cy="1131742"/>
          </a:xfrm>
          <a:prstGeom prst="rect">
            <a:avLst/>
          </a:prstGeom>
          <a:solidFill>
            <a:srgbClr val="FFFFFF"/>
          </a:solidFill>
          <a:ln w="9525">
            <a:noFill/>
            <a:miter lim="800000"/>
            <a:headEnd/>
            <a:tailEnd/>
          </a:ln>
          <a:effectLst/>
        </p:spPr>
        <p:txBody>
          <a:bodyPr vert="horz" wrap="square" lIns="0" tIns="0" rIns="0" bIns="93791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2752FF"/>
              </a:solidFill>
              <a:effectLst/>
              <a:latin typeface="tisapro-regular"/>
              <a:cs typeface="Arial" pitchFamily="34" charset="0"/>
            </a:endParaRPr>
          </a:p>
        </p:txBody>
      </p:sp>
      <p:pic>
        <p:nvPicPr>
          <p:cNvPr id="58370" name="Picture 2" descr="Dynamc splint.jpg">
            <a:hlinkClick r:id="rId2"/>
          </p:cNvPr>
          <p:cNvPicPr>
            <a:picLocks noChangeAspect="1" noChangeArrowheads="1"/>
          </p:cNvPicPr>
          <p:nvPr/>
        </p:nvPicPr>
        <p:blipFill>
          <a:blip r:embed="rId3"/>
          <a:srcRect/>
          <a:stretch>
            <a:fillRect/>
          </a:stretch>
        </p:blipFill>
        <p:spPr bwMode="auto">
          <a:xfrm>
            <a:off x="533400" y="1219200"/>
            <a:ext cx="8305800" cy="47244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838200"/>
            <a:ext cx="7848600" cy="5570756"/>
          </a:xfrm>
          <a:prstGeom prst="rect">
            <a:avLst/>
          </a:prstGeom>
        </p:spPr>
        <p:txBody>
          <a:bodyPr wrap="square">
            <a:spAutoFit/>
          </a:bodyPr>
          <a:lstStyle/>
          <a:p>
            <a:pPr lvl="0" fontAlgn="base">
              <a:spcBef>
                <a:spcPct val="0"/>
              </a:spcBef>
              <a:spcAft>
                <a:spcPct val="0"/>
              </a:spcAft>
            </a:pPr>
            <a:r>
              <a:rPr lang="en-US" sz="3200" b="1" dirty="0">
                <a:solidFill>
                  <a:schemeClr val="tx1">
                    <a:lumMod val="65000"/>
                    <a:lumOff val="35000"/>
                  </a:schemeClr>
                </a:solidFill>
                <a:cs typeface="Arial" pitchFamily="34" charset="0"/>
              </a:rPr>
              <a:t>Physiotherapy Management</a:t>
            </a:r>
          </a:p>
          <a:p>
            <a:pPr lvl="0" eaLnBrk="0" fontAlgn="base" hangingPunct="0">
              <a:spcBef>
                <a:spcPct val="0"/>
              </a:spcBef>
              <a:spcAft>
                <a:spcPct val="0"/>
              </a:spcAft>
            </a:pPr>
            <a:r>
              <a:rPr lang="en-US" dirty="0">
                <a:solidFill>
                  <a:srgbClr val="2752FF"/>
                </a:solidFill>
                <a:latin typeface="tisapro-regular"/>
                <a:cs typeface="Arial" pitchFamily="34" charset="0"/>
                <a:hlinkClick r:id="rId2"/>
              </a:rPr>
              <a:t>  </a:t>
            </a:r>
            <a:endParaRPr lang="en-US" sz="27200" dirty="0">
              <a:solidFill>
                <a:srgbClr val="020621"/>
              </a:solidFill>
              <a:latin typeface="tisapro-regular"/>
              <a:cs typeface="Arial" pitchFamily="34" charset="0"/>
            </a:endParaRPr>
          </a:p>
          <a:p>
            <a:pPr lvl="0" eaLnBrk="0" fontAlgn="base" hangingPunct="0">
              <a:spcBef>
                <a:spcPct val="0"/>
              </a:spcBef>
              <a:spcAft>
                <a:spcPct val="0"/>
              </a:spcAft>
            </a:pPr>
            <a:r>
              <a:rPr lang="en-US" sz="2400" dirty="0">
                <a:solidFill>
                  <a:srgbClr val="020621"/>
                </a:solidFill>
                <a:cs typeface="Arial" pitchFamily="34" charset="0"/>
              </a:rPr>
              <a:t>After the surgery, it is important to ensure that the mobility</a:t>
            </a:r>
            <a:r>
              <a:rPr lang="en-US" sz="2400" dirty="0">
                <a:solidFill>
                  <a:srgbClr val="020621"/>
                </a:solidFill>
                <a:latin typeface="tisapro-regular"/>
                <a:cs typeface="Arial" pitchFamily="34" charset="0"/>
              </a:rPr>
              <a:t> </a:t>
            </a:r>
            <a:r>
              <a:rPr lang="en-US" sz="2400" dirty="0">
                <a:solidFill>
                  <a:srgbClr val="020621"/>
                </a:solidFill>
                <a:cs typeface="Arial" pitchFamily="34" charset="0"/>
              </a:rPr>
              <a:t>is recovered by:</a:t>
            </a:r>
            <a:endParaRPr lang="en-US" sz="2400" dirty="0">
              <a:cs typeface="Arial" pitchFamily="34" charset="0"/>
            </a:endParaRPr>
          </a:p>
          <a:p>
            <a:pPr lvl="0" eaLnBrk="0" fontAlgn="base" hangingPunct="0">
              <a:spcBef>
                <a:spcPct val="0"/>
              </a:spcBef>
              <a:spcAft>
                <a:spcPct val="0"/>
              </a:spcAft>
              <a:buFontTx/>
              <a:buChar char="•"/>
            </a:pPr>
            <a:r>
              <a:rPr lang="en-US" sz="2400" dirty="0">
                <a:solidFill>
                  <a:srgbClr val="020621"/>
                </a:solidFill>
                <a:cs typeface="Arial" pitchFamily="34" charset="0"/>
              </a:rPr>
              <a:t>Passive stretching techniques</a:t>
            </a:r>
          </a:p>
          <a:p>
            <a:pPr>
              <a:buFont typeface="Arial" pitchFamily="34" charset="0"/>
              <a:buChar char="•"/>
            </a:pPr>
            <a:r>
              <a:rPr lang="en-US" sz="2400" dirty="0">
                <a:solidFill>
                  <a:srgbClr val="020621"/>
                </a:solidFill>
                <a:cs typeface="Arial" pitchFamily="34" charset="0"/>
              </a:rPr>
              <a:t>Range of motion exercises to enhance soft tissue elasticity</a:t>
            </a:r>
            <a:r>
              <a:rPr lang="en-US" sz="2400" dirty="0">
                <a:solidFill>
                  <a:srgbClr val="020621"/>
                </a:solidFill>
                <a:latin typeface="tisapro-regular"/>
                <a:cs typeface="Arial" pitchFamily="34" charset="0"/>
              </a:rPr>
              <a:t>.</a:t>
            </a:r>
            <a:r>
              <a:rPr lang="en-US" sz="2400" dirty="0"/>
              <a:t> Another part of the therapy programme involves activating and strengthening the weak agonist to ensure equilibrium in agonist and antagonist pull during joint movement.</a:t>
            </a:r>
          </a:p>
          <a:p>
            <a:r>
              <a:rPr lang="en-US" sz="2400" dirty="0"/>
              <a:t>Progressive Splinting, passive stretching and tendon gliding, as well as massage can be used in mild to moderate cases of Volkmann's contracture.</a:t>
            </a:r>
          </a:p>
          <a:p>
            <a:r>
              <a:rPr lang="en-US" sz="2400" dirty="0"/>
              <a:t>By the use of an electromyographic device, the patient can train its affected muscles </a:t>
            </a:r>
          </a:p>
          <a:p>
            <a:pPr lvl="0" eaLnBrk="0" fontAlgn="base" hangingPunct="0">
              <a:spcBef>
                <a:spcPct val="0"/>
              </a:spcBef>
              <a:spcAft>
                <a:spcPct val="0"/>
              </a:spcAft>
            </a:pPr>
            <a:endParaRPr lang="en-US" dirty="0">
              <a:solidFill>
                <a:srgbClr val="020621"/>
              </a:solidFill>
              <a:latin typeface="tisapro-regular"/>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52600" y="609600"/>
            <a:ext cx="6019800" cy="584775"/>
          </a:xfrm>
          <a:prstGeom prst="rect">
            <a:avLst/>
          </a:prstGeom>
        </p:spPr>
        <p:txBody>
          <a:bodyPr wrap="square">
            <a:spAutoFit/>
          </a:bodyPr>
          <a:lstStyle/>
          <a:p>
            <a:r>
              <a:rPr lang="en-US" sz="3200" b="1" dirty="0"/>
              <a:t>Heterotopic Ossification</a:t>
            </a:r>
          </a:p>
        </p:txBody>
      </p:sp>
      <p:sp>
        <p:nvSpPr>
          <p:cNvPr id="5" name="Rectangle 4"/>
          <p:cNvSpPr/>
          <p:nvPr/>
        </p:nvSpPr>
        <p:spPr>
          <a:xfrm>
            <a:off x="762000" y="1524000"/>
            <a:ext cx="7543800" cy="4801314"/>
          </a:xfrm>
          <a:prstGeom prst="rect">
            <a:avLst/>
          </a:prstGeom>
        </p:spPr>
        <p:txBody>
          <a:bodyPr wrap="square">
            <a:spAutoFit/>
          </a:bodyPr>
          <a:lstStyle/>
          <a:p>
            <a:r>
              <a:rPr lang="en-US" sz="2400" b="1" dirty="0"/>
              <a:t>Myositis ossificans</a:t>
            </a:r>
            <a:r>
              <a:rPr lang="en-US" sz="2400" dirty="0"/>
              <a:t> comprises two syndromes characterized by heterotopic ossification (calcification) of muscle.</a:t>
            </a:r>
          </a:p>
          <a:p>
            <a:r>
              <a:rPr lang="en-US" sz="2400" b="1" dirty="0"/>
              <a:t> Causes</a:t>
            </a:r>
          </a:p>
          <a:p>
            <a:r>
              <a:rPr lang="en-US" sz="2400" dirty="0"/>
              <a:t>Myositis ossificans usually occurs where a person has experienced a single traumatic injury, such as sustaining a hit while playing football or soccer that causes a deep muscle bruise.</a:t>
            </a:r>
          </a:p>
          <a:p>
            <a:r>
              <a:rPr lang="en-US" sz="2400" dirty="0"/>
              <a:t>It can also happen when there is a repetitive injury to the same area, such as in the thighs of horseback riders.</a:t>
            </a:r>
          </a:p>
          <a:p>
            <a:r>
              <a:rPr lang="en-US" sz="2400" dirty="0"/>
              <a:t> Very rarely, myositis ossificans can occur after a severe muscle strain.</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4600" y="914400"/>
            <a:ext cx="3886200" cy="861774"/>
          </a:xfrm>
          <a:prstGeom prst="rect">
            <a:avLst/>
          </a:prstGeom>
          <a:noFill/>
        </p:spPr>
        <p:txBody>
          <a:bodyPr wrap="square" rtlCol="0">
            <a:spAutoFit/>
          </a:bodyPr>
          <a:lstStyle/>
          <a:p>
            <a:r>
              <a:rPr lang="en-US" sz="3200" b="1" dirty="0"/>
              <a:t>Fracture Healing</a:t>
            </a:r>
          </a:p>
          <a:p>
            <a:endParaRPr lang="en-US" dirty="0"/>
          </a:p>
        </p:txBody>
      </p:sp>
      <p:sp>
        <p:nvSpPr>
          <p:cNvPr id="6" name="TextBox 5"/>
          <p:cNvSpPr txBox="1"/>
          <p:nvPr/>
        </p:nvSpPr>
        <p:spPr>
          <a:xfrm>
            <a:off x="838200" y="1828800"/>
            <a:ext cx="7543800" cy="2308324"/>
          </a:xfrm>
          <a:prstGeom prst="rect">
            <a:avLst/>
          </a:prstGeom>
          <a:noFill/>
        </p:spPr>
        <p:txBody>
          <a:bodyPr wrap="square" rtlCol="0">
            <a:spAutoFit/>
          </a:bodyPr>
          <a:lstStyle/>
          <a:p>
            <a:r>
              <a:rPr lang="en-US" sz="2400" dirty="0"/>
              <a:t>Bone fractures are a common injury and the healing process is complex. Bone is one of a few tissues that is able to heal without forming a fibrous scar.</a:t>
            </a:r>
          </a:p>
          <a:p>
            <a:r>
              <a:rPr lang="en-US" sz="2400" dirty="0"/>
              <a:t> There are two types of fracture healing –</a:t>
            </a:r>
          </a:p>
          <a:p>
            <a:r>
              <a:rPr lang="en-US" sz="2400" dirty="0"/>
              <a:t> indirect (secondary) and</a:t>
            </a:r>
          </a:p>
          <a:p>
            <a:r>
              <a:rPr lang="en-US" sz="2400" dirty="0"/>
              <a:t> direct healing (primary).</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066800"/>
            <a:ext cx="7696199" cy="4955203"/>
          </a:xfrm>
          <a:prstGeom prst="rect">
            <a:avLst/>
          </a:prstGeom>
          <a:noFill/>
        </p:spPr>
        <p:txBody>
          <a:bodyPr wrap="square" rtlCol="0">
            <a:spAutoFit/>
          </a:bodyPr>
          <a:lstStyle/>
          <a:p>
            <a:pPr marL="457200" indent="-457200">
              <a:buFont typeface="+mj-lt"/>
              <a:buAutoNum type="arabicPeriod" startAt="6"/>
            </a:pPr>
            <a:r>
              <a:rPr lang="en-US" sz="2800" b="1" dirty="0"/>
              <a:t>On the basis of pattern</a:t>
            </a:r>
          </a:p>
          <a:p>
            <a:pPr marL="514350" indent="-514350">
              <a:buFont typeface="+mj-lt"/>
              <a:buAutoNum type="romanLcPeriod"/>
            </a:pPr>
            <a:r>
              <a:rPr lang="en-US" sz="2400" dirty="0"/>
              <a:t>Transverse fracture: in this fracture, the fracture line is perpendicular to the long axis of the bone</a:t>
            </a:r>
          </a:p>
          <a:p>
            <a:pPr marL="514350" indent="-514350">
              <a:buFont typeface="+mj-lt"/>
              <a:buAutoNum type="romanLcPeriod"/>
            </a:pPr>
            <a:r>
              <a:rPr lang="en-US" sz="2400" dirty="0"/>
              <a:t>Oblique fracture in this fracture, the fracture line is oblique. Such a fracture is caused by bending force</a:t>
            </a:r>
          </a:p>
          <a:p>
            <a:pPr marL="514350" indent="-514350">
              <a:buFont typeface="+mj-lt"/>
              <a:buAutoNum type="romanLcPeriod"/>
            </a:pPr>
            <a:r>
              <a:rPr lang="en-US" sz="2400" dirty="0"/>
              <a:t>Spiral fracture: in this fracture, the fracture line runs spirally in more than one plane. Such a fracture is caused by a primarily twisting force</a:t>
            </a:r>
          </a:p>
          <a:p>
            <a:pPr marL="514350" indent="-514350">
              <a:buFont typeface="+mj-lt"/>
              <a:buAutoNum type="romanLcPeriod"/>
            </a:pPr>
            <a:r>
              <a:rPr lang="en-US" sz="2400" dirty="0"/>
              <a:t>Comminuted fracture: this is a fracture with multiple fragments. It is caused by crushing or compression force along the long axis of bone. </a:t>
            </a:r>
          </a:p>
          <a:p>
            <a:pPr marL="514350" indent="-514350">
              <a:buFont typeface="+mj-lt"/>
              <a:buAutoNum type="romanLcPeriod"/>
            </a:pPr>
            <a:r>
              <a:rPr lang="en-US" sz="2400" dirty="0"/>
              <a:t>Segmental fracture: in this type, there are two fractures in one bone, but at  different levels</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524000"/>
            <a:ext cx="7696200" cy="3046988"/>
          </a:xfrm>
          <a:prstGeom prst="rect">
            <a:avLst/>
          </a:prstGeom>
          <a:noFill/>
        </p:spPr>
        <p:txBody>
          <a:bodyPr wrap="square" rtlCol="0">
            <a:spAutoFit/>
          </a:bodyPr>
          <a:lstStyle/>
          <a:p>
            <a:r>
              <a:rPr lang="en-US" sz="2400" dirty="0"/>
              <a:t>Direct healing occurs when the bony fragments are fixed together with compression.</a:t>
            </a:r>
          </a:p>
          <a:p>
            <a:r>
              <a:rPr lang="en-US" sz="2400" dirty="0"/>
              <a:t> There is no callus formation.</a:t>
            </a:r>
          </a:p>
          <a:p>
            <a:r>
              <a:rPr lang="en-US" sz="2400" dirty="0"/>
              <a:t> The bony ends are joined and healed by osteoclast and osteoblast activity. </a:t>
            </a:r>
            <a:endParaRPr lang="en-US" sz="2400" baseline="30000" dirty="0"/>
          </a:p>
          <a:p>
            <a:r>
              <a:rPr lang="en-US" sz="2400" dirty="0"/>
              <a:t> Indirect healing is more common than direct healing and involves both endochondral and intramembranous bone healing.</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1295400"/>
            <a:ext cx="6477000" cy="5539978"/>
          </a:xfrm>
          <a:prstGeom prst="rect">
            <a:avLst/>
          </a:prstGeom>
        </p:spPr>
        <p:txBody>
          <a:bodyPr wrap="square">
            <a:spAutoFit/>
          </a:bodyPr>
          <a:lstStyle/>
          <a:p>
            <a:endParaRPr lang="en-US" dirty="0"/>
          </a:p>
          <a:p>
            <a:pPr>
              <a:buFont typeface="Arial" pitchFamily="34" charset="0"/>
              <a:buChar char="•"/>
            </a:pPr>
            <a:r>
              <a:rPr lang="en-US" sz="2400" b="1" dirty="0"/>
              <a:t>Acute Inflammatory Response</a:t>
            </a:r>
          </a:p>
          <a:p>
            <a:r>
              <a:rPr lang="en-US" sz="2400" dirty="0"/>
              <a:t>The acute inflammatory response peaks within 24 hours and ends after 7 days and is essential for healing to occur.</a:t>
            </a:r>
            <a:r>
              <a:rPr lang="en-US" sz="2400" baseline="30000" dirty="0">
                <a:hlinkClick r:id="rId2"/>
              </a:rPr>
              <a:t>[2]</a:t>
            </a:r>
            <a:r>
              <a:rPr lang="en-US" sz="2400" dirty="0"/>
              <a:t> A haematoma forms immediately after trauma. This consists of cells from the peripheral and intramedullary blood and bone marrow cells.</a:t>
            </a:r>
          </a:p>
          <a:p>
            <a:pPr>
              <a:buFont typeface="Arial" pitchFamily="34" charset="0"/>
              <a:buChar char="•"/>
            </a:pPr>
            <a:r>
              <a:rPr lang="en-US" sz="2400" b="1" dirty="0"/>
              <a:t> Recruitment of Mesenchymal Stem Cells</a:t>
            </a:r>
          </a:p>
          <a:p>
            <a:r>
              <a:rPr lang="en-US" sz="2400" dirty="0"/>
              <a:t>Bone is unable to regenerate unless specific mesenchymal stem cells are recruited, proliferated and differentiated into osteogenic cells. It is not currently understood exactly where these cells come from.</a:t>
            </a:r>
          </a:p>
          <a:p>
            <a:endParaRPr lang="en-US" sz="2400" dirty="0"/>
          </a:p>
        </p:txBody>
      </p:sp>
      <p:sp>
        <p:nvSpPr>
          <p:cNvPr id="3" name="TextBox 2"/>
          <p:cNvSpPr txBox="1"/>
          <p:nvPr/>
        </p:nvSpPr>
        <p:spPr>
          <a:xfrm>
            <a:off x="2133600" y="533400"/>
            <a:ext cx="5791200" cy="584775"/>
          </a:xfrm>
          <a:prstGeom prst="rect">
            <a:avLst/>
          </a:prstGeom>
          <a:noFill/>
        </p:spPr>
        <p:txBody>
          <a:bodyPr wrap="square" rtlCol="0">
            <a:spAutoFit/>
          </a:bodyPr>
          <a:lstStyle/>
          <a:p>
            <a:r>
              <a:rPr lang="en-US" sz="3200" b="1" dirty="0"/>
              <a:t>Stages of indirect healing</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762000"/>
            <a:ext cx="8077200" cy="4801314"/>
          </a:xfrm>
          <a:prstGeom prst="rect">
            <a:avLst/>
          </a:prstGeom>
        </p:spPr>
        <p:txBody>
          <a:bodyPr wrap="square">
            <a:spAutoFit/>
          </a:bodyPr>
          <a:lstStyle/>
          <a:p>
            <a:pPr>
              <a:buFont typeface="Arial" pitchFamily="34" charset="0"/>
              <a:buChar char="•"/>
            </a:pPr>
            <a:r>
              <a:rPr lang="en-US" sz="2400" b="1" dirty="0"/>
              <a:t>Generation of Cartilaginous and Periosteal Bony Callus</a:t>
            </a:r>
          </a:p>
          <a:p>
            <a:r>
              <a:rPr lang="en-US" sz="2400" dirty="0"/>
              <a:t>After the haematoma has formed, a fibrin-rich granulation tissue forms. Endochondral formation occurs between the fracture ends and beyond the periosteal sites in this tissue. These areas are less stable, so the cartilaginous tissue forms a soft callus, giving the fracture more stability.</a:t>
            </a:r>
            <a:endParaRPr lang="en-US" sz="2400" baseline="30000" dirty="0"/>
          </a:p>
          <a:p>
            <a:pPr>
              <a:buFont typeface="Arial" pitchFamily="34" charset="0"/>
              <a:buChar char="•"/>
            </a:pPr>
            <a:r>
              <a:rPr lang="en-US" sz="2400" dirty="0"/>
              <a:t> </a:t>
            </a:r>
            <a:r>
              <a:rPr lang="en-US" sz="2400" b="1" dirty="0"/>
              <a:t>Revascularization and Neoangiogenesis</a:t>
            </a:r>
          </a:p>
          <a:p>
            <a:r>
              <a:rPr lang="en-US" sz="2400" dirty="0"/>
              <a:t>Adequate blood supply is necessary for bone repair to occur. Angiogenic pathways, chondrocyte apoptosis and cartilaginous degradation are essential to this process because cells and extracellular matrices must be removed in order to ensure that blood vessels can move into the repair site.</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828800"/>
            <a:ext cx="7543800" cy="2677656"/>
          </a:xfrm>
          <a:prstGeom prst="rect">
            <a:avLst/>
          </a:prstGeom>
        </p:spPr>
        <p:txBody>
          <a:bodyPr wrap="square">
            <a:spAutoFit/>
          </a:bodyPr>
          <a:lstStyle/>
          <a:p>
            <a:pPr>
              <a:buFont typeface="Arial" pitchFamily="34" charset="0"/>
              <a:buChar char="•"/>
            </a:pPr>
            <a:r>
              <a:rPr lang="en-US" sz="2400" b="1" dirty="0"/>
              <a:t>Mineralization and </a:t>
            </a:r>
            <a:r>
              <a:rPr lang="en-US" sz="2400" b="1" dirty="0" err="1"/>
              <a:t>Resorption</a:t>
            </a:r>
            <a:r>
              <a:rPr lang="en-US" sz="2400" b="1" dirty="0"/>
              <a:t> of the Cartilaginous Callus</a:t>
            </a:r>
          </a:p>
          <a:p>
            <a:r>
              <a:rPr lang="en-US" sz="2400" dirty="0"/>
              <a:t>The primary soft cartilaginous callus must be resorbed and replaced by a hard bony callus for bone regeneration to continue.</a:t>
            </a:r>
            <a:r>
              <a:rPr lang="en-US" sz="2400" baseline="30000" dirty="0">
                <a:hlinkClick r:id="rId2"/>
              </a:rPr>
              <a:t>[2]</a:t>
            </a:r>
            <a:r>
              <a:rPr lang="en-US" sz="2400" dirty="0"/>
              <a:t> In some ways, this stage repeats embryological bone development and involves cellular proliferation and differentiation, as well as an increase in cellular volume and matrix deposition.</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838200"/>
            <a:ext cx="7924800" cy="4154984"/>
          </a:xfrm>
          <a:prstGeom prst="rect">
            <a:avLst/>
          </a:prstGeom>
        </p:spPr>
        <p:txBody>
          <a:bodyPr wrap="square">
            <a:spAutoFit/>
          </a:bodyPr>
          <a:lstStyle/>
          <a:p>
            <a:pPr>
              <a:buFont typeface="Arial" pitchFamily="34" charset="0"/>
              <a:buChar char="•"/>
            </a:pPr>
            <a:r>
              <a:rPr lang="en-US" sz="2400" b="1" dirty="0"/>
              <a:t>Bone Remodeling</a:t>
            </a:r>
          </a:p>
          <a:p>
            <a:r>
              <a:rPr lang="en-US" sz="2400" dirty="0"/>
              <a:t>This stage results in the remodeling of the hard callus into a lamellar bone structure with a central medullar cavity.</a:t>
            </a:r>
          </a:p>
          <a:p>
            <a:r>
              <a:rPr lang="en-US" sz="2400" dirty="0"/>
              <a:t>Remodeling occurs when the hard callus is resorbed by osteoclasts and lamellar bone is deposited by osteoblasts. This starts at 3–4 weeks, but the whole process may take years. Remodeling may be faster in younger patients (and other animals).</a:t>
            </a:r>
          </a:p>
          <a:p>
            <a:r>
              <a:rPr lang="en-US" sz="2400" dirty="0"/>
              <a:t>Bone remodeling results from the production of electrical polarity. This occurs when pressure is applied in a crystalline environment.</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19400" y="609600"/>
            <a:ext cx="5029199" cy="584775"/>
          </a:xfrm>
          <a:prstGeom prst="rect">
            <a:avLst/>
          </a:prstGeom>
        </p:spPr>
        <p:txBody>
          <a:bodyPr wrap="square">
            <a:spAutoFit/>
          </a:bodyPr>
          <a:lstStyle/>
          <a:p>
            <a:r>
              <a:rPr lang="en-US" sz="3200" b="1" dirty="0"/>
              <a:t>Direct Fracture Healing</a:t>
            </a:r>
          </a:p>
        </p:txBody>
      </p:sp>
      <p:sp>
        <p:nvSpPr>
          <p:cNvPr id="5" name="TextBox 4"/>
          <p:cNvSpPr txBox="1"/>
          <p:nvPr/>
        </p:nvSpPr>
        <p:spPr>
          <a:xfrm>
            <a:off x="609600" y="1828800"/>
            <a:ext cx="8229600" cy="2585323"/>
          </a:xfrm>
          <a:prstGeom prst="rect">
            <a:avLst/>
          </a:prstGeom>
          <a:noFill/>
        </p:spPr>
        <p:txBody>
          <a:bodyPr wrap="square" rtlCol="0">
            <a:spAutoFit/>
          </a:bodyPr>
          <a:lstStyle/>
          <a:p>
            <a:r>
              <a:rPr lang="en-US" sz="2400" dirty="0"/>
              <a:t>Direct healing requires reduction of the fracture ends, without any gap formation, as well as stable fixation. Thus, it does not usually occur naturally, but rather following open reduction and internal fixation surgery.</a:t>
            </a:r>
          </a:p>
          <a:p>
            <a:r>
              <a:rPr lang="en-US" sz="2400" dirty="0"/>
              <a:t>Direct bone healing can occur by direct remodeling of lamellar bone, the Haversian canals and blood vessels</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304800"/>
            <a:ext cx="4572000" cy="1631216"/>
          </a:xfrm>
          <a:prstGeom prst="rect">
            <a:avLst/>
          </a:prstGeom>
        </p:spPr>
        <p:txBody>
          <a:bodyPr wrap="square">
            <a:spAutoFit/>
          </a:bodyPr>
          <a:lstStyle/>
          <a:p>
            <a:r>
              <a:rPr lang="en-US" sz="3200" b="1" dirty="0"/>
              <a:t>Factors affecting fracture healing</a:t>
            </a:r>
          </a:p>
          <a:p>
            <a:br>
              <a:rPr lang="en-US" dirty="0"/>
            </a:br>
            <a:endParaRPr lang="en-US" dirty="0"/>
          </a:p>
        </p:txBody>
      </p:sp>
      <p:sp>
        <p:nvSpPr>
          <p:cNvPr id="5" name="TextBox 4"/>
          <p:cNvSpPr txBox="1"/>
          <p:nvPr/>
        </p:nvSpPr>
        <p:spPr>
          <a:xfrm>
            <a:off x="914400" y="1143000"/>
            <a:ext cx="6172200" cy="5355312"/>
          </a:xfrm>
          <a:prstGeom prst="rect">
            <a:avLst/>
          </a:prstGeom>
          <a:noFill/>
        </p:spPr>
        <p:txBody>
          <a:bodyPr wrap="square" rtlCol="0">
            <a:spAutoFit/>
          </a:bodyPr>
          <a:lstStyle/>
          <a:p>
            <a:r>
              <a:rPr lang="en-US" dirty="0"/>
              <a:t>Blood Supply</a:t>
            </a:r>
          </a:p>
          <a:p>
            <a:pPr lvl="1"/>
            <a:r>
              <a:rPr lang="en-US" dirty="0"/>
              <a:t>Soft tissue injury</a:t>
            </a:r>
          </a:p>
          <a:p>
            <a:pPr lvl="1"/>
            <a:r>
              <a:rPr lang="en-US" dirty="0"/>
              <a:t>Chemical or thermal burns</a:t>
            </a:r>
          </a:p>
          <a:p>
            <a:pPr lvl="1"/>
            <a:r>
              <a:rPr lang="en-US" dirty="0"/>
              <a:t>Infection</a:t>
            </a:r>
          </a:p>
          <a:p>
            <a:pPr lvl="1"/>
            <a:r>
              <a:rPr lang="en-US" dirty="0"/>
              <a:t>Anaemia &amp; hypoxia</a:t>
            </a:r>
          </a:p>
          <a:p>
            <a:pPr lvl="1"/>
            <a:r>
              <a:rPr lang="en-US" dirty="0"/>
              <a:t>Denervation</a:t>
            </a:r>
          </a:p>
          <a:p>
            <a:pPr lvl="1"/>
            <a:r>
              <a:rPr lang="en-US" dirty="0"/>
              <a:t>Excessive compression </a:t>
            </a:r>
          </a:p>
          <a:p>
            <a:pPr lvl="1"/>
            <a:r>
              <a:rPr lang="en-US" dirty="0"/>
              <a:t>Age</a:t>
            </a:r>
          </a:p>
          <a:p>
            <a:r>
              <a:rPr lang="en-US" dirty="0"/>
              <a:t>2. Excessive Movement</a:t>
            </a:r>
          </a:p>
          <a:p>
            <a:pPr lvl="1"/>
            <a:r>
              <a:rPr lang="en-US" dirty="0"/>
              <a:t>Inadequate immobilisation</a:t>
            </a:r>
          </a:p>
          <a:p>
            <a:pPr lvl="1"/>
            <a:r>
              <a:rPr lang="en-US" dirty="0"/>
              <a:t>Inadequate fixation or compliance</a:t>
            </a:r>
          </a:p>
          <a:p>
            <a:r>
              <a:rPr lang="en-US" dirty="0"/>
              <a:t>3. Gap</a:t>
            </a:r>
          </a:p>
          <a:p>
            <a:pPr lvl="1"/>
            <a:r>
              <a:rPr lang="en-US" dirty="0"/>
              <a:t>Intact fellow bone</a:t>
            </a:r>
          </a:p>
          <a:p>
            <a:pPr lvl="1"/>
            <a:r>
              <a:rPr lang="en-US" dirty="0"/>
              <a:t>Interposed soft tissue</a:t>
            </a:r>
          </a:p>
          <a:p>
            <a:pPr lvl="1"/>
            <a:r>
              <a:rPr lang="en-US" dirty="0"/>
              <a:t>Distraction of bones</a:t>
            </a:r>
          </a:p>
          <a:p>
            <a:r>
              <a:rPr lang="en-US" dirty="0"/>
              <a:t>4. Other</a:t>
            </a:r>
          </a:p>
          <a:p>
            <a:pPr lvl="1"/>
            <a:r>
              <a:rPr lang="en-US" dirty="0"/>
              <a:t>Nutrition (Vit C required for normal collagen)</a:t>
            </a:r>
          </a:p>
          <a:p>
            <a:pPr lvl="1"/>
            <a:r>
              <a:rPr lang="en-US" dirty="0"/>
              <a:t>Drugs (corticosteriods inhibit osteoblast differentiation</a:t>
            </a:r>
            <a:endParaRPr lang="en-US" b="1" dirty="0"/>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0" y="609600"/>
            <a:ext cx="5257800" cy="584775"/>
          </a:xfrm>
          <a:prstGeom prst="rect">
            <a:avLst/>
          </a:prstGeom>
        </p:spPr>
        <p:txBody>
          <a:bodyPr wrap="square">
            <a:spAutoFit/>
          </a:bodyPr>
          <a:lstStyle/>
          <a:p>
            <a:r>
              <a:rPr lang="en-US" sz="3200" b="1" dirty="0"/>
              <a:t>Treatment and Prognosis</a:t>
            </a:r>
          </a:p>
        </p:txBody>
      </p:sp>
      <p:sp>
        <p:nvSpPr>
          <p:cNvPr id="6" name="Rectangle 5"/>
          <p:cNvSpPr/>
          <p:nvPr/>
        </p:nvSpPr>
        <p:spPr>
          <a:xfrm>
            <a:off x="457200" y="1600200"/>
            <a:ext cx="8305800" cy="2308324"/>
          </a:xfrm>
          <a:prstGeom prst="rect">
            <a:avLst/>
          </a:prstGeom>
        </p:spPr>
        <p:txBody>
          <a:bodyPr wrap="square">
            <a:spAutoFit/>
          </a:bodyPr>
          <a:lstStyle/>
          <a:p>
            <a:r>
              <a:rPr lang="en-US" sz="2400" dirty="0"/>
              <a:t>The basics of fracture healing rely on alignment and immobilisation.</a:t>
            </a:r>
          </a:p>
          <a:p>
            <a:r>
              <a:rPr lang="en-US" sz="2400" dirty="0"/>
              <a:t>Alignment may or may not be necessary depending on the degree of displacement, the importance of correct alignment (e.g. index finger vs. rib), and the patient (e.g. professional athlete vs. debilitated elderly).</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914401"/>
            <a:ext cx="5791200" cy="3785652"/>
          </a:xfrm>
          <a:prstGeom prst="rect">
            <a:avLst/>
          </a:prstGeom>
        </p:spPr>
        <p:txBody>
          <a:bodyPr wrap="square">
            <a:spAutoFit/>
          </a:bodyPr>
          <a:lstStyle/>
          <a:p>
            <a:r>
              <a:rPr lang="en-US" sz="2400" dirty="0"/>
              <a:t>Immobilisation can be achieved in a variety of ways depending on the location, morphology of the fracture, and device of fixation</a:t>
            </a:r>
          </a:p>
          <a:p>
            <a:r>
              <a:rPr lang="en-US" sz="2400" dirty="0"/>
              <a:t>None (e.g. most rib fractures)</a:t>
            </a:r>
          </a:p>
          <a:p>
            <a:r>
              <a:rPr lang="en-US" sz="2400" dirty="0"/>
              <a:t>Sling (e.g. many clavicular fractures)</a:t>
            </a:r>
          </a:p>
          <a:p>
            <a:r>
              <a:rPr lang="en-US" sz="2400" dirty="0"/>
              <a:t>Cast (e.g. many forearm fractures)</a:t>
            </a:r>
          </a:p>
          <a:p>
            <a:r>
              <a:rPr lang="en-US" sz="2400" dirty="0"/>
              <a:t>Internal fixation (e.g. most hip fractures)</a:t>
            </a:r>
          </a:p>
          <a:p>
            <a:r>
              <a:rPr lang="en-US" sz="2400" dirty="0"/>
              <a:t>External fixation</a:t>
            </a:r>
          </a:p>
          <a:p>
            <a:r>
              <a:rPr lang="en-US" sz="2400" dirty="0"/>
              <a:t>Fixation Devices</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2551837"/>
            <a:ext cx="7543800" cy="1846659"/>
          </a:xfrm>
          <a:prstGeom prst="rect">
            <a:avLst/>
          </a:prstGeom>
        </p:spPr>
        <p:txBody>
          <a:bodyPr wrap="square">
            <a:spAutoFit/>
          </a:bodyPr>
          <a:lstStyle/>
          <a:p>
            <a:endParaRPr lang="en-US" dirty="0"/>
          </a:p>
          <a:p>
            <a:pPr>
              <a:buFont typeface="Arial" pitchFamily="34" charset="0"/>
              <a:buChar char="•"/>
            </a:pPr>
            <a:r>
              <a:rPr lang="en-US" sz="2400" dirty="0"/>
              <a:t>Relieve pain</a:t>
            </a:r>
          </a:p>
          <a:p>
            <a:pPr>
              <a:buFont typeface="Arial" pitchFamily="34" charset="0"/>
              <a:buChar char="•"/>
            </a:pPr>
            <a:r>
              <a:rPr lang="en-US" sz="2400" dirty="0"/>
              <a:t>Reduce muscle weakness, and atrophy</a:t>
            </a:r>
          </a:p>
          <a:p>
            <a:pPr>
              <a:buFont typeface="Arial" pitchFamily="34" charset="0"/>
              <a:buChar char="•"/>
            </a:pPr>
            <a:r>
              <a:rPr lang="en-US" sz="2400" dirty="0"/>
              <a:t>Improve range of motion and mobility</a:t>
            </a:r>
          </a:p>
          <a:p>
            <a:pPr>
              <a:buFont typeface="Arial" pitchFamily="34" charset="0"/>
              <a:buChar char="•"/>
            </a:pPr>
            <a:r>
              <a:rPr lang="en-US" sz="2400" dirty="0"/>
              <a:t>Strengthen surround tissue and muscle</a:t>
            </a:r>
          </a:p>
        </p:txBody>
      </p:sp>
      <p:sp>
        <p:nvSpPr>
          <p:cNvPr id="3" name="TextBox 2"/>
          <p:cNvSpPr txBox="1"/>
          <p:nvPr/>
        </p:nvSpPr>
        <p:spPr>
          <a:xfrm>
            <a:off x="2133600" y="1371600"/>
            <a:ext cx="6000138" cy="584775"/>
          </a:xfrm>
          <a:prstGeom prst="rect">
            <a:avLst/>
          </a:prstGeom>
          <a:noFill/>
        </p:spPr>
        <p:txBody>
          <a:bodyPr wrap="square" rtlCol="0">
            <a:spAutoFit/>
          </a:bodyPr>
          <a:lstStyle/>
          <a:p>
            <a:r>
              <a:rPr lang="en-US" sz="3200" b="1" dirty="0"/>
              <a:t>Objectives of physiotherapy</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733485"/>
            <a:ext cx="4876800" cy="523220"/>
          </a:xfrm>
          <a:prstGeom prst="rect">
            <a:avLst/>
          </a:prstGeom>
          <a:noFill/>
        </p:spPr>
        <p:txBody>
          <a:bodyPr wrap="square" rtlCol="0">
            <a:spAutoFit/>
          </a:bodyPr>
          <a:lstStyle/>
          <a:p>
            <a:r>
              <a:rPr lang="en-US" sz="2800" b="1" dirty="0">
                <a:solidFill>
                  <a:srgbClr val="FF0000"/>
                </a:solidFill>
              </a:rPr>
              <a:t>Complications of fracture</a:t>
            </a:r>
          </a:p>
        </p:txBody>
      </p:sp>
      <p:sp>
        <p:nvSpPr>
          <p:cNvPr id="5" name="TextBox 4"/>
          <p:cNvSpPr txBox="1"/>
          <p:nvPr/>
        </p:nvSpPr>
        <p:spPr>
          <a:xfrm>
            <a:off x="762000" y="1600200"/>
            <a:ext cx="7521821" cy="4524315"/>
          </a:xfrm>
          <a:prstGeom prst="rect">
            <a:avLst/>
          </a:prstGeom>
          <a:noFill/>
        </p:spPr>
        <p:txBody>
          <a:bodyPr wrap="square" rtlCol="0">
            <a:spAutoFit/>
          </a:bodyPr>
          <a:lstStyle/>
          <a:p>
            <a:r>
              <a:rPr lang="en-US" sz="2400" dirty="0">
                <a:effectLst/>
              </a:rPr>
              <a:t>General  complications</a:t>
            </a:r>
          </a:p>
          <a:p>
            <a:pPr lvl="3"/>
            <a:r>
              <a:rPr lang="en-US" sz="2400" dirty="0">
                <a:effectLst/>
              </a:rPr>
              <a:t>Shock</a:t>
            </a:r>
          </a:p>
          <a:p>
            <a:pPr lvl="4"/>
            <a:r>
              <a:rPr lang="en-US" sz="2400" dirty="0">
                <a:effectLst/>
              </a:rPr>
              <a:t>Hypovolemic or hemorrhagic shock.</a:t>
            </a:r>
          </a:p>
          <a:p>
            <a:pPr lvl="4"/>
            <a:r>
              <a:rPr lang="en-US" sz="2400" dirty="0">
                <a:effectLst/>
              </a:rPr>
              <a:t>Septic shock.</a:t>
            </a:r>
          </a:p>
          <a:p>
            <a:pPr lvl="4"/>
            <a:r>
              <a:rPr lang="en-US" sz="2400" dirty="0">
                <a:effectLst/>
              </a:rPr>
              <a:t>Neurogenic shock.</a:t>
            </a:r>
          </a:p>
          <a:p>
            <a:pPr lvl="3"/>
            <a:r>
              <a:rPr lang="en-US" sz="2400" dirty="0">
                <a:effectLst/>
              </a:rPr>
              <a:t>Fat embolism.</a:t>
            </a:r>
          </a:p>
          <a:p>
            <a:pPr lvl="3"/>
            <a:r>
              <a:rPr lang="en-US" sz="2400" dirty="0">
                <a:effectLst/>
              </a:rPr>
              <a:t>Pulmonary embolism.</a:t>
            </a:r>
          </a:p>
          <a:p>
            <a:pPr lvl="3"/>
            <a:r>
              <a:rPr lang="en-US" sz="2400" dirty="0">
                <a:effectLst/>
              </a:rPr>
              <a:t>Crush syndrome.</a:t>
            </a:r>
          </a:p>
          <a:p>
            <a:pPr lvl="3"/>
            <a:r>
              <a:rPr lang="en-US" sz="2400" dirty="0">
                <a:effectLst/>
              </a:rPr>
              <a:t>Multiple organs failure syndrome (MOFS).</a:t>
            </a:r>
          </a:p>
          <a:p>
            <a:pPr lvl="3"/>
            <a:r>
              <a:rPr lang="en-US" sz="2400" dirty="0">
                <a:effectLst/>
              </a:rPr>
              <a:t>Thrombo-embolism.</a:t>
            </a:r>
          </a:p>
          <a:p>
            <a:pPr lvl="3"/>
            <a:r>
              <a:rPr lang="en-US" sz="2400" dirty="0">
                <a:effectLst/>
              </a:rPr>
              <a:t>Tetanus.</a:t>
            </a:r>
          </a:p>
          <a:p>
            <a:pPr lvl="3"/>
            <a:r>
              <a:rPr lang="en-US" sz="2400" dirty="0">
                <a:effectLst/>
              </a:rPr>
              <a:t>Gas gangrene.</a:t>
            </a:r>
            <a:endParaRPr lang="en-US" sz="2400" dirty="0"/>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00" y="1143000"/>
            <a:ext cx="6019800" cy="4154984"/>
          </a:xfrm>
          <a:prstGeom prst="rect">
            <a:avLst/>
          </a:prstGeom>
        </p:spPr>
        <p:txBody>
          <a:bodyPr wrap="square">
            <a:spAutoFit/>
          </a:bodyPr>
          <a:lstStyle/>
          <a:p>
            <a:r>
              <a:rPr lang="en-US" sz="2400" dirty="0"/>
              <a:t>Physiotherapy should start immediately after the fracture has been immobilized. Physiotherapy during fracture healing will concentrate on:</a:t>
            </a:r>
          </a:p>
          <a:p>
            <a:pPr>
              <a:buFont typeface="Arial" pitchFamily="34" charset="0"/>
              <a:buChar char="•"/>
            </a:pPr>
            <a:r>
              <a:rPr lang="en-US" sz="2400" dirty="0"/>
              <a:t> Promoting healing</a:t>
            </a:r>
          </a:p>
          <a:p>
            <a:pPr>
              <a:buFont typeface="Arial" pitchFamily="34" charset="0"/>
              <a:buChar char="•"/>
            </a:pPr>
            <a:r>
              <a:rPr lang="en-US" sz="2400" dirty="0"/>
              <a:t>Encouraging weight bearing</a:t>
            </a:r>
          </a:p>
          <a:p>
            <a:pPr>
              <a:buFont typeface="Arial" pitchFamily="34" charset="0"/>
              <a:buChar char="•"/>
            </a:pPr>
            <a:r>
              <a:rPr lang="en-US" sz="2400" dirty="0"/>
              <a:t>Maintaining strength of </a:t>
            </a:r>
            <a:r>
              <a:rPr lang="en-US" sz="2400" u="sng" dirty="0"/>
              <a:t>weakened muscles</a:t>
            </a:r>
            <a:endParaRPr lang="en-US" sz="2400" dirty="0"/>
          </a:p>
          <a:p>
            <a:pPr>
              <a:buFont typeface="Arial" pitchFamily="34" charset="0"/>
              <a:buChar char="•"/>
            </a:pPr>
            <a:r>
              <a:rPr lang="en-US" sz="2400" dirty="0"/>
              <a:t>Maintaining </a:t>
            </a:r>
            <a:r>
              <a:rPr lang="en-US" sz="2400" u="sng" dirty="0"/>
              <a:t>range of movement </a:t>
            </a:r>
            <a:r>
              <a:rPr lang="en-US" sz="2400" dirty="0"/>
              <a:t>of the affected and surrounding joints</a:t>
            </a:r>
          </a:p>
          <a:p>
            <a:pPr>
              <a:buFont typeface="Arial" pitchFamily="34" charset="0"/>
              <a:buChar char="•"/>
            </a:pPr>
            <a:r>
              <a:rPr lang="en-US" sz="2400" dirty="0"/>
              <a:t>Reducing </a:t>
            </a:r>
            <a:r>
              <a:rPr lang="en-US" sz="2400" u="sng" dirty="0"/>
              <a:t>pain</a:t>
            </a:r>
            <a:endParaRPr lang="en-US" sz="2400" dirty="0"/>
          </a:p>
          <a:p>
            <a:pPr>
              <a:buFont typeface="Arial" pitchFamily="34" charset="0"/>
              <a:buChar char="•"/>
            </a:pPr>
            <a:r>
              <a:rPr lang="en-US" sz="2400" dirty="0"/>
              <a:t>Reducing </a:t>
            </a:r>
            <a:r>
              <a:rPr lang="en-US" sz="2400" u="sng" dirty="0"/>
              <a:t>swelling</a:t>
            </a:r>
            <a:endParaRPr lang="en-US" sz="2400" dirty="0"/>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0200" y="685800"/>
            <a:ext cx="6629400" cy="4154984"/>
          </a:xfrm>
          <a:prstGeom prst="rect">
            <a:avLst/>
          </a:prstGeom>
        </p:spPr>
        <p:txBody>
          <a:bodyPr wrap="square">
            <a:spAutoFit/>
          </a:bodyPr>
          <a:lstStyle/>
          <a:p>
            <a:r>
              <a:rPr lang="en-US" sz="2400" dirty="0"/>
              <a:t>After your fracture has healed and/or your cast has been removed physiotherapy is continued for 3-12 months or until you have regained your full level of function. The aims of physiotherapy are to: Progress weight bearing activities</a:t>
            </a:r>
          </a:p>
          <a:p>
            <a:r>
              <a:rPr lang="en-US" sz="2400" dirty="0"/>
              <a:t>Return to full function</a:t>
            </a:r>
          </a:p>
          <a:p>
            <a:r>
              <a:rPr lang="en-US" sz="2400" dirty="0"/>
              <a:t>Return </a:t>
            </a:r>
            <a:r>
              <a:rPr lang="en-US" sz="2400" u="sng" dirty="0"/>
              <a:t>strength</a:t>
            </a:r>
            <a:r>
              <a:rPr lang="en-US" sz="2400" dirty="0"/>
              <a:t> and full </a:t>
            </a:r>
            <a:r>
              <a:rPr lang="en-US" sz="2400" u="sng" dirty="0"/>
              <a:t>range of movement</a:t>
            </a:r>
            <a:r>
              <a:rPr lang="en-US" sz="2400" dirty="0"/>
              <a:t> to muscles / joints</a:t>
            </a:r>
          </a:p>
          <a:p>
            <a:r>
              <a:rPr lang="en-US" sz="2400" dirty="0"/>
              <a:t>Focus on sport-specific rehabilitation</a:t>
            </a:r>
          </a:p>
          <a:p>
            <a:r>
              <a:rPr lang="en-US" sz="2400" dirty="0"/>
              <a:t>Optimize the range of movement at the affected joint</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6400" y="2590800"/>
            <a:ext cx="5791200" cy="2215991"/>
          </a:xfrm>
          <a:prstGeom prst="rect">
            <a:avLst/>
          </a:prstGeom>
        </p:spPr>
        <p:txBody>
          <a:bodyPr wrap="square">
            <a:spAutoFit/>
          </a:bodyPr>
          <a:lstStyle/>
          <a:p>
            <a:endParaRPr lang="en-US" dirty="0"/>
          </a:p>
          <a:p>
            <a:r>
              <a:rPr lang="en-US" sz="2400" dirty="0"/>
              <a:t>Manual therapy</a:t>
            </a:r>
          </a:p>
          <a:p>
            <a:r>
              <a:rPr lang="en-US" sz="2400" dirty="0"/>
              <a:t>Soft tissues release/stretching techniques</a:t>
            </a:r>
          </a:p>
          <a:p>
            <a:r>
              <a:rPr lang="en-US" sz="2400" dirty="0"/>
              <a:t>Bracing/taping</a:t>
            </a:r>
          </a:p>
          <a:p>
            <a:r>
              <a:rPr lang="en-US" sz="2400" dirty="0"/>
              <a:t>Pain relief modalities</a:t>
            </a:r>
          </a:p>
          <a:p>
            <a:r>
              <a:rPr lang="en-US" sz="2400" dirty="0"/>
              <a:t>Ancillary muscle strength for stability</a:t>
            </a:r>
          </a:p>
        </p:txBody>
      </p:sp>
      <p:sp>
        <p:nvSpPr>
          <p:cNvPr id="3" name="TextBox 2"/>
          <p:cNvSpPr txBox="1"/>
          <p:nvPr/>
        </p:nvSpPr>
        <p:spPr>
          <a:xfrm>
            <a:off x="2590800" y="1295400"/>
            <a:ext cx="4527393" cy="584775"/>
          </a:xfrm>
          <a:prstGeom prst="rect">
            <a:avLst/>
          </a:prstGeom>
          <a:noFill/>
        </p:spPr>
        <p:txBody>
          <a:bodyPr wrap="none" rtlCol="0">
            <a:spAutoFit/>
          </a:bodyPr>
          <a:lstStyle/>
          <a:p>
            <a:r>
              <a:rPr lang="en-US" sz="3200" b="1" dirty="0"/>
              <a:t>Physiotherapy treatment </a:t>
            </a:r>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685800"/>
            <a:ext cx="8153400" cy="5632311"/>
          </a:xfrm>
          <a:prstGeom prst="rect">
            <a:avLst/>
          </a:prstGeom>
          <a:noFill/>
        </p:spPr>
        <p:txBody>
          <a:bodyPr wrap="square" rtlCol="0">
            <a:spAutoFit/>
          </a:bodyPr>
          <a:lstStyle/>
          <a:p>
            <a:pPr>
              <a:defRPr/>
            </a:pPr>
            <a:r>
              <a:rPr lang="en-US" sz="2400" dirty="0">
                <a:solidFill>
                  <a:srgbClr val="FF0000"/>
                </a:solidFill>
              </a:rPr>
              <a:t>Local complications</a:t>
            </a:r>
          </a:p>
          <a:p>
            <a:pPr>
              <a:defRPr/>
            </a:pPr>
            <a:endParaRPr lang="en-US" sz="2400" dirty="0">
              <a:solidFill>
                <a:srgbClr val="FF0000"/>
              </a:solidFill>
            </a:endParaRPr>
          </a:p>
          <a:p>
            <a:pPr lvl="3">
              <a:defRPr/>
            </a:pPr>
            <a:r>
              <a:rPr lang="en-US" sz="2400" dirty="0"/>
              <a:t>Early</a:t>
            </a:r>
          </a:p>
          <a:p>
            <a:pPr lvl="3">
              <a:defRPr/>
            </a:pPr>
            <a:endParaRPr lang="en-US" sz="2400" dirty="0"/>
          </a:p>
          <a:p>
            <a:pPr marL="2286000" lvl="4" indent="-457200">
              <a:buFont typeface="+mj-lt"/>
              <a:buAutoNum type="arabicPeriod"/>
              <a:defRPr/>
            </a:pPr>
            <a:r>
              <a:rPr lang="en-US" sz="2400" dirty="0"/>
              <a:t>Visceral injury (the lung, the bladder, the urethra, and the rectum).</a:t>
            </a:r>
          </a:p>
          <a:p>
            <a:pPr marL="2286000" lvl="4" indent="-457200">
              <a:buFont typeface="+mj-lt"/>
              <a:buAutoNum type="arabicPeriod"/>
              <a:defRPr/>
            </a:pPr>
            <a:r>
              <a:rPr lang="en-US" sz="2400" dirty="0"/>
              <a:t>Vascular injury.</a:t>
            </a:r>
          </a:p>
          <a:p>
            <a:pPr marL="2286000" lvl="4" indent="-457200">
              <a:buFont typeface="+mj-lt"/>
              <a:buAutoNum type="arabicPeriod"/>
              <a:defRPr/>
            </a:pPr>
            <a:r>
              <a:rPr lang="en-US" sz="2400" dirty="0"/>
              <a:t>Nerve injury.</a:t>
            </a:r>
          </a:p>
          <a:p>
            <a:pPr marL="2286000" lvl="4" indent="-457200">
              <a:buFont typeface="+mj-lt"/>
              <a:buAutoNum type="arabicPeriod"/>
              <a:defRPr/>
            </a:pPr>
            <a:r>
              <a:rPr lang="en-US" sz="2400" dirty="0"/>
              <a:t>Compartment syndrome.</a:t>
            </a:r>
          </a:p>
          <a:p>
            <a:pPr marL="2286000" lvl="4" indent="-457200">
              <a:buFont typeface="+mj-lt"/>
              <a:buAutoNum type="arabicPeriod"/>
              <a:defRPr/>
            </a:pPr>
            <a:r>
              <a:rPr lang="en-US" sz="2400" dirty="0"/>
              <a:t>Haemoarthrosis.</a:t>
            </a:r>
          </a:p>
          <a:p>
            <a:pPr marL="2286000" lvl="4" indent="-457200">
              <a:buFont typeface="+mj-lt"/>
              <a:buAutoNum type="arabicPeriod"/>
              <a:defRPr/>
            </a:pPr>
            <a:r>
              <a:rPr lang="en-US" sz="2400" dirty="0"/>
              <a:t>Infection.</a:t>
            </a:r>
          </a:p>
          <a:p>
            <a:pPr marL="2286000" lvl="4" indent="-457200">
              <a:buFont typeface="+mj-lt"/>
              <a:buAutoNum type="arabicPeriod"/>
              <a:defRPr/>
            </a:pPr>
            <a:r>
              <a:rPr lang="en-US" sz="2400" dirty="0"/>
              <a:t>Gas gangrene.</a:t>
            </a:r>
          </a:p>
          <a:p>
            <a:pPr marL="2286000" lvl="4" indent="-457200">
              <a:buFont typeface="+mj-lt"/>
              <a:buAutoNum type="arabicPeriod"/>
              <a:defRPr/>
            </a:pPr>
            <a:r>
              <a:rPr lang="en-US" sz="2400" dirty="0"/>
              <a:t>Fracture blisters.</a:t>
            </a:r>
          </a:p>
          <a:p>
            <a:pPr marL="2286000" lvl="4" indent="-457200">
              <a:buFont typeface="+mj-lt"/>
              <a:buAutoNum type="arabicPeriod"/>
              <a:defRPr/>
            </a:pPr>
            <a:r>
              <a:rPr lang="en-US" sz="2400" dirty="0"/>
              <a:t>Plaster and pressure sores.</a:t>
            </a:r>
          </a:p>
          <a:p>
            <a:endParaRPr lang="en-US" sz="2400" dirty="0"/>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0"/>
            <a:ext cx="8077200" cy="6740307"/>
          </a:xfrm>
          <a:prstGeom prst="rect">
            <a:avLst/>
          </a:prstGeom>
          <a:noFill/>
        </p:spPr>
        <p:txBody>
          <a:bodyPr wrap="square" rtlCol="0">
            <a:spAutoFit/>
          </a:bodyPr>
          <a:lstStyle/>
          <a:p>
            <a:pPr lvl="3">
              <a:defRPr/>
            </a:pPr>
            <a:r>
              <a:rPr lang="en-US" sz="2400" dirty="0"/>
              <a:t>Late </a:t>
            </a:r>
          </a:p>
          <a:p>
            <a:pPr lvl="4">
              <a:defRPr/>
            </a:pPr>
            <a:endParaRPr lang="en-US" sz="2400" dirty="0"/>
          </a:p>
          <a:p>
            <a:pPr marL="2286000" lvl="4" indent="-457200">
              <a:buFont typeface="+mj-lt"/>
              <a:buAutoNum type="arabicPeriod"/>
              <a:defRPr/>
            </a:pPr>
            <a:r>
              <a:rPr lang="en-US" sz="2400" dirty="0"/>
              <a:t>Non-union.</a:t>
            </a:r>
          </a:p>
          <a:p>
            <a:pPr marL="2286000" lvl="4" indent="-457200">
              <a:buFont typeface="+mj-lt"/>
              <a:buAutoNum type="arabicPeriod"/>
              <a:defRPr/>
            </a:pPr>
            <a:r>
              <a:rPr lang="en-US" sz="2400" dirty="0"/>
              <a:t>Delayed Union</a:t>
            </a:r>
          </a:p>
          <a:p>
            <a:pPr marL="2286000" lvl="4" indent="-457200">
              <a:buFont typeface="+mj-lt"/>
              <a:buAutoNum type="arabicPeriod"/>
              <a:defRPr/>
            </a:pPr>
            <a:r>
              <a:rPr lang="en-US" sz="2400" dirty="0"/>
              <a:t>Malunion.</a:t>
            </a:r>
          </a:p>
          <a:p>
            <a:pPr marL="2286000" lvl="4" indent="-457200">
              <a:buFont typeface="+mj-lt"/>
              <a:buAutoNum type="arabicPeriod"/>
              <a:defRPr/>
            </a:pPr>
            <a:r>
              <a:rPr lang="en-US" sz="2400" dirty="0"/>
              <a:t>Avascular necrosis.</a:t>
            </a:r>
          </a:p>
          <a:p>
            <a:pPr marL="2286000" lvl="4" indent="-457200">
              <a:buFont typeface="+mj-lt"/>
              <a:buAutoNum type="arabicPeriod"/>
              <a:defRPr/>
            </a:pPr>
            <a:r>
              <a:rPr lang="en-US" sz="2400" dirty="0"/>
              <a:t>Growth disturbance.</a:t>
            </a:r>
          </a:p>
          <a:p>
            <a:pPr marL="2286000" lvl="4" indent="-457200">
              <a:buFont typeface="+mj-lt"/>
              <a:buAutoNum type="arabicPeriod"/>
              <a:defRPr/>
            </a:pPr>
            <a:r>
              <a:rPr lang="en-US" sz="2400" dirty="0"/>
              <a:t>Bed sore.</a:t>
            </a:r>
          </a:p>
          <a:p>
            <a:pPr marL="2286000" lvl="4" indent="-457200">
              <a:buFont typeface="+mj-lt"/>
              <a:buAutoNum type="arabicPeriod"/>
              <a:defRPr/>
            </a:pPr>
            <a:r>
              <a:rPr lang="en-US" sz="2400" dirty="0"/>
              <a:t>Myositis ossificans.</a:t>
            </a:r>
          </a:p>
          <a:p>
            <a:pPr marL="2286000" lvl="4" indent="-457200">
              <a:buFont typeface="+mj-lt"/>
              <a:buAutoNum type="arabicPeriod"/>
              <a:defRPr/>
            </a:pPr>
            <a:r>
              <a:rPr lang="en-US" sz="2400" dirty="0"/>
              <a:t>Muscle contracture.</a:t>
            </a:r>
          </a:p>
          <a:p>
            <a:pPr marL="2286000" lvl="4" indent="-457200">
              <a:buFont typeface="+mj-lt"/>
              <a:buAutoNum type="arabicPeriod"/>
              <a:defRPr/>
            </a:pPr>
            <a:r>
              <a:rPr lang="en-US" sz="2400" dirty="0"/>
              <a:t>Tendon lesions.</a:t>
            </a:r>
          </a:p>
          <a:p>
            <a:pPr marL="2286000" lvl="4" indent="-457200">
              <a:buFont typeface="+mj-lt"/>
              <a:buAutoNum type="arabicPeriod"/>
              <a:defRPr/>
            </a:pPr>
            <a:r>
              <a:rPr lang="en-US" sz="2400" dirty="0"/>
              <a:t>Nerve compression and entrapment.</a:t>
            </a:r>
          </a:p>
          <a:p>
            <a:pPr marL="2286000" lvl="4" indent="-457200">
              <a:buFont typeface="+mj-lt"/>
              <a:buAutoNum type="arabicPeriod"/>
              <a:defRPr/>
            </a:pPr>
            <a:r>
              <a:rPr lang="en-US" sz="2400" dirty="0"/>
              <a:t>Joint instability.</a:t>
            </a:r>
          </a:p>
          <a:p>
            <a:pPr marL="2286000" lvl="4" indent="-457200">
              <a:buFont typeface="+mj-lt"/>
              <a:buAutoNum type="arabicPeriod"/>
              <a:defRPr/>
            </a:pPr>
            <a:r>
              <a:rPr lang="en-US" sz="2400" dirty="0"/>
              <a:t>Joint stiffness.</a:t>
            </a:r>
          </a:p>
          <a:p>
            <a:pPr marL="2286000" lvl="4" indent="-457200">
              <a:buFont typeface="+mj-lt"/>
              <a:buAutoNum type="arabicPeriod"/>
              <a:defRPr/>
            </a:pPr>
            <a:r>
              <a:rPr lang="en-US" sz="2400" dirty="0"/>
              <a:t>Complex regional pain syndrome. ( algodystrophy).</a:t>
            </a:r>
          </a:p>
          <a:p>
            <a:pPr marL="2286000" lvl="4" indent="-457200">
              <a:buFont typeface="+mj-lt"/>
              <a:buAutoNum type="arabicPeriod"/>
              <a:defRPr/>
            </a:pPr>
            <a:r>
              <a:rPr lang="en-US" sz="2400" dirty="0"/>
              <a:t>Osteoarthritis.</a:t>
            </a:r>
          </a:p>
          <a:p>
            <a:endParaRPr lang="en-US" sz="2400" dirty="0"/>
          </a:p>
        </p:txBody>
      </p:sp>
    </p:spTree>
  </p:cSld>
  <p:clrMapOvr>
    <a:masterClrMapping/>
  </p:clrMapOvr>
  <mc:AlternateContent xmlns:mc="http://schemas.openxmlformats.org/markup-compatibility/2006">
    <mc:Choice xmlns:p14="http://schemas.microsoft.com/office/powerpoint/2010/main" Requires="p14">
      <p:transition spd="slow" p14:dur="1600" advTm="5000">
        <p14:prism isContent="1" isInverted="1"/>
      </p:transition>
    </mc:Choice>
    <mc:Fallback>
      <p:transition spd="slow" advTm="5000">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4941</TotalTime>
  <Words>4392</Words>
  <Application>Microsoft Office PowerPoint</Application>
  <PresentationFormat>On-screen Show (4:3)</PresentationFormat>
  <Paragraphs>490</Paragraphs>
  <Slides>72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72</vt:i4>
      </vt:variant>
    </vt:vector>
  </HeadingPairs>
  <TitlesOfParts>
    <vt:vector size="78" baseType="lpstr">
      <vt:lpstr>Arial</vt:lpstr>
      <vt:lpstr>Calibri</vt:lpstr>
      <vt:lpstr>tisapro-regular</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kukku</dc:creator>
  <cp:lastModifiedBy>neha shukla</cp:lastModifiedBy>
  <cp:revision>94</cp:revision>
  <dcterms:created xsi:type="dcterms:W3CDTF">2020-07-20T05:24:17Z</dcterms:created>
  <dcterms:modified xsi:type="dcterms:W3CDTF">2020-07-24T16:16:06Z</dcterms:modified>
</cp:coreProperties>
</file>