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70" r:id="rId8"/>
    <p:sldId id="261" r:id="rId9"/>
    <p:sldId id="264" r:id="rId10"/>
    <p:sldId id="262" r:id="rId11"/>
    <p:sldId id="263" r:id="rId12"/>
    <p:sldId id="265" r:id="rId13"/>
    <p:sldId id="268" r:id="rId14"/>
    <p:sldId id="271" r:id="rId15"/>
    <p:sldId id="272" r:id="rId16"/>
    <p:sldId id="274"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26D3-E3AB-4437-B763-EB4223A539B8}" type="datetimeFigureOut">
              <a:rPr lang="en-US" smtClean="0"/>
              <a:pPr/>
              <a:t>11/12/2020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3932D6-393F-4C37-9049-D2CE4FC8131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E26D3-E3AB-4437-B763-EB4223A539B8}" type="datetimeFigureOut">
              <a:rPr lang="en-US" smtClean="0"/>
              <a:pPr/>
              <a:t>11/12/2020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932D6-393F-4C37-9049-D2CE4FC8131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mage.slidesharecdn.com/obpresentation-150807181352-lva1-app6892/95/classical-conditioning-by-ivan-pavlov-12-638.jpg?cb=1438971456"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0166" y="4429132"/>
            <a:ext cx="6400800" cy="1752600"/>
          </a:xfrm>
        </p:spPr>
        <p:txBody>
          <a:bodyPr>
            <a:normAutofit/>
          </a:bodyPr>
          <a:lstStyle/>
          <a:p>
            <a:r>
              <a:rPr lang="en-US" sz="2000" b="1" dirty="0" smtClean="0">
                <a:solidFill>
                  <a:schemeClr val="tx1"/>
                </a:solidFill>
                <a:latin typeface="Times New Roman" pitchFamily="18" charset="0"/>
                <a:cs typeface="Times New Roman" pitchFamily="18" charset="0"/>
              </a:rPr>
              <a:t>DR. JAYA BHARTI</a:t>
            </a:r>
          </a:p>
          <a:p>
            <a:r>
              <a:rPr lang="en-US" sz="2000" b="1" dirty="0" smtClean="0">
                <a:solidFill>
                  <a:schemeClr val="tx1"/>
                </a:solidFill>
                <a:latin typeface="Times New Roman" pitchFamily="18" charset="0"/>
                <a:cs typeface="Times New Roman" pitchFamily="18" charset="0"/>
              </a:rPr>
              <a:t>ASSISTANT PROFESSOR</a:t>
            </a:r>
          </a:p>
          <a:p>
            <a:r>
              <a:rPr lang="en-US" sz="2000" b="1" dirty="0" smtClean="0">
                <a:solidFill>
                  <a:schemeClr val="tx1"/>
                </a:solidFill>
                <a:latin typeface="Times New Roman" pitchFamily="18" charset="0"/>
                <a:cs typeface="Times New Roman" pitchFamily="18" charset="0"/>
              </a:rPr>
              <a:t>DEPARTMENT OF PSYCHOLOGY</a:t>
            </a:r>
          </a:p>
          <a:p>
            <a:r>
              <a:rPr lang="en-US" sz="2000" b="1" dirty="0" smtClean="0">
                <a:solidFill>
                  <a:schemeClr val="tx1"/>
                </a:solidFill>
                <a:latin typeface="Times New Roman" pitchFamily="18" charset="0"/>
                <a:cs typeface="Times New Roman" pitchFamily="18" charset="0"/>
              </a:rPr>
              <a:t>A.N.D.N.N.M.M. (C.S.J.M. KANPUR)</a:t>
            </a:r>
            <a:endParaRPr lang="en-IN" sz="2000" b="1" dirty="0">
              <a:solidFill>
                <a:schemeClr val="tx1"/>
              </a:solidFill>
              <a:latin typeface="Times New Roman" pitchFamily="18" charset="0"/>
              <a:cs typeface="Times New Roman" pitchFamily="18" charset="0"/>
            </a:endParaRPr>
          </a:p>
        </p:txBody>
      </p:sp>
      <p:pic>
        <p:nvPicPr>
          <p:cNvPr id="14340" name="Picture 4" descr="TASS Learning Journeys « Totley All Saints Primary School"/>
          <p:cNvPicPr>
            <a:picLocks noChangeAspect="1" noChangeArrowheads="1"/>
          </p:cNvPicPr>
          <p:nvPr/>
        </p:nvPicPr>
        <p:blipFill>
          <a:blip r:embed="rId2"/>
          <a:srcRect/>
          <a:stretch>
            <a:fillRect/>
          </a:stretch>
        </p:blipFill>
        <p:spPr bwMode="auto">
          <a:xfrm>
            <a:off x="1071538" y="642918"/>
            <a:ext cx="7429584" cy="30003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072494" cy="5324535"/>
          </a:xfrm>
          <a:prstGeom prst="rect">
            <a:avLst/>
          </a:prstGeom>
          <a:solidFill>
            <a:schemeClr val="accent6">
              <a:lumMod val="60000"/>
              <a:lumOff val="40000"/>
            </a:schemeClr>
          </a:solidFill>
        </p:spPr>
        <p:txBody>
          <a:bodyPr wrap="square">
            <a:spAutoFit/>
          </a:bodyPr>
          <a:lstStyle/>
          <a:p>
            <a:pPr algn="just"/>
            <a:r>
              <a:rPr lang="en-IN" sz="2000" b="1" dirty="0" smtClean="0">
                <a:latin typeface="Times New Roman" pitchFamily="18" charset="0"/>
                <a:cs typeface="Times New Roman" pitchFamily="18" charset="0"/>
              </a:rPr>
              <a:t>Forward Conditioning</a:t>
            </a:r>
            <a:r>
              <a:rPr lang="en-IN" sz="2000" b="1" dirty="0">
                <a:latin typeface="Times New Roman" pitchFamily="18" charset="0"/>
                <a:cs typeface="Times New Roman" pitchFamily="18" charset="0"/>
              </a:rPr>
              <a:t>-</a:t>
            </a:r>
            <a:r>
              <a:rPr lang="en-IN" sz="2000" b="1"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Occurs when the neutral stimulus (NS) appears just before and during the presentation of the unconditioned stimulus (UCS</a:t>
            </a:r>
            <a:r>
              <a:rPr lang="en-IN" sz="20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IN" sz="2000" dirty="0" smtClean="0">
              <a:latin typeface="Times New Roman" pitchFamily="18" charset="0"/>
              <a:cs typeface="Times New Roman" pitchFamily="18" charset="0"/>
            </a:endParaRPr>
          </a:p>
          <a:p>
            <a:pPr algn="just"/>
            <a:r>
              <a:rPr lang="en-IN" sz="2000" dirty="0" smtClean="0">
                <a:latin typeface="Times New Roman" pitchFamily="18" charset="0"/>
                <a:cs typeface="Times New Roman" pitchFamily="18" charset="0"/>
              </a:rPr>
              <a:t>There </a:t>
            </a:r>
            <a:r>
              <a:rPr lang="en-IN" sz="2000" dirty="0">
                <a:latin typeface="Times New Roman" pitchFamily="18" charset="0"/>
                <a:cs typeface="Times New Roman" pitchFamily="18" charset="0"/>
              </a:rPr>
              <a:t>are 2 types: </a:t>
            </a:r>
            <a:endParaRPr lang="en-IN" sz="2000" dirty="0" smtClean="0">
              <a:latin typeface="Times New Roman" pitchFamily="18" charset="0"/>
              <a:cs typeface="Times New Roman" pitchFamily="18" charset="0"/>
            </a:endParaRPr>
          </a:p>
          <a:p>
            <a:pPr marL="342900" indent="-342900" algn="just">
              <a:buAutoNum type="arabicPeriod"/>
            </a:pPr>
            <a:r>
              <a:rPr lang="en-IN" sz="2000" b="1" dirty="0">
                <a:latin typeface="Times New Roman" pitchFamily="18" charset="0"/>
                <a:cs typeface="Times New Roman" pitchFamily="18" charset="0"/>
              </a:rPr>
              <a:t>D</a:t>
            </a:r>
            <a:r>
              <a:rPr lang="en-IN" sz="2000" b="1" dirty="0" smtClean="0">
                <a:latin typeface="Times New Roman" pitchFamily="18" charset="0"/>
                <a:cs typeface="Times New Roman" pitchFamily="18" charset="0"/>
              </a:rPr>
              <a:t>elayed </a:t>
            </a:r>
            <a:r>
              <a:rPr lang="en-IN" sz="2000" b="1" dirty="0">
                <a:latin typeface="Times New Roman" pitchFamily="18" charset="0"/>
                <a:cs typeface="Times New Roman" pitchFamily="18" charset="0"/>
              </a:rPr>
              <a:t>conditioning (forward) - </a:t>
            </a:r>
            <a:r>
              <a:rPr lang="en-IN" sz="2000" dirty="0">
                <a:latin typeface="Times New Roman" pitchFamily="18" charset="0"/>
                <a:cs typeface="Times New Roman" pitchFamily="18" charset="0"/>
              </a:rPr>
              <a:t>the CS is presented before the US and it (CS) stays on until the US is presented. This is generally the best, especially when the delay is </a:t>
            </a:r>
            <a:r>
              <a:rPr lang="en-IN" sz="2000" dirty="0" smtClean="0">
                <a:latin typeface="Times New Roman" pitchFamily="18" charset="0"/>
                <a:cs typeface="Times New Roman" pitchFamily="18" charset="0"/>
              </a:rPr>
              <a:t>short.</a:t>
            </a:r>
          </a:p>
          <a:p>
            <a:pPr marL="342900" indent="-342900" algn="just"/>
            <a:endParaRPr lang="en-US" sz="2000" dirty="0">
              <a:latin typeface="Times New Roman" pitchFamily="18" charset="0"/>
              <a:cs typeface="Times New Roman" pitchFamily="18" charset="0"/>
            </a:endParaRPr>
          </a:p>
          <a:p>
            <a:pPr marL="342900" indent="-342900" algn="just"/>
            <a:endParaRPr lang="en-US" sz="2000" dirty="0" smtClean="0">
              <a:latin typeface="Times New Roman" pitchFamily="18" charset="0"/>
              <a:cs typeface="Times New Roman" pitchFamily="18" charset="0"/>
            </a:endParaRPr>
          </a:p>
          <a:p>
            <a:pPr marL="342900" indent="-342900" algn="just"/>
            <a:endParaRPr lang="en-IN" sz="2000" dirty="0" smtClean="0">
              <a:latin typeface="Times New Roman" pitchFamily="18" charset="0"/>
              <a:cs typeface="Times New Roman" pitchFamily="18" charset="0"/>
            </a:endParaRPr>
          </a:p>
          <a:p>
            <a:pPr marL="342900" indent="-342900" algn="just"/>
            <a:r>
              <a:rPr lang="en-IN" sz="2000" dirty="0" smtClean="0">
                <a:latin typeface="Times New Roman" pitchFamily="18" charset="0"/>
                <a:cs typeface="Times New Roman" pitchFamily="18" charset="0"/>
              </a:rPr>
              <a:t>2. </a:t>
            </a:r>
            <a:r>
              <a:rPr lang="en-IN" sz="2000" b="1" dirty="0" smtClean="0">
                <a:latin typeface="Times New Roman" pitchFamily="18" charset="0"/>
                <a:cs typeface="Times New Roman" pitchFamily="18" charset="0"/>
              </a:rPr>
              <a:t>Trace </a:t>
            </a:r>
            <a:r>
              <a:rPr lang="en-IN" sz="2000" b="1" dirty="0">
                <a:latin typeface="Times New Roman" pitchFamily="18" charset="0"/>
                <a:cs typeface="Times New Roman" pitchFamily="18" charset="0"/>
              </a:rPr>
              <a:t>conditioning -</a:t>
            </a:r>
            <a:r>
              <a:rPr lang="en-IN" sz="2000" dirty="0">
                <a:latin typeface="Times New Roman" pitchFamily="18" charset="0"/>
                <a:cs typeface="Times New Roman" pitchFamily="18" charset="0"/>
              </a:rPr>
              <a:t> discrete event is presented, then the US occurs. Shorter the interval the better, but as you can tell, this approach is not very effective</a:t>
            </a:r>
            <a:r>
              <a:rPr lang="en-IN" sz="2000" dirty="0" smtClean="0">
                <a:latin typeface="Times New Roman" pitchFamily="18" charset="0"/>
                <a:cs typeface="Times New Roman" pitchFamily="18" charset="0"/>
              </a:rPr>
              <a:t>.</a:t>
            </a:r>
            <a:endParaRPr lang="en-IN" sz="2000" dirty="0">
              <a:latin typeface="Times New Roman" pitchFamily="18" charset="0"/>
              <a:cs typeface="Times New Roman" pitchFamily="18" charset="0"/>
            </a:endParaRPr>
          </a:p>
          <a:p>
            <a:pPr algn="just"/>
            <a:r>
              <a:rPr lang="en-IN" sz="2000" dirty="0">
                <a:latin typeface="Times New Roman" pitchFamily="18" charset="0"/>
                <a:cs typeface="Times New Roman" pitchFamily="18" charset="0"/>
                <a:hlinkClick r:id="rId2" tooltip="Backward conditioning –&#10; Backward conditioning occurs when..."/>
              </a:rPr>
              <a:t> </a:t>
            </a:r>
            <a:endParaRPr lang="en-IN" sz="2000" dirty="0">
              <a:latin typeface="Times New Roman" pitchFamily="18" charset="0"/>
              <a:cs typeface="Times New Roman" pitchFamily="18" charset="0"/>
            </a:endParaRPr>
          </a:p>
        </p:txBody>
      </p:sp>
      <p:sp>
        <p:nvSpPr>
          <p:cNvPr id="3" name="Rectangle 2"/>
          <p:cNvSpPr/>
          <p:nvPr/>
        </p:nvSpPr>
        <p:spPr>
          <a:xfrm>
            <a:off x="2428860" y="214290"/>
            <a:ext cx="4219232" cy="461665"/>
          </a:xfrm>
          <a:prstGeom prst="rect">
            <a:avLst/>
          </a:prstGeom>
        </p:spPr>
        <p:txBody>
          <a:bodyPr wrap="none">
            <a:spAutoFit/>
          </a:bodyPr>
          <a:lstStyle/>
          <a:p>
            <a:pPr algn="ctr"/>
            <a:r>
              <a:rPr lang="en-IN" sz="2400" b="1" dirty="0" smtClean="0">
                <a:latin typeface="Times New Roman" pitchFamily="18" charset="0"/>
                <a:cs typeface="Times New Roman" pitchFamily="18" charset="0"/>
              </a:rPr>
              <a:t>TYPES OF CONDITIONING </a:t>
            </a:r>
            <a:endParaRPr lang="en-IN" sz="2400" b="1" dirty="0">
              <a:latin typeface="Times New Roman" pitchFamily="18" charset="0"/>
              <a:cs typeface="Times New Roman" pitchFamily="18" charset="0"/>
            </a:endParaRPr>
          </a:p>
        </p:txBody>
      </p:sp>
      <p:sp>
        <p:nvSpPr>
          <p:cNvPr id="4" name="TextBox 3"/>
          <p:cNvSpPr txBox="1"/>
          <p:nvPr/>
        </p:nvSpPr>
        <p:spPr>
          <a:xfrm>
            <a:off x="2000232" y="1857364"/>
            <a:ext cx="1143008" cy="707886"/>
          </a:xfrm>
          <a:prstGeom prst="rect">
            <a:avLst/>
          </a:prstGeom>
          <a:solidFill>
            <a:schemeClr val="bg1"/>
          </a:solidFill>
        </p:spPr>
        <p:txBody>
          <a:bodyPr wrap="square" rtlCol="0">
            <a:spAutoFit/>
          </a:bodyPr>
          <a:lstStyle/>
          <a:p>
            <a:r>
              <a:rPr lang="en-US" sz="4000" dirty="0" smtClean="0">
                <a:solidFill>
                  <a:srgbClr val="FF0000"/>
                </a:solidFill>
                <a:latin typeface="Times New Roman" pitchFamily="18" charset="0"/>
                <a:cs typeface="Times New Roman" pitchFamily="18" charset="0"/>
              </a:rPr>
              <a:t>C.S.</a:t>
            </a:r>
            <a:endParaRPr lang="en-IN" sz="4000" dirty="0">
              <a:solidFill>
                <a:srgbClr val="FF0000"/>
              </a:solidFill>
              <a:latin typeface="Times New Roman" pitchFamily="18" charset="0"/>
              <a:cs typeface="Times New Roman" pitchFamily="18" charset="0"/>
            </a:endParaRPr>
          </a:p>
        </p:txBody>
      </p:sp>
      <p:sp>
        <p:nvSpPr>
          <p:cNvPr id="5" name="Right Arrow 4"/>
          <p:cNvSpPr/>
          <p:nvPr/>
        </p:nvSpPr>
        <p:spPr>
          <a:xfrm>
            <a:off x="3214678" y="2071678"/>
            <a:ext cx="928694"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6" name="TextBox 5"/>
          <p:cNvSpPr txBox="1"/>
          <p:nvPr/>
        </p:nvSpPr>
        <p:spPr>
          <a:xfrm>
            <a:off x="4429124" y="1857364"/>
            <a:ext cx="121444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latin typeface="Times New Roman" pitchFamily="18" charset="0"/>
                <a:cs typeface="Times New Roman" pitchFamily="18" charset="0"/>
              </a:rPr>
              <a:t>UCS</a:t>
            </a:r>
            <a:endParaRPr lang="en-IN" sz="3600" dirty="0">
              <a:latin typeface="Times New Roman" pitchFamily="18" charset="0"/>
              <a:cs typeface="Times New Roman" pitchFamily="18" charset="0"/>
            </a:endParaRPr>
          </a:p>
        </p:txBody>
      </p:sp>
      <p:sp>
        <p:nvSpPr>
          <p:cNvPr id="7" name="TextBox 6"/>
          <p:cNvSpPr txBox="1"/>
          <p:nvPr/>
        </p:nvSpPr>
        <p:spPr>
          <a:xfrm>
            <a:off x="2071670" y="4214818"/>
            <a:ext cx="1143008" cy="707886"/>
          </a:xfrm>
          <a:prstGeom prst="rect">
            <a:avLst/>
          </a:prstGeom>
          <a:solidFill>
            <a:schemeClr val="bg1"/>
          </a:solidFill>
        </p:spPr>
        <p:txBody>
          <a:bodyPr wrap="square" rtlCol="0">
            <a:spAutoFit/>
          </a:bodyPr>
          <a:lstStyle/>
          <a:p>
            <a:r>
              <a:rPr lang="en-US" sz="4000" dirty="0" smtClean="0">
                <a:solidFill>
                  <a:srgbClr val="FF0000"/>
                </a:solidFill>
                <a:latin typeface="Times New Roman" pitchFamily="18" charset="0"/>
                <a:cs typeface="Times New Roman" pitchFamily="18" charset="0"/>
              </a:rPr>
              <a:t>C.S.</a:t>
            </a:r>
            <a:endParaRPr lang="en-IN" sz="4000" dirty="0">
              <a:solidFill>
                <a:srgbClr val="FF0000"/>
              </a:solidFill>
              <a:latin typeface="Times New Roman" pitchFamily="18" charset="0"/>
              <a:cs typeface="Times New Roman" pitchFamily="18" charset="0"/>
            </a:endParaRPr>
          </a:p>
        </p:txBody>
      </p:sp>
      <p:sp>
        <p:nvSpPr>
          <p:cNvPr id="8" name="TextBox 7"/>
          <p:cNvSpPr txBox="1"/>
          <p:nvPr/>
        </p:nvSpPr>
        <p:spPr>
          <a:xfrm>
            <a:off x="4429124" y="4214818"/>
            <a:ext cx="121444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latin typeface="Times New Roman" pitchFamily="18" charset="0"/>
                <a:cs typeface="Times New Roman" pitchFamily="18" charset="0"/>
              </a:rPr>
              <a:t>UCS</a:t>
            </a:r>
            <a:endParaRPr lang="en-IN" sz="3600" dirty="0">
              <a:latin typeface="Times New Roman" pitchFamily="18" charset="0"/>
              <a:cs typeface="Times New Roman" pitchFamily="18" charset="0"/>
            </a:endParaRPr>
          </a:p>
        </p:txBody>
      </p:sp>
      <p:sp>
        <p:nvSpPr>
          <p:cNvPr id="9" name="Right Arrow 8"/>
          <p:cNvSpPr/>
          <p:nvPr/>
        </p:nvSpPr>
        <p:spPr>
          <a:xfrm>
            <a:off x="3357554" y="4429132"/>
            <a:ext cx="928694"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5122" name="Picture 2" descr="Chappie Complete Adult Dog Food with Chicken and Whole Grain Cereal 15kg |  Pets At Home"/>
          <p:cNvPicPr>
            <a:picLocks noChangeAspect="1" noChangeArrowheads="1"/>
          </p:cNvPicPr>
          <p:nvPr/>
        </p:nvPicPr>
        <p:blipFill>
          <a:blip r:embed="rId3"/>
          <a:srcRect/>
          <a:stretch>
            <a:fillRect/>
          </a:stretch>
        </p:blipFill>
        <p:spPr bwMode="auto">
          <a:xfrm>
            <a:off x="6000760" y="5643578"/>
            <a:ext cx="1143008" cy="1214422"/>
          </a:xfrm>
          <a:prstGeom prst="rect">
            <a:avLst/>
          </a:prstGeom>
          <a:noFill/>
        </p:spPr>
      </p:pic>
      <p:pic>
        <p:nvPicPr>
          <p:cNvPr id="5124" name="Picture 4" descr="Bells Images | Free Vectors, Stock Photos &amp; PSD"/>
          <p:cNvPicPr>
            <a:picLocks noChangeAspect="1" noChangeArrowheads="1"/>
          </p:cNvPicPr>
          <p:nvPr/>
        </p:nvPicPr>
        <p:blipFill>
          <a:blip r:embed="rId4" cstate="print"/>
          <a:srcRect/>
          <a:stretch>
            <a:fillRect/>
          </a:stretch>
        </p:blipFill>
        <p:spPr bwMode="auto">
          <a:xfrm>
            <a:off x="2357422" y="5643578"/>
            <a:ext cx="1285884" cy="1214422"/>
          </a:xfrm>
          <a:prstGeom prst="rect">
            <a:avLst/>
          </a:prstGeom>
          <a:noFill/>
        </p:spPr>
      </p:pic>
      <p:pic>
        <p:nvPicPr>
          <p:cNvPr id="5126" name="Picture 6" descr="klok review: Klok review: Add multiple time zones on your iPhone, and stay  in touch with family &amp; friends - The Economic Times"/>
          <p:cNvPicPr>
            <a:picLocks noChangeAspect="1" noChangeArrowheads="1"/>
          </p:cNvPicPr>
          <p:nvPr/>
        </p:nvPicPr>
        <p:blipFill>
          <a:blip r:embed="rId5" cstate="print"/>
          <a:srcRect/>
          <a:stretch>
            <a:fillRect/>
          </a:stretch>
        </p:blipFill>
        <p:spPr bwMode="auto">
          <a:xfrm>
            <a:off x="4071934" y="5643578"/>
            <a:ext cx="1401751" cy="10513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71480"/>
            <a:ext cx="3929090"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IN" sz="2400" b="1" dirty="0" smtClean="0">
                <a:latin typeface="Times New Roman" pitchFamily="18" charset="0"/>
                <a:cs typeface="Times New Roman" pitchFamily="18" charset="0"/>
              </a:rPr>
              <a:t>Backward conditioning </a:t>
            </a:r>
            <a:r>
              <a:rPr lang="en-IN" sz="2400" dirty="0" smtClean="0">
                <a:latin typeface="Times New Roman" pitchFamily="18" charset="0"/>
                <a:cs typeface="Times New Roman" pitchFamily="18" charset="0"/>
              </a:rPr>
              <a:t>–  Backward conditioning occurs when a Conditioned stimulus immediately follows a Unconditioned stimulus.</a:t>
            </a:r>
          </a:p>
          <a:p>
            <a:pPr algn="just"/>
            <a:endParaRPr lang="en-US" sz="2400" dirty="0">
              <a:latin typeface="Times New Roman" pitchFamily="18" charset="0"/>
              <a:cs typeface="Times New Roman" pitchFamily="18" charset="0"/>
            </a:endParaRPr>
          </a:p>
          <a:p>
            <a:pPr algn="just"/>
            <a:r>
              <a:rPr lang="en-IN" sz="2400" b="1" dirty="0">
                <a:latin typeface="Times New Roman" pitchFamily="18" charset="0"/>
                <a:cs typeface="Times New Roman" pitchFamily="18" charset="0"/>
              </a:rPr>
              <a:t>T</a:t>
            </a:r>
            <a:r>
              <a:rPr lang="en-IN" sz="2400" b="1" dirty="0" smtClean="0">
                <a:latin typeface="Times New Roman" pitchFamily="18" charset="0"/>
                <a:cs typeface="Times New Roman" pitchFamily="18" charset="0"/>
              </a:rPr>
              <a:t>emporal </a:t>
            </a:r>
            <a:r>
              <a:rPr lang="en-IN" sz="2400" b="1" dirty="0">
                <a:latin typeface="Times New Roman" pitchFamily="18" charset="0"/>
                <a:cs typeface="Times New Roman" pitchFamily="18" charset="0"/>
              </a:rPr>
              <a:t>conditioning </a:t>
            </a:r>
            <a:r>
              <a:rPr lang="en-IN" sz="2400" dirty="0">
                <a:latin typeface="Times New Roman" pitchFamily="18" charset="0"/>
                <a:cs typeface="Times New Roman" pitchFamily="18" charset="0"/>
              </a:rPr>
              <a:t>a Unconditioned stimulus is presented at regular intervals, for instance every 10 minutes</a:t>
            </a:r>
            <a:endParaRPr lang="en-US" sz="2400" dirty="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a:p>
            <a:pPr algn="just"/>
            <a:r>
              <a:rPr lang="en-IN" sz="2400" b="1" dirty="0" smtClean="0">
                <a:latin typeface="Times New Roman" pitchFamily="18" charset="0"/>
                <a:cs typeface="Times New Roman" pitchFamily="18" charset="0"/>
              </a:rPr>
              <a:t>Simultaneous conditioning </a:t>
            </a:r>
            <a:r>
              <a:rPr lang="en-IN" sz="2400" dirty="0" smtClean="0">
                <a:latin typeface="Times New Roman" pitchFamily="18" charset="0"/>
                <a:cs typeface="Times New Roman" pitchFamily="18" charset="0"/>
              </a:rPr>
              <a:t>- Both conditioned and unconditioned stimulus occurs and terminates at same time.</a:t>
            </a:r>
          </a:p>
          <a:p>
            <a:pPr algn="just"/>
            <a:r>
              <a:rPr lang="en-IN" sz="2400"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18434" name="Picture 2" descr="Types of conditioning | S-cool, the revision website"/>
          <p:cNvPicPr>
            <a:picLocks noChangeAspect="1" noChangeArrowheads="1"/>
          </p:cNvPicPr>
          <p:nvPr/>
        </p:nvPicPr>
        <p:blipFill>
          <a:blip r:embed="rId2"/>
          <a:srcRect/>
          <a:stretch>
            <a:fillRect/>
          </a:stretch>
        </p:blipFill>
        <p:spPr bwMode="auto">
          <a:xfrm>
            <a:off x="4786314" y="928670"/>
            <a:ext cx="4038600" cy="5072098"/>
          </a:xfrm>
          <a:prstGeom prst="rect">
            <a:avLst/>
          </a:prstGeom>
          <a:noFill/>
        </p:spPr>
      </p:pic>
      <p:sp>
        <p:nvSpPr>
          <p:cNvPr id="5" name="TextBox 4"/>
          <p:cNvSpPr txBox="1"/>
          <p:nvPr/>
        </p:nvSpPr>
        <p:spPr>
          <a:xfrm>
            <a:off x="5786446" y="3286124"/>
            <a:ext cx="642942" cy="369332"/>
          </a:xfrm>
          <a:prstGeom prst="rect">
            <a:avLst/>
          </a:prstGeom>
          <a:noFill/>
        </p:spPr>
        <p:txBody>
          <a:bodyPr wrap="square" rtlCol="0">
            <a:spAutoFit/>
          </a:bodyPr>
          <a:lstStyle/>
          <a:p>
            <a:r>
              <a:rPr lang="en-US" dirty="0" smtClean="0"/>
              <a:t>UCS</a:t>
            </a:r>
            <a:endParaRPr lang="en-IN" dirty="0"/>
          </a:p>
        </p:txBody>
      </p:sp>
      <p:sp>
        <p:nvSpPr>
          <p:cNvPr id="6" name="TextBox 5"/>
          <p:cNvSpPr txBox="1"/>
          <p:nvPr/>
        </p:nvSpPr>
        <p:spPr>
          <a:xfrm>
            <a:off x="7500958" y="3214686"/>
            <a:ext cx="642942" cy="369332"/>
          </a:xfrm>
          <a:prstGeom prst="rect">
            <a:avLst/>
          </a:prstGeom>
          <a:noFill/>
        </p:spPr>
        <p:txBody>
          <a:bodyPr wrap="square" rtlCol="0">
            <a:spAutoFit/>
          </a:bodyPr>
          <a:lstStyle/>
          <a:p>
            <a:r>
              <a:rPr lang="en-US" dirty="0" smtClean="0">
                <a:solidFill>
                  <a:schemeClr val="bg1"/>
                </a:solidFill>
              </a:rPr>
              <a:t>CS</a:t>
            </a:r>
            <a:endParaRPr lang="en-IN"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00042"/>
            <a:ext cx="6786610" cy="3600986"/>
          </a:xfrm>
          <a:prstGeom prst="rect">
            <a:avLst/>
          </a:prstGeom>
        </p:spPr>
        <p:txBody>
          <a:bodyPr wrap="square">
            <a:spAutoFit/>
          </a:bodyPr>
          <a:lstStyle/>
          <a:p>
            <a:pPr algn="just"/>
            <a:r>
              <a:rPr lang="en-IN" sz="6000" b="1" dirty="0">
                <a:solidFill>
                  <a:srgbClr val="0070C0"/>
                </a:solidFill>
                <a:latin typeface="Times New Roman" pitchFamily="18" charset="0"/>
                <a:cs typeface="Times New Roman" pitchFamily="18" charset="0"/>
              </a:rPr>
              <a:t>I</a:t>
            </a:r>
            <a:r>
              <a:rPr lang="en-IN" sz="2800" b="1" dirty="0">
                <a:solidFill>
                  <a:srgbClr val="0070C0"/>
                </a:solidFill>
                <a:latin typeface="Times New Roman" pitchFamily="18" charset="0"/>
                <a:cs typeface="Times New Roman" pitchFamily="18" charset="0"/>
              </a:rPr>
              <a:t>nstrumental conditioning is another term for </a:t>
            </a:r>
            <a:r>
              <a:rPr lang="en-IN" sz="2800" b="1" dirty="0" smtClean="0">
                <a:solidFill>
                  <a:srgbClr val="0070C0"/>
                </a:solidFill>
                <a:latin typeface="Times New Roman" pitchFamily="18" charset="0"/>
                <a:cs typeface="Times New Roman" pitchFamily="18" charset="0"/>
              </a:rPr>
              <a:t>Operant Conditioning, </a:t>
            </a:r>
            <a:r>
              <a:rPr lang="en-IN" sz="2800" b="1" dirty="0">
                <a:solidFill>
                  <a:srgbClr val="0070C0"/>
                </a:solidFill>
                <a:latin typeface="Times New Roman" pitchFamily="18" charset="0"/>
                <a:cs typeface="Times New Roman" pitchFamily="18" charset="0"/>
              </a:rPr>
              <a:t>a learning process first described by B. F. </a:t>
            </a:r>
            <a:r>
              <a:rPr lang="en-IN" sz="2800" b="1" dirty="0" smtClean="0">
                <a:solidFill>
                  <a:srgbClr val="0070C0"/>
                </a:solidFill>
                <a:latin typeface="Times New Roman" pitchFamily="18" charset="0"/>
                <a:cs typeface="Times New Roman" pitchFamily="18" charset="0"/>
              </a:rPr>
              <a:t>Skinner. </a:t>
            </a:r>
            <a:r>
              <a:rPr lang="en-IN" sz="2800" b="1" dirty="0">
                <a:solidFill>
                  <a:srgbClr val="0070C0"/>
                </a:solidFill>
                <a:latin typeface="Times New Roman" pitchFamily="18" charset="0"/>
                <a:cs typeface="Times New Roman" pitchFamily="18" charset="0"/>
              </a:rPr>
              <a:t>In instrumental conditioning, reinforcement or punishment are used to either increase or decrease the probability that a </a:t>
            </a:r>
            <a:r>
              <a:rPr lang="en-IN" sz="2800" b="1" dirty="0" smtClean="0">
                <a:solidFill>
                  <a:srgbClr val="0070C0"/>
                </a:solidFill>
                <a:latin typeface="Times New Roman" pitchFamily="18" charset="0"/>
                <a:cs typeface="Times New Roman" pitchFamily="18" charset="0"/>
              </a:rPr>
              <a:t>behaviour </a:t>
            </a:r>
            <a:r>
              <a:rPr lang="en-IN" sz="2800" b="1" dirty="0">
                <a:solidFill>
                  <a:srgbClr val="0070C0"/>
                </a:solidFill>
                <a:latin typeface="Times New Roman" pitchFamily="18" charset="0"/>
                <a:cs typeface="Times New Roman" pitchFamily="18" charset="0"/>
              </a:rPr>
              <a:t>will occur again in the future.</a:t>
            </a:r>
          </a:p>
        </p:txBody>
      </p:sp>
      <p:pic>
        <p:nvPicPr>
          <p:cNvPr id="3074" name="Picture 2" descr="B.F. Skinner (Psychologist Biography) - Practical Psychology"/>
          <p:cNvPicPr>
            <a:picLocks noChangeAspect="1" noChangeArrowheads="1"/>
          </p:cNvPicPr>
          <p:nvPr/>
        </p:nvPicPr>
        <p:blipFill>
          <a:blip r:embed="rId2" cstate="print"/>
          <a:srcRect/>
          <a:stretch>
            <a:fillRect/>
          </a:stretch>
        </p:blipFill>
        <p:spPr bwMode="auto">
          <a:xfrm>
            <a:off x="5572132" y="4357694"/>
            <a:ext cx="3140601" cy="228601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4" y="1214422"/>
            <a:ext cx="5072066" cy="4216539"/>
          </a:xfrm>
          <a:prstGeom prst="rect">
            <a:avLst/>
          </a:prstGeom>
        </p:spPr>
        <p:txBody>
          <a:bodyPr wrap="square">
            <a:spAutoFit/>
          </a:bodyPr>
          <a:lstStyle/>
          <a:p>
            <a:pPr algn="just"/>
            <a:r>
              <a:rPr lang="en-IN" sz="4400" dirty="0">
                <a:solidFill>
                  <a:srgbClr val="0070C0"/>
                </a:solidFill>
                <a:latin typeface="Times New Roman" pitchFamily="18" charset="0"/>
                <a:cs typeface="Times New Roman" pitchFamily="18" charset="0"/>
              </a:rPr>
              <a:t>A </a:t>
            </a:r>
            <a:r>
              <a:rPr lang="en-IN" sz="2800" dirty="0">
                <a:solidFill>
                  <a:srgbClr val="0070C0"/>
                </a:solidFill>
                <a:latin typeface="Times New Roman" pitchFamily="18" charset="0"/>
                <a:cs typeface="Times New Roman" pitchFamily="18" charset="0"/>
              </a:rPr>
              <a:t>method of learning that occurs through reinforcements and punishments for </a:t>
            </a:r>
            <a:r>
              <a:rPr lang="en-IN" sz="2800" dirty="0" err="1">
                <a:solidFill>
                  <a:srgbClr val="0070C0"/>
                </a:solidFill>
                <a:latin typeface="Times New Roman" pitchFamily="18" charset="0"/>
                <a:cs typeface="Times New Roman" pitchFamily="18" charset="0"/>
              </a:rPr>
              <a:t>behavior</a:t>
            </a:r>
            <a:r>
              <a:rPr lang="en-IN" sz="2800" dirty="0">
                <a:solidFill>
                  <a:srgbClr val="0070C0"/>
                </a:solidFill>
                <a:latin typeface="Times New Roman" pitchFamily="18" charset="0"/>
                <a:cs typeface="Times New Roman" pitchFamily="18" charset="0"/>
              </a:rPr>
              <a:t>. We learn to perform certain </a:t>
            </a:r>
            <a:r>
              <a:rPr lang="en-IN" sz="2800" dirty="0" err="1">
                <a:solidFill>
                  <a:srgbClr val="0070C0"/>
                </a:solidFill>
                <a:latin typeface="Times New Roman" pitchFamily="18" charset="0"/>
                <a:cs typeface="Times New Roman" pitchFamily="18" charset="0"/>
              </a:rPr>
              <a:t>behaviors</a:t>
            </a:r>
            <a:r>
              <a:rPr lang="en-IN" sz="2800" dirty="0">
                <a:solidFill>
                  <a:srgbClr val="0070C0"/>
                </a:solidFill>
                <a:latin typeface="Times New Roman" pitchFamily="18" charset="0"/>
                <a:cs typeface="Times New Roman" pitchFamily="18" charset="0"/>
              </a:rPr>
              <a:t> more often because they result in rewards, and learn to avoid other </a:t>
            </a:r>
            <a:r>
              <a:rPr lang="en-IN" sz="2800" dirty="0" err="1">
                <a:solidFill>
                  <a:srgbClr val="0070C0"/>
                </a:solidFill>
                <a:latin typeface="Times New Roman" pitchFamily="18" charset="0"/>
                <a:cs typeface="Times New Roman" pitchFamily="18" charset="0"/>
              </a:rPr>
              <a:t>behaviors</a:t>
            </a:r>
            <a:r>
              <a:rPr lang="en-IN" sz="2800" dirty="0">
                <a:solidFill>
                  <a:srgbClr val="0070C0"/>
                </a:solidFill>
                <a:latin typeface="Times New Roman" pitchFamily="18" charset="0"/>
                <a:cs typeface="Times New Roman" pitchFamily="18" charset="0"/>
              </a:rPr>
              <a:t> because they result in punishment or adverse consequences.</a:t>
            </a:r>
          </a:p>
        </p:txBody>
      </p:sp>
      <p:pic>
        <p:nvPicPr>
          <p:cNvPr id="2050" name="Picture 2" descr="Schedules Of Reinforcement - Psychology"/>
          <p:cNvPicPr>
            <a:picLocks noChangeAspect="1" noChangeArrowheads="1"/>
          </p:cNvPicPr>
          <p:nvPr/>
        </p:nvPicPr>
        <p:blipFill>
          <a:blip r:embed="rId2"/>
          <a:srcRect/>
          <a:stretch>
            <a:fillRect/>
          </a:stretch>
        </p:blipFill>
        <p:spPr bwMode="auto">
          <a:xfrm>
            <a:off x="214282" y="785794"/>
            <a:ext cx="3179047" cy="2786082"/>
          </a:xfrm>
          <a:prstGeom prst="rect">
            <a:avLst/>
          </a:prstGeom>
          <a:noFill/>
        </p:spPr>
      </p:pic>
      <p:sp>
        <p:nvSpPr>
          <p:cNvPr id="2052" name="AutoShape 4" descr="What are the Main Causes of Stress in Children Today? Part 2 | Firstmoms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What are the Main Causes of Stress in Children Today? Part 2 | Firstmomscl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6" name="Picture 8" descr="The 'S'word: Life Coach Biji Tushar talks to us about dealing with 'Stress'  and all that comes with it"/>
          <p:cNvPicPr>
            <a:picLocks noChangeAspect="1" noChangeArrowheads="1"/>
          </p:cNvPicPr>
          <p:nvPr/>
        </p:nvPicPr>
        <p:blipFill>
          <a:blip r:embed="rId3"/>
          <a:srcRect/>
          <a:stretch>
            <a:fillRect/>
          </a:stretch>
        </p:blipFill>
        <p:spPr bwMode="auto">
          <a:xfrm>
            <a:off x="285720" y="4214818"/>
            <a:ext cx="3250749" cy="216845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nditioning: Not The Hair Kind PART 2 | Get Psyched"/>
          <p:cNvPicPr>
            <a:picLocks noChangeAspect="1" noChangeArrowheads="1"/>
          </p:cNvPicPr>
          <p:nvPr/>
        </p:nvPicPr>
        <p:blipFill>
          <a:blip r:embed="rId2"/>
          <a:srcRect/>
          <a:stretch>
            <a:fillRect/>
          </a:stretch>
        </p:blipFill>
        <p:spPr bwMode="auto">
          <a:xfrm>
            <a:off x="857224" y="571480"/>
            <a:ext cx="7000924" cy="2786082"/>
          </a:xfrm>
          <a:prstGeom prst="rect">
            <a:avLst/>
          </a:prstGeom>
          <a:noFill/>
        </p:spPr>
      </p:pic>
      <p:sp>
        <p:nvSpPr>
          <p:cNvPr id="3" name="Rectangle 2"/>
          <p:cNvSpPr/>
          <p:nvPr/>
        </p:nvSpPr>
        <p:spPr>
          <a:xfrm>
            <a:off x="285720" y="3786190"/>
            <a:ext cx="8358246" cy="2862322"/>
          </a:xfrm>
          <a:prstGeom prst="rect">
            <a:avLst/>
          </a:prstGeom>
          <a:solidFill>
            <a:schemeClr val="accent3">
              <a:lumMod val="40000"/>
              <a:lumOff val="60000"/>
            </a:schemeClr>
          </a:solidFill>
        </p:spPr>
        <p:txBody>
          <a:bodyPr wrap="square">
            <a:spAutoFit/>
          </a:bodyPr>
          <a:lstStyle/>
          <a:p>
            <a:pPr algn="just"/>
            <a:r>
              <a:rPr lang="en-IN" sz="2000" dirty="0" smtClean="0">
                <a:latin typeface="Times New Roman" pitchFamily="18" charset="0"/>
                <a:cs typeface="Times New Roman" pitchFamily="18" charset="0"/>
              </a:rPr>
              <a:t>In a typical experiment, a rat or pigeon would be put into the Skinner box in which temperature, light and noise could be kept constant. On one wall of the box, there would be a lever and a hopper that could deliver a food pellet to the animal when the lever was pressed. Initially, the rat is likely to wander around the box aimlessly until it accidentally presses the lever and receives a food pellet. Skinner would leave the animal in the box and measure how frequently the animal pressed the lever over time. The frequency should indicate the strength of the conditioning of the behaviour. This would then be repeated with other animals.</a:t>
            </a:r>
            <a:endParaRPr lang="en-IN"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perant Conditioning | Boundless Psychology"/>
          <p:cNvPicPr>
            <a:picLocks noChangeAspect="1" noChangeArrowheads="1"/>
          </p:cNvPicPr>
          <p:nvPr/>
        </p:nvPicPr>
        <p:blipFill>
          <a:blip r:embed="rId2"/>
          <a:srcRect/>
          <a:stretch>
            <a:fillRect/>
          </a:stretch>
        </p:blipFill>
        <p:spPr bwMode="auto">
          <a:xfrm>
            <a:off x="500034" y="1285860"/>
            <a:ext cx="8001056" cy="4643470"/>
          </a:xfrm>
          <a:prstGeom prst="rect">
            <a:avLst/>
          </a:prstGeom>
          <a:noFill/>
        </p:spPr>
      </p:pic>
      <p:sp>
        <p:nvSpPr>
          <p:cNvPr id="3" name="TextBox 2"/>
          <p:cNvSpPr txBox="1"/>
          <p:nvPr/>
        </p:nvSpPr>
        <p:spPr>
          <a:xfrm>
            <a:off x="714348" y="357166"/>
            <a:ext cx="7786742"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REINFORCEMENT IN INSTRUMENTAL CONDITIONING</a:t>
            </a:r>
            <a:endParaRPr lang="en-IN" sz="24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chedules of Reinforcement - ppt video online download"/>
          <p:cNvPicPr>
            <a:picLocks noChangeAspect="1" noChangeArrowheads="1"/>
          </p:cNvPicPr>
          <p:nvPr/>
        </p:nvPicPr>
        <p:blipFill>
          <a:blip r:embed="rId2"/>
          <a:srcRect/>
          <a:stretch>
            <a:fillRect/>
          </a:stretch>
        </p:blipFill>
        <p:spPr bwMode="auto">
          <a:xfrm>
            <a:off x="785786" y="1285860"/>
            <a:ext cx="7048486" cy="5286365"/>
          </a:xfrm>
          <a:prstGeom prst="rect">
            <a:avLst/>
          </a:prstGeom>
          <a:noFill/>
        </p:spPr>
      </p:pic>
      <p:sp>
        <p:nvSpPr>
          <p:cNvPr id="3" name="TextBox 2"/>
          <p:cNvSpPr txBox="1"/>
          <p:nvPr/>
        </p:nvSpPr>
        <p:spPr>
          <a:xfrm>
            <a:off x="928662" y="571480"/>
            <a:ext cx="685804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SCHEDULES OF REINFORCEMENT</a:t>
            </a:r>
            <a:endParaRPr lang="en-IN" sz="28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Chapter #6 - Norristown Area High SchoolIntro to Psychology Cour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6" name="Picture 2" descr="Comparison of Classical and Operant Conditioning | Download Scientific  Diagram"/>
          <p:cNvPicPr>
            <a:picLocks noChangeAspect="1" noChangeArrowheads="1"/>
          </p:cNvPicPr>
          <p:nvPr/>
        </p:nvPicPr>
        <p:blipFill>
          <a:blip r:embed="rId2"/>
          <a:srcRect/>
          <a:stretch>
            <a:fillRect/>
          </a:stretch>
        </p:blipFill>
        <p:spPr bwMode="auto">
          <a:xfrm>
            <a:off x="428596" y="1643050"/>
            <a:ext cx="8096250" cy="4448175"/>
          </a:xfrm>
          <a:prstGeom prst="rect">
            <a:avLst/>
          </a:prstGeom>
          <a:noFill/>
        </p:spPr>
      </p:pic>
      <p:sp>
        <p:nvSpPr>
          <p:cNvPr id="5" name="TextBox 4"/>
          <p:cNvSpPr txBox="1"/>
          <p:nvPr/>
        </p:nvSpPr>
        <p:spPr>
          <a:xfrm>
            <a:off x="1928794" y="500042"/>
            <a:ext cx="4929222"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DIFFERENCES</a:t>
            </a:r>
            <a:endParaRPr lang="en-IN" sz="36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e Anatomy of a &quot;Thank You&quot;"/>
          <p:cNvPicPr>
            <a:picLocks noChangeAspect="1" noChangeArrowheads="1"/>
          </p:cNvPicPr>
          <p:nvPr/>
        </p:nvPicPr>
        <p:blipFill>
          <a:blip r:embed="rId2"/>
          <a:srcRect/>
          <a:stretch>
            <a:fillRect/>
          </a:stretch>
        </p:blipFill>
        <p:spPr bwMode="auto">
          <a:xfrm>
            <a:off x="1285852" y="1428736"/>
            <a:ext cx="6667500" cy="4191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357166"/>
            <a:ext cx="5776133" cy="646331"/>
          </a:xfrm>
          <a:prstGeom prst="rect">
            <a:avLst/>
          </a:prstGeom>
        </p:spPr>
        <p:txBody>
          <a:bodyPr wrap="none">
            <a:spAutoFit/>
          </a:bodyPr>
          <a:lstStyle/>
          <a:p>
            <a:r>
              <a:rPr lang="en-IN" sz="3600" b="1" dirty="0">
                <a:latin typeface="Times New Roman" pitchFamily="18" charset="0"/>
                <a:cs typeface="Times New Roman" pitchFamily="18" charset="0"/>
              </a:rPr>
              <a:t>CONCEPT OF LEARNING</a:t>
            </a:r>
            <a:endParaRPr lang="en-IN" sz="3600" dirty="0">
              <a:latin typeface="Times New Roman" pitchFamily="18" charset="0"/>
              <a:cs typeface="Times New Roman" pitchFamily="18" charset="0"/>
            </a:endParaRPr>
          </a:p>
        </p:txBody>
      </p:sp>
      <p:sp>
        <p:nvSpPr>
          <p:cNvPr id="3" name="Rectangle 2"/>
          <p:cNvSpPr/>
          <p:nvPr/>
        </p:nvSpPr>
        <p:spPr>
          <a:xfrm>
            <a:off x="500034" y="1214422"/>
            <a:ext cx="8072494" cy="1938992"/>
          </a:xfrm>
          <a:prstGeom prst="rect">
            <a:avLst/>
          </a:prstGeom>
        </p:spPr>
        <p:txBody>
          <a:bodyPr wrap="square">
            <a:spAutoFit/>
          </a:bodyPr>
          <a:lstStyle/>
          <a:p>
            <a:pPr algn="just"/>
            <a:r>
              <a:rPr lang="en-IN" sz="2400" dirty="0">
                <a:latin typeface="Times New Roman" pitchFamily="18" charset="0"/>
                <a:cs typeface="Times New Roman" pitchFamily="18" charset="0"/>
              </a:rPr>
              <a:t>Learning, in psychology, </a:t>
            </a:r>
            <a:r>
              <a:rPr lang="en-IN" sz="2400" dirty="0" smtClean="0">
                <a:solidFill>
                  <a:srgbClr val="FF0000"/>
                </a:solidFill>
                <a:latin typeface="Times New Roman" pitchFamily="18" charset="0"/>
                <a:cs typeface="Times New Roman" pitchFamily="18" charset="0"/>
              </a:rPr>
              <a:t>the process by which a relatively lasting change in potential </a:t>
            </a:r>
            <a:r>
              <a:rPr lang="en-IN" sz="2400" dirty="0">
                <a:solidFill>
                  <a:srgbClr val="FF0000"/>
                </a:solidFill>
                <a:latin typeface="Times New Roman" pitchFamily="18" charset="0"/>
                <a:cs typeface="Times New Roman" pitchFamily="18" charset="0"/>
              </a:rPr>
              <a:t>behaviour occurs because of </a:t>
            </a:r>
            <a:r>
              <a:rPr lang="en-IN" sz="2400" dirty="0" smtClean="0">
                <a:solidFill>
                  <a:srgbClr val="FF0000"/>
                </a:solidFill>
                <a:latin typeface="Times New Roman" pitchFamily="18" charset="0"/>
                <a:cs typeface="Times New Roman" pitchFamily="18" charset="0"/>
              </a:rPr>
              <a:t>practice</a:t>
            </a:r>
            <a:r>
              <a:rPr lang="en-IN" sz="2400" dirty="0">
                <a:solidFill>
                  <a:srgbClr val="FF0000"/>
                </a:solidFill>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or </a:t>
            </a:r>
            <a:r>
              <a:rPr lang="en-IN" sz="2400" dirty="0">
                <a:solidFill>
                  <a:srgbClr val="FF0000"/>
                </a:solidFill>
                <a:latin typeface="Times New Roman" pitchFamily="18" charset="0"/>
                <a:cs typeface="Times New Roman" pitchFamily="18" charset="0"/>
              </a:rPr>
              <a:t>experience</a:t>
            </a:r>
            <a:r>
              <a:rPr lang="en-IN" sz="2400" dirty="0" smtClean="0">
                <a:solidFill>
                  <a:srgbClr val="FF0000"/>
                </a:solidFill>
                <a:latin typeface="Times New Roman" pitchFamily="18" charset="0"/>
                <a:cs typeface="Times New Roman" pitchFamily="18" charset="0"/>
              </a:rPr>
              <a:t>. </a:t>
            </a:r>
            <a:r>
              <a:rPr lang="en-IN" sz="2400" dirty="0">
                <a:latin typeface="Times New Roman" pitchFamily="18" charset="0"/>
                <a:cs typeface="Times New Roman" pitchFamily="18" charset="0"/>
              </a:rPr>
              <a:t>Learning is also a process of acquiring modifications in existing knowledge, skills, </a:t>
            </a:r>
            <a:r>
              <a:rPr lang="en-IN" sz="2400" dirty="0" smtClean="0">
                <a:latin typeface="Times New Roman" pitchFamily="18" charset="0"/>
                <a:cs typeface="Times New Roman" pitchFamily="18" charset="0"/>
              </a:rPr>
              <a:t>habits,</a:t>
            </a: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or </a:t>
            </a:r>
            <a:r>
              <a:rPr lang="en-IN" sz="2400" dirty="0">
                <a:latin typeface="Times New Roman" pitchFamily="18" charset="0"/>
                <a:cs typeface="Times New Roman" pitchFamily="18" charset="0"/>
              </a:rPr>
              <a:t>tendencies  through experience, </a:t>
            </a:r>
            <a:r>
              <a:rPr lang="en-IN" sz="2400" dirty="0" smtClean="0">
                <a:latin typeface="Times New Roman" pitchFamily="18" charset="0"/>
                <a:cs typeface="Times New Roman" pitchFamily="18" charset="0"/>
              </a:rPr>
              <a:t>practice,</a:t>
            </a:r>
            <a:r>
              <a:rPr lang="en-IN" sz="2400" dirty="0">
                <a:latin typeface="Times New Roman" pitchFamily="18" charset="0"/>
                <a:cs typeface="Times New Roman" pitchFamily="18" charset="0"/>
              </a:rPr>
              <a:t> </a:t>
            </a:r>
            <a:r>
              <a:rPr lang="en-IN" sz="2400" dirty="0" smtClean="0">
                <a:latin typeface="Times New Roman" pitchFamily="18" charset="0"/>
                <a:cs typeface="Times New Roman" pitchFamily="18" charset="0"/>
              </a:rPr>
              <a:t>or </a:t>
            </a:r>
            <a:r>
              <a:rPr lang="en-IN" sz="2400" dirty="0">
                <a:latin typeface="Times New Roman" pitchFamily="18" charset="0"/>
                <a:cs typeface="Times New Roman" pitchFamily="18" charset="0"/>
              </a:rPr>
              <a:t>exercise.</a:t>
            </a:r>
          </a:p>
        </p:txBody>
      </p:sp>
      <p:pic>
        <p:nvPicPr>
          <p:cNvPr id="3074" name="Picture 2" descr="Learning and Development: A Comprehensive Guide | AIHR Digital"/>
          <p:cNvPicPr>
            <a:picLocks noChangeAspect="1" noChangeArrowheads="1"/>
          </p:cNvPicPr>
          <p:nvPr/>
        </p:nvPicPr>
        <p:blipFill>
          <a:blip r:embed="rId2"/>
          <a:srcRect/>
          <a:stretch>
            <a:fillRect/>
          </a:stretch>
        </p:blipFill>
        <p:spPr bwMode="auto">
          <a:xfrm>
            <a:off x="1571604" y="3143248"/>
            <a:ext cx="6083843" cy="342216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57166"/>
            <a:ext cx="8215370" cy="4493538"/>
          </a:xfrm>
          <a:prstGeom prst="rect">
            <a:avLst/>
          </a:prstGeom>
        </p:spPr>
        <p:txBody>
          <a:bodyPr wrap="square">
            <a:spAutoFit/>
          </a:bodyPr>
          <a:lstStyle/>
          <a:p>
            <a:pPr algn="ctr"/>
            <a:r>
              <a:rPr lang="en-IN" sz="2200" b="1" dirty="0" smtClean="0">
                <a:solidFill>
                  <a:srgbClr val="FF0000"/>
                </a:solidFill>
                <a:latin typeface="Times New Roman" pitchFamily="18" charset="0"/>
                <a:cs typeface="Times New Roman" pitchFamily="18" charset="0"/>
              </a:rPr>
              <a:t>“</a:t>
            </a:r>
            <a:r>
              <a:rPr lang="en-IN" sz="2200" dirty="0" smtClean="0">
                <a:solidFill>
                  <a:srgbClr val="FF0000"/>
                </a:solidFill>
                <a:latin typeface="Times New Roman" pitchFamily="18" charset="0"/>
                <a:cs typeface="Times New Roman" pitchFamily="18" charset="0"/>
              </a:rPr>
              <a:t>Learning </a:t>
            </a:r>
            <a:r>
              <a:rPr lang="en-IN" sz="2200" dirty="0">
                <a:solidFill>
                  <a:srgbClr val="FF0000"/>
                </a:solidFill>
                <a:latin typeface="Times New Roman" pitchFamily="18" charset="0"/>
                <a:cs typeface="Times New Roman" pitchFamily="18" charset="0"/>
              </a:rPr>
              <a:t>is the </a:t>
            </a:r>
            <a:r>
              <a:rPr lang="en-IN" sz="2200" dirty="0" smtClean="0">
                <a:solidFill>
                  <a:srgbClr val="FF0000"/>
                </a:solidFill>
                <a:latin typeface="Times New Roman" pitchFamily="18" charset="0"/>
                <a:cs typeface="Times New Roman" pitchFamily="18" charset="0"/>
              </a:rPr>
              <a:t>process</a:t>
            </a:r>
            <a:r>
              <a:rPr lang="en-IN" sz="2200" dirty="0">
                <a:solidFill>
                  <a:srgbClr val="FF0000"/>
                </a:solidFill>
                <a:latin typeface="Times New Roman" pitchFamily="18" charset="0"/>
                <a:cs typeface="Times New Roman" pitchFamily="18" charset="0"/>
              </a:rPr>
              <a:t> </a:t>
            </a:r>
            <a:r>
              <a:rPr lang="en-IN" sz="2200" dirty="0" smtClean="0">
                <a:solidFill>
                  <a:srgbClr val="FF0000"/>
                </a:solidFill>
                <a:latin typeface="Times New Roman" pitchFamily="18" charset="0"/>
                <a:cs typeface="Times New Roman" pitchFamily="18" charset="0"/>
              </a:rPr>
              <a:t>of </a:t>
            </a:r>
            <a:r>
              <a:rPr lang="en-IN" sz="2200" dirty="0">
                <a:solidFill>
                  <a:srgbClr val="FF0000"/>
                </a:solidFill>
                <a:latin typeface="Times New Roman" pitchFamily="18" charset="0"/>
                <a:cs typeface="Times New Roman" pitchFamily="18" charset="0"/>
              </a:rPr>
              <a:t>progressive behaviour </a:t>
            </a:r>
            <a:r>
              <a:rPr lang="en-IN" sz="2200" dirty="0" smtClean="0">
                <a:solidFill>
                  <a:srgbClr val="FF0000"/>
                </a:solidFill>
                <a:latin typeface="Times New Roman" pitchFamily="18" charset="0"/>
                <a:cs typeface="Times New Roman" pitchFamily="18" charset="0"/>
              </a:rPr>
              <a:t>adaptation”.</a:t>
            </a:r>
          </a:p>
          <a:p>
            <a:pPr algn="ctr"/>
            <a:r>
              <a:rPr lang="en-IN" sz="2200" b="1" dirty="0" smtClean="0">
                <a:solidFill>
                  <a:srgbClr val="FF0000"/>
                </a:solidFill>
                <a:latin typeface="Times New Roman" pitchFamily="18" charset="0"/>
                <a:cs typeface="Times New Roman" pitchFamily="18" charset="0"/>
              </a:rPr>
              <a:t>-Skinner</a:t>
            </a:r>
            <a:endParaRPr lang="en-IN" sz="2200" dirty="0" smtClean="0">
              <a:solidFill>
                <a:srgbClr val="FF0000"/>
              </a:solidFill>
              <a:latin typeface="Times New Roman" pitchFamily="18" charset="0"/>
              <a:cs typeface="Times New Roman" pitchFamily="18" charset="0"/>
            </a:endParaRPr>
          </a:p>
          <a:p>
            <a:pPr algn="ctr"/>
            <a:r>
              <a:rPr lang="en-IN" sz="2200" dirty="0" smtClean="0">
                <a:solidFill>
                  <a:srgbClr val="0070C0"/>
                </a:solidFill>
                <a:latin typeface="Times New Roman" pitchFamily="18" charset="0"/>
                <a:cs typeface="Times New Roman" pitchFamily="18" charset="0"/>
              </a:rPr>
              <a:t>“Learning is</a:t>
            </a:r>
            <a:r>
              <a:rPr lang="en-IN" sz="2200" dirty="0">
                <a:solidFill>
                  <a:srgbClr val="0070C0"/>
                </a:solidFill>
                <a:latin typeface="Times New Roman" pitchFamily="18" charset="0"/>
                <a:cs typeface="Times New Roman" pitchFamily="18" charset="0"/>
              </a:rPr>
              <a:t> </a:t>
            </a:r>
            <a:r>
              <a:rPr lang="en-IN" sz="2200" dirty="0" smtClean="0">
                <a:solidFill>
                  <a:srgbClr val="0070C0"/>
                </a:solidFill>
                <a:latin typeface="Times New Roman" pitchFamily="18" charset="0"/>
                <a:cs typeface="Times New Roman" pitchFamily="18" charset="0"/>
              </a:rPr>
              <a:t>the </a:t>
            </a:r>
            <a:r>
              <a:rPr lang="en-IN" sz="2200" dirty="0">
                <a:solidFill>
                  <a:srgbClr val="0070C0"/>
                </a:solidFill>
                <a:latin typeface="Times New Roman" pitchFamily="18" charset="0"/>
                <a:cs typeface="Times New Roman" pitchFamily="18" charset="0"/>
              </a:rPr>
              <a:t>acquisition of new behaviour or strengthening or weakening of old </a:t>
            </a:r>
            <a:r>
              <a:rPr lang="en-IN" sz="2200" dirty="0" smtClean="0">
                <a:solidFill>
                  <a:srgbClr val="0070C0"/>
                </a:solidFill>
                <a:latin typeface="Times New Roman" pitchFamily="18" charset="0"/>
                <a:cs typeface="Times New Roman" pitchFamily="18" charset="0"/>
              </a:rPr>
              <a:t>behaviour</a:t>
            </a:r>
            <a:r>
              <a:rPr lang="en-IN" sz="2200" dirty="0">
                <a:solidFill>
                  <a:srgbClr val="0070C0"/>
                </a:solidFill>
                <a:latin typeface="Times New Roman" pitchFamily="18" charset="0"/>
                <a:cs typeface="Times New Roman" pitchFamily="18" charset="0"/>
              </a:rPr>
              <a:t> </a:t>
            </a:r>
            <a:r>
              <a:rPr lang="en-IN" sz="2200" dirty="0" smtClean="0">
                <a:solidFill>
                  <a:srgbClr val="0070C0"/>
                </a:solidFill>
                <a:latin typeface="Times New Roman" pitchFamily="18" charset="0"/>
                <a:cs typeface="Times New Roman" pitchFamily="18" charset="0"/>
              </a:rPr>
              <a:t>as </a:t>
            </a:r>
            <a:r>
              <a:rPr lang="en-IN" sz="2200" dirty="0">
                <a:solidFill>
                  <a:srgbClr val="0070C0"/>
                </a:solidFill>
                <a:latin typeface="Times New Roman" pitchFamily="18" charset="0"/>
                <a:cs typeface="Times New Roman" pitchFamily="18" charset="0"/>
              </a:rPr>
              <a:t>a result of </a:t>
            </a:r>
            <a:r>
              <a:rPr lang="en-IN" sz="2200" dirty="0" smtClean="0">
                <a:solidFill>
                  <a:srgbClr val="0070C0"/>
                </a:solidFill>
                <a:latin typeface="Times New Roman" pitchFamily="18" charset="0"/>
                <a:cs typeface="Times New Roman" pitchFamily="18" charset="0"/>
              </a:rPr>
              <a:t>experience”.</a:t>
            </a:r>
          </a:p>
          <a:p>
            <a:pPr algn="ctr"/>
            <a:r>
              <a:rPr lang="en-IN" sz="2200" b="1" dirty="0" smtClean="0">
                <a:solidFill>
                  <a:srgbClr val="0070C0"/>
                </a:solidFill>
                <a:latin typeface="Times New Roman" pitchFamily="18" charset="0"/>
                <a:cs typeface="Times New Roman" pitchFamily="18" charset="0"/>
              </a:rPr>
              <a:t>-Henry, P Smith </a:t>
            </a:r>
            <a:endParaRPr lang="en-IN" sz="2200" dirty="0" smtClean="0">
              <a:solidFill>
                <a:srgbClr val="0070C0"/>
              </a:solidFill>
              <a:latin typeface="Times New Roman" pitchFamily="18" charset="0"/>
              <a:cs typeface="Times New Roman" pitchFamily="18" charset="0"/>
            </a:endParaRPr>
          </a:p>
          <a:p>
            <a:pPr algn="ctr"/>
            <a:r>
              <a:rPr lang="en-IN" sz="2200" dirty="0" smtClean="0">
                <a:solidFill>
                  <a:srgbClr val="FF0000"/>
                </a:solidFill>
                <a:latin typeface="Times New Roman" pitchFamily="18" charset="0"/>
                <a:cs typeface="Times New Roman" pitchFamily="18" charset="0"/>
              </a:rPr>
              <a:t>“Learning </a:t>
            </a:r>
            <a:r>
              <a:rPr lang="en-IN" sz="2200" dirty="0">
                <a:solidFill>
                  <a:srgbClr val="FF0000"/>
                </a:solidFill>
                <a:latin typeface="Times New Roman" pitchFamily="18" charset="0"/>
                <a:cs typeface="Times New Roman" pitchFamily="18" charset="0"/>
              </a:rPr>
              <a:t>is the </a:t>
            </a:r>
            <a:r>
              <a:rPr lang="en-IN" sz="2200" dirty="0" smtClean="0">
                <a:solidFill>
                  <a:srgbClr val="FF0000"/>
                </a:solidFill>
                <a:latin typeface="Times New Roman" pitchFamily="18" charset="0"/>
                <a:cs typeface="Times New Roman" pitchFamily="18" charset="0"/>
              </a:rPr>
              <a:t>process</a:t>
            </a:r>
            <a:r>
              <a:rPr lang="en-IN" sz="2200" dirty="0">
                <a:solidFill>
                  <a:srgbClr val="FF0000"/>
                </a:solidFill>
                <a:latin typeface="Times New Roman" pitchFamily="18" charset="0"/>
                <a:cs typeface="Times New Roman" pitchFamily="18" charset="0"/>
              </a:rPr>
              <a:t> </a:t>
            </a:r>
            <a:r>
              <a:rPr lang="en-IN" sz="2200" dirty="0" smtClean="0">
                <a:solidFill>
                  <a:srgbClr val="FF0000"/>
                </a:solidFill>
                <a:latin typeface="Times New Roman" pitchFamily="18" charset="0"/>
                <a:cs typeface="Times New Roman" pitchFamily="18" charset="0"/>
              </a:rPr>
              <a:t>of </a:t>
            </a:r>
            <a:r>
              <a:rPr lang="en-IN" sz="2200" dirty="0">
                <a:solidFill>
                  <a:srgbClr val="FF0000"/>
                </a:solidFill>
                <a:latin typeface="Times New Roman" pitchFamily="18" charset="0"/>
                <a:cs typeface="Times New Roman" pitchFamily="18" charset="0"/>
              </a:rPr>
              <a:t>progressive behaviour </a:t>
            </a:r>
            <a:r>
              <a:rPr lang="en-IN" sz="2200" dirty="0" smtClean="0">
                <a:solidFill>
                  <a:srgbClr val="FF0000"/>
                </a:solidFill>
                <a:latin typeface="Times New Roman" pitchFamily="18" charset="0"/>
                <a:cs typeface="Times New Roman" pitchFamily="18" charset="0"/>
              </a:rPr>
              <a:t>adaptation”.</a:t>
            </a:r>
          </a:p>
          <a:p>
            <a:pPr algn="ctr"/>
            <a:r>
              <a:rPr lang="en-US" sz="2200" dirty="0" smtClean="0">
                <a:solidFill>
                  <a:srgbClr val="FF0000"/>
                </a:solidFill>
                <a:latin typeface="Times New Roman" pitchFamily="18" charset="0"/>
                <a:cs typeface="Times New Roman" pitchFamily="18" charset="0"/>
              </a:rPr>
              <a:t>-</a:t>
            </a:r>
            <a:r>
              <a:rPr lang="en-IN" sz="2200" b="1" dirty="0" smtClean="0">
                <a:solidFill>
                  <a:srgbClr val="FF0000"/>
                </a:solidFill>
                <a:latin typeface="Times New Roman" pitchFamily="18" charset="0"/>
                <a:cs typeface="Times New Roman" pitchFamily="18" charset="0"/>
              </a:rPr>
              <a:t> Skinner </a:t>
            </a:r>
            <a:endParaRPr lang="en-IN" sz="2200" dirty="0" smtClean="0">
              <a:solidFill>
                <a:srgbClr val="FF0000"/>
              </a:solidFill>
              <a:latin typeface="Times New Roman" pitchFamily="18" charset="0"/>
              <a:cs typeface="Times New Roman" pitchFamily="18" charset="0"/>
            </a:endParaRPr>
          </a:p>
          <a:p>
            <a:pPr algn="ctr"/>
            <a:r>
              <a:rPr lang="en-IN" sz="2200" dirty="0" smtClean="0">
                <a:solidFill>
                  <a:srgbClr val="0070C0"/>
                </a:solidFill>
                <a:latin typeface="Times New Roman" pitchFamily="18" charset="0"/>
                <a:cs typeface="Times New Roman" pitchFamily="18" charset="0"/>
              </a:rPr>
              <a:t>“Learning is</a:t>
            </a:r>
            <a:r>
              <a:rPr lang="en-IN" sz="2200" dirty="0">
                <a:solidFill>
                  <a:srgbClr val="0070C0"/>
                </a:solidFill>
                <a:latin typeface="Times New Roman" pitchFamily="18" charset="0"/>
                <a:cs typeface="Times New Roman" pitchFamily="18" charset="0"/>
              </a:rPr>
              <a:t> </a:t>
            </a:r>
            <a:r>
              <a:rPr lang="en-IN" sz="2200" dirty="0" smtClean="0">
                <a:solidFill>
                  <a:srgbClr val="0070C0"/>
                </a:solidFill>
                <a:latin typeface="Times New Roman" pitchFamily="18" charset="0"/>
                <a:cs typeface="Times New Roman" pitchFamily="18" charset="0"/>
              </a:rPr>
              <a:t>the </a:t>
            </a:r>
            <a:r>
              <a:rPr lang="en-IN" sz="2200" dirty="0">
                <a:solidFill>
                  <a:srgbClr val="0070C0"/>
                </a:solidFill>
                <a:latin typeface="Times New Roman" pitchFamily="18" charset="0"/>
                <a:cs typeface="Times New Roman" pitchFamily="18" charset="0"/>
              </a:rPr>
              <a:t>acquisition of habits, knowledge and attitudes. It involves new ways of </a:t>
            </a:r>
            <a:r>
              <a:rPr lang="en-IN" sz="2200" dirty="0" smtClean="0">
                <a:solidFill>
                  <a:srgbClr val="0070C0"/>
                </a:solidFill>
                <a:latin typeface="Times New Roman" pitchFamily="18" charset="0"/>
                <a:cs typeface="Times New Roman" pitchFamily="18" charset="0"/>
              </a:rPr>
              <a:t>doing</a:t>
            </a:r>
            <a:r>
              <a:rPr lang="en-IN" sz="2200" dirty="0">
                <a:solidFill>
                  <a:srgbClr val="0070C0"/>
                </a:solidFill>
                <a:latin typeface="Times New Roman" pitchFamily="18" charset="0"/>
                <a:cs typeface="Times New Roman" pitchFamily="18" charset="0"/>
              </a:rPr>
              <a:t> </a:t>
            </a:r>
            <a:r>
              <a:rPr lang="en-IN" sz="2200" dirty="0" smtClean="0">
                <a:solidFill>
                  <a:srgbClr val="0070C0"/>
                </a:solidFill>
                <a:latin typeface="Times New Roman" pitchFamily="18" charset="0"/>
                <a:cs typeface="Times New Roman" pitchFamily="18" charset="0"/>
              </a:rPr>
              <a:t>things</a:t>
            </a:r>
            <a:r>
              <a:rPr lang="en-IN" sz="2200" dirty="0">
                <a:solidFill>
                  <a:srgbClr val="0070C0"/>
                </a:solidFill>
                <a:latin typeface="Times New Roman" pitchFamily="18" charset="0"/>
                <a:cs typeface="Times New Roman" pitchFamily="18" charset="0"/>
              </a:rPr>
              <a:t>, and it operates in an individual‘s attempt to overcome obstacles or to </a:t>
            </a:r>
            <a:r>
              <a:rPr lang="en-IN" sz="2200" dirty="0" smtClean="0">
                <a:solidFill>
                  <a:srgbClr val="0070C0"/>
                </a:solidFill>
                <a:latin typeface="Times New Roman" pitchFamily="18" charset="0"/>
                <a:cs typeface="Times New Roman" pitchFamily="18" charset="0"/>
              </a:rPr>
              <a:t>adjust</a:t>
            </a:r>
            <a:r>
              <a:rPr lang="en-IN" sz="2200" dirty="0">
                <a:solidFill>
                  <a:srgbClr val="0070C0"/>
                </a:solidFill>
                <a:latin typeface="Times New Roman" pitchFamily="18" charset="0"/>
                <a:cs typeface="Times New Roman" pitchFamily="18" charset="0"/>
              </a:rPr>
              <a:t> </a:t>
            </a:r>
            <a:r>
              <a:rPr lang="en-IN" sz="2200" dirty="0" smtClean="0">
                <a:solidFill>
                  <a:srgbClr val="0070C0"/>
                </a:solidFill>
                <a:latin typeface="Times New Roman" pitchFamily="18" charset="0"/>
                <a:cs typeface="Times New Roman" pitchFamily="18" charset="0"/>
              </a:rPr>
              <a:t>to </a:t>
            </a:r>
            <a:r>
              <a:rPr lang="en-IN" sz="2200" dirty="0">
                <a:solidFill>
                  <a:srgbClr val="0070C0"/>
                </a:solidFill>
                <a:latin typeface="Times New Roman" pitchFamily="18" charset="0"/>
                <a:cs typeface="Times New Roman" pitchFamily="18" charset="0"/>
              </a:rPr>
              <a:t>new </a:t>
            </a:r>
            <a:r>
              <a:rPr lang="en-IN" sz="2200" dirty="0" smtClean="0">
                <a:solidFill>
                  <a:srgbClr val="0070C0"/>
                </a:solidFill>
                <a:latin typeface="Times New Roman" pitchFamily="18" charset="0"/>
                <a:cs typeface="Times New Roman" pitchFamily="18" charset="0"/>
              </a:rPr>
              <a:t>situations”.</a:t>
            </a:r>
          </a:p>
          <a:p>
            <a:pPr algn="ctr"/>
            <a:r>
              <a:rPr lang="en-IN" sz="2200" b="1" dirty="0" smtClean="0">
                <a:solidFill>
                  <a:srgbClr val="0070C0"/>
                </a:solidFill>
                <a:latin typeface="Times New Roman" pitchFamily="18" charset="0"/>
                <a:cs typeface="Times New Roman" pitchFamily="18" charset="0"/>
              </a:rPr>
              <a:t>-Crow and Crow </a:t>
            </a:r>
            <a:endParaRPr lang="en-IN" sz="2200" dirty="0" smtClean="0">
              <a:solidFill>
                <a:srgbClr val="0070C0"/>
              </a:solidFill>
              <a:latin typeface="Times New Roman" pitchFamily="18" charset="0"/>
              <a:cs typeface="Times New Roman" pitchFamily="18" charset="0"/>
            </a:endParaRPr>
          </a:p>
          <a:p>
            <a:pPr algn="ctr"/>
            <a:r>
              <a:rPr lang="en-IN" sz="2200" dirty="0" smtClean="0">
                <a:solidFill>
                  <a:srgbClr val="FF0000"/>
                </a:solidFill>
                <a:latin typeface="Times New Roman" pitchFamily="18" charset="0"/>
                <a:cs typeface="Times New Roman" pitchFamily="18" charset="0"/>
              </a:rPr>
              <a:t>“Learning</a:t>
            </a:r>
            <a:r>
              <a:rPr lang="en-IN" sz="2200" dirty="0">
                <a:solidFill>
                  <a:srgbClr val="FF0000"/>
                </a:solidFill>
                <a:latin typeface="Times New Roman" pitchFamily="18" charset="0"/>
                <a:cs typeface="Times New Roman" pitchFamily="18" charset="0"/>
              </a:rPr>
              <a:t> </a:t>
            </a:r>
            <a:r>
              <a:rPr lang="en-IN" sz="2200" dirty="0" smtClean="0">
                <a:solidFill>
                  <a:srgbClr val="FF0000"/>
                </a:solidFill>
                <a:latin typeface="Times New Roman" pitchFamily="18" charset="0"/>
                <a:cs typeface="Times New Roman" pitchFamily="18" charset="0"/>
              </a:rPr>
              <a:t>is </a:t>
            </a:r>
            <a:r>
              <a:rPr lang="en-IN" sz="2200" dirty="0">
                <a:solidFill>
                  <a:srgbClr val="FF0000"/>
                </a:solidFill>
                <a:latin typeface="Times New Roman" pitchFamily="18" charset="0"/>
                <a:cs typeface="Times New Roman" pitchFamily="18" charset="0"/>
              </a:rPr>
              <a:t>the modification of behaviour through </a:t>
            </a:r>
            <a:r>
              <a:rPr lang="en-IN" sz="2200" dirty="0" smtClean="0">
                <a:solidFill>
                  <a:srgbClr val="FF0000"/>
                </a:solidFill>
                <a:latin typeface="Times New Roman" pitchFamily="18" charset="0"/>
                <a:cs typeface="Times New Roman" pitchFamily="18" charset="0"/>
              </a:rPr>
              <a:t>experience”.</a:t>
            </a:r>
          </a:p>
          <a:p>
            <a:pPr algn="ctr"/>
            <a:r>
              <a:rPr lang="en-US" sz="2200" dirty="0" smtClean="0">
                <a:solidFill>
                  <a:srgbClr val="FF0000"/>
                </a:solidFill>
                <a:latin typeface="Times New Roman" pitchFamily="18" charset="0"/>
                <a:cs typeface="Times New Roman" pitchFamily="18" charset="0"/>
              </a:rPr>
              <a:t>-</a:t>
            </a:r>
            <a:r>
              <a:rPr lang="en-IN" sz="2200" b="1" dirty="0" smtClean="0">
                <a:solidFill>
                  <a:srgbClr val="FF0000"/>
                </a:solidFill>
                <a:latin typeface="Times New Roman" pitchFamily="18" charset="0"/>
                <a:cs typeface="Times New Roman" pitchFamily="18" charset="0"/>
              </a:rPr>
              <a:t> Gates and others </a:t>
            </a:r>
            <a:endParaRPr lang="en-IN" sz="2200" dirty="0">
              <a:solidFill>
                <a:srgbClr val="FF0000"/>
              </a:solidFill>
              <a:latin typeface="Times New Roman" pitchFamily="18" charset="0"/>
              <a:cs typeface="Times New Roman" pitchFamily="18" charset="0"/>
            </a:endParaRPr>
          </a:p>
        </p:txBody>
      </p:sp>
      <p:pic>
        <p:nvPicPr>
          <p:cNvPr id="2050" name="Picture 2" descr="Wide Open School | Activities for kids learning from home."/>
          <p:cNvPicPr>
            <a:picLocks noChangeAspect="1" noChangeArrowheads="1"/>
          </p:cNvPicPr>
          <p:nvPr/>
        </p:nvPicPr>
        <p:blipFill>
          <a:blip r:embed="rId2"/>
          <a:srcRect/>
          <a:stretch>
            <a:fillRect/>
          </a:stretch>
        </p:blipFill>
        <p:spPr bwMode="auto">
          <a:xfrm>
            <a:off x="428596" y="4714884"/>
            <a:ext cx="3059707" cy="1900240"/>
          </a:xfrm>
          <a:prstGeom prst="rect">
            <a:avLst/>
          </a:prstGeom>
          <a:noFill/>
        </p:spPr>
      </p:pic>
      <p:pic>
        <p:nvPicPr>
          <p:cNvPr id="2052" name="Picture 4" descr="Fun Learning&quot; in E-learning Courses - Part 1: Get Interactive"/>
          <p:cNvPicPr>
            <a:picLocks noChangeAspect="1" noChangeArrowheads="1"/>
          </p:cNvPicPr>
          <p:nvPr/>
        </p:nvPicPr>
        <p:blipFill>
          <a:blip r:embed="rId3"/>
          <a:srcRect/>
          <a:stretch>
            <a:fillRect/>
          </a:stretch>
        </p:blipFill>
        <p:spPr bwMode="auto">
          <a:xfrm>
            <a:off x="5214942" y="4786322"/>
            <a:ext cx="3500462" cy="18410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85728"/>
            <a:ext cx="5411866" cy="461665"/>
          </a:xfrm>
          <a:prstGeom prst="rect">
            <a:avLst/>
          </a:prstGeom>
        </p:spPr>
        <p:txBody>
          <a:bodyPr wrap="none">
            <a:spAutoFit/>
          </a:bodyPr>
          <a:lstStyle/>
          <a:p>
            <a:r>
              <a:rPr lang="en-IN" sz="2400" b="1" dirty="0">
                <a:latin typeface="Times New Roman" pitchFamily="18" charset="0"/>
                <a:cs typeface="Times New Roman" pitchFamily="18" charset="0"/>
              </a:rPr>
              <a:t>CHARACTERISTICS OF LEARNING</a:t>
            </a:r>
            <a:endParaRPr lang="en-IN" sz="2400" dirty="0">
              <a:latin typeface="Times New Roman" pitchFamily="18" charset="0"/>
              <a:cs typeface="Times New Roman" pitchFamily="18" charset="0"/>
            </a:endParaRPr>
          </a:p>
        </p:txBody>
      </p:sp>
      <p:sp>
        <p:nvSpPr>
          <p:cNvPr id="3" name="Rectangle 2"/>
          <p:cNvSpPr/>
          <p:nvPr/>
        </p:nvSpPr>
        <p:spPr>
          <a:xfrm>
            <a:off x="428596" y="857232"/>
            <a:ext cx="6572296" cy="5632311"/>
          </a:xfrm>
          <a:prstGeom prst="rect">
            <a:avLst/>
          </a:prstGeom>
        </p:spPr>
        <p:txBody>
          <a:bodyPr wrap="square">
            <a:spAutoFit/>
          </a:bodyPr>
          <a:lstStyle/>
          <a:p>
            <a:pPr algn="just">
              <a:buFont typeface="Wingdings" pitchFamily="2" charset="2"/>
              <a:buChar char="ü"/>
            </a:pPr>
            <a:r>
              <a:rPr lang="en-IN" sz="2000" dirty="0" smtClean="0">
                <a:solidFill>
                  <a:srgbClr val="0070C0"/>
                </a:solidFill>
                <a:latin typeface="Times New Roman" pitchFamily="18" charset="0"/>
                <a:cs typeface="Times New Roman" pitchFamily="18" charset="0"/>
              </a:rPr>
              <a:t>Learning </a:t>
            </a:r>
            <a:r>
              <a:rPr lang="en-IN" sz="2000" dirty="0">
                <a:solidFill>
                  <a:srgbClr val="0070C0"/>
                </a:solidFill>
                <a:latin typeface="Times New Roman" pitchFamily="18" charset="0"/>
                <a:cs typeface="Times New Roman" pitchFamily="18" charset="0"/>
              </a:rPr>
              <a:t> is  a  continuous  modification  of  behaviour</a:t>
            </a:r>
            <a:br>
              <a:rPr lang="en-IN" sz="2000" dirty="0">
                <a:solidFill>
                  <a:srgbClr val="0070C0"/>
                </a:solidFill>
                <a:latin typeface="Times New Roman" pitchFamily="18" charset="0"/>
                <a:cs typeface="Times New Roman" pitchFamily="18" charset="0"/>
              </a:rPr>
            </a:br>
            <a:r>
              <a:rPr lang="en-IN" sz="2000" dirty="0" smtClean="0">
                <a:solidFill>
                  <a:srgbClr val="0070C0"/>
                </a:solidFill>
                <a:latin typeface="Times New Roman" pitchFamily="18" charset="0"/>
                <a:cs typeface="Times New Roman" pitchFamily="18" charset="0"/>
              </a:rPr>
              <a:t>which </a:t>
            </a:r>
            <a:r>
              <a:rPr lang="en-IN" sz="2000" dirty="0">
                <a:solidFill>
                  <a:srgbClr val="0070C0"/>
                </a:solidFill>
                <a:latin typeface="Times New Roman" pitchFamily="18" charset="0"/>
                <a:cs typeface="Times New Roman" pitchFamily="18" charset="0"/>
              </a:rPr>
              <a:t>continues throughout life</a:t>
            </a:r>
          </a:p>
          <a:p>
            <a:pPr algn="just">
              <a:buFont typeface="Wingdings" pitchFamily="2" charset="2"/>
              <a:buChar char="ü"/>
            </a:pPr>
            <a:r>
              <a:rPr lang="en-IN" sz="2000" dirty="0" smtClean="0">
                <a:solidFill>
                  <a:schemeClr val="accent2">
                    <a:lumMod val="75000"/>
                  </a:schemeClr>
                </a:solidFill>
                <a:latin typeface="Times New Roman" pitchFamily="18" charset="0"/>
                <a:cs typeface="Times New Roman" pitchFamily="18" charset="0"/>
              </a:rPr>
              <a:t>Learning is </a:t>
            </a:r>
            <a:r>
              <a:rPr lang="en-IN" sz="2000" dirty="0">
                <a:solidFill>
                  <a:schemeClr val="accent2">
                    <a:lumMod val="75000"/>
                  </a:schemeClr>
                </a:solidFill>
                <a:latin typeface="Times New Roman" pitchFamily="18" charset="0"/>
                <a:cs typeface="Times New Roman" pitchFamily="18" charset="0"/>
              </a:rPr>
              <a:t>pervasive. It reaches into all aspects of human life.</a:t>
            </a:r>
          </a:p>
          <a:p>
            <a:pPr algn="just">
              <a:buFont typeface="Wingdings" pitchFamily="2" charset="2"/>
              <a:buChar char="ü"/>
            </a:pPr>
            <a:r>
              <a:rPr lang="en-IN" sz="2000" dirty="0" smtClean="0">
                <a:solidFill>
                  <a:schemeClr val="accent2">
                    <a:lumMod val="75000"/>
                  </a:schemeClr>
                </a:solidFill>
                <a:latin typeface="Times New Roman" pitchFamily="18" charset="0"/>
                <a:cs typeface="Times New Roman" pitchFamily="18" charset="0"/>
              </a:rPr>
              <a:t>Learning involves </a:t>
            </a:r>
            <a:r>
              <a:rPr lang="en-IN" sz="2000" dirty="0">
                <a:solidFill>
                  <a:schemeClr val="accent2">
                    <a:lumMod val="75000"/>
                  </a:schemeClr>
                </a:solidFill>
                <a:latin typeface="Times New Roman" pitchFamily="18" charset="0"/>
                <a:cs typeface="Times New Roman" pitchFamily="18" charset="0"/>
              </a:rPr>
              <a:t>the whole person, socially, emotionally &amp; intellectually.</a:t>
            </a:r>
          </a:p>
          <a:p>
            <a:pPr algn="just">
              <a:buFont typeface="Wingdings" pitchFamily="2" charset="2"/>
              <a:buChar char="ü"/>
            </a:pPr>
            <a:r>
              <a:rPr lang="en-IN" sz="2000" dirty="0" smtClean="0">
                <a:solidFill>
                  <a:srgbClr val="0070C0"/>
                </a:solidFill>
                <a:latin typeface="Times New Roman" pitchFamily="18" charset="0"/>
                <a:cs typeface="Times New Roman" pitchFamily="18" charset="0"/>
              </a:rPr>
              <a:t>Learning is </a:t>
            </a:r>
            <a:r>
              <a:rPr lang="en-IN" sz="2000" dirty="0">
                <a:solidFill>
                  <a:srgbClr val="0070C0"/>
                </a:solidFill>
                <a:latin typeface="Times New Roman" pitchFamily="18" charset="0"/>
                <a:cs typeface="Times New Roman" pitchFamily="18" charset="0"/>
              </a:rPr>
              <a:t>often a change in the organisation of behaviour.</a:t>
            </a:r>
          </a:p>
          <a:p>
            <a:pPr algn="just">
              <a:buFont typeface="Wingdings" pitchFamily="2" charset="2"/>
              <a:buChar char="ü"/>
            </a:pPr>
            <a:r>
              <a:rPr lang="en-IN" sz="2000" dirty="0" smtClean="0">
                <a:solidFill>
                  <a:srgbClr val="0070C0"/>
                </a:solidFill>
                <a:latin typeface="Times New Roman" pitchFamily="18" charset="0"/>
                <a:cs typeface="Times New Roman" pitchFamily="18" charset="0"/>
              </a:rPr>
              <a:t>Learning is </a:t>
            </a:r>
            <a:r>
              <a:rPr lang="en-IN" sz="2000" dirty="0">
                <a:solidFill>
                  <a:srgbClr val="0070C0"/>
                </a:solidFill>
                <a:latin typeface="Times New Roman" pitchFamily="18" charset="0"/>
                <a:cs typeface="Times New Roman" pitchFamily="18" charset="0"/>
              </a:rPr>
              <a:t>development. Time is one of its </a:t>
            </a:r>
            <a:r>
              <a:rPr lang="en-IN" sz="2000" dirty="0" smtClean="0">
                <a:solidFill>
                  <a:srgbClr val="0070C0"/>
                </a:solidFill>
                <a:latin typeface="Times New Roman" pitchFamily="18" charset="0"/>
                <a:cs typeface="Times New Roman" pitchFamily="18" charset="0"/>
              </a:rPr>
              <a:t>dimensions.</a:t>
            </a:r>
          </a:p>
          <a:p>
            <a:pPr algn="just">
              <a:buFont typeface="Wingdings" pitchFamily="2" charset="2"/>
              <a:buChar char="ü"/>
            </a:pPr>
            <a:r>
              <a:rPr lang="en-IN" sz="2000" dirty="0" smtClean="0">
                <a:solidFill>
                  <a:schemeClr val="accent2">
                    <a:lumMod val="75000"/>
                  </a:schemeClr>
                </a:solidFill>
                <a:latin typeface="Times New Roman" pitchFamily="18" charset="0"/>
                <a:cs typeface="Times New Roman" pitchFamily="18" charset="0"/>
              </a:rPr>
              <a:t>Learning is</a:t>
            </a:r>
            <a:r>
              <a:rPr lang="en-IN" sz="2000" dirty="0">
                <a:solidFill>
                  <a:schemeClr val="accent2">
                    <a:lumMod val="75000"/>
                  </a:schemeClr>
                </a:solidFill>
                <a:latin typeface="Times New Roman" pitchFamily="18" charset="0"/>
                <a:cs typeface="Times New Roman" pitchFamily="18" charset="0"/>
              </a:rPr>
              <a:t>  responsive to incentives. In most </a:t>
            </a:r>
            <a:r>
              <a:rPr lang="en-IN" sz="2000" dirty="0" smtClean="0">
                <a:solidFill>
                  <a:schemeClr val="accent2">
                    <a:lumMod val="75000"/>
                  </a:schemeClr>
                </a:solidFill>
                <a:latin typeface="Times New Roman" pitchFamily="18" charset="0"/>
                <a:cs typeface="Times New Roman" pitchFamily="18" charset="0"/>
              </a:rPr>
              <a:t>cases positive </a:t>
            </a:r>
            <a:r>
              <a:rPr lang="en-IN" sz="2000" dirty="0">
                <a:solidFill>
                  <a:schemeClr val="accent2">
                    <a:lumMod val="75000"/>
                  </a:schemeClr>
                </a:solidFill>
                <a:latin typeface="Times New Roman" pitchFamily="18" charset="0"/>
                <a:cs typeface="Times New Roman" pitchFamily="18" charset="0"/>
              </a:rPr>
              <a:t>incentives such as rewards are most effective than negative </a:t>
            </a:r>
            <a:r>
              <a:rPr lang="en-IN" sz="2000" dirty="0" smtClean="0">
                <a:solidFill>
                  <a:schemeClr val="accent2">
                    <a:lumMod val="75000"/>
                  </a:schemeClr>
                </a:solidFill>
                <a:latin typeface="Times New Roman" pitchFamily="18" charset="0"/>
                <a:cs typeface="Times New Roman" pitchFamily="18" charset="0"/>
              </a:rPr>
              <a:t>incentives such </a:t>
            </a:r>
            <a:r>
              <a:rPr lang="en-IN" sz="2000" dirty="0">
                <a:solidFill>
                  <a:schemeClr val="accent2">
                    <a:lumMod val="75000"/>
                  </a:schemeClr>
                </a:solidFill>
                <a:latin typeface="Times New Roman" pitchFamily="18" charset="0"/>
                <a:cs typeface="Times New Roman" pitchFamily="18" charset="0"/>
              </a:rPr>
              <a:t>as punishments.</a:t>
            </a:r>
          </a:p>
          <a:p>
            <a:pPr algn="just">
              <a:buFont typeface="Wingdings" pitchFamily="2" charset="2"/>
              <a:buChar char="ü"/>
            </a:pPr>
            <a:r>
              <a:rPr lang="en-IN" sz="2000" dirty="0" smtClean="0">
                <a:solidFill>
                  <a:schemeClr val="accent2">
                    <a:lumMod val="75000"/>
                  </a:schemeClr>
                </a:solidFill>
                <a:latin typeface="Times New Roman" pitchFamily="18" charset="0"/>
                <a:cs typeface="Times New Roman" pitchFamily="18" charset="0"/>
              </a:rPr>
              <a:t>Learning is </a:t>
            </a:r>
            <a:r>
              <a:rPr lang="en-IN" sz="2000" dirty="0">
                <a:solidFill>
                  <a:schemeClr val="accent2">
                    <a:lumMod val="75000"/>
                  </a:schemeClr>
                </a:solidFill>
                <a:latin typeface="Times New Roman" pitchFamily="18" charset="0"/>
                <a:cs typeface="Times New Roman" pitchFamily="18" charset="0"/>
              </a:rPr>
              <a:t>always concerned with goals. These goals can be expressed in terms </a:t>
            </a:r>
            <a:r>
              <a:rPr lang="en-IN" sz="2000" dirty="0" smtClean="0">
                <a:solidFill>
                  <a:schemeClr val="accent2">
                    <a:lumMod val="75000"/>
                  </a:schemeClr>
                </a:solidFill>
                <a:latin typeface="Times New Roman" pitchFamily="18" charset="0"/>
                <a:cs typeface="Times New Roman" pitchFamily="18" charset="0"/>
              </a:rPr>
              <a:t>of observable </a:t>
            </a:r>
            <a:r>
              <a:rPr lang="en-IN" sz="2000" dirty="0">
                <a:solidFill>
                  <a:schemeClr val="accent2">
                    <a:lumMod val="75000"/>
                  </a:schemeClr>
                </a:solidFill>
                <a:latin typeface="Times New Roman" pitchFamily="18" charset="0"/>
                <a:cs typeface="Times New Roman" pitchFamily="18" charset="0"/>
              </a:rPr>
              <a:t>behaviour.</a:t>
            </a:r>
          </a:p>
          <a:p>
            <a:pPr algn="just">
              <a:buFont typeface="Wingdings" pitchFamily="2" charset="2"/>
              <a:buChar char="ü"/>
            </a:pPr>
            <a:r>
              <a:rPr lang="en-IN" sz="2000" dirty="0" smtClean="0">
                <a:solidFill>
                  <a:srgbClr val="0070C0"/>
                </a:solidFill>
                <a:latin typeface="Times New Roman" pitchFamily="18" charset="0"/>
                <a:cs typeface="Times New Roman" pitchFamily="18" charset="0"/>
              </a:rPr>
              <a:t>Interest &amp; </a:t>
            </a:r>
            <a:r>
              <a:rPr lang="en-IN" sz="2000" dirty="0">
                <a:solidFill>
                  <a:srgbClr val="0070C0"/>
                </a:solidFill>
                <a:latin typeface="Times New Roman" pitchFamily="18" charset="0"/>
                <a:cs typeface="Times New Roman" pitchFamily="18" charset="0"/>
              </a:rPr>
              <a:t>learning are positively related. The individual learns best those </a:t>
            </a:r>
            <a:r>
              <a:rPr lang="en-IN" sz="2000" dirty="0" smtClean="0">
                <a:solidFill>
                  <a:srgbClr val="0070C0"/>
                </a:solidFill>
                <a:latin typeface="Times New Roman" pitchFamily="18" charset="0"/>
                <a:cs typeface="Times New Roman" pitchFamily="18" charset="0"/>
              </a:rPr>
              <a:t>things, which </a:t>
            </a:r>
            <a:r>
              <a:rPr lang="en-IN" sz="2000" dirty="0">
                <a:solidFill>
                  <a:srgbClr val="0070C0"/>
                </a:solidFill>
                <a:latin typeface="Times New Roman" pitchFamily="18" charset="0"/>
                <a:cs typeface="Times New Roman" pitchFamily="18" charset="0"/>
              </a:rPr>
              <a:t>he is interested in learning. Most boys find learning to play football </a:t>
            </a:r>
            <a:r>
              <a:rPr lang="en-IN" sz="2000" dirty="0" smtClean="0">
                <a:solidFill>
                  <a:srgbClr val="0070C0"/>
                </a:solidFill>
                <a:latin typeface="Times New Roman" pitchFamily="18" charset="0"/>
                <a:cs typeface="Times New Roman" pitchFamily="18" charset="0"/>
              </a:rPr>
              <a:t>easier than </a:t>
            </a:r>
            <a:r>
              <a:rPr lang="en-IN" sz="2000" dirty="0">
                <a:solidFill>
                  <a:srgbClr val="0070C0"/>
                </a:solidFill>
                <a:latin typeface="Times New Roman" pitchFamily="18" charset="0"/>
                <a:cs typeface="Times New Roman" pitchFamily="18" charset="0"/>
              </a:rPr>
              <a:t>learning to add fractions.</a:t>
            </a:r>
          </a:p>
          <a:p>
            <a:pPr algn="just">
              <a:buFont typeface="Wingdings" pitchFamily="2" charset="2"/>
              <a:buChar char="ü"/>
            </a:pPr>
            <a:r>
              <a:rPr lang="en-IN" sz="2000" dirty="0" smtClean="0">
                <a:solidFill>
                  <a:schemeClr val="accent2">
                    <a:lumMod val="75000"/>
                  </a:schemeClr>
                </a:solidFill>
                <a:latin typeface="Times New Roman" pitchFamily="18" charset="0"/>
                <a:cs typeface="Times New Roman" pitchFamily="18" charset="0"/>
              </a:rPr>
              <a:t>Learning </a:t>
            </a:r>
            <a:r>
              <a:rPr lang="en-IN" sz="2000" dirty="0">
                <a:solidFill>
                  <a:schemeClr val="accent2">
                    <a:lumMod val="75000"/>
                  </a:schemeClr>
                </a:solidFill>
                <a:latin typeface="Times New Roman" pitchFamily="18" charset="0"/>
                <a:cs typeface="Times New Roman" pitchFamily="18" charset="0"/>
              </a:rPr>
              <a:t>depends on maturation and motivation.</a:t>
            </a:r>
          </a:p>
        </p:txBody>
      </p:sp>
      <p:pic>
        <p:nvPicPr>
          <p:cNvPr id="1026" name="Picture 2" descr="Keep Learning 2 - Wellbeing Network"/>
          <p:cNvPicPr>
            <a:picLocks noChangeAspect="1" noChangeArrowheads="1"/>
          </p:cNvPicPr>
          <p:nvPr/>
        </p:nvPicPr>
        <p:blipFill>
          <a:blip r:embed="rId2"/>
          <a:srcRect/>
          <a:stretch>
            <a:fillRect/>
          </a:stretch>
        </p:blipFill>
        <p:spPr bwMode="auto">
          <a:xfrm>
            <a:off x="6786578" y="785794"/>
            <a:ext cx="2525230" cy="2171699"/>
          </a:xfrm>
          <a:prstGeom prst="rect">
            <a:avLst/>
          </a:prstGeom>
          <a:noFill/>
        </p:spPr>
      </p:pic>
      <p:pic>
        <p:nvPicPr>
          <p:cNvPr id="1028" name="Picture 4" descr="Keep Learning - Keep Teaching - Keep Working: Middle Georgia State  University"/>
          <p:cNvPicPr>
            <a:picLocks noChangeAspect="1" noChangeArrowheads="1"/>
          </p:cNvPicPr>
          <p:nvPr/>
        </p:nvPicPr>
        <p:blipFill>
          <a:blip r:embed="rId3"/>
          <a:srcRect/>
          <a:stretch>
            <a:fillRect/>
          </a:stretch>
        </p:blipFill>
        <p:spPr bwMode="auto">
          <a:xfrm>
            <a:off x="7143769" y="3214686"/>
            <a:ext cx="1857387" cy="32003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214422"/>
            <a:ext cx="7929618" cy="5170646"/>
          </a:xfrm>
          <a:prstGeom prst="rect">
            <a:avLst/>
          </a:prstGeom>
        </p:spPr>
        <p:txBody>
          <a:bodyPr wrap="square">
            <a:spAutoFit/>
          </a:bodyPr>
          <a:lstStyle/>
          <a:p>
            <a:pPr algn="just"/>
            <a:r>
              <a:rPr lang="en-IN" sz="2200" b="1" dirty="0" smtClean="0">
                <a:solidFill>
                  <a:srgbClr val="0070C0"/>
                </a:solidFill>
                <a:latin typeface="Times New Roman" pitchFamily="18" charset="0"/>
                <a:cs typeface="Times New Roman" pitchFamily="18" charset="0"/>
              </a:rPr>
              <a:t>Ivan </a:t>
            </a:r>
            <a:r>
              <a:rPr lang="en-IN" sz="2200" b="1" dirty="0">
                <a:solidFill>
                  <a:srgbClr val="0070C0"/>
                </a:solidFill>
                <a:latin typeface="Times New Roman" pitchFamily="18" charset="0"/>
                <a:cs typeface="Times New Roman" pitchFamily="18" charset="0"/>
              </a:rPr>
              <a:t>Pavlov (1849-1936) </a:t>
            </a:r>
            <a:r>
              <a:rPr lang="en-IN" sz="2200" b="1" dirty="0" smtClean="0">
                <a:solidFill>
                  <a:srgbClr val="0070C0"/>
                </a:solidFill>
                <a:latin typeface="Times New Roman" pitchFamily="18" charset="0"/>
                <a:cs typeface="Times New Roman" pitchFamily="18" charset="0"/>
              </a:rPr>
              <a:t>.</a:t>
            </a:r>
            <a:endParaRPr lang="en-IN" sz="2200" b="1" dirty="0">
              <a:solidFill>
                <a:srgbClr val="0070C0"/>
              </a:solidFill>
              <a:latin typeface="Times New Roman" pitchFamily="18" charset="0"/>
              <a:cs typeface="Times New Roman" pitchFamily="18" charset="0"/>
            </a:endParaRPr>
          </a:p>
          <a:p>
            <a:pPr algn="just"/>
            <a:r>
              <a:rPr lang="en-IN" sz="2200" b="1" dirty="0" smtClean="0">
                <a:solidFill>
                  <a:srgbClr val="0070C0"/>
                </a:solidFill>
                <a:latin typeface="Times New Roman" pitchFamily="18" charset="0"/>
                <a:cs typeface="Times New Roman" pitchFamily="18" charset="0"/>
              </a:rPr>
              <a:t>Pavlov </a:t>
            </a:r>
            <a:r>
              <a:rPr lang="en-IN" sz="2200" b="1" dirty="0">
                <a:solidFill>
                  <a:srgbClr val="0070C0"/>
                </a:solidFill>
                <a:latin typeface="Times New Roman" pitchFamily="18" charset="0"/>
                <a:cs typeface="Times New Roman" pitchFamily="18" charset="0"/>
              </a:rPr>
              <a:t>was a Russian physiologist who was doing research on digestion. His research was aimed at better understanding the digestive patterns in dogs. </a:t>
            </a:r>
          </a:p>
          <a:p>
            <a:pPr algn="just"/>
            <a:r>
              <a:rPr lang="en-IN" sz="2200" b="1" dirty="0" smtClean="0">
                <a:solidFill>
                  <a:srgbClr val="0070C0"/>
                </a:solidFill>
                <a:latin typeface="Times New Roman" pitchFamily="18" charset="0"/>
                <a:cs typeface="Times New Roman" pitchFamily="18" charset="0"/>
              </a:rPr>
              <a:t>Later </a:t>
            </a:r>
            <a:r>
              <a:rPr lang="en-IN" sz="2200" b="1" dirty="0">
                <a:solidFill>
                  <a:srgbClr val="0070C0"/>
                </a:solidFill>
                <a:latin typeface="Times New Roman" pitchFamily="18" charset="0"/>
                <a:cs typeface="Times New Roman" pitchFamily="18" charset="0"/>
              </a:rPr>
              <a:t>on, the dogs began to salivate as soon as the person feeding them would enter the room. </a:t>
            </a:r>
            <a:r>
              <a:rPr lang="en-IN" sz="2200" b="1" dirty="0" smtClean="0">
                <a:solidFill>
                  <a:srgbClr val="0070C0"/>
                </a:solidFill>
                <a:latin typeface="Times New Roman" pitchFamily="18" charset="0"/>
                <a:cs typeface="Times New Roman" pitchFamily="18" charset="0"/>
              </a:rPr>
              <a:t>Then </a:t>
            </a:r>
            <a:r>
              <a:rPr lang="en-IN" sz="2200" b="1" dirty="0">
                <a:solidFill>
                  <a:srgbClr val="0070C0"/>
                </a:solidFill>
                <a:latin typeface="Times New Roman" pitchFamily="18" charset="0"/>
                <a:cs typeface="Times New Roman" pitchFamily="18" charset="0"/>
              </a:rPr>
              <a:t>he moved his focus to Classical </a:t>
            </a:r>
            <a:r>
              <a:rPr lang="en-IN" sz="2200" b="1" dirty="0" smtClean="0">
                <a:solidFill>
                  <a:srgbClr val="0070C0"/>
                </a:solidFill>
                <a:latin typeface="Times New Roman" pitchFamily="18" charset="0"/>
                <a:cs typeface="Times New Roman" pitchFamily="18" charset="0"/>
              </a:rPr>
              <a:t>Conditioning.</a:t>
            </a:r>
          </a:p>
          <a:p>
            <a:pPr algn="just"/>
            <a:r>
              <a:rPr lang="en-US" sz="2200" dirty="0">
                <a:latin typeface="Times New Roman" pitchFamily="18" charset="0"/>
                <a:cs typeface="Times New Roman" pitchFamily="18" charset="0"/>
              </a:rPr>
              <a:t>	</a:t>
            </a:r>
            <a:r>
              <a:rPr lang="en-IN" sz="2200" dirty="0">
                <a:latin typeface="Times New Roman" pitchFamily="18" charset="0"/>
                <a:cs typeface="Times New Roman" pitchFamily="18" charset="0"/>
              </a:rPr>
              <a:t> </a:t>
            </a:r>
            <a:r>
              <a:rPr lang="en-IN" sz="2200" b="1" dirty="0">
                <a:solidFill>
                  <a:srgbClr val="FF0000"/>
                </a:solidFill>
                <a:latin typeface="Times New Roman" pitchFamily="18" charset="0"/>
                <a:cs typeface="Times New Roman" pitchFamily="18" charset="0"/>
              </a:rPr>
              <a:t>Learning to associate an unconditioned stimulus that already brings about a particular response with a new stimulus, so that the new stimulus brings about the same </a:t>
            </a:r>
            <a:r>
              <a:rPr lang="en-IN" sz="2200" b="1" dirty="0" smtClean="0">
                <a:solidFill>
                  <a:srgbClr val="FF0000"/>
                </a:solidFill>
                <a:latin typeface="Times New Roman" pitchFamily="18" charset="0"/>
                <a:cs typeface="Times New Roman" pitchFamily="18" charset="0"/>
              </a:rPr>
              <a:t>response.</a:t>
            </a:r>
          </a:p>
          <a:p>
            <a:pPr algn="just">
              <a:buFont typeface="Wingdings" pitchFamily="2" charset="2"/>
              <a:buChar char="Ø"/>
            </a:pPr>
            <a:r>
              <a:rPr lang="en-IN" sz="2200" b="1" dirty="0" smtClean="0">
                <a:solidFill>
                  <a:srgbClr val="FF0000"/>
                </a:solidFill>
                <a:latin typeface="Times New Roman" pitchFamily="18" charset="0"/>
                <a:cs typeface="Times New Roman" pitchFamily="18" charset="0"/>
              </a:rPr>
              <a:t>In </a:t>
            </a:r>
            <a:r>
              <a:rPr lang="en-IN" sz="2200" b="1" dirty="0">
                <a:solidFill>
                  <a:srgbClr val="FF0000"/>
                </a:solidFill>
                <a:latin typeface="Times New Roman" pitchFamily="18" charset="0"/>
                <a:cs typeface="Times New Roman" pitchFamily="18" charset="0"/>
              </a:rPr>
              <a:t>simple terms two stimuli are linked together to produce a new learned response in a person or </a:t>
            </a:r>
            <a:r>
              <a:rPr lang="en-IN" sz="2200" b="1" dirty="0" smtClean="0">
                <a:solidFill>
                  <a:srgbClr val="FF0000"/>
                </a:solidFill>
                <a:latin typeface="Times New Roman" pitchFamily="18" charset="0"/>
                <a:cs typeface="Times New Roman" pitchFamily="18" charset="0"/>
              </a:rPr>
              <a:t>animal.</a:t>
            </a:r>
          </a:p>
          <a:p>
            <a:pPr algn="just">
              <a:buFont typeface="Wingdings" pitchFamily="2" charset="2"/>
              <a:buChar char="Ø"/>
            </a:pPr>
            <a:r>
              <a:rPr lang="en-IN" sz="2200" b="1" dirty="0" smtClean="0">
                <a:solidFill>
                  <a:srgbClr val="FF0000"/>
                </a:solidFill>
                <a:latin typeface="Times New Roman" pitchFamily="18" charset="0"/>
                <a:cs typeface="Times New Roman" pitchFamily="18" charset="0"/>
              </a:rPr>
              <a:t>The </a:t>
            </a:r>
            <a:r>
              <a:rPr lang="en-IN" sz="2200" b="1" dirty="0">
                <a:solidFill>
                  <a:srgbClr val="FF0000"/>
                </a:solidFill>
                <a:latin typeface="Times New Roman" pitchFamily="18" charset="0"/>
                <a:cs typeface="Times New Roman" pitchFamily="18" charset="0"/>
              </a:rPr>
              <a:t>first systematic study of basic laws of learning and or </a:t>
            </a:r>
            <a:r>
              <a:rPr lang="en-IN" sz="2200" b="1" dirty="0" smtClean="0">
                <a:solidFill>
                  <a:srgbClr val="FF0000"/>
                </a:solidFill>
                <a:latin typeface="Times New Roman" pitchFamily="18" charset="0"/>
                <a:cs typeface="Times New Roman" pitchFamily="18" charset="0"/>
              </a:rPr>
              <a:t>conditioning. </a:t>
            </a:r>
            <a:r>
              <a:rPr lang="en-IN" sz="2200" b="1" dirty="0">
                <a:solidFill>
                  <a:srgbClr val="FF0000"/>
                </a:solidFill>
                <a:latin typeface="Times New Roman" pitchFamily="18" charset="0"/>
                <a:cs typeface="Times New Roman" pitchFamily="18" charset="0"/>
              </a:rPr>
              <a:t>Involves placing a neutral signal before a reflex </a:t>
            </a:r>
            <a:r>
              <a:rPr lang="en-IN" sz="2200" b="1" dirty="0" smtClean="0">
                <a:solidFill>
                  <a:srgbClr val="FF0000"/>
                </a:solidFill>
                <a:latin typeface="Times New Roman" pitchFamily="18" charset="0"/>
                <a:cs typeface="Times New Roman" pitchFamily="18" charset="0"/>
              </a:rPr>
              <a:t>.</a:t>
            </a:r>
          </a:p>
          <a:p>
            <a:pPr algn="just">
              <a:buFont typeface="Wingdings" pitchFamily="2" charset="2"/>
              <a:buChar char="Ø"/>
            </a:pPr>
            <a:r>
              <a:rPr lang="en-IN" sz="2200" b="1" dirty="0" smtClean="0">
                <a:solidFill>
                  <a:srgbClr val="FF0000"/>
                </a:solidFill>
                <a:latin typeface="Times New Roman" pitchFamily="18" charset="0"/>
                <a:cs typeface="Times New Roman" pitchFamily="18" charset="0"/>
              </a:rPr>
              <a:t>Focuses </a:t>
            </a:r>
            <a:r>
              <a:rPr lang="en-IN" sz="2200" b="1" dirty="0">
                <a:solidFill>
                  <a:srgbClr val="FF0000"/>
                </a:solidFill>
                <a:latin typeface="Times New Roman" pitchFamily="18" charset="0"/>
                <a:cs typeface="Times New Roman" pitchFamily="18" charset="0"/>
              </a:rPr>
              <a:t>on involuntary, automatic </a:t>
            </a:r>
            <a:r>
              <a:rPr lang="en-IN" sz="2200" b="1" dirty="0" smtClean="0">
                <a:solidFill>
                  <a:srgbClr val="FF0000"/>
                </a:solidFill>
                <a:latin typeface="Times New Roman" pitchFamily="18" charset="0"/>
                <a:cs typeface="Times New Roman" pitchFamily="18" charset="0"/>
              </a:rPr>
              <a:t>behaviours.</a:t>
            </a:r>
            <a:endParaRPr lang="en-IN" sz="2200" b="1" dirty="0">
              <a:solidFill>
                <a:srgbClr val="FF0000"/>
              </a:solidFill>
              <a:latin typeface="Times New Roman" pitchFamily="18" charset="0"/>
              <a:cs typeface="Times New Roman" pitchFamily="18" charset="0"/>
            </a:endParaRPr>
          </a:p>
        </p:txBody>
      </p:sp>
      <p:sp>
        <p:nvSpPr>
          <p:cNvPr id="3" name="Rectangle 2"/>
          <p:cNvSpPr/>
          <p:nvPr/>
        </p:nvSpPr>
        <p:spPr>
          <a:xfrm>
            <a:off x="714348" y="571480"/>
            <a:ext cx="4406014" cy="461665"/>
          </a:xfrm>
          <a:prstGeom prst="rect">
            <a:avLst/>
          </a:prstGeom>
        </p:spPr>
        <p:txBody>
          <a:bodyPr wrap="none">
            <a:spAutoFit/>
          </a:bodyPr>
          <a:lstStyle/>
          <a:p>
            <a:r>
              <a:rPr lang="en-IN" sz="2400" b="1" dirty="0" smtClean="0">
                <a:latin typeface="Times New Roman" pitchFamily="18" charset="0"/>
                <a:cs typeface="Times New Roman" pitchFamily="18" charset="0"/>
              </a:rPr>
              <a:t>CLASSICAL CONDITIONING</a:t>
            </a:r>
            <a:endParaRPr lang="en-IN" sz="24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857232"/>
            <a:ext cx="7572428" cy="5262979"/>
          </a:xfrm>
          <a:prstGeom prst="rect">
            <a:avLst/>
          </a:prstGeom>
        </p:spPr>
        <p:txBody>
          <a:bodyPr wrap="square">
            <a:spAutoFit/>
          </a:bodyPr>
          <a:lstStyle/>
          <a:p>
            <a:pPr algn="just"/>
            <a:r>
              <a:rPr lang="en-IN" sz="7200" dirty="0">
                <a:solidFill>
                  <a:srgbClr val="FF0000"/>
                </a:solidFill>
                <a:latin typeface="Times New Roman" pitchFamily="18" charset="0"/>
                <a:cs typeface="Times New Roman" pitchFamily="18" charset="0"/>
              </a:rPr>
              <a:t>C</a:t>
            </a:r>
            <a:r>
              <a:rPr lang="en-IN" sz="2400" dirty="0">
                <a:solidFill>
                  <a:srgbClr val="FF0000"/>
                </a:solidFill>
                <a:latin typeface="Times New Roman" pitchFamily="18" charset="0"/>
                <a:cs typeface="Times New Roman" pitchFamily="18" charset="0"/>
              </a:rPr>
              <a:t>lassical conditioning </a:t>
            </a:r>
            <a:r>
              <a:rPr lang="en-IN" sz="2400" dirty="0">
                <a:latin typeface="Times New Roman" pitchFamily="18" charset="0"/>
                <a:cs typeface="Times New Roman" pitchFamily="18" charset="0"/>
              </a:rPr>
              <a:t>is a form of learning whereby a conditioned stimulus (CS) becomes associated with an unrelated unconditioned stimulus (US), in order to produce a behavioral response known as a conditioned response (CR). The conditioned response is the learned response to the previously neutral stimulus. </a:t>
            </a:r>
            <a:endParaRPr lang="en-IN" sz="2400" dirty="0" smtClean="0">
              <a:latin typeface="Times New Roman" pitchFamily="18" charset="0"/>
              <a:cs typeface="Times New Roman" pitchFamily="18" charset="0"/>
            </a:endParaRPr>
          </a:p>
          <a:p>
            <a:pPr algn="just"/>
            <a:r>
              <a:rPr lang="en-IN" sz="2400" dirty="0">
                <a:latin typeface="Times New Roman" pitchFamily="18" charset="0"/>
                <a:cs typeface="Times New Roman" pitchFamily="18" charset="0"/>
              </a:rPr>
              <a:t>	</a:t>
            </a:r>
            <a:r>
              <a:rPr lang="en-IN" sz="2400" dirty="0" smtClean="0">
                <a:solidFill>
                  <a:srgbClr val="0070C0"/>
                </a:solidFill>
                <a:latin typeface="Times New Roman" pitchFamily="18" charset="0"/>
                <a:cs typeface="Times New Roman" pitchFamily="18" charset="0"/>
              </a:rPr>
              <a:t>The </a:t>
            </a:r>
            <a:r>
              <a:rPr lang="en-IN" sz="2400" dirty="0">
                <a:solidFill>
                  <a:srgbClr val="0070C0"/>
                </a:solidFill>
                <a:latin typeface="Times New Roman" pitchFamily="18" charset="0"/>
                <a:cs typeface="Times New Roman" pitchFamily="18" charset="0"/>
              </a:rPr>
              <a:t>unconditioned stimulus is usually a biologically significant stimulus such as food or pain that elicits an unconditioned response (UR) from the start. The conditioned stimulus is usually neutral and produces no particular response at first, but after conditioning it elicits the conditioned response</a:t>
            </a:r>
            <a:r>
              <a:rPr lang="en-IN" dirty="0">
                <a:solidFill>
                  <a:srgbClr val="0070C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Pavlov classical conditio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52" name="AutoShape 4" descr="Pavlov classical conditio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54" name="AutoShape 6" descr="Pavlov classical conditio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56" name="AutoShape 8" descr="Pavlov classical conditio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 name="Rectangle 6"/>
          <p:cNvSpPr/>
          <p:nvPr/>
        </p:nvSpPr>
        <p:spPr>
          <a:xfrm>
            <a:off x="214282" y="302359"/>
            <a:ext cx="4214842" cy="5940088"/>
          </a:xfrm>
          <a:prstGeom prst="rect">
            <a:avLst/>
          </a:prstGeom>
          <a:solidFill>
            <a:schemeClr val="accent5">
              <a:lumMod val="20000"/>
              <a:lumOff val="80000"/>
            </a:schemeClr>
          </a:solidFill>
        </p:spPr>
        <p:txBody>
          <a:bodyPr wrap="square">
            <a:spAutoFit/>
          </a:bodyPr>
          <a:lstStyle/>
          <a:p>
            <a:pPr algn="just">
              <a:buFont typeface="Wingdings" pitchFamily="2" charset="2"/>
              <a:buChar char="ü"/>
            </a:pPr>
            <a:r>
              <a:rPr lang="en-IN" sz="2000" dirty="0" smtClean="0">
                <a:latin typeface="Times New Roman" pitchFamily="18" charset="0"/>
                <a:cs typeface="Times New Roman" pitchFamily="18" charset="0"/>
              </a:rPr>
              <a:t>He inserted a small test tube into the cheek of each dog to measure saliva when the dogs were fed (with a powder made from meat</a:t>
            </a:r>
            <a:r>
              <a:rPr lang="en-I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buFont typeface="Wingdings" pitchFamily="2" charset="2"/>
              <a:buChar char="ü"/>
            </a:pPr>
            <a:r>
              <a:rPr lang="en-IN" sz="2000" dirty="0" smtClean="0">
                <a:latin typeface="Times New Roman" pitchFamily="18" charset="0"/>
                <a:cs typeface="Times New Roman" pitchFamily="18" charset="0"/>
              </a:rPr>
              <a:t>Pavlov predicted the dogs would salivate in response to the food placed in front of them, but he noticed that his dogs would begin to salivate whenever they heard the footsteps of his assistant who was bringing them the food</a:t>
            </a:r>
            <a:r>
              <a:rPr lang="en-IN" sz="2000" dirty="0" smtClean="0">
                <a:latin typeface="Times New Roman" pitchFamily="18" charset="0"/>
                <a:cs typeface="Times New Roman" pitchFamily="18" charset="0"/>
              </a:rPr>
              <a:t>.</a:t>
            </a:r>
          </a:p>
          <a:p>
            <a:pPr algn="just">
              <a:buFont typeface="Wingdings" pitchFamily="2" charset="2"/>
              <a:buChar char="ü"/>
            </a:pPr>
            <a:r>
              <a:rPr lang="en-IN" sz="2000" dirty="0" smtClean="0">
                <a:latin typeface="Times New Roman" pitchFamily="18" charset="0"/>
                <a:cs typeface="Times New Roman" pitchFamily="18" charset="0"/>
              </a:rPr>
              <a:t>When </a:t>
            </a:r>
            <a:r>
              <a:rPr lang="en-IN" sz="2000" dirty="0" smtClean="0">
                <a:latin typeface="Times New Roman" pitchFamily="18" charset="0"/>
                <a:cs typeface="Times New Roman" pitchFamily="18" charset="0"/>
              </a:rPr>
              <a:t>Pavlov discovered that any object or event which the dogs learned to associate with food (such as the lab assistant) would trigger the same response, he realized that he had made an important scientific discovery. Accordingly, he devoted the rest of his career to studying this type of learning</a:t>
            </a:r>
            <a:r>
              <a:rPr lang="en-IN"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
            </a:r>
            <a:br>
              <a:rPr lang="en-IN"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
        <p:nvSpPr>
          <p:cNvPr id="27658" name="AutoShape 10" descr="Learning pptx - Dr. Nesif - Muhadhar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60" name="AutoShape 12" descr="Learning pptx - Dr. Nesif - Muhadhar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7662" name="AutoShape 14" descr="Learning pptx - Dr. Nesif - Muhadhar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7664" name="Picture 16" descr="outlines:."/>
          <p:cNvPicPr>
            <a:picLocks noChangeAspect="1" noChangeArrowheads="1"/>
          </p:cNvPicPr>
          <p:nvPr/>
        </p:nvPicPr>
        <p:blipFill>
          <a:blip r:embed="rId2"/>
          <a:srcRect/>
          <a:stretch>
            <a:fillRect/>
          </a:stretch>
        </p:blipFill>
        <p:spPr bwMode="auto">
          <a:xfrm>
            <a:off x="4643438" y="1000108"/>
            <a:ext cx="4286280" cy="47149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3929090" cy="923330"/>
          </a:xfrm>
          <a:prstGeom prst="rect">
            <a:avLst/>
          </a:prstGeom>
          <a:solidFill>
            <a:schemeClr val="accent1">
              <a:lumMod val="20000"/>
              <a:lumOff val="80000"/>
            </a:schemeClr>
          </a:solidFill>
        </p:spPr>
        <p:txBody>
          <a:bodyPr wrap="square">
            <a:spAutoFit/>
          </a:bodyPr>
          <a:lstStyle/>
          <a:p>
            <a:pPr algn="just"/>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Unconditioned Stimulus (UCS) :A stimulus that naturally, and automatically triggers a response. </a:t>
            </a:r>
          </a:p>
        </p:txBody>
      </p:sp>
      <p:sp>
        <p:nvSpPr>
          <p:cNvPr id="3" name="Rectangle 2"/>
          <p:cNvSpPr/>
          <p:nvPr/>
        </p:nvSpPr>
        <p:spPr>
          <a:xfrm>
            <a:off x="714348" y="357166"/>
            <a:ext cx="7786742" cy="461665"/>
          </a:xfrm>
          <a:prstGeom prst="rect">
            <a:avLst/>
          </a:prstGeom>
        </p:spPr>
        <p:txBody>
          <a:bodyPr wrap="square">
            <a:spAutoFit/>
          </a:bodyPr>
          <a:lstStyle/>
          <a:p>
            <a:pPr algn="ctr"/>
            <a:r>
              <a:rPr lang="en-IN" sz="2400" b="1" dirty="0" smtClean="0">
                <a:latin typeface="Times New Roman" pitchFamily="18" charset="0"/>
                <a:cs typeface="Times New Roman" pitchFamily="18" charset="0"/>
              </a:rPr>
              <a:t>COMPONENTS OF CLASSICAL CONDITIONING </a:t>
            </a:r>
          </a:p>
        </p:txBody>
      </p:sp>
      <p:sp>
        <p:nvSpPr>
          <p:cNvPr id="4" name="Rectangle 3"/>
          <p:cNvSpPr/>
          <p:nvPr/>
        </p:nvSpPr>
        <p:spPr>
          <a:xfrm>
            <a:off x="4286248" y="2786058"/>
            <a:ext cx="4572000" cy="923330"/>
          </a:xfrm>
          <a:prstGeom prst="rect">
            <a:avLst/>
          </a:prstGeom>
          <a:solidFill>
            <a:schemeClr val="accent2">
              <a:lumMod val="20000"/>
              <a:lumOff val="80000"/>
            </a:schemeClr>
          </a:solidFill>
        </p:spPr>
        <p:txBody>
          <a:bodyPr>
            <a:spAutoFit/>
          </a:bodyPr>
          <a:lstStyle/>
          <a:p>
            <a:pPr algn="just"/>
            <a:r>
              <a:rPr lang="en-IN" dirty="0" smtClean="0">
                <a:latin typeface="Times New Roman" pitchFamily="18" charset="0"/>
                <a:cs typeface="Times New Roman" pitchFamily="18" charset="0"/>
              </a:rPr>
              <a:t>The Unconditioned Response(UCR):The unlearned response that occurs naturally in response to the unconditioned stimulus. </a:t>
            </a:r>
          </a:p>
        </p:txBody>
      </p:sp>
      <p:sp>
        <p:nvSpPr>
          <p:cNvPr id="5" name="Rectangle 4"/>
          <p:cNvSpPr/>
          <p:nvPr/>
        </p:nvSpPr>
        <p:spPr>
          <a:xfrm>
            <a:off x="571472" y="4071942"/>
            <a:ext cx="4572000" cy="1200329"/>
          </a:xfrm>
          <a:prstGeom prst="rect">
            <a:avLst/>
          </a:prstGeom>
          <a:solidFill>
            <a:schemeClr val="accent4">
              <a:lumMod val="40000"/>
              <a:lumOff val="60000"/>
            </a:schemeClr>
          </a:solidFill>
        </p:spPr>
        <p:txBody>
          <a:bodyPr>
            <a:spAutoFit/>
          </a:bodyPr>
          <a:lstStyle/>
          <a:p>
            <a:pPr algn="just"/>
            <a:r>
              <a:rPr lang="en-IN" dirty="0" smtClean="0">
                <a:latin typeface="Times New Roman" pitchFamily="18" charset="0"/>
                <a:cs typeface="Times New Roman" pitchFamily="18" charset="0"/>
              </a:rPr>
              <a:t>The Conditioned Stimulus(CS):A previously neutral stimulus that when paired with an unconditioned stimulus triggers a conditioned response. </a:t>
            </a:r>
          </a:p>
        </p:txBody>
      </p:sp>
      <p:sp>
        <p:nvSpPr>
          <p:cNvPr id="6" name="Rectangle 5"/>
          <p:cNvSpPr/>
          <p:nvPr/>
        </p:nvSpPr>
        <p:spPr>
          <a:xfrm>
            <a:off x="4214810" y="5572140"/>
            <a:ext cx="4572000" cy="646331"/>
          </a:xfrm>
          <a:prstGeom prst="rect">
            <a:avLst/>
          </a:prstGeom>
          <a:solidFill>
            <a:schemeClr val="accent6">
              <a:lumMod val="60000"/>
              <a:lumOff val="40000"/>
            </a:schemeClr>
          </a:solidFill>
        </p:spPr>
        <p:txBody>
          <a:bodyPr>
            <a:spAutoFit/>
          </a:bodyPr>
          <a:lstStyle/>
          <a:p>
            <a:pPr algn="just"/>
            <a:r>
              <a:rPr lang="en-IN" dirty="0" smtClean="0">
                <a:latin typeface="Times New Roman" pitchFamily="18" charset="0"/>
                <a:cs typeface="Times New Roman" pitchFamily="18" charset="0"/>
              </a:rPr>
              <a:t>The Conditioned Response(CR):Learned response to the previously neutral stimulus.</a:t>
            </a:r>
            <a:endParaRPr lang="en-IN" dirty="0">
              <a:latin typeface="Times New Roman" pitchFamily="18" charset="0"/>
              <a:cs typeface="Times New Roman" pitchFamily="18" charset="0"/>
            </a:endParaRPr>
          </a:p>
        </p:txBody>
      </p:sp>
      <p:pic>
        <p:nvPicPr>
          <p:cNvPr id="20482" name="Picture 2" descr="How to Switch Your Pet Food Safely?"/>
          <p:cNvPicPr>
            <a:picLocks noChangeAspect="1" noChangeArrowheads="1"/>
          </p:cNvPicPr>
          <p:nvPr/>
        </p:nvPicPr>
        <p:blipFill>
          <a:blip r:embed="rId2"/>
          <a:srcRect/>
          <a:stretch>
            <a:fillRect/>
          </a:stretch>
        </p:blipFill>
        <p:spPr bwMode="auto">
          <a:xfrm>
            <a:off x="5000628" y="1071546"/>
            <a:ext cx="2517769" cy="1485897"/>
          </a:xfrm>
          <a:prstGeom prst="rect">
            <a:avLst/>
          </a:prstGeom>
          <a:noFill/>
        </p:spPr>
      </p:pic>
      <p:pic>
        <p:nvPicPr>
          <p:cNvPr id="20484" name="Picture 4" descr="Dog Saliva Myths Busted Wide Open"/>
          <p:cNvPicPr>
            <a:picLocks noChangeAspect="1" noChangeArrowheads="1"/>
          </p:cNvPicPr>
          <p:nvPr/>
        </p:nvPicPr>
        <p:blipFill>
          <a:blip r:embed="rId3" cstate="print"/>
          <a:srcRect/>
          <a:stretch>
            <a:fillRect/>
          </a:stretch>
        </p:blipFill>
        <p:spPr bwMode="auto">
          <a:xfrm>
            <a:off x="1570212" y="2714620"/>
            <a:ext cx="1144400" cy="1155658"/>
          </a:xfrm>
          <a:prstGeom prst="rect">
            <a:avLst/>
          </a:prstGeom>
          <a:noFill/>
        </p:spPr>
      </p:pic>
      <p:sp>
        <p:nvSpPr>
          <p:cNvPr id="20486" name="AutoShape 6" descr="A Joyful Noise - Alberta Cancer Found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488" name="Picture 8" descr="A Joyful Noise - Alberta Cancer Foundation"/>
          <p:cNvPicPr>
            <a:picLocks noChangeAspect="1" noChangeArrowheads="1"/>
          </p:cNvPicPr>
          <p:nvPr/>
        </p:nvPicPr>
        <p:blipFill>
          <a:blip r:embed="rId4" cstate="print"/>
          <a:srcRect/>
          <a:stretch>
            <a:fillRect/>
          </a:stretch>
        </p:blipFill>
        <p:spPr bwMode="auto">
          <a:xfrm>
            <a:off x="5429256" y="4214818"/>
            <a:ext cx="1357322" cy="729631"/>
          </a:xfrm>
          <a:prstGeom prst="rect">
            <a:avLst/>
          </a:prstGeom>
          <a:noFill/>
        </p:spPr>
      </p:pic>
      <p:pic>
        <p:nvPicPr>
          <p:cNvPr id="11" name="Picture 2" descr="How to Switch Your Pet Food Safely?"/>
          <p:cNvPicPr>
            <a:picLocks noChangeAspect="1" noChangeArrowheads="1"/>
          </p:cNvPicPr>
          <p:nvPr/>
        </p:nvPicPr>
        <p:blipFill>
          <a:blip r:embed="rId2"/>
          <a:srcRect/>
          <a:stretch>
            <a:fillRect/>
          </a:stretch>
        </p:blipFill>
        <p:spPr bwMode="auto">
          <a:xfrm>
            <a:off x="7072330" y="4071942"/>
            <a:ext cx="1815715" cy="1071570"/>
          </a:xfrm>
          <a:prstGeom prst="rect">
            <a:avLst/>
          </a:prstGeom>
          <a:noFill/>
        </p:spPr>
      </p:pic>
      <p:sp>
        <p:nvSpPr>
          <p:cNvPr id="12" name="TextBox 11"/>
          <p:cNvSpPr txBox="1"/>
          <p:nvPr/>
        </p:nvSpPr>
        <p:spPr>
          <a:xfrm>
            <a:off x="6500826" y="4000504"/>
            <a:ext cx="500066" cy="1015663"/>
          </a:xfrm>
          <a:prstGeom prst="rect">
            <a:avLst/>
          </a:prstGeom>
          <a:noFill/>
        </p:spPr>
        <p:txBody>
          <a:bodyPr wrap="square" rtlCol="0">
            <a:spAutoFit/>
          </a:bodyPr>
          <a:lstStyle/>
          <a:p>
            <a:r>
              <a:rPr lang="en-US" sz="6000" dirty="0" smtClean="0"/>
              <a:t>+</a:t>
            </a:r>
            <a:endParaRPr lang="en-IN" sz="6000" dirty="0"/>
          </a:p>
        </p:txBody>
      </p:sp>
      <p:pic>
        <p:nvPicPr>
          <p:cNvPr id="13" name="Picture 4" descr="Dog Saliva Myths Busted Wide Open"/>
          <p:cNvPicPr>
            <a:picLocks noChangeAspect="1" noChangeArrowheads="1"/>
          </p:cNvPicPr>
          <p:nvPr/>
        </p:nvPicPr>
        <p:blipFill>
          <a:blip r:embed="rId5" cstate="print"/>
          <a:srcRect/>
          <a:stretch>
            <a:fillRect/>
          </a:stretch>
        </p:blipFill>
        <p:spPr bwMode="auto">
          <a:xfrm>
            <a:off x="1783830" y="5572140"/>
            <a:ext cx="1073658" cy="10842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n on Behaviorism/ Social Learning Theory"/>
          <p:cNvPicPr>
            <a:picLocks noChangeAspect="1" noChangeArrowheads="1"/>
          </p:cNvPicPr>
          <p:nvPr/>
        </p:nvPicPr>
        <p:blipFill>
          <a:blip r:embed="rId2"/>
          <a:srcRect/>
          <a:stretch>
            <a:fillRect/>
          </a:stretch>
        </p:blipFill>
        <p:spPr bwMode="auto">
          <a:xfrm>
            <a:off x="292634" y="357166"/>
            <a:ext cx="8137018" cy="58632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709</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hp</dc:creator>
  <cp:lastModifiedBy>hp</cp:lastModifiedBy>
  <cp:revision>12</cp:revision>
  <dcterms:created xsi:type="dcterms:W3CDTF">2020-11-11T12:33:43Z</dcterms:created>
  <dcterms:modified xsi:type="dcterms:W3CDTF">2020-11-12T02:43:46Z</dcterms:modified>
</cp:coreProperties>
</file>