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6"/>
    <p:sldId id="257" r:id="rId27"/>
    <p:sldId id="258" r:id="rId28"/>
    <p:sldId id="259" r:id="rId29"/>
    <p:sldId id="260" r:id="rId30"/>
    <p:sldId id="261" r:id="rId31"/>
    <p:sldId id="262" r:id="rId32"/>
    <p:sldId id="263" r:id="rId33"/>
    <p:sldId id="264" r:id="rId34"/>
    <p:sldId id="265" r:id="rId35"/>
    <p:sldId id="266" r:id="rId36"/>
    <p:sldId id="267" r:id="rId37"/>
    <p:sldId id="268" r:id="rId38"/>
    <p:sldId id="269" r:id="rId39"/>
    <p:sldId id="270" r:id="rId40"/>
    <p:sldId id="271" r:id="rId41"/>
    <p:sldId id="272" r:id="rId42"/>
    <p:sldId id="273" r:id="rId43"/>
    <p:sldId id="274" r:id="rId44"/>
    <p:sldId id="275" r:id="rId45"/>
    <p:sldId id="276" r:id="rId46"/>
    <p:sldId id="277" r:id="rId47"/>
    <p:sldId id="278" r:id="rId48"/>
    <p:sldId id="279" r:id="rId49"/>
    <p:sldId id="280" r:id="rId50"/>
    <p:sldId id="281" r:id="rId51"/>
    <p:sldId id="282" r:id="rId52"/>
    <p:sldId id="283" r:id="rId53"/>
    <p:sldId id="284" r:id="rId54"/>
    <p:sldId id="285" r:id="rId55"/>
    <p:sldId id="286" r:id="rId56"/>
    <p:sldId id="287" r:id="rId57"/>
    <p:sldId id="288" r:id="rId58"/>
    <p:sldId id="289" r:id="rId59"/>
    <p:sldId id="290" r:id="rId60"/>
    <p:sldId id="291" r:id="rId61"/>
    <p:sldId id="292" r:id="rId62"/>
    <p:sldId id="293" r:id="rId63"/>
    <p:sldId id="294" r:id="rId64"/>
    <p:sldId id="295" r:id="rId65"/>
    <p:sldId id="296" r:id="rId66"/>
    <p:sldId id="297" r:id="rId67"/>
    <p:sldId id="298" r:id="rId68"/>
    <p:sldId id="299" r:id="rId69"/>
    <p:sldId id="300" r:id="rId70"/>
    <p:sldId id="301" r:id="rId71"/>
    <p:sldId id="302" r:id="rId72"/>
    <p:sldId id="303" r:id="rId73"/>
    <p:sldId id="304" r:id="rId74"/>
    <p:sldId id="305" r:id="rId75"/>
    <p:sldId id="306" r:id="rId76"/>
    <p:sldId id="307" r:id="rId77"/>
    <p:sldId id="308" r:id="rId78"/>
    <p:sldId id="309" r:id="rId79"/>
    <p:sldId id="310" r:id="rId80"/>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Abhaya Libre Regular" charset="1" panose="02000503000000000000"/>
      <p:regular r:id="rId10"/>
    </p:embeddedFont>
    <p:embeddedFont>
      <p:font typeface="Abhaya Libre Regular Bold" charset="1" panose="02000603000000000000"/>
      <p:regular r:id="rId11"/>
    </p:embeddedFont>
    <p:embeddedFont>
      <p:font typeface="Abhaya Libre Regular Italics" charset="1" panose="02000503000000000000"/>
      <p:regular r:id="rId12"/>
    </p:embeddedFont>
    <p:embeddedFont>
      <p:font typeface="Abhaya Libre Regular Bold Italics" charset="1" panose="02000603000000000000"/>
      <p:regular r:id="rId13"/>
    </p:embeddedFont>
    <p:embeddedFont>
      <p:font typeface="Open Sans Light" charset="1" panose="020B0306030504020204"/>
      <p:regular r:id="rId14"/>
    </p:embeddedFont>
    <p:embeddedFont>
      <p:font typeface="Open Sans Light Bold" charset="1" panose="020B0806030504020204"/>
      <p:regular r:id="rId15"/>
    </p:embeddedFont>
    <p:embeddedFont>
      <p:font typeface="Open Sans Light Italics" charset="1" panose="020B0306030504020204"/>
      <p:regular r:id="rId16"/>
    </p:embeddedFont>
    <p:embeddedFont>
      <p:font typeface="Open Sans Light Bold Italics" charset="1" panose="020B0806030504020204"/>
      <p:regular r:id="rId17"/>
    </p:embeddedFont>
    <p:embeddedFont>
      <p:font typeface="Open Sans" charset="1" panose="020B0606030504020204"/>
      <p:regular r:id="rId18"/>
    </p:embeddedFont>
    <p:embeddedFont>
      <p:font typeface="Open Sans Bold" charset="1" panose="020B0806030504020204"/>
      <p:regular r:id="rId19"/>
    </p:embeddedFont>
    <p:embeddedFont>
      <p:font typeface="Open Sans Italics" charset="1" panose="020B0606030504020204"/>
      <p:regular r:id="rId20"/>
    </p:embeddedFont>
    <p:embeddedFont>
      <p:font typeface="Open Sans Bold Italics" charset="1" panose="020B0806030504020204"/>
      <p:regular r:id="rId21"/>
    </p:embeddedFont>
    <p:embeddedFont>
      <p:font typeface="Arapey" charset="1" panose="02000000000000000000"/>
      <p:regular r:id="rId22"/>
    </p:embeddedFont>
    <p:embeddedFont>
      <p:font typeface="Arapey Bold" charset="1" panose="02000000000000000000"/>
      <p:regular r:id="rId23"/>
    </p:embeddedFont>
    <p:embeddedFont>
      <p:font typeface="Arapey Italics" charset="1" panose="02000000000000000000"/>
      <p:regular r:id="rId24"/>
    </p:embeddedFont>
    <p:embeddedFont>
      <p:font typeface="Arapey Bold Italics" charset="1" panose="0200000000000000000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slides/slide1.xml" Type="http://schemas.openxmlformats.org/officeDocument/2006/relationships/slide"/><Relationship Id="rId27" Target="slides/slide2.xml" Type="http://schemas.openxmlformats.org/officeDocument/2006/relationships/slide"/><Relationship Id="rId28" Target="slides/slide3.xml" Type="http://schemas.openxmlformats.org/officeDocument/2006/relationships/slide"/><Relationship Id="rId29" Target="slides/slide4.xml" Type="http://schemas.openxmlformats.org/officeDocument/2006/relationships/slide"/><Relationship Id="rId3" Target="viewProps.xml" Type="http://schemas.openxmlformats.org/officeDocument/2006/relationships/viewProps"/><Relationship Id="rId30" Target="slides/slide5.xml" Type="http://schemas.openxmlformats.org/officeDocument/2006/relationships/slide"/><Relationship Id="rId31" Target="slides/slide6.xml" Type="http://schemas.openxmlformats.org/officeDocument/2006/relationships/slide"/><Relationship Id="rId32" Target="slides/slide7.xml" Type="http://schemas.openxmlformats.org/officeDocument/2006/relationships/slide"/><Relationship Id="rId33" Target="slides/slide8.xml" Type="http://schemas.openxmlformats.org/officeDocument/2006/relationships/slide"/><Relationship Id="rId34" Target="slides/slide9.xml" Type="http://schemas.openxmlformats.org/officeDocument/2006/relationships/slide"/><Relationship Id="rId35" Target="slides/slide10.xml" Type="http://schemas.openxmlformats.org/officeDocument/2006/relationships/slide"/><Relationship Id="rId36" Target="slides/slide11.xml" Type="http://schemas.openxmlformats.org/officeDocument/2006/relationships/slide"/><Relationship Id="rId37" Target="slides/slide12.xml" Type="http://schemas.openxmlformats.org/officeDocument/2006/relationships/slide"/><Relationship Id="rId38" Target="slides/slide13.xml" Type="http://schemas.openxmlformats.org/officeDocument/2006/relationships/slide"/><Relationship Id="rId39" Target="slides/slide14.xml" Type="http://schemas.openxmlformats.org/officeDocument/2006/relationships/slide"/><Relationship Id="rId4" Target="theme/theme1.xml" Type="http://schemas.openxmlformats.org/officeDocument/2006/relationships/theme"/><Relationship Id="rId40" Target="slides/slide15.xml" Type="http://schemas.openxmlformats.org/officeDocument/2006/relationships/slide"/><Relationship Id="rId41" Target="slides/slide16.xml" Type="http://schemas.openxmlformats.org/officeDocument/2006/relationships/slide"/><Relationship Id="rId42" Target="slides/slide17.xml" Type="http://schemas.openxmlformats.org/officeDocument/2006/relationships/slide"/><Relationship Id="rId43" Target="slides/slide18.xml" Type="http://schemas.openxmlformats.org/officeDocument/2006/relationships/slide"/><Relationship Id="rId44" Target="slides/slide19.xml" Type="http://schemas.openxmlformats.org/officeDocument/2006/relationships/slide"/><Relationship Id="rId45" Target="slides/slide20.xml" Type="http://schemas.openxmlformats.org/officeDocument/2006/relationships/slide"/><Relationship Id="rId46" Target="slides/slide21.xml" Type="http://schemas.openxmlformats.org/officeDocument/2006/relationships/slide"/><Relationship Id="rId47" Target="slides/slide22.xml" Type="http://schemas.openxmlformats.org/officeDocument/2006/relationships/slide"/><Relationship Id="rId48" Target="slides/slide23.xml" Type="http://schemas.openxmlformats.org/officeDocument/2006/relationships/slide"/><Relationship Id="rId49" Target="slides/slide24.xml" Type="http://schemas.openxmlformats.org/officeDocument/2006/relationships/slide"/><Relationship Id="rId5" Target="tableStyles.xml" Type="http://schemas.openxmlformats.org/officeDocument/2006/relationships/tableStyles"/><Relationship Id="rId50" Target="slides/slide25.xml" Type="http://schemas.openxmlformats.org/officeDocument/2006/relationships/slide"/><Relationship Id="rId51" Target="slides/slide26.xml" Type="http://schemas.openxmlformats.org/officeDocument/2006/relationships/slide"/><Relationship Id="rId52" Target="slides/slide27.xml" Type="http://schemas.openxmlformats.org/officeDocument/2006/relationships/slide"/><Relationship Id="rId53" Target="slides/slide28.xml" Type="http://schemas.openxmlformats.org/officeDocument/2006/relationships/slide"/><Relationship Id="rId54" Target="slides/slide29.xml" Type="http://schemas.openxmlformats.org/officeDocument/2006/relationships/slide"/><Relationship Id="rId55" Target="slides/slide30.xml" Type="http://schemas.openxmlformats.org/officeDocument/2006/relationships/slide"/><Relationship Id="rId56" Target="slides/slide31.xml" Type="http://schemas.openxmlformats.org/officeDocument/2006/relationships/slide"/><Relationship Id="rId57" Target="slides/slide32.xml" Type="http://schemas.openxmlformats.org/officeDocument/2006/relationships/slide"/><Relationship Id="rId58" Target="slides/slide33.xml" Type="http://schemas.openxmlformats.org/officeDocument/2006/relationships/slide"/><Relationship Id="rId59" Target="slides/slide34.xml" Type="http://schemas.openxmlformats.org/officeDocument/2006/relationships/slide"/><Relationship Id="rId6" Target="fonts/font6.fntdata" Type="http://schemas.openxmlformats.org/officeDocument/2006/relationships/font"/><Relationship Id="rId60" Target="slides/slide35.xml" Type="http://schemas.openxmlformats.org/officeDocument/2006/relationships/slide"/><Relationship Id="rId61" Target="slides/slide36.xml" Type="http://schemas.openxmlformats.org/officeDocument/2006/relationships/slide"/><Relationship Id="rId62" Target="slides/slide37.xml" Type="http://schemas.openxmlformats.org/officeDocument/2006/relationships/slide"/><Relationship Id="rId63" Target="slides/slide38.xml" Type="http://schemas.openxmlformats.org/officeDocument/2006/relationships/slide"/><Relationship Id="rId64" Target="slides/slide39.xml" Type="http://schemas.openxmlformats.org/officeDocument/2006/relationships/slide"/><Relationship Id="rId65" Target="slides/slide40.xml" Type="http://schemas.openxmlformats.org/officeDocument/2006/relationships/slide"/><Relationship Id="rId66" Target="slides/slide41.xml" Type="http://schemas.openxmlformats.org/officeDocument/2006/relationships/slide"/><Relationship Id="rId67" Target="slides/slide42.xml" Type="http://schemas.openxmlformats.org/officeDocument/2006/relationships/slide"/><Relationship Id="rId68" Target="slides/slide43.xml" Type="http://schemas.openxmlformats.org/officeDocument/2006/relationships/slide"/><Relationship Id="rId69" Target="slides/slide44.xml" Type="http://schemas.openxmlformats.org/officeDocument/2006/relationships/slide"/><Relationship Id="rId7" Target="fonts/font7.fntdata" Type="http://schemas.openxmlformats.org/officeDocument/2006/relationships/font"/><Relationship Id="rId70" Target="slides/slide45.xml" Type="http://schemas.openxmlformats.org/officeDocument/2006/relationships/slide"/><Relationship Id="rId71" Target="slides/slide46.xml" Type="http://schemas.openxmlformats.org/officeDocument/2006/relationships/slide"/><Relationship Id="rId72" Target="slides/slide47.xml" Type="http://schemas.openxmlformats.org/officeDocument/2006/relationships/slide"/><Relationship Id="rId73" Target="slides/slide48.xml" Type="http://schemas.openxmlformats.org/officeDocument/2006/relationships/slide"/><Relationship Id="rId74" Target="slides/slide49.xml" Type="http://schemas.openxmlformats.org/officeDocument/2006/relationships/slide"/><Relationship Id="rId75" Target="slides/slide50.xml" Type="http://schemas.openxmlformats.org/officeDocument/2006/relationships/slide"/><Relationship Id="rId76" Target="slides/slide51.xml" Type="http://schemas.openxmlformats.org/officeDocument/2006/relationships/slide"/><Relationship Id="rId77" Target="slides/slide52.xml" Type="http://schemas.openxmlformats.org/officeDocument/2006/relationships/slide"/><Relationship Id="rId78" Target="slides/slide53.xml" Type="http://schemas.openxmlformats.org/officeDocument/2006/relationships/slide"/><Relationship Id="rId79" Target="slides/slide54.xml" Type="http://schemas.openxmlformats.org/officeDocument/2006/relationships/slide"/><Relationship Id="rId8" Target="fonts/font8.fntdata" Type="http://schemas.openxmlformats.org/officeDocument/2006/relationships/font"/><Relationship Id="rId80" Target="slides/slide55.xml" Type="http://schemas.openxmlformats.org/officeDocument/2006/relationships/slide"/><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37.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 Id="rId5" Target="../media/image46.png" Type="http://schemas.openxmlformats.org/officeDocument/2006/relationships/image"/><Relationship Id="rId6" Target="../media/image4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svg" Type="http://schemas.openxmlformats.org/officeDocument/2006/relationships/image"/><Relationship Id="rId4" Target="../media/image50.png" Type="http://schemas.openxmlformats.org/officeDocument/2006/relationships/image"/><Relationship Id="rId5" Target="../media/image51.png" Type="http://schemas.openxmlformats.org/officeDocument/2006/relationships/image"/><Relationship Id="rId6" Target="../media/image52.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57.png" Type="http://schemas.openxmlformats.org/officeDocument/2006/relationships/image"/><Relationship Id="rId7" Target="../media/image58.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png" Type="http://schemas.openxmlformats.org/officeDocument/2006/relationships/image"/><Relationship Id="rId3" Target="../media/image60.svg" Type="http://schemas.openxmlformats.org/officeDocument/2006/relationships/image"/><Relationship Id="rId4" Target="../media/image61.png" Type="http://schemas.openxmlformats.org/officeDocument/2006/relationships/image"/><Relationship Id="rId5" Target="../media/image62.svg" Type="http://schemas.openxmlformats.org/officeDocument/2006/relationships/image"/><Relationship Id="rId6" Target="../media/image63.png" Type="http://schemas.openxmlformats.org/officeDocument/2006/relationships/image"/><Relationship Id="rId7" Target="../media/image6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1.png" Type="http://schemas.openxmlformats.org/officeDocument/2006/relationships/image"/><Relationship Id="rId11" Target="../media/image72.svg" Type="http://schemas.openxmlformats.org/officeDocument/2006/relationships/image"/><Relationship Id="rId12" Target="../media/image73.png" Type="http://schemas.openxmlformats.org/officeDocument/2006/relationships/image"/><Relationship Id="rId13" Target="../media/image74.svg" Type="http://schemas.openxmlformats.org/officeDocument/2006/relationships/image"/><Relationship Id="rId2" Target="../media/image65.png" Type="http://schemas.openxmlformats.org/officeDocument/2006/relationships/image"/><Relationship Id="rId3" Target="../media/image66.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67.png" Type="http://schemas.openxmlformats.org/officeDocument/2006/relationships/image"/><Relationship Id="rId7" Target="../media/image68.svg" Type="http://schemas.openxmlformats.org/officeDocument/2006/relationships/image"/><Relationship Id="rId8" Target="../media/image69.png" Type="http://schemas.openxmlformats.org/officeDocument/2006/relationships/image"/><Relationship Id="rId9" Target="../media/image70.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5.png" Type="http://schemas.openxmlformats.org/officeDocument/2006/relationships/image"/><Relationship Id="rId5" Target="../media/image76.jpeg" Type="http://schemas.openxmlformats.org/officeDocument/2006/relationships/image"/><Relationship Id="rId6" Target="../media/image50.png" Type="http://schemas.openxmlformats.org/officeDocument/2006/relationships/image"/><Relationship Id="rId7" Target="../media/image77.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9.jpeg" Type="http://schemas.openxmlformats.org/officeDocument/2006/relationships/image"/><Relationship Id="rId3" Target="../media/image80.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jpeg" Type="http://schemas.openxmlformats.org/officeDocument/2006/relationships/image"/><Relationship Id="rId3" Target="../media/image82.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3.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4.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svg" Type="http://schemas.openxmlformats.org/officeDocument/2006/relationships/image"/><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11.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6.png" Type="http://schemas.openxmlformats.org/officeDocument/2006/relationships/image"/><Relationship Id="rId3" Target="../media/image75.png" Type="http://schemas.openxmlformats.org/officeDocument/2006/relationships/image"/><Relationship Id="rId4" Target="../media/image50.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87.png" Type="http://schemas.openxmlformats.org/officeDocument/2006/relationships/image"/><Relationship Id="rId5" Target="../media/image88.jpeg" Type="http://schemas.openxmlformats.org/officeDocument/2006/relationships/image"/><Relationship Id="rId6" Target="../media/image89.png" Type="http://schemas.openxmlformats.org/officeDocument/2006/relationships/image"/><Relationship Id="rId7" Target="../media/image90.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91.png" Type="http://schemas.openxmlformats.org/officeDocument/2006/relationships/image"/><Relationship Id="rId7" Target="../media/image92.svg" Type="http://schemas.openxmlformats.org/officeDocument/2006/relationships/image"/><Relationship Id="rId8" Target="../media/image93.png" Type="http://schemas.openxmlformats.org/officeDocument/2006/relationships/image"/><Relationship Id="rId9" Target="../media/image94.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91.png" Type="http://schemas.openxmlformats.org/officeDocument/2006/relationships/image"/><Relationship Id="rId7" Target="../media/image92.svg" Type="http://schemas.openxmlformats.org/officeDocument/2006/relationships/image"/><Relationship Id="rId8" Target="../media/image93.png" Type="http://schemas.openxmlformats.org/officeDocument/2006/relationships/image"/><Relationship Id="rId9" Target="../media/image94.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5.png" Type="http://schemas.openxmlformats.org/officeDocument/2006/relationships/image"/><Relationship Id="rId3" Target="../media/image96.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91.png" Type="http://schemas.openxmlformats.org/officeDocument/2006/relationships/image"/><Relationship Id="rId7" Target="../media/image92.svg" Type="http://schemas.openxmlformats.org/officeDocument/2006/relationships/image"/><Relationship Id="rId8" Target="../media/image93.png" Type="http://schemas.openxmlformats.org/officeDocument/2006/relationships/image"/><Relationship Id="rId9" Target="../media/image94.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 Id="rId5" Target="../media/image16.jpe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91.png" Type="http://schemas.openxmlformats.org/officeDocument/2006/relationships/image"/><Relationship Id="rId7" Target="../media/image92.svg" Type="http://schemas.openxmlformats.org/officeDocument/2006/relationships/image"/><Relationship Id="rId8" Target="../media/image93.png" Type="http://schemas.openxmlformats.org/officeDocument/2006/relationships/image"/><Relationship Id="rId9" Target="../media/image94.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7.png" Type="http://schemas.openxmlformats.org/officeDocument/2006/relationships/image"/><Relationship Id="rId3" Target="../media/image98.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91.png" Type="http://schemas.openxmlformats.org/officeDocument/2006/relationships/image"/><Relationship Id="rId7" Target="../media/image92.svg" Type="http://schemas.openxmlformats.org/officeDocument/2006/relationships/image"/><Relationship Id="rId8" Target="../media/image93.png" Type="http://schemas.openxmlformats.org/officeDocument/2006/relationships/image"/><Relationship Id="rId9" Target="../media/image94.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9.png" Type="http://schemas.openxmlformats.org/officeDocument/2006/relationships/image"/><Relationship Id="rId3" Target="../media/image100.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91.png" Type="http://schemas.openxmlformats.org/officeDocument/2006/relationships/image"/><Relationship Id="rId7" Target="../media/image92.svg" Type="http://schemas.openxmlformats.org/officeDocument/2006/relationships/image"/><Relationship Id="rId8" Target="../media/image93.png" Type="http://schemas.openxmlformats.org/officeDocument/2006/relationships/image"/><Relationship Id="rId9" Target="../media/image94.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1.png" Type="http://schemas.openxmlformats.org/officeDocument/2006/relationships/image"/><Relationship Id="rId3" Target="../media/image102.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91.png" Type="http://schemas.openxmlformats.org/officeDocument/2006/relationships/image"/><Relationship Id="rId7" Target="../media/image92.svg" Type="http://schemas.openxmlformats.org/officeDocument/2006/relationships/image"/><Relationship Id="rId8" Target="../media/image93.png" Type="http://schemas.openxmlformats.org/officeDocument/2006/relationships/image"/><Relationship Id="rId9" Target="../media/image94.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3.png" Type="http://schemas.openxmlformats.org/officeDocument/2006/relationships/image"/><Relationship Id="rId3" Target="../media/image104.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91.png" Type="http://schemas.openxmlformats.org/officeDocument/2006/relationships/image"/><Relationship Id="rId7" Target="../media/image92.svg" Type="http://schemas.openxmlformats.org/officeDocument/2006/relationships/image"/><Relationship Id="rId8" Target="../media/image93.png" Type="http://schemas.openxmlformats.org/officeDocument/2006/relationships/image"/><Relationship Id="rId9" Target="../media/image94.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5.png" Type="http://schemas.openxmlformats.org/officeDocument/2006/relationships/image"/><Relationship Id="rId3" Target="../media/image10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91.png" Type="http://schemas.openxmlformats.org/officeDocument/2006/relationships/image"/><Relationship Id="rId7" Target="../media/image92.svg" Type="http://schemas.openxmlformats.org/officeDocument/2006/relationships/image"/><Relationship Id="rId8" Target="../media/image93.png" Type="http://schemas.openxmlformats.org/officeDocument/2006/relationships/image"/><Relationship Id="rId9" Target="../media/image94.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91.png" Type="http://schemas.openxmlformats.org/officeDocument/2006/relationships/image"/><Relationship Id="rId7" Target="../media/image92.svg" Type="http://schemas.openxmlformats.org/officeDocument/2006/relationships/image"/><Relationship Id="rId8" Target="../media/image93.png" Type="http://schemas.openxmlformats.org/officeDocument/2006/relationships/image"/><Relationship Id="rId9" Target="../media/image94.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7.jpe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91.png" Type="http://schemas.openxmlformats.org/officeDocument/2006/relationships/image"/><Relationship Id="rId7" Target="../media/image92.svg" Type="http://schemas.openxmlformats.org/officeDocument/2006/relationships/image"/><Relationship Id="rId8" Target="../media/image93.png" Type="http://schemas.openxmlformats.org/officeDocument/2006/relationships/image"/><Relationship Id="rId9" Target="../media/image94.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687595" y="6750191"/>
            <a:ext cx="19663191" cy="4324446"/>
            <a:chOff x="0" y="0"/>
            <a:chExt cx="155379842" cy="34172064"/>
          </a:xfrm>
        </p:grpSpPr>
        <p:sp>
          <p:nvSpPr>
            <p:cNvPr name="Freeform 3" id="3"/>
            <p:cNvSpPr/>
            <p:nvPr/>
          </p:nvSpPr>
          <p:spPr>
            <a:xfrm>
              <a:off x="72390" y="72390"/>
              <a:ext cx="155235067" cy="34027284"/>
            </a:xfrm>
            <a:custGeom>
              <a:avLst/>
              <a:gdLst/>
              <a:ahLst/>
              <a:cxnLst/>
              <a:rect r="r" b="b" t="t" l="l"/>
              <a:pathLst>
                <a:path h="34027284" w="155235067">
                  <a:moveTo>
                    <a:pt x="0" y="0"/>
                  </a:moveTo>
                  <a:lnTo>
                    <a:pt x="155235067" y="0"/>
                  </a:lnTo>
                  <a:lnTo>
                    <a:pt x="155235067" y="34027284"/>
                  </a:lnTo>
                  <a:lnTo>
                    <a:pt x="0" y="34027284"/>
                  </a:lnTo>
                  <a:lnTo>
                    <a:pt x="0" y="0"/>
                  </a:lnTo>
                  <a:close/>
                </a:path>
              </a:pathLst>
            </a:custGeom>
            <a:solidFill>
              <a:srgbClr val="FFF7F3"/>
            </a:solidFill>
          </p:spPr>
        </p:sp>
        <p:sp>
          <p:nvSpPr>
            <p:cNvPr name="Freeform 4" id="4"/>
            <p:cNvSpPr/>
            <p:nvPr/>
          </p:nvSpPr>
          <p:spPr>
            <a:xfrm>
              <a:off x="0" y="0"/>
              <a:ext cx="155379837" cy="34172063"/>
            </a:xfrm>
            <a:custGeom>
              <a:avLst/>
              <a:gdLst/>
              <a:ahLst/>
              <a:cxnLst/>
              <a:rect r="r" b="b" t="t" l="l"/>
              <a:pathLst>
                <a:path h="34172063" w="155379837">
                  <a:moveTo>
                    <a:pt x="155235064" y="34027284"/>
                  </a:moveTo>
                  <a:lnTo>
                    <a:pt x="155379837" y="34027284"/>
                  </a:lnTo>
                  <a:lnTo>
                    <a:pt x="155379837" y="34172063"/>
                  </a:lnTo>
                  <a:lnTo>
                    <a:pt x="155235064" y="34172063"/>
                  </a:lnTo>
                  <a:lnTo>
                    <a:pt x="155235064" y="34027284"/>
                  </a:lnTo>
                  <a:close/>
                  <a:moveTo>
                    <a:pt x="0" y="144780"/>
                  </a:moveTo>
                  <a:lnTo>
                    <a:pt x="144780" y="144780"/>
                  </a:lnTo>
                  <a:lnTo>
                    <a:pt x="144780" y="34027284"/>
                  </a:lnTo>
                  <a:lnTo>
                    <a:pt x="0" y="34027284"/>
                  </a:lnTo>
                  <a:lnTo>
                    <a:pt x="0" y="144780"/>
                  </a:lnTo>
                  <a:close/>
                  <a:moveTo>
                    <a:pt x="0" y="34027284"/>
                  </a:moveTo>
                  <a:lnTo>
                    <a:pt x="144780" y="34027284"/>
                  </a:lnTo>
                  <a:lnTo>
                    <a:pt x="144780" y="34172063"/>
                  </a:lnTo>
                  <a:lnTo>
                    <a:pt x="0" y="34172063"/>
                  </a:lnTo>
                  <a:lnTo>
                    <a:pt x="0" y="34027284"/>
                  </a:lnTo>
                  <a:close/>
                  <a:moveTo>
                    <a:pt x="155235064" y="144780"/>
                  </a:moveTo>
                  <a:lnTo>
                    <a:pt x="155379837" y="144780"/>
                  </a:lnTo>
                  <a:lnTo>
                    <a:pt x="155379837" y="34027284"/>
                  </a:lnTo>
                  <a:lnTo>
                    <a:pt x="155235064" y="34027284"/>
                  </a:lnTo>
                  <a:lnTo>
                    <a:pt x="155235064" y="144780"/>
                  </a:lnTo>
                  <a:close/>
                  <a:moveTo>
                    <a:pt x="144780" y="34027284"/>
                  </a:moveTo>
                  <a:lnTo>
                    <a:pt x="155235064" y="34027284"/>
                  </a:lnTo>
                  <a:lnTo>
                    <a:pt x="155235064" y="34172063"/>
                  </a:lnTo>
                  <a:lnTo>
                    <a:pt x="144780" y="34172063"/>
                  </a:lnTo>
                  <a:lnTo>
                    <a:pt x="144780" y="34027284"/>
                  </a:lnTo>
                  <a:close/>
                  <a:moveTo>
                    <a:pt x="155235064" y="0"/>
                  </a:moveTo>
                  <a:lnTo>
                    <a:pt x="155379837" y="0"/>
                  </a:lnTo>
                  <a:lnTo>
                    <a:pt x="155379837" y="144780"/>
                  </a:lnTo>
                  <a:lnTo>
                    <a:pt x="155235064" y="144780"/>
                  </a:lnTo>
                  <a:lnTo>
                    <a:pt x="155235064" y="0"/>
                  </a:lnTo>
                  <a:close/>
                  <a:moveTo>
                    <a:pt x="0" y="0"/>
                  </a:moveTo>
                  <a:lnTo>
                    <a:pt x="144780" y="0"/>
                  </a:lnTo>
                  <a:lnTo>
                    <a:pt x="144780" y="144780"/>
                  </a:lnTo>
                  <a:lnTo>
                    <a:pt x="0" y="144780"/>
                  </a:lnTo>
                  <a:lnTo>
                    <a:pt x="0" y="0"/>
                  </a:lnTo>
                  <a:close/>
                  <a:moveTo>
                    <a:pt x="144780" y="0"/>
                  </a:moveTo>
                  <a:lnTo>
                    <a:pt x="155235064" y="0"/>
                  </a:lnTo>
                  <a:lnTo>
                    <a:pt x="155235064" y="144780"/>
                  </a:lnTo>
                  <a:lnTo>
                    <a:pt x="144780" y="144780"/>
                  </a:lnTo>
                  <a:lnTo>
                    <a:pt x="144780" y="0"/>
                  </a:lnTo>
                  <a:close/>
                </a:path>
              </a:pathLst>
            </a:custGeom>
            <a:solidFill>
              <a:srgbClr val="000000"/>
            </a:solidFill>
          </p:spPr>
        </p:sp>
      </p:grpSp>
      <p:grpSp>
        <p:nvGrpSpPr>
          <p:cNvPr name="Group 5" id="5"/>
          <p:cNvGrpSpPr/>
          <p:nvPr/>
        </p:nvGrpSpPr>
        <p:grpSpPr>
          <a:xfrm rot="0">
            <a:off x="9692415" y="3660546"/>
            <a:ext cx="15866600" cy="15866600"/>
            <a:chOff x="0" y="0"/>
            <a:chExt cx="6350000" cy="6350000"/>
          </a:xfrm>
        </p:grpSpPr>
        <p:sp>
          <p:nvSpPr>
            <p:cNvPr name="Freeform 6" id="6"/>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7" id="7"/>
          <p:cNvPicPr>
            <a:picLocks noChangeAspect="true"/>
          </p:cNvPicPr>
          <p:nvPr/>
        </p:nvPicPr>
        <p:blipFill>
          <a:blip r:embed="rId2"/>
          <a:srcRect l="0" t="0" r="0" b="0"/>
          <a:stretch>
            <a:fillRect/>
          </a:stretch>
        </p:blipFill>
        <p:spPr>
          <a:xfrm flipH="false" flipV="false" rot="0">
            <a:off x="9456315" y="6120850"/>
            <a:ext cx="6087564" cy="3599272"/>
          </a:xfrm>
          <a:prstGeom prst="rect">
            <a:avLst/>
          </a:prstGeom>
        </p:spPr>
      </p:pic>
      <p:pic>
        <p:nvPicPr>
          <p:cNvPr name="Picture 8" id="8"/>
          <p:cNvPicPr>
            <a:picLocks noChangeAspect="true"/>
          </p:cNvPicPr>
          <p:nvPr/>
        </p:nvPicPr>
        <p:blipFill>
          <a:blip r:embed="rId3"/>
          <a:srcRect l="0" t="0" r="0" b="0"/>
          <a:stretch>
            <a:fillRect/>
          </a:stretch>
        </p:blipFill>
        <p:spPr>
          <a:xfrm flipH="false" flipV="false" rot="0">
            <a:off x="14163250" y="2615737"/>
            <a:ext cx="4468715" cy="4451957"/>
          </a:xfrm>
          <a:prstGeom prst="rect">
            <a:avLst/>
          </a:prstGeom>
        </p:spPr>
      </p:pic>
      <p:sp>
        <p:nvSpPr>
          <p:cNvPr name="TextBox 9" id="9"/>
          <p:cNvSpPr txBox="true"/>
          <p:nvPr/>
        </p:nvSpPr>
        <p:spPr>
          <a:xfrm rot="0">
            <a:off x="1028700" y="1533483"/>
            <a:ext cx="13296841" cy="2946400"/>
          </a:xfrm>
          <a:prstGeom prst="rect">
            <a:avLst/>
          </a:prstGeom>
        </p:spPr>
        <p:txBody>
          <a:bodyPr anchor="t" rtlCol="false" tIns="0" lIns="0" bIns="0" rIns="0">
            <a:spAutoFit/>
          </a:bodyPr>
          <a:lstStyle/>
          <a:p>
            <a:pPr>
              <a:lnSpc>
                <a:spcPts val="7699"/>
              </a:lnSpc>
            </a:pPr>
            <a:r>
              <a:rPr lang="en-US" sz="6999">
                <a:solidFill>
                  <a:srgbClr val="FFF7F3"/>
                </a:solidFill>
                <a:latin typeface="Arapey"/>
              </a:rPr>
              <a:t>Proteins: </a:t>
            </a:r>
          </a:p>
          <a:p>
            <a:pPr>
              <a:lnSpc>
                <a:spcPts val="7699"/>
              </a:lnSpc>
            </a:pPr>
            <a:r>
              <a:rPr lang="en-US" sz="6999">
                <a:solidFill>
                  <a:srgbClr val="FFF7F3"/>
                </a:solidFill>
                <a:latin typeface="Arapey"/>
              </a:rPr>
              <a:t>Sources, Classification, Functions and Deficiency Diseases</a:t>
            </a:r>
          </a:p>
        </p:txBody>
      </p:sp>
      <p:sp>
        <p:nvSpPr>
          <p:cNvPr name="TextBox 10" id="10"/>
          <p:cNvSpPr txBox="true"/>
          <p:nvPr/>
        </p:nvSpPr>
        <p:spPr>
          <a:xfrm rot="0">
            <a:off x="1028700" y="7291070"/>
            <a:ext cx="6908196" cy="1967230"/>
          </a:xfrm>
          <a:prstGeom prst="rect">
            <a:avLst/>
          </a:prstGeom>
        </p:spPr>
        <p:txBody>
          <a:bodyPr anchor="t" rtlCol="false" tIns="0" lIns="0" bIns="0" rIns="0">
            <a:spAutoFit/>
          </a:bodyPr>
          <a:lstStyle/>
          <a:p>
            <a:pPr>
              <a:lnSpc>
                <a:spcPts val="3919"/>
              </a:lnSpc>
            </a:pPr>
            <a:r>
              <a:rPr lang="en-US" sz="2799">
                <a:solidFill>
                  <a:srgbClr val="2E3593"/>
                </a:solidFill>
                <a:latin typeface="Open Sans Light Bold"/>
              </a:rPr>
              <a:t>Dr. Archna Saxena</a:t>
            </a:r>
          </a:p>
          <a:p>
            <a:pPr>
              <a:lnSpc>
                <a:spcPts val="3919"/>
              </a:lnSpc>
            </a:pPr>
            <a:r>
              <a:rPr lang="en-US" sz="2799">
                <a:solidFill>
                  <a:srgbClr val="2E3593"/>
                </a:solidFill>
                <a:latin typeface="Open Sans Light Bold"/>
              </a:rPr>
              <a:t>Associate Professor</a:t>
            </a:r>
          </a:p>
          <a:p>
            <a:pPr>
              <a:lnSpc>
                <a:spcPts val="3919"/>
              </a:lnSpc>
            </a:pPr>
            <a:r>
              <a:rPr lang="en-US" sz="2799">
                <a:solidFill>
                  <a:srgbClr val="2E3593"/>
                </a:solidFill>
                <a:latin typeface="Open Sans Light Bold"/>
              </a:rPr>
              <a:t>Deptt. of Home Science</a:t>
            </a:r>
          </a:p>
          <a:p>
            <a:pPr>
              <a:lnSpc>
                <a:spcPts val="3919"/>
              </a:lnSpc>
              <a:spcBef>
                <a:spcPct val="0"/>
              </a:spcBef>
            </a:pPr>
            <a:r>
              <a:rPr lang="en-US" sz="2799">
                <a:solidFill>
                  <a:srgbClr val="2E3593"/>
                </a:solidFill>
                <a:latin typeface="Open Sans Light Bold"/>
              </a:rPr>
              <a:t>A.N.D. College, Kanpur</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2719" r="2288" b="21862"/>
          <a:stretch>
            <a:fillRect/>
          </a:stretch>
        </p:blipFill>
        <p:spPr>
          <a:xfrm flipH="false" flipV="false" rot="0">
            <a:off x="1397563" y="2015675"/>
            <a:ext cx="15492873" cy="7688539"/>
          </a:xfrm>
          <a:prstGeom prst="rect">
            <a:avLst/>
          </a:prstGeom>
        </p:spPr>
      </p:pic>
      <p:sp>
        <p:nvSpPr>
          <p:cNvPr name="TextBox 3" id="3"/>
          <p:cNvSpPr txBox="true"/>
          <p:nvPr/>
        </p:nvSpPr>
        <p:spPr>
          <a:xfrm rot="0">
            <a:off x="5778489" y="1284155"/>
            <a:ext cx="6731022" cy="731520"/>
          </a:xfrm>
          <a:prstGeom prst="rect">
            <a:avLst/>
          </a:prstGeom>
        </p:spPr>
        <p:txBody>
          <a:bodyPr anchor="t" rtlCol="false" tIns="0" lIns="0" bIns="0" rIns="0">
            <a:spAutoFit/>
          </a:bodyPr>
          <a:lstStyle/>
          <a:p>
            <a:pPr>
              <a:lnSpc>
                <a:spcPts val="5610"/>
              </a:lnSpc>
            </a:pPr>
            <a:r>
              <a:rPr lang="en-US" sz="5100">
                <a:solidFill>
                  <a:srgbClr val="2E3593"/>
                </a:solidFill>
                <a:latin typeface="Abhaya Libre Regular Bold"/>
              </a:rPr>
              <a:t>Classification of Proteins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6450404" y="6000433"/>
            <a:ext cx="15866600" cy="15866600"/>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9808718" y="2546448"/>
            <a:ext cx="5799168" cy="8528189"/>
          </a:xfrm>
          <a:prstGeom prst="rect">
            <a:avLst/>
          </a:prstGeom>
        </p:spPr>
      </p:pic>
      <p:sp>
        <p:nvSpPr>
          <p:cNvPr name="TextBox 5" id="5"/>
          <p:cNvSpPr txBox="true"/>
          <p:nvPr/>
        </p:nvSpPr>
        <p:spPr>
          <a:xfrm rot="0">
            <a:off x="1028700" y="3143348"/>
            <a:ext cx="10843408" cy="1055232"/>
          </a:xfrm>
          <a:prstGeom prst="rect">
            <a:avLst/>
          </a:prstGeom>
        </p:spPr>
        <p:txBody>
          <a:bodyPr anchor="t" rtlCol="false" tIns="0" lIns="0" bIns="0" rIns="0">
            <a:spAutoFit/>
          </a:bodyPr>
          <a:lstStyle/>
          <a:p>
            <a:pPr marL="1584517" indent="-792259" lvl="1">
              <a:lnSpc>
                <a:spcPts val="8073"/>
              </a:lnSpc>
              <a:buFont typeface="Arial"/>
              <a:buChar char="•"/>
            </a:pPr>
            <a:r>
              <a:rPr lang="en-US" sz="7339">
                <a:solidFill>
                  <a:srgbClr val="FFF7F3"/>
                </a:solidFill>
                <a:latin typeface="Arapey"/>
              </a:rPr>
              <a:t>Quality</a:t>
            </a:r>
          </a:p>
        </p:txBody>
      </p:sp>
      <p:sp>
        <p:nvSpPr>
          <p:cNvPr name="TextBox 6" id="6"/>
          <p:cNvSpPr txBox="true"/>
          <p:nvPr/>
        </p:nvSpPr>
        <p:spPr>
          <a:xfrm rot="0">
            <a:off x="2018994" y="4191317"/>
            <a:ext cx="6651724" cy="1880235"/>
          </a:xfrm>
          <a:prstGeom prst="rect">
            <a:avLst/>
          </a:prstGeom>
        </p:spPr>
        <p:txBody>
          <a:bodyPr anchor="t" rtlCol="false" tIns="0" lIns="0" bIns="0" rIns="0">
            <a:spAutoFit/>
          </a:bodyPr>
          <a:lstStyle/>
          <a:p>
            <a:pPr marL="734059" indent="-367030" lvl="1">
              <a:lnSpc>
                <a:spcPts val="5099"/>
              </a:lnSpc>
              <a:buFont typeface="Arial"/>
              <a:buChar char="•"/>
            </a:pPr>
            <a:r>
              <a:rPr lang="en-US" sz="3399">
                <a:solidFill>
                  <a:srgbClr val="FFF7F3"/>
                </a:solidFill>
                <a:latin typeface="Open Sans Light Bold"/>
              </a:rPr>
              <a:t>Complete Proteins</a:t>
            </a:r>
          </a:p>
          <a:p>
            <a:pPr marL="734059" indent="-367030" lvl="1">
              <a:lnSpc>
                <a:spcPts val="5099"/>
              </a:lnSpc>
              <a:buFont typeface="Arial"/>
              <a:buChar char="•"/>
            </a:pPr>
            <a:r>
              <a:rPr lang="en-US" sz="3399">
                <a:solidFill>
                  <a:srgbClr val="FFF7F3"/>
                </a:solidFill>
                <a:latin typeface="Open Sans Light Bold"/>
              </a:rPr>
              <a:t>Partially Complete Proteins</a:t>
            </a:r>
          </a:p>
          <a:p>
            <a:pPr marL="734059" indent="-367030" lvl="1">
              <a:lnSpc>
                <a:spcPts val="5099"/>
              </a:lnSpc>
              <a:buFont typeface="Arial"/>
              <a:buChar char="•"/>
            </a:pPr>
            <a:r>
              <a:rPr lang="en-US" sz="3399">
                <a:solidFill>
                  <a:srgbClr val="FFF7F3"/>
                </a:solidFill>
                <a:latin typeface="Open Sans Light Bold"/>
              </a:rPr>
              <a:t>Incomplete Proteins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2121838" y="1311950"/>
            <a:ext cx="7662120" cy="7663100"/>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sp>
        <p:nvSpPr>
          <p:cNvPr name="TextBox 4" id="4"/>
          <p:cNvSpPr txBox="true"/>
          <p:nvPr/>
        </p:nvSpPr>
        <p:spPr>
          <a:xfrm rot="0">
            <a:off x="1028700" y="1272540"/>
            <a:ext cx="10648638" cy="7780020"/>
          </a:xfrm>
          <a:prstGeom prst="rect">
            <a:avLst/>
          </a:prstGeom>
        </p:spPr>
        <p:txBody>
          <a:bodyPr anchor="t" rtlCol="false" tIns="0" lIns="0" bIns="0" rIns="0">
            <a:spAutoFit/>
          </a:bodyPr>
          <a:lstStyle/>
          <a:p>
            <a:pPr>
              <a:lnSpc>
                <a:spcPts val="5610"/>
              </a:lnSpc>
            </a:pPr>
            <a:r>
              <a:rPr lang="en-US" sz="5100">
                <a:solidFill>
                  <a:srgbClr val="2B241A"/>
                </a:solidFill>
                <a:latin typeface="Abhaya Libre Regular Bold"/>
              </a:rPr>
              <a:t>Complete proteins</a:t>
            </a:r>
            <a:r>
              <a:rPr lang="en-US" sz="5100">
                <a:solidFill>
                  <a:srgbClr val="2E3593"/>
                </a:solidFill>
                <a:latin typeface="Abhaya Libre Regular Bold"/>
              </a:rPr>
              <a:t> are of high biological value. They contain all the essential amino acids in appropriate amounts. </a:t>
            </a:r>
          </a:p>
          <a:p>
            <a:pPr>
              <a:lnSpc>
                <a:spcPts val="5610"/>
              </a:lnSpc>
            </a:pPr>
          </a:p>
          <a:p>
            <a:pPr>
              <a:lnSpc>
                <a:spcPts val="5610"/>
              </a:lnSpc>
            </a:pPr>
            <a:r>
              <a:rPr lang="en-US" sz="5100">
                <a:solidFill>
                  <a:srgbClr val="2E3593"/>
                </a:solidFill>
                <a:latin typeface="Abhaya Libre Regular Bold"/>
              </a:rPr>
              <a:t>As they perform the function of body-building, they help in our growth and development. </a:t>
            </a:r>
          </a:p>
          <a:p>
            <a:pPr>
              <a:lnSpc>
                <a:spcPts val="5610"/>
              </a:lnSpc>
            </a:pPr>
          </a:p>
          <a:p>
            <a:pPr>
              <a:lnSpc>
                <a:spcPts val="5610"/>
              </a:lnSpc>
            </a:pPr>
            <a:r>
              <a:rPr lang="en-US" sz="5100">
                <a:solidFill>
                  <a:srgbClr val="2E3593"/>
                </a:solidFill>
                <a:latin typeface="Abhaya Libre Regular Bold"/>
              </a:rPr>
              <a:t>Proteins from animal origin belong to this category, for example, lactalbumin in milk and ovalbumin in egg.</a:t>
            </a:r>
          </a:p>
        </p:txBody>
      </p:sp>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5508398" y="3086100"/>
            <a:ext cx="4389120" cy="4114800"/>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2873855" y="2674879"/>
            <a:ext cx="3079043" cy="4937241"/>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2124445" y="905252"/>
            <a:ext cx="7662120" cy="7694850"/>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2499918" y="139202"/>
            <a:ext cx="5788082" cy="4114800"/>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12993798" y="2196602"/>
            <a:ext cx="5923413" cy="5893796"/>
          </a:xfrm>
          <a:prstGeom prst="rect">
            <a:avLst/>
          </a:prstGeom>
        </p:spPr>
      </p:pic>
      <p:sp>
        <p:nvSpPr>
          <p:cNvPr name="TextBox 6" id="6"/>
          <p:cNvSpPr txBox="true"/>
          <p:nvPr/>
        </p:nvSpPr>
        <p:spPr>
          <a:xfrm rot="0">
            <a:off x="1028700" y="1843879"/>
            <a:ext cx="10648638" cy="6370320"/>
          </a:xfrm>
          <a:prstGeom prst="rect">
            <a:avLst/>
          </a:prstGeom>
        </p:spPr>
        <p:txBody>
          <a:bodyPr anchor="t" rtlCol="false" tIns="0" lIns="0" bIns="0" rIns="0">
            <a:spAutoFit/>
          </a:bodyPr>
          <a:lstStyle/>
          <a:p>
            <a:pPr>
              <a:lnSpc>
                <a:spcPts val="5610"/>
              </a:lnSpc>
            </a:pPr>
            <a:r>
              <a:rPr lang="en-US" sz="5100">
                <a:solidFill>
                  <a:srgbClr val="1E1914"/>
                </a:solidFill>
                <a:latin typeface="Abhaya Libre Regular Bold"/>
              </a:rPr>
              <a:t>Partially complete proteins</a:t>
            </a:r>
            <a:r>
              <a:rPr lang="en-US" sz="5100">
                <a:solidFill>
                  <a:srgbClr val="2E3593"/>
                </a:solidFill>
                <a:latin typeface="Abhaya Libre Regular Bold"/>
              </a:rPr>
              <a:t> promote moderate growth and partially lack one or more essential amino acids. They cannot form new cells and tissues.</a:t>
            </a:r>
          </a:p>
          <a:p>
            <a:pPr>
              <a:lnSpc>
                <a:spcPts val="5610"/>
              </a:lnSpc>
            </a:pPr>
          </a:p>
          <a:p>
            <a:pPr>
              <a:lnSpc>
                <a:spcPts val="5610"/>
              </a:lnSpc>
            </a:pPr>
            <a:r>
              <a:rPr lang="en-US" sz="5100">
                <a:solidFill>
                  <a:srgbClr val="2E3593"/>
                </a:solidFill>
                <a:latin typeface="Abhaya Libre Regular Bold"/>
              </a:rPr>
              <a:t>Examples include the proteins found in dal and cereals. Cereals lack essential amino acid lysine and dals lack methionine.</a:t>
            </a:r>
          </a:p>
        </p:txBody>
      </p:sp>
      <p:pic>
        <p:nvPicPr>
          <p:cNvPr name="Picture 7" id="7"/>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1235789" y="5574611"/>
            <a:ext cx="4719716" cy="3861586"/>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1677338" y="1595200"/>
            <a:ext cx="7662120" cy="7663100"/>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sp>
        <p:nvSpPr>
          <p:cNvPr name="TextBox 4" id="4"/>
          <p:cNvSpPr txBox="true"/>
          <p:nvPr/>
        </p:nvSpPr>
        <p:spPr>
          <a:xfrm rot="0">
            <a:off x="1028700" y="2901154"/>
            <a:ext cx="10648638" cy="4255770"/>
          </a:xfrm>
          <a:prstGeom prst="rect">
            <a:avLst/>
          </a:prstGeom>
        </p:spPr>
        <p:txBody>
          <a:bodyPr anchor="t" rtlCol="false" tIns="0" lIns="0" bIns="0" rIns="0">
            <a:spAutoFit/>
          </a:bodyPr>
          <a:lstStyle/>
          <a:p>
            <a:pPr>
              <a:lnSpc>
                <a:spcPts val="5610"/>
              </a:lnSpc>
            </a:pPr>
            <a:r>
              <a:rPr lang="en-US" sz="5100">
                <a:solidFill>
                  <a:srgbClr val="1E1914"/>
                </a:solidFill>
                <a:latin typeface="Abhaya Libre Regular Bold"/>
              </a:rPr>
              <a:t>Incomplete proteins</a:t>
            </a:r>
            <a:r>
              <a:rPr lang="en-US" sz="5100">
                <a:solidFill>
                  <a:srgbClr val="2E3593"/>
                </a:solidFill>
                <a:latin typeface="Abhaya Libre Regular Bold"/>
              </a:rPr>
              <a:t> lack various kinds of essential amino acids. They do not promote growth.</a:t>
            </a:r>
          </a:p>
          <a:p>
            <a:pPr>
              <a:lnSpc>
                <a:spcPts val="5610"/>
              </a:lnSpc>
            </a:pPr>
          </a:p>
          <a:p>
            <a:pPr>
              <a:lnSpc>
                <a:spcPts val="5610"/>
              </a:lnSpc>
            </a:pPr>
            <a:r>
              <a:rPr lang="en-US" sz="5100">
                <a:solidFill>
                  <a:srgbClr val="2E3593"/>
                </a:solidFill>
                <a:latin typeface="Abhaya Libre Regular Bold"/>
              </a:rPr>
              <a:t>They are found in corn (zein) and vegetables.</a:t>
            </a:r>
          </a:p>
        </p:txBody>
      </p:sp>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872002" y="3158295"/>
            <a:ext cx="4084610" cy="7414309"/>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1806814" y="6211426"/>
            <a:ext cx="4130376" cy="4752524"/>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812982" y="1331961"/>
            <a:ext cx="4892636" cy="2512968"/>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1062012" y="3026981"/>
            <a:ext cx="5642739" cy="5642739"/>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sp>
        <p:nvSpPr>
          <p:cNvPr name="AutoShape 4" id="4"/>
          <p:cNvSpPr/>
          <p:nvPr/>
        </p:nvSpPr>
        <p:spPr>
          <a:xfrm rot="0">
            <a:off x="9469043" y="7618588"/>
            <a:ext cx="9640712" cy="15843"/>
          </a:xfrm>
          <a:prstGeom prst="rect">
            <a:avLst/>
          </a:prstGeom>
          <a:solidFill>
            <a:srgbClr val="2E3593"/>
          </a:solidFill>
        </p:spPr>
      </p:sp>
      <p:grpSp>
        <p:nvGrpSpPr>
          <p:cNvPr name="Group 5" id="5"/>
          <p:cNvGrpSpPr/>
          <p:nvPr/>
        </p:nvGrpSpPr>
        <p:grpSpPr>
          <a:xfrm rot="0">
            <a:off x="-629816" y="-577953"/>
            <a:ext cx="10098859" cy="11442905"/>
            <a:chOff x="0" y="0"/>
            <a:chExt cx="79801857" cy="90422601"/>
          </a:xfrm>
        </p:grpSpPr>
        <p:sp>
          <p:nvSpPr>
            <p:cNvPr name="Freeform 6" id="6"/>
            <p:cNvSpPr/>
            <p:nvPr/>
          </p:nvSpPr>
          <p:spPr>
            <a:xfrm>
              <a:off x="72390" y="72390"/>
              <a:ext cx="79657075" cy="90277822"/>
            </a:xfrm>
            <a:custGeom>
              <a:avLst/>
              <a:gdLst/>
              <a:ahLst/>
              <a:cxnLst/>
              <a:rect r="r" b="b" t="t" l="l"/>
              <a:pathLst>
                <a:path h="90277822" w="79657075">
                  <a:moveTo>
                    <a:pt x="0" y="0"/>
                  </a:moveTo>
                  <a:lnTo>
                    <a:pt x="79657075" y="0"/>
                  </a:lnTo>
                  <a:lnTo>
                    <a:pt x="79657075" y="90277822"/>
                  </a:lnTo>
                  <a:lnTo>
                    <a:pt x="0" y="90277822"/>
                  </a:lnTo>
                  <a:lnTo>
                    <a:pt x="0" y="0"/>
                  </a:lnTo>
                  <a:close/>
                </a:path>
              </a:pathLst>
            </a:custGeom>
            <a:solidFill>
              <a:srgbClr val="2E3593"/>
            </a:solidFill>
          </p:spPr>
        </p:sp>
        <p:sp>
          <p:nvSpPr>
            <p:cNvPr name="Freeform 7" id="7"/>
            <p:cNvSpPr/>
            <p:nvPr/>
          </p:nvSpPr>
          <p:spPr>
            <a:xfrm>
              <a:off x="0" y="0"/>
              <a:ext cx="79801858" cy="90422599"/>
            </a:xfrm>
            <a:custGeom>
              <a:avLst/>
              <a:gdLst/>
              <a:ahLst/>
              <a:cxnLst/>
              <a:rect r="r" b="b" t="t" l="l"/>
              <a:pathLst>
                <a:path h="90422599" w="79801858">
                  <a:moveTo>
                    <a:pt x="79657079" y="90277820"/>
                  </a:moveTo>
                  <a:lnTo>
                    <a:pt x="79801858" y="90277820"/>
                  </a:lnTo>
                  <a:lnTo>
                    <a:pt x="79801858" y="90422599"/>
                  </a:lnTo>
                  <a:lnTo>
                    <a:pt x="79657079" y="90422599"/>
                  </a:lnTo>
                  <a:lnTo>
                    <a:pt x="79657079" y="90277820"/>
                  </a:lnTo>
                  <a:close/>
                  <a:moveTo>
                    <a:pt x="0" y="144780"/>
                  </a:moveTo>
                  <a:lnTo>
                    <a:pt x="144780" y="144780"/>
                  </a:lnTo>
                  <a:lnTo>
                    <a:pt x="144780" y="90277820"/>
                  </a:lnTo>
                  <a:lnTo>
                    <a:pt x="0" y="90277820"/>
                  </a:lnTo>
                  <a:lnTo>
                    <a:pt x="0" y="144780"/>
                  </a:lnTo>
                  <a:close/>
                  <a:moveTo>
                    <a:pt x="0" y="90277820"/>
                  </a:moveTo>
                  <a:lnTo>
                    <a:pt x="144780" y="90277820"/>
                  </a:lnTo>
                  <a:lnTo>
                    <a:pt x="144780" y="90422599"/>
                  </a:lnTo>
                  <a:lnTo>
                    <a:pt x="0" y="90422599"/>
                  </a:lnTo>
                  <a:lnTo>
                    <a:pt x="0" y="90277820"/>
                  </a:lnTo>
                  <a:close/>
                  <a:moveTo>
                    <a:pt x="79657079" y="144780"/>
                  </a:moveTo>
                  <a:lnTo>
                    <a:pt x="79801858" y="144780"/>
                  </a:lnTo>
                  <a:lnTo>
                    <a:pt x="79801858" y="90277820"/>
                  </a:lnTo>
                  <a:lnTo>
                    <a:pt x="79657079" y="90277820"/>
                  </a:lnTo>
                  <a:lnTo>
                    <a:pt x="79657079" y="144780"/>
                  </a:lnTo>
                  <a:close/>
                  <a:moveTo>
                    <a:pt x="144780" y="90277820"/>
                  </a:moveTo>
                  <a:lnTo>
                    <a:pt x="79657079" y="90277820"/>
                  </a:lnTo>
                  <a:lnTo>
                    <a:pt x="79657079" y="90422599"/>
                  </a:lnTo>
                  <a:lnTo>
                    <a:pt x="144780" y="90422599"/>
                  </a:lnTo>
                  <a:lnTo>
                    <a:pt x="144780" y="90277820"/>
                  </a:lnTo>
                  <a:close/>
                  <a:moveTo>
                    <a:pt x="79657079" y="0"/>
                  </a:moveTo>
                  <a:lnTo>
                    <a:pt x="79801858" y="0"/>
                  </a:lnTo>
                  <a:lnTo>
                    <a:pt x="79801858" y="144780"/>
                  </a:lnTo>
                  <a:lnTo>
                    <a:pt x="79657079" y="144780"/>
                  </a:lnTo>
                  <a:lnTo>
                    <a:pt x="79657079" y="0"/>
                  </a:lnTo>
                  <a:close/>
                  <a:moveTo>
                    <a:pt x="0" y="0"/>
                  </a:moveTo>
                  <a:lnTo>
                    <a:pt x="144780" y="0"/>
                  </a:lnTo>
                  <a:lnTo>
                    <a:pt x="144780" y="144780"/>
                  </a:lnTo>
                  <a:lnTo>
                    <a:pt x="0" y="144780"/>
                  </a:lnTo>
                  <a:lnTo>
                    <a:pt x="0" y="0"/>
                  </a:lnTo>
                  <a:close/>
                  <a:moveTo>
                    <a:pt x="144780" y="0"/>
                  </a:moveTo>
                  <a:lnTo>
                    <a:pt x="79657079" y="0"/>
                  </a:lnTo>
                  <a:lnTo>
                    <a:pt x="79657079" y="144780"/>
                  </a:lnTo>
                  <a:lnTo>
                    <a:pt x="144780" y="144780"/>
                  </a:lnTo>
                  <a:lnTo>
                    <a:pt x="144780" y="0"/>
                  </a:lnTo>
                  <a:close/>
                </a:path>
              </a:pathLst>
            </a:custGeom>
            <a:solidFill>
              <a:srgbClr val="2E3593"/>
            </a:solidFill>
          </p:spPr>
        </p:sp>
      </p:grpSp>
      <p:pic>
        <p:nvPicPr>
          <p:cNvPr name="Picture 8" id="8"/>
          <p:cNvPicPr>
            <a:picLocks noChangeAspect="true"/>
          </p:cNvPicPr>
          <p:nvPr/>
        </p:nvPicPr>
        <p:blipFill>
          <a:blip r:embed="rId2"/>
          <a:srcRect l="0" t="0" r="0" b="0"/>
          <a:stretch>
            <a:fillRect/>
          </a:stretch>
        </p:blipFill>
        <p:spPr>
          <a:xfrm flipH="false" flipV="false" rot="-217950">
            <a:off x="8644786" y="-291404"/>
            <a:ext cx="9349231" cy="9576677"/>
          </a:xfrm>
          <a:prstGeom prst="rect">
            <a:avLst/>
          </a:prstGeom>
        </p:spPr>
      </p:pic>
      <p:sp>
        <p:nvSpPr>
          <p:cNvPr name="TextBox 9" id="9"/>
          <p:cNvSpPr txBox="true"/>
          <p:nvPr/>
        </p:nvSpPr>
        <p:spPr>
          <a:xfrm rot="0">
            <a:off x="1330815" y="3387536"/>
            <a:ext cx="6439035" cy="1034415"/>
          </a:xfrm>
          <a:prstGeom prst="rect">
            <a:avLst/>
          </a:prstGeom>
        </p:spPr>
        <p:txBody>
          <a:bodyPr anchor="t" rtlCol="false" tIns="0" lIns="0" bIns="0" rIns="0">
            <a:spAutoFit/>
          </a:bodyPr>
          <a:lstStyle/>
          <a:p>
            <a:pPr>
              <a:lnSpc>
                <a:spcPts val="7920"/>
              </a:lnSpc>
            </a:pPr>
            <a:r>
              <a:rPr lang="en-US" sz="7200">
                <a:solidFill>
                  <a:srgbClr val="FFF7F3"/>
                </a:solidFill>
                <a:latin typeface="Abhaya Libre Regular Bold"/>
              </a:rPr>
              <a:t>2. Sources</a:t>
            </a:r>
          </a:p>
        </p:txBody>
      </p:sp>
      <p:sp>
        <p:nvSpPr>
          <p:cNvPr name="TextBox 10" id="10"/>
          <p:cNvSpPr txBox="true"/>
          <p:nvPr/>
        </p:nvSpPr>
        <p:spPr>
          <a:xfrm rot="0">
            <a:off x="1330815" y="4401685"/>
            <a:ext cx="4581823" cy="1242060"/>
          </a:xfrm>
          <a:prstGeom prst="rect">
            <a:avLst/>
          </a:prstGeom>
        </p:spPr>
        <p:txBody>
          <a:bodyPr anchor="t" rtlCol="false" tIns="0" lIns="0" bIns="0" rIns="0">
            <a:spAutoFit/>
          </a:bodyPr>
          <a:lstStyle/>
          <a:p>
            <a:pPr marL="734059" indent="-367030" lvl="1">
              <a:lnSpc>
                <a:spcPts val="5099"/>
              </a:lnSpc>
              <a:buFont typeface="Arial"/>
              <a:buChar char="•"/>
            </a:pPr>
            <a:r>
              <a:rPr lang="en-US" sz="3399">
                <a:solidFill>
                  <a:srgbClr val="FFF7F3"/>
                </a:solidFill>
                <a:latin typeface="Open Sans Light Bold"/>
              </a:rPr>
              <a:t>Animal Protein</a:t>
            </a:r>
          </a:p>
          <a:p>
            <a:pPr marL="734059" indent="-367030" lvl="1">
              <a:lnSpc>
                <a:spcPts val="5099"/>
              </a:lnSpc>
              <a:buFont typeface="Arial"/>
              <a:buChar char="•"/>
            </a:pPr>
            <a:r>
              <a:rPr lang="en-US" sz="3399">
                <a:solidFill>
                  <a:srgbClr val="FFF7F3"/>
                </a:solidFill>
                <a:latin typeface="Open Sans Light Bold"/>
              </a:rPr>
              <a:t>Vegetable Protein</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1677338" y="1595200"/>
            <a:ext cx="7662120" cy="7663100"/>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4" id="4"/>
          <p:cNvPicPr>
            <a:picLocks noChangeAspect="true"/>
          </p:cNvPicPr>
          <p:nvPr/>
        </p:nvPicPr>
        <p:blipFill>
          <a:blip r:embed="rId2"/>
          <a:srcRect l="0" t="0" r="0" b="0"/>
          <a:stretch>
            <a:fillRect/>
          </a:stretch>
        </p:blipFill>
        <p:spPr>
          <a:xfrm flipH="false" flipV="false" rot="0">
            <a:off x="12955451" y="2165924"/>
            <a:ext cx="5105894" cy="3606038"/>
          </a:xfrm>
          <a:prstGeom prst="rect">
            <a:avLst/>
          </a:prstGeom>
        </p:spPr>
      </p:pic>
      <p:sp>
        <p:nvSpPr>
          <p:cNvPr name="TextBox 5" id="5"/>
          <p:cNvSpPr txBox="true"/>
          <p:nvPr/>
        </p:nvSpPr>
        <p:spPr>
          <a:xfrm rot="0">
            <a:off x="1028700" y="2548729"/>
            <a:ext cx="10273407" cy="4960620"/>
          </a:xfrm>
          <a:prstGeom prst="rect">
            <a:avLst/>
          </a:prstGeom>
        </p:spPr>
        <p:txBody>
          <a:bodyPr anchor="t" rtlCol="false" tIns="0" lIns="0" bIns="0" rIns="0">
            <a:spAutoFit/>
          </a:bodyPr>
          <a:lstStyle/>
          <a:p>
            <a:pPr>
              <a:lnSpc>
                <a:spcPts val="5610"/>
              </a:lnSpc>
            </a:pPr>
            <a:r>
              <a:rPr lang="en-US" sz="5100">
                <a:solidFill>
                  <a:srgbClr val="1E1914"/>
                </a:solidFill>
                <a:latin typeface="Abhaya Libre Regular Bold"/>
              </a:rPr>
              <a:t>Animal proteins </a:t>
            </a:r>
            <a:r>
              <a:rPr lang="en-US" sz="5100">
                <a:solidFill>
                  <a:srgbClr val="2E3593"/>
                </a:solidFill>
                <a:latin typeface="Abhaya Libre Regular Bold"/>
              </a:rPr>
              <a:t>are obtained from animals. These are of high biological value and contain all the essential amino acids. </a:t>
            </a:r>
          </a:p>
          <a:p>
            <a:pPr>
              <a:lnSpc>
                <a:spcPts val="5610"/>
              </a:lnSpc>
            </a:pPr>
          </a:p>
          <a:p>
            <a:pPr>
              <a:lnSpc>
                <a:spcPts val="5610"/>
              </a:lnSpc>
            </a:pPr>
            <a:r>
              <a:rPr lang="en-US" sz="5100">
                <a:solidFill>
                  <a:srgbClr val="2E3593"/>
                </a:solidFill>
                <a:latin typeface="Abhaya Libre Regular Bold"/>
              </a:rPr>
              <a:t>Milk and milk products, eggs, meat, fish, etc. belong to this  category.</a:t>
            </a:r>
          </a:p>
        </p:txBody>
      </p:sp>
      <p:pic>
        <p:nvPicPr>
          <p:cNvPr name="Picture 6" id="6"/>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1892877" y="4210801"/>
            <a:ext cx="3276877" cy="4114800"/>
          </a:xfrm>
          <a:prstGeom prst="rect">
            <a:avLst/>
          </a:prstGeom>
        </p:spPr>
      </p:pic>
      <p:pic>
        <p:nvPicPr>
          <p:cNvPr name="Picture 7" id="7"/>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4944343" y="5143500"/>
            <a:ext cx="3710801" cy="4114800"/>
          </a:xfrm>
          <a:prstGeom prst="rect">
            <a:avLst/>
          </a:prstGeom>
        </p:spPr>
      </p:pic>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1677338" y="1595200"/>
            <a:ext cx="7662120" cy="7663100"/>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307881">
            <a:off x="14016620" y="603042"/>
            <a:ext cx="4271380" cy="5647257"/>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11382453" y="2838062"/>
            <a:ext cx="5876847" cy="4610876"/>
          </a:xfrm>
          <a:prstGeom prst="rect">
            <a:avLst/>
          </a:prstGeom>
        </p:spPr>
      </p:pic>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1684110" y="6250300"/>
            <a:ext cx="5959978" cy="3222950"/>
          </a:xfrm>
          <a:prstGeom prst="rect">
            <a:avLst/>
          </a:prstGeom>
        </p:spPr>
      </p:pic>
      <p:sp>
        <p:nvSpPr>
          <p:cNvPr name="TextBox 7" id="7"/>
          <p:cNvSpPr txBox="true"/>
          <p:nvPr/>
        </p:nvSpPr>
        <p:spPr>
          <a:xfrm rot="0">
            <a:off x="1028700" y="1843879"/>
            <a:ext cx="10648638" cy="6370320"/>
          </a:xfrm>
          <a:prstGeom prst="rect">
            <a:avLst/>
          </a:prstGeom>
        </p:spPr>
        <p:txBody>
          <a:bodyPr anchor="t" rtlCol="false" tIns="0" lIns="0" bIns="0" rIns="0">
            <a:spAutoFit/>
          </a:bodyPr>
          <a:lstStyle/>
          <a:p>
            <a:pPr>
              <a:lnSpc>
                <a:spcPts val="5610"/>
              </a:lnSpc>
            </a:pPr>
            <a:r>
              <a:rPr lang="en-US" sz="5100">
                <a:solidFill>
                  <a:srgbClr val="1E1914"/>
                </a:solidFill>
                <a:latin typeface="Abhaya Libre Regular Bold"/>
              </a:rPr>
              <a:t>Vegetable proteins </a:t>
            </a:r>
            <a:r>
              <a:rPr lang="en-US" sz="5100">
                <a:solidFill>
                  <a:srgbClr val="2E3593"/>
                </a:solidFill>
                <a:latin typeface="Abhaya Libre Regular Bold"/>
              </a:rPr>
              <a:t>are obtained from plants. These are partially complete proteins and lack some essential amino acids.</a:t>
            </a:r>
          </a:p>
          <a:p>
            <a:pPr>
              <a:lnSpc>
                <a:spcPts val="5610"/>
              </a:lnSpc>
            </a:pPr>
          </a:p>
          <a:p>
            <a:pPr>
              <a:lnSpc>
                <a:spcPts val="5610"/>
              </a:lnSpc>
            </a:pPr>
            <a:r>
              <a:rPr lang="en-US" sz="5100">
                <a:solidFill>
                  <a:srgbClr val="2E3593"/>
                </a:solidFill>
                <a:latin typeface="Abhaya Libre Regular Bold"/>
              </a:rPr>
              <a:t>Proteins of legumes and pulses, cereals and soya bean, peanuts, pea and dry fruits, for example, belong to this category.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1062012" y="3026981"/>
            <a:ext cx="5642739" cy="5642739"/>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grpSp>
        <p:nvGrpSpPr>
          <p:cNvPr name="Group 4" id="4"/>
          <p:cNvGrpSpPr/>
          <p:nvPr/>
        </p:nvGrpSpPr>
        <p:grpSpPr>
          <a:xfrm rot="0">
            <a:off x="-629816" y="-577953"/>
            <a:ext cx="10098859" cy="11442905"/>
            <a:chOff x="0" y="0"/>
            <a:chExt cx="79801857" cy="90422601"/>
          </a:xfrm>
        </p:grpSpPr>
        <p:sp>
          <p:nvSpPr>
            <p:cNvPr name="Freeform 5" id="5"/>
            <p:cNvSpPr/>
            <p:nvPr/>
          </p:nvSpPr>
          <p:spPr>
            <a:xfrm>
              <a:off x="72390" y="72390"/>
              <a:ext cx="79657075" cy="90277822"/>
            </a:xfrm>
            <a:custGeom>
              <a:avLst/>
              <a:gdLst/>
              <a:ahLst/>
              <a:cxnLst/>
              <a:rect r="r" b="b" t="t" l="l"/>
              <a:pathLst>
                <a:path h="90277822" w="79657075">
                  <a:moveTo>
                    <a:pt x="0" y="0"/>
                  </a:moveTo>
                  <a:lnTo>
                    <a:pt x="79657075" y="0"/>
                  </a:lnTo>
                  <a:lnTo>
                    <a:pt x="79657075" y="90277822"/>
                  </a:lnTo>
                  <a:lnTo>
                    <a:pt x="0" y="90277822"/>
                  </a:lnTo>
                  <a:lnTo>
                    <a:pt x="0" y="0"/>
                  </a:lnTo>
                  <a:close/>
                </a:path>
              </a:pathLst>
            </a:custGeom>
            <a:solidFill>
              <a:srgbClr val="2E3593"/>
            </a:solidFill>
          </p:spPr>
        </p:sp>
        <p:sp>
          <p:nvSpPr>
            <p:cNvPr name="Freeform 6" id="6"/>
            <p:cNvSpPr/>
            <p:nvPr/>
          </p:nvSpPr>
          <p:spPr>
            <a:xfrm>
              <a:off x="0" y="0"/>
              <a:ext cx="79801858" cy="90422599"/>
            </a:xfrm>
            <a:custGeom>
              <a:avLst/>
              <a:gdLst/>
              <a:ahLst/>
              <a:cxnLst/>
              <a:rect r="r" b="b" t="t" l="l"/>
              <a:pathLst>
                <a:path h="90422599" w="79801858">
                  <a:moveTo>
                    <a:pt x="79657079" y="90277820"/>
                  </a:moveTo>
                  <a:lnTo>
                    <a:pt x="79801858" y="90277820"/>
                  </a:lnTo>
                  <a:lnTo>
                    <a:pt x="79801858" y="90422599"/>
                  </a:lnTo>
                  <a:lnTo>
                    <a:pt x="79657079" y="90422599"/>
                  </a:lnTo>
                  <a:lnTo>
                    <a:pt x="79657079" y="90277820"/>
                  </a:lnTo>
                  <a:close/>
                  <a:moveTo>
                    <a:pt x="0" y="144780"/>
                  </a:moveTo>
                  <a:lnTo>
                    <a:pt x="144780" y="144780"/>
                  </a:lnTo>
                  <a:lnTo>
                    <a:pt x="144780" y="90277820"/>
                  </a:lnTo>
                  <a:lnTo>
                    <a:pt x="0" y="90277820"/>
                  </a:lnTo>
                  <a:lnTo>
                    <a:pt x="0" y="144780"/>
                  </a:lnTo>
                  <a:close/>
                  <a:moveTo>
                    <a:pt x="0" y="90277820"/>
                  </a:moveTo>
                  <a:lnTo>
                    <a:pt x="144780" y="90277820"/>
                  </a:lnTo>
                  <a:lnTo>
                    <a:pt x="144780" y="90422599"/>
                  </a:lnTo>
                  <a:lnTo>
                    <a:pt x="0" y="90422599"/>
                  </a:lnTo>
                  <a:lnTo>
                    <a:pt x="0" y="90277820"/>
                  </a:lnTo>
                  <a:close/>
                  <a:moveTo>
                    <a:pt x="79657079" y="144780"/>
                  </a:moveTo>
                  <a:lnTo>
                    <a:pt x="79801858" y="144780"/>
                  </a:lnTo>
                  <a:lnTo>
                    <a:pt x="79801858" y="90277820"/>
                  </a:lnTo>
                  <a:lnTo>
                    <a:pt x="79657079" y="90277820"/>
                  </a:lnTo>
                  <a:lnTo>
                    <a:pt x="79657079" y="144780"/>
                  </a:lnTo>
                  <a:close/>
                  <a:moveTo>
                    <a:pt x="144780" y="90277820"/>
                  </a:moveTo>
                  <a:lnTo>
                    <a:pt x="79657079" y="90277820"/>
                  </a:lnTo>
                  <a:lnTo>
                    <a:pt x="79657079" y="90422599"/>
                  </a:lnTo>
                  <a:lnTo>
                    <a:pt x="144780" y="90422599"/>
                  </a:lnTo>
                  <a:lnTo>
                    <a:pt x="144780" y="90277820"/>
                  </a:lnTo>
                  <a:close/>
                  <a:moveTo>
                    <a:pt x="79657079" y="0"/>
                  </a:moveTo>
                  <a:lnTo>
                    <a:pt x="79801858" y="0"/>
                  </a:lnTo>
                  <a:lnTo>
                    <a:pt x="79801858" y="144780"/>
                  </a:lnTo>
                  <a:lnTo>
                    <a:pt x="79657079" y="144780"/>
                  </a:lnTo>
                  <a:lnTo>
                    <a:pt x="79657079" y="0"/>
                  </a:lnTo>
                  <a:close/>
                  <a:moveTo>
                    <a:pt x="0" y="0"/>
                  </a:moveTo>
                  <a:lnTo>
                    <a:pt x="144780" y="0"/>
                  </a:lnTo>
                  <a:lnTo>
                    <a:pt x="144780" y="144780"/>
                  </a:lnTo>
                  <a:lnTo>
                    <a:pt x="0" y="144780"/>
                  </a:lnTo>
                  <a:lnTo>
                    <a:pt x="0" y="0"/>
                  </a:lnTo>
                  <a:close/>
                  <a:moveTo>
                    <a:pt x="144780" y="0"/>
                  </a:moveTo>
                  <a:lnTo>
                    <a:pt x="79657079" y="0"/>
                  </a:lnTo>
                  <a:lnTo>
                    <a:pt x="79657079" y="144780"/>
                  </a:lnTo>
                  <a:lnTo>
                    <a:pt x="144780" y="144780"/>
                  </a:lnTo>
                  <a:lnTo>
                    <a:pt x="144780" y="0"/>
                  </a:lnTo>
                  <a:close/>
                </a:path>
              </a:pathLst>
            </a:custGeom>
            <a:solidFill>
              <a:srgbClr val="2E3593"/>
            </a:solidFill>
          </p:spPr>
        </p:sp>
      </p:grpSp>
      <p:pic>
        <p:nvPicPr>
          <p:cNvPr name="Picture 7" id="7"/>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590039">
            <a:off x="11227969" y="898800"/>
            <a:ext cx="2708287" cy="4114800"/>
          </a:xfrm>
          <a:prstGeom prst="rect">
            <a:avLst/>
          </a:prstGeom>
        </p:spPr>
      </p:pic>
      <p:pic>
        <p:nvPicPr>
          <p:cNvPr name="Picture 8" id="8"/>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2230878">
            <a:off x="10492513" y="4099532"/>
            <a:ext cx="4699067" cy="3506679"/>
          </a:xfrm>
          <a:prstGeom prst="rect">
            <a:avLst/>
          </a:prstGeom>
        </p:spPr>
      </p:pic>
      <p:pic>
        <p:nvPicPr>
          <p:cNvPr name="Picture 9" id="9"/>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432712" y="3876168"/>
            <a:ext cx="1653782" cy="5382132"/>
          </a:xfrm>
          <a:prstGeom prst="rect">
            <a:avLst/>
          </a:prstGeom>
        </p:spPr>
      </p:pic>
      <p:sp>
        <p:nvSpPr>
          <p:cNvPr name="TextBox 10" id="10"/>
          <p:cNvSpPr txBox="true"/>
          <p:nvPr/>
        </p:nvSpPr>
        <p:spPr>
          <a:xfrm rot="0">
            <a:off x="1330815" y="3387536"/>
            <a:ext cx="7420408" cy="1034415"/>
          </a:xfrm>
          <a:prstGeom prst="rect">
            <a:avLst/>
          </a:prstGeom>
        </p:spPr>
        <p:txBody>
          <a:bodyPr anchor="t" rtlCol="false" tIns="0" lIns="0" bIns="0" rIns="0">
            <a:spAutoFit/>
          </a:bodyPr>
          <a:lstStyle/>
          <a:p>
            <a:pPr>
              <a:lnSpc>
                <a:spcPts val="7920"/>
              </a:lnSpc>
            </a:pPr>
            <a:r>
              <a:rPr lang="en-US" sz="7200">
                <a:solidFill>
                  <a:srgbClr val="FFF7F3"/>
                </a:solidFill>
                <a:latin typeface="Abhaya Libre Regular Bold"/>
              </a:rPr>
              <a:t>3. Chemical Nature</a:t>
            </a:r>
          </a:p>
        </p:txBody>
      </p:sp>
      <p:sp>
        <p:nvSpPr>
          <p:cNvPr name="TextBox 11" id="11"/>
          <p:cNvSpPr txBox="true"/>
          <p:nvPr/>
        </p:nvSpPr>
        <p:spPr>
          <a:xfrm rot="0">
            <a:off x="1330815" y="4401685"/>
            <a:ext cx="5115669" cy="1880235"/>
          </a:xfrm>
          <a:prstGeom prst="rect">
            <a:avLst/>
          </a:prstGeom>
        </p:spPr>
        <p:txBody>
          <a:bodyPr anchor="t" rtlCol="false" tIns="0" lIns="0" bIns="0" rIns="0">
            <a:spAutoFit/>
          </a:bodyPr>
          <a:lstStyle/>
          <a:p>
            <a:pPr marL="734059" indent="-367030" lvl="1">
              <a:lnSpc>
                <a:spcPts val="5099"/>
              </a:lnSpc>
              <a:buFont typeface="Arial"/>
              <a:buChar char="•"/>
            </a:pPr>
            <a:r>
              <a:rPr lang="en-US" sz="3399">
                <a:solidFill>
                  <a:srgbClr val="FFF7F3"/>
                </a:solidFill>
                <a:latin typeface="Open Sans Light Bold"/>
              </a:rPr>
              <a:t>Simple Proteins</a:t>
            </a:r>
          </a:p>
          <a:p>
            <a:pPr marL="734059" indent="-367030" lvl="1">
              <a:lnSpc>
                <a:spcPts val="5099"/>
              </a:lnSpc>
              <a:buFont typeface="Arial"/>
              <a:buChar char="•"/>
            </a:pPr>
            <a:r>
              <a:rPr lang="en-US" sz="3399">
                <a:solidFill>
                  <a:srgbClr val="FFF7F3"/>
                </a:solidFill>
                <a:latin typeface="Open Sans Light Bold"/>
              </a:rPr>
              <a:t>Conjugated Proteins</a:t>
            </a:r>
          </a:p>
          <a:p>
            <a:pPr marL="734059" indent="-367030" lvl="1">
              <a:lnSpc>
                <a:spcPts val="5099"/>
              </a:lnSpc>
              <a:buFont typeface="Arial"/>
              <a:buChar char="•"/>
            </a:pPr>
            <a:r>
              <a:rPr lang="en-US" sz="3399">
                <a:solidFill>
                  <a:srgbClr val="FFF7F3"/>
                </a:solidFill>
                <a:latin typeface="Open Sans Light Bold"/>
              </a:rPr>
              <a:t>Derived Proteins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1677338" y="1595200"/>
            <a:ext cx="7662120" cy="7663100"/>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sp>
        <p:nvSpPr>
          <p:cNvPr name="TextBox 4" id="4"/>
          <p:cNvSpPr txBox="true"/>
          <p:nvPr/>
        </p:nvSpPr>
        <p:spPr>
          <a:xfrm rot="0">
            <a:off x="1028700" y="2901154"/>
            <a:ext cx="10648638" cy="4255770"/>
          </a:xfrm>
          <a:prstGeom prst="rect">
            <a:avLst/>
          </a:prstGeom>
        </p:spPr>
        <p:txBody>
          <a:bodyPr anchor="t" rtlCol="false" tIns="0" lIns="0" bIns="0" rIns="0">
            <a:spAutoFit/>
          </a:bodyPr>
          <a:lstStyle/>
          <a:p>
            <a:pPr>
              <a:lnSpc>
                <a:spcPts val="5610"/>
              </a:lnSpc>
            </a:pPr>
            <a:r>
              <a:rPr lang="en-US" sz="5100">
                <a:solidFill>
                  <a:srgbClr val="1E1914"/>
                </a:solidFill>
                <a:latin typeface="Abhaya Libre Regular Bold"/>
              </a:rPr>
              <a:t>Simple proteins </a:t>
            </a:r>
            <a:r>
              <a:rPr lang="en-US" sz="5100">
                <a:solidFill>
                  <a:srgbClr val="2E3593"/>
                </a:solidFill>
                <a:latin typeface="Abhaya Libre Regular Bold"/>
              </a:rPr>
              <a:t>contain only amino acids. On hydrolysis, they yield only amino acids. </a:t>
            </a:r>
          </a:p>
          <a:p>
            <a:pPr>
              <a:lnSpc>
                <a:spcPts val="5610"/>
              </a:lnSpc>
            </a:pPr>
          </a:p>
          <a:p>
            <a:pPr>
              <a:lnSpc>
                <a:spcPts val="5610"/>
              </a:lnSpc>
            </a:pPr>
            <a:r>
              <a:rPr lang="en-US" sz="5100">
                <a:solidFill>
                  <a:srgbClr val="2E3593"/>
                </a:solidFill>
                <a:latin typeface="Abhaya Libre Regular Bold"/>
              </a:rPr>
              <a:t>Albumin present in egg yolk and glutenin in wheat are examples.</a:t>
            </a:r>
          </a:p>
        </p:txBody>
      </p:sp>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true" flipV="false" rot="-1797250">
            <a:off x="11650760" y="2816800"/>
            <a:ext cx="4795569" cy="6355573"/>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2600984" y="2466186"/>
            <a:ext cx="4280590" cy="2677314"/>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437574" y="4186027"/>
            <a:ext cx="4887998" cy="3617118"/>
          </a:xfrm>
          <a:prstGeom prst="rect">
            <a:avLst/>
          </a:prstGeom>
        </p:spPr>
      </p:pic>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0" y="6335014"/>
            <a:ext cx="10213784" cy="10213784"/>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grpSp>
        <p:nvGrpSpPr>
          <p:cNvPr name="Group 4" id="4"/>
          <p:cNvGrpSpPr/>
          <p:nvPr/>
        </p:nvGrpSpPr>
        <p:grpSpPr>
          <a:xfrm rot="0">
            <a:off x="-687595" y="8454713"/>
            <a:ext cx="19663191" cy="2619924"/>
            <a:chOff x="0" y="0"/>
            <a:chExt cx="155379842" cy="20702818"/>
          </a:xfrm>
        </p:grpSpPr>
        <p:sp>
          <p:nvSpPr>
            <p:cNvPr name="Freeform 5" id="5"/>
            <p:cNvSpPr/>
            <p:nvPr/>
          </p:nvSpPr>
          <p:spPr>
            <a:xfrm>
              <a:off x="72390" y="72390"/>
              <a:ext cx="155235067" cy="20558038"/>
            </a:xfrm>
            <a:custGeom>
              <a:avLst/>
              <a:gdLst/>
              <a:ahLst/>
              <a:cxnLst/>
              <a:rect r="r" b="b" t="t" l="l"/>
              <a:pathLst>
                <a:path h="20558038" w="155235067">
                  <a:moveTo>
                    <a:pt x="0" y="0"/>
                  </a:moveTo>
                  <a:lnTo>
                    <a:pt x="155235067" y="0"/>
                  </a:lnTo>
                  <a:lnTo>
                    <a:pt x="155235067" y="20558038"/>
                  </a:lnTo>
                  <a:lnTo>
                    <a:pt x="0" y="20558038"/>
                  </a:lnTo>
                  <a:lnTo>
                    <a:pt x="0" y="0"/>
                  </a:lnTo>
                  <a:close/>
                </a:path>
              </a:pathLst>
            </a:custGeom>
            <a:solidFill>
              <a:srgbClr val="FFF7F3"/>
            </a:solidFill>
          </p:spPr>
        </p:sp>
        <p:sp>
          <p:nvSpPr>
            <p:cNvPr name="Freeform 6" id="6"/>
            <p:cNvSpPr/>
            <p:nvPr/>
          </p:nvSpPr>
          <p:spPr>
            <a:xfrm>
              <a:off x="0" y="0"/>
              <a:ext cx="155379837" cy="20702818"/>
            </a:xfrm>
            <a:custGeom>
              <a:avLst/>
              <a:gdLst/>
              <a:ahLst/>
              <a:cxnLst/>
              <a:rect r="r" b="b" t="t" l="l"/>
              <a:pathLst>
                <a:path h="20702818" w="155379837">
                  <a:moveTo>
                    <a:pt x="155235064" y="20558038"/>
                  </a:moveTo>
                  <a:lnTo>
                    <a:pt x="155379837" y="20558038"/>
                  </a:lnTo>
                  <a:lnTo>
                    <a:pt x="155379837" y="20702818"/>
                  </a:lnTo>
                  <a:lnTo>
                    <a:pt x="155235064" y="20702818"/>
                  </a:lnTo>
                  <a:lnTo>
                    <a:pt x="155235064" y="20558038"/>
                  </a:lnTo>
                  <a:close/>
                  <a:moveTo>
                    <a:pt x="0" y="144780"/>
                  </a:moveTo>
                  <a:lnTo>
                    <a:pt x="144780" y="144780"/>
                  </a:lnTo>
                  <a:lnTo>
                    <a:pt x="144780" y="20558038"/>
                  </a:lnTo>
                  <a:lnTo>
                    <a:pt x="0" y="20558038"/>
                  </a:lnTo>
                  <a:lnTo>
                    <a:pt x="0" y="144780"/>
                  </a:lnTo>
                  <a:close/>
                  <a:moveTo>
                    <a:pt x="0" y="20558038"/>
                  </a:moveTo>
                  <a:lnTo>
                    <a:pt x="144780" y="20558038"/>
                  </a:lnTo>
                  <a:lnTo>
                    <a:pt x="144780" y="20702818"/>
                  </a:lnTo>
                  <a:lnTo>
                    <a:pt x="0" y="20702818"/>
                  </a:lnTo>
                  <a:lnTo>
                    <a:pt x="0" y="20558038"/>
                  </a:lnTo>
                  <a:close/>
                  <a:moveTo>
                    <a:pt x="155235064" y="144780"/>
                  </a:moveTo>
                  <a:lnTo>
                    <a:pt x="155379837" y="144780"/>
                  </a:lnTo>
                  <a:lnTo>
                    <a:pt x="155379837" y="20558038"/>
                  </a:lnTo>
                  <a:lnTo>
                    <a:pt x="155235064" y="20558038"/>
                  </a:lnTo>
                  <a:lnTo>
                    <a:pt x="155235064" y="144780"/>
                  </a:lnTo>
                  <a:close/>
                  <a:moveTo>
                    <a:pt x="144780" y="20558038"/>
                  </a:moveTo>
                  <a:lnTo>
                    <a:pt x="155235064" y="20558038"/>
                  </a:lnTo>
                  <a:lnTo>
                    <a:pt x="155235064" y="20702818"/>
                  </a:lnTo>
                  <a:lnTo>
                    <a:pt x="144780" y="20702818"/>
                  </a:lnTo>
                  <a:lnTo>
                    <a:pt x="144780" y="20558038"/>
                  </a:lnTo>
                  <a:close/>
                  <a:moveTo>
                    <a:pt x="155235064" y="0"/>
                  </a:moveTo>
                  <a:lnTo>
                    <a:pt x="155379837" y="0"/>
                  </a:lnTo>
                  <a:lnTo>
                    <a:pt x="155379837" y="144780"/>
                  </a:lnTo>
                  <a:lnTo>
                    <a:pt x="155235064" y="144780"/>
                  </a:lnTo>
                  <a:lnTo>
                    <a:pt x="155235064" y="0"/>
                  </a:lnTo>
                  <a:close/>
                  <a:moveTo>
                    <a:pt x="0" y="0"/>
                  </a:moveTo>
                  <a:lnTo>
                    <a:pt x="144780" y="0"/>
                  </a:lnTo>
                  <a:lnTo>
                    <a:pt x="144780" y="144780"/>
                  </a:lnTo>
                  <a:lnTo>
                    <a:pt x="0" y="144780"/>
                  </a:lnTo>
                  <a:lnTo>
                    <a:pt x="0" y="0"/>
                  </a:lnTo>
                  <a:close/>
                  <a:moveTo>
                    <a:pt x="144780" y="0"/>
                  </a:moveTo>
                  <a:lnTo>
                    <a:pt x="155235064" y="0"/>
                  </a:lnTo>
                  <a:lnTo>
                    <a:pt x="155235064" y="144780"/>
                  </a:lnTo>
                  <a:lnTo>
                    <a:pt x="144780" y="144780"/>
                  </a:lnTo>
                  <a:lnTo>
                    <a:pt x="144780" y="0"/>
                  </a:lnTo>
                  <a:close/>
                </a:path>
              </a:pathLst>
            </a:custGeom>
            <a:solidFill>
              <a:srgbClr val="2E3593"/>
            </a:solidFill>
          </p:spPr>
        </p:sp>
      </p:grpSp>
      <p:pic>
        <p:nvPicPr>
          <p:cNvPr name="Picture 7" id="7"/>
          <p:cNvPicPr>
            <a:picLocks noChangeAspect="true"/>
          </p:cNvPicPr>
          <p:nvPr/>
        </p:nvPicPr>
        <p:blipFill>
          <a:blip r:embed="rId2"/>
          <a:srcRect l="0" t="0" r="0" b="0"/>
          <a:stretch>
            <a:fillRect/>
          </a:stretch>
        </p:blipFill>
        <p:spPr>
          <a:xfrm flipH="false" flipV="false" rot="9927168">
            <a:off x="2610028" y="6694730"/>
            <a:ext cx="4549227" cy="3519965"/>
          </a:xfrm>
          <a:prstGeom prst="rect">
            <a:avLst/>
          </a:prstGeom>
        </p:spPr>
      </p:pic>
      <p:sp>
        <p:nvSpPr>
          <p:cNvPr name="TextBox 8" id="8"/>
          <p:cNvSpPr txBox="true"/>
          <p:nvPr/>
        </p:nvSpPr>
        <p:spPr>
          <a:xfrm rot="0">
            <a:off x="1028700" y="1028700"/>
            <a:ext cx="15291167" cy="2341942"/>
          </a:xfrm>
          <a:prstGeom prst="rect">
            <a:avLst/>
          </a:prstGeom>
        </p:spPr>
        <p:txBody>
          <a:bodyPr anchor="t" rtlCol="false" tIns="0" lIns="0" bIns="0" rIns="0">
            <a:spAutoFit/>
          </a:bodyPr>
          <a:lstStyle/>
          <a:p>
            <a:pPr>
              <a:lnSpc>
                <a:spcPts val="6184"/>
              </a:lnSpc>
            </a:pPr>
            <a:r>
              <a:rPr lang="en-US" sz="5153">
                <a:solidFill>
                  <a:srgbClr val="2E3593"/>
                </a:solidFill>
                <a:latin typeface="Abhaya Libre Regular Bold"/>
              </a:rPr>
              <a:t>The term 'protein' was suggested by </a:t>
            </a:r>
            <a:r>
              <a:rPr lang="en-US" sz="5153">
                <a:solidFill>
                  <a:srgbClr val="2E3593"/>
                </a:solidFill>
                <a:latin typeface="Abhaya Libre Regular Bold Italics"/>
              </a:rPr>
              <a:t>Berzelius </a:t>
            </a:r>
            <a:r>
              <a:rPr lang="en-US" sz="5153">
                <a:solidFill>
                  <a:srgbClr val="2E3593"/>
                </a:solidFill>
                <a:latin typeface="Abhaya Libre Regular Bold"/>
              </a:rPr>
              <a:t>to describe these complex organic nitrogenous substances found in animal and plant tissues.</a:t>
            </a:r>
          </a:p>
        </p:txBody>
      </p:sp>
      <p:sp>
        <p:nvSpPr>
          <p:cNvPr name="TextBox 9" id="9"/>
          <p:cNvSpPr txBox="true"/>
          <p:nvPr/>
        </p:nvSpPr>
        <p:spPr>
          <a:xfrm rot="0">
            <a:off x="1028700" y="4017484"/>
            <a:ext cx="15030496" cy="1126016"/>
          </a:xfrm>
          <a:prstGeom prst="rect">
            <a:avLst/>
          </a:prstGeom>
        </p:spPr>
        <p:txBody>
          <a:bodyPr anchor="t" rtlCol="false" tIns="0" lIns="0" bIns="0" rIns="0">
            <a:spAutoFit/>
          </a:bodyPr>
          <a:lstStyle/>
          <a:p>
            <a:pPr>
              <a:lnSpc>
                <a:spcPts val="4527"/>
              </a:lnSpc>
            </a:pPr>
            <a:r>
              <a:rPr lang="en-US" sz="3233">
                <a:solidFill>
                  <a:srgbClr val="2E3593"/>
                </a:solidFill>
                <a:latin typeface="Open Sans Light Bold"/>
              </a:rPr>
              <a:t>Proteins form three-fourths of the animal body on a moisture-free basis. They are essential for life processes.</a:t>
            </a:r>
          </a:p>
        </p:txBody>
      </p:sp>
    </p:spTree>
  </p:cSld>
  <p:clrMapOvr>
    <a:masterClrMapping/>
  </p:clrMapOvr>
</p:sld>
</file>

<file path=ppt/slides/slide20.xml><?xml version="1.0" encoding="utf-8"?>
<p:sld xmlns:p="http://schemas.openxmlformats.org/presentationml/2006/main" xmlns:a="http://schemas.openxmlformats.org/drawingml/2006/main">
  <p:cSld>
    <p:bg>
      <p:bgPr>
        <a:solidFill>
          <a:srgbClr val="FFF7F3"/>
        </a:solidFill>
      </p:bgPr>
    </p:bg>
    <p:spTree>
      <p:nvGrpSpPr>
        <p:cNvPr id="1" name=""/>
        <p:cNvGrpSpPr/>
        <p:nvPr/>
      </p:nvGrpSpPr>
      <p:grpSpPr>
        <a:xfrm>
          <a:off x="0" y="0"/>
          <a:ext cx="0" cy="0"/>
          <a:chOff x="0" y="0"/>
          <a:chExt cx="0" cy="0"/>
        </a:xfrm>
      </p:grpSpPr>
      <p:sp>
        <p:nvSpPr>
          <p:cNvPr name="TextBox 2" id="2"/>
          <p:cNvSpPr txBox="true"/>
          <p:nvPr/>
        </p:nvSpPr>
        <p:spPr>
          <a:xfrm rot="0">
            <a:off x="3819681" y="3109259"/>
            <a:ext cx="10648638" cy="3550920"/>
          </a:xfrm>
          <a:prstGeom prst="rect">
            <a:avLst/>
          </a:prstGeom>
        </p:spPr>
        <p:txBody>
          <a:bodyPr anchor="t" rtlCol="false" tIns="0" lIns="0" bIns="0" rIns="0">
            <a:spAutoFit/>
          </a:bodyPr>
          <a:lstStyle/>
          <a:p>
            <a:pPr algn="ctr">
              <a:lnSpc>
                <a:spcPts val="5610"/>
              </a:lnSpc>
            </a:pPr>
            <a:r>
              <a:rPr lang="en-US" sz="5100">
                <a:solidFill>
                  <a:srgbClr val="1E1914"/>
                </a:solidFill>
                <a:latin typeface="Abhaya Libre Regular Bold"/>
              </a:rPr>
              <a:t>Conjugated proteins </a:t>
            </a:r>
            <a:r>
              <a:rPr lang="en-US" sz="5100">
                <a:solidFill>
                  <a:srgbClr val="2E3593"/>
                </a:solidFill>
                <a:latin typeface="Abhaya Libre Regular Bold"/>
              </a:rPr>
              <a:t>contain some non-protein substances.</a:t>
            </a:r>
          </a:p>
          <a:p>
            <a:pPr algn="ctr">
              <a:lnSpc>
                <a:spcPts val="5610"/>
              </a:lnSpc>
            </a:pPr>
          </a:p>
          <a:p>
            <a:pPr algn="ctr">
              <a:lnSpc>
                <a:spcPts val="5610"/>
              </a:lnSpc>
            </a:pPr>
            <a:r>
              <a:rPr lang="en-US" sz="5100">
                <a:solidFill>
                  <a:srgbClr val="2E3593"/>
                </a:solidFill>
                <a:latin typeface="Abhaya Libre Regular Bold"/>
              </a:rPr>
              <a:t>Examples include glycoproteins, lipoproteins, sulphoproteins, etc.</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2630150" y="0"/>
            <a:ext cx="5657850" cy="10506989"/>
            <a:chOff x="0" y="0"/>
            <a:chExt cx="1913890" cy="3554216"/>
          </a:xfrm>
        </p:grpSpPr>
        <p:sp>
          <p:nvSpPr>
            <p:cNvPr name="Freeform 3" id="3"/>
            <p:cNvSpPr/>
            <p:nvPr/>
          </p:nvSpPr>
          <p:spPr>
            <a:xfrm>
              <a:off x="0" y="0"/>
              <a:ext cx="1913890" cy="3554216"/>
            </a:xfrm>
            <a:custGeom>
              <a:avLst/>
              <a:gdLst/>
              <a:ahLst/>
              <a:cxnLst/>
              <a:rect r="r" b="b" t="t" l="l"/>
              <a:pathLst>
                <a:path h="3554216" w="1913890">
                  <a:moveTo>
                    <a:pt x="0" y="0"/>
                  </a:moveTo>
                  <a:lnTo>
                    <a:pt x="1913890" y="0"/>
                  </a:lnTo>
                  <a:lnTo>
                    <a:pt x="1913890" y="3554216"/>
                  </a:lnTo>
                  <a:lnTo>
                    <a:pt x="0" y="3554216"/>
                  </a:lnTo>
                  <a:close/>
                </a:path>
              </a:pathLst>
            </a:custGeom>
            <a:solidFill>
              <a:srgbClr val="2E3593"/>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1948666" y="4225049"/>
            <a:ext cx="6616722" cy="6568601"/>
          </a:xfrm>
          <a:prstGeom prst="rect">
            <a:avLst/>
          </a:prstGeom>
        </p:spPr>
      </p:pic>
      <p:sp>
        <p:nvSpPr>
          <p:cNvPr name="TextBox 5" id="5"/>
          <p:cNvSpPr txBox="true"/>
          <p:nvPr/>
        </p:nvSpPr>
        <p:spPr>
          <a:xfrm rot="0">
            <a:off x="1028700" y="2196304"/>
            <a:ext cx="10648638" cy="5665470"/>
          </a:xfrm>
          <a:prstGeom prst="rect">
            <a:avLst/>
          </a:prstGeom>
        </p:spPr>
        <p:txBody>
          <a:bodyPr anchor="t" rtlCol="false" tIns="0" lIns="0" bIns="0" rIns="0">
            <a:spAutoFit/>
          </a:bodyPr>
          <a:lstStyle/>
          <a:p>
            <a:pPr>
              <a:lnSpc>
                <a:spcPts val="5610"/>
              </a:lnSpc>
            </a:pPr>
            <a:r>
              <a:rPr lang="en-US" sz="5100">
                <a:solidFill>
                  <a:srgbClr val="1E1914"/>
                </a:solidFill>
                <a:latin typeface="Abhaya Libre Regular Bold"/>
              </a:rPr>
              <a:t>Derived proteins </a:t>
            </a:r>
            <a:r>
              <a:rPr lang="en-US" sz="5100">
                <a:solidFill>
                  <a:srgbClr val="2E3593"/>
                </a:solidFill>
                <a:latin typeface="Abhaya Libre Regular Bold"/>
              </a:rPr>
              <a:t>are derivates of the protein molecules formed by hydrolysis changes in the molecule.</a:t>
            </a:r>
          </a:p>
          <a:p>
            <a:pPr>
              <a:lnSpc>
                <a:spcPts val="5610"/>
              </a:lnSpc>
            </a:pPr>
          </a:p>
          <a:p>
            <a:pPr>
              <a:lnSpc>
                <a:spcPts val="5610"/>
              </a:lnSpc>
            </a:pPr>
            <a:r>
              <a:rPr lang="en-US" sz="5100">
                <a:solidFill>
                  <a:srgbClr val="2E3593"/>
                </a:solidFill>
                <a:latin typeface="Abhaya Libre Regular Bold"/>
              </a:rPr>
              <a:t>In simpler words, we can say that derived proteins are formed by physical reactions, effect of temperature, or by the action of digestive juices.</a:t>
            </a:r>
          </a:p>
        </p:txBody>
      </p:sp>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496909">
            <a:off x="13054783" y="3934545"/>
            <a:ext cx="1722597" cy="1284118"/>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3153277">
            <a:off x="16643863" y="859686"/>
            <a:ext cx="1432725" cy="1239958"/>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3255331">
            <a:off x="12871893" y="1331674"/>
            <a:ext cx="2467168" cy="1758471"/>
          </a:xfrm>
          <a:prstGeom prst="rect">
            <a:avLst/>
          </a:prstGeom>
        </p:spPr>
      </p:pic>
      <p:pic>
        <p:nvPicPr>
          <p:cNvPr name="Picture 9" id="9"/>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1716232">
            <a:off x="14977672" y="-467681"/>
            <a:ext cx="1336373" cy="1801483"/>
          </a:xfrm>
          <a:prstGeom prst="rect">
            <a:avLst/>
          </a:prstGeom>
        </p:spPr>
      </p:pic>
      <p:pic>
        <p:nvPicPr>
          <p:cNvPr name="Picture 10" id="10"/>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1822663">
            <a:off x="17244509" y="2458566"/>
            <a:ext cx="814987" cy="2518217"/>
          </a:xfrm>
          <a:prstGeom prst="rect">
            <a:avLst/>
          </a:prstGeom>
        </p:spPr>
      </p:pic>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6981243" y="3343275"/>
            <a:ext cx="5320727" cy="5320727"/>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442000" y="-595001"/>
            <a:ext cx="4998441" cy="4998441"/>
          </a:xfrm>
          <a:prstGeom prst="rect">
            <a:avLst/>
          </a:prstGeom>
        </p:spPr>
      </p:pic>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858774" y="4610876"/>
            <a:ext cx="6965992" cy="6965992"/>
          </a:xfrm>
          <a:prstGeom prst="rect">
            <a:avLst/>
          </a:prstGeom>
        </p:spPr>
      </p:pic>
      <p:pic>
        <p:nvPicPr>
          <p:cNvPr name="Picture 6" id="6"/>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86542" y="5269580"/>
            <a:ext cx="5904592" cy="5904592"/>
          </a:xfrm>
          <a:prstGeom prst="rect">
            <a:avLst/>
          </a:prstGeom>
        </p:spPr>
      </p:pic>
      <p:pic>
        <p:nvPicPr>
          <p:cNvPr name="Picture 7" id="7"/>
          <p:cNvPicPr>
            <a:picLocks noChangeAspect="true"/>
          </p:cNvPicPr>
          <p:nvPr/>
        </p:nvPicPr>
        <p:blipFill>
          <a:blip r:embed="rId4"/>
          <a:srcRect l="0" t="0" r="29661" b="0"/>
          <a:stretch>
            <a:fillRect/>
          </a:stretch>
        </p:blipFill>
        <p:spPr>
          <a:xfrm flipH="false" flipV="false" rot="0">
            <a:off x="8375361" y="4120839"/>
            <a:ext cx="2532492" cy="4543163"/>
          </a:xfrm>
          <a:prstGeom prst="rect">
            <a:avLst/>
          </a:prstGeom>
        </p:spPr>
      </p:pic>
      <p:grpSp>
        <p:nvGrpSpPr>
          <p:cNvPr name="Group 8" id="8"/>
          <p:cNvGrpSpPr>
            <a:grpSpLocks noChangeAspect="true"/>
          </p:cNvGrpSpPr>
          <p:nvPr/>
        </p:nvGrpSpPr>
        <p:grpSpPr>
          <a:xfrm rot="0">
            <a:off x="11935829" y="5687940"/>
            <a:ext cx="4811884" cy="4811865"/>
            <a:chOff x="0" y="0"/>
            <a:chExt cx="6350000" cy="6349975"/>
          </a:xfrm>
        </p:grpSpPr>
        <p:sp>
          <p:nvSpPr>
            <p:cNvPr name="Freeform 9" id="9"/>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6666" r="-16666" t="0" b="0"/>
              </a:stretch>
            </a:blipFill>
          </p:spPr>
        </p:sp>
      </p:grpSp>
      <p:pic>
        <p:nvPicPr>
          <p:cNvPr name="Picture 10" id="10"/>
          <p:cNvPicPr>
            <a:picLocks noChangeAspect="true"/>
          </p:cNvPicPr>
          <p:nvPr/>
        </p:nvPicPr>
        <p:blipFill>
          <a:blip r:embed="rId6"/>
          <a:srcRect l="0" t="0" r="0" b="0"/>
          <a:stretch>
            <a:fillRect/>
          </a:stretch>
        </p:blipFill>
        <p:spPr>
          <a:xfrm flipH="false" flipV="false" rot="0">
            <a:off x="13002797" y="0"/>
            <a:ext cx="5876847" cy="4610876"/>
          </a:xfrm>
          <a:prstGeom prst="rect">
            <a:avLst/>
          </a:prstGeom>
        </p:spPr>
      </p:pic>
      <p:grpSp>
        <p:nvGrpSpPr>
          <p:cNvPr name="Group 11" id="11"/>
          <p:cNvGrpSpPr>
            <a:grpSpLocks noChangeAspect="true"/>
          </p:cNvGrpSpPr>
          <p:nvPr/>
        </p:nvGrpSpPr>
        <p:grpSpPr>
          <a:xfrm rot="0">
            <a:off x="-435060" y="5921071"/>
            <a:ext cx="4601627" cy="4601609"/>
            <a:chOff x="0" y="0"/>
            <a:chExt cx="6350000" cy="6349975"/>
          </a:xfrm>
        </p:grpSpPr>
        <p:sp>
          <p:nvSpPr>
            <p:cNvPr name="Freeform 12" id="12"/>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4976" r="-24976" t="0" b="0"/>
              </a:stretch>
            </a:blipFill>
          </p:spPr>
        </p:sp>
      </p:grpSp>
      <p:sp>
        <p:nvSpPr>
          <p:cNvPr name="TextBox 13" id="13"/>
          <p:cNvSpPr txBox="true"/>
          <p:nvPr/>
        </p:nvSpPr>
        <p:spPr>
          <a:xfrm rot="0">
            <a:off x="1201884" y="1394406"/>
            <a:ext cx="8162542" cy="2324100"/>
          </a:xfrm>
          <a:prstGeom prst="rect">
            <a:avLst/>
          </a:prstGeom>
        </p:spPr>
        <p:txBody>
          <a:bodyPr anchor="t" rtlCol="false" tIns="0" lIns="0" bIns="0" rIns="0">
            <a:spAutoFit/>
          </a:bodyPr>
          <a:lstStyle/>
          <a:p>
            <a:pPr>
              <a:lnSpc>
                <a:spcPts val="6120"/>
              </a:lnSpc>
            </a:pPr>
            <a:r>
              <a:rPr lang="en-US" sz="5100">
                <a:solidFill>
                  <a:srgbClr val="FFF7F3"/>
                </a:solidFill>
                <a:latin typeface="Abhaya Libre Regular Bold"/>
              </a:rPr>
              <a:t>Let's have a look at the functions of proteins in our body.</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sp>
        <p:nvSpPr>
          <p:cNvPr name="AutoShape 2" id="2"/>
          <p:cNvSpPr/>
          <p:nvPr/>
        </p:nvSpPr>
        <p:spPr>
          <a:xfrm rot="0">
            <a:off x="4077143" y="-492247"/>
            <a:ext cx="14881" cy="12443764"/>
          </a:xfrm>
          <a:prstGeom prst="rect">
            <a:avLst/>
          </a:prstGeom>
          <a:solidFill>
            <a:srgbClr val="FFF7F3"/>
          </a:solidFill>
        </p:spPr>
      </p:sp>
      <p:grpSp>
        <p:nvGrpSpPr>
          <p:cNvPr name="Group 3" id="3"/>
          <p:cNvGrpSpPr/>
          <p:nvPr/>
        </p:nvGrpSpPr>
        <p:grpSpPr>
          <a:xfrm rot="0">
            <a:off x="856723" y="1923080"/>
            <a:ext cx="6440839" cy="6440839"/>
            <a:chOff x="0" y="0"/>
            <a:chExt cx="6350000" cy="6350000"/>
          </a:xfrm>
        </p:grpSpPr>
        <p:sp>
          <p:nvSpPr>
            <p:cNvPr name="Freeform 4" id="4"/>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grpSp>
        <p:nvGrpSpPr>
          <p:cNvPr name="Group 5" id="5"/>
          <p:cNvGrpSpPr>
            <a:grpSpLocks noChangeAspect="true"/>
          </p:cNvGrpSpPr>
          <p:nvPr/>
        </p:nvGrpSpPr>
        <p:grpSpPr>
          <a:xfrm rot="0">
            <a:off x="1152417" y="2218786"/>
            <a:ext cx="5849452" cy="5849429"/>
            <a:chOff x="0" y="0"/>
            <a:chExt cx="6350000" cy="6349975"/>
          </a:xfrm>
        </p:grpSpPr>
        <p:sp>
          <p:nvSpPr>
            <p:cNvPr name="Freeform 6" id="6"/>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45796" r="-31980" t="0" b="0"/>
              </a:stretch>
            </a:blipFill>
          </p:spPr>
        </p:sp>
      </p:grpSp>
      <p:sp>
        <p:nvSpPr>
          <p:cNvPr name="TextBox 7" id="7"/>
          <p:cNvSpPr txBox="true"/>
          <p:nvPr/>
        </p:nvSpPr>
        <p:spPr>
          <a:xfrm rot="0">
            <a:off x="7297562" y="3205163"/>
            <a:ext cx="10166028" cy="3867150"/>
          </a:xfrm>
          <a:prstGeom prst="rect">
            <a:avLst/>
          </a:prstGeom>
        </p:spPr>
        <p:txBody>
          <a:bodyPr anchor="t" rtlCol="false" tIns="0" lIns="0" bIns="0" rIns="0">
            <a:spAutoFit/>
          </a:bodyPr>
          <a:lstStyle/>
          <a:p>
            <a:pPr algn="r">
              <a:lnSpc>
                <a:spcPts val="6120"/>
              </a:lnSpc>
            </a:pPr>
            <a:r>
              <a:rPr lang="en-US" sz="5100">
                <a:solidFill>
                  <a:srgbClr val="FFF7F3"/>
                </a:solidFill>
                <a:latin typeface="Abhaya Libre Regular Bold"/>
              </a:rPr>
              <a:t>Proteins aid in the growth and development of the body.</a:t>
            </a:r>
          </a:p>
          <a:p>
            <a:pPr algn="r">
              <a:lnSpc>
                <a:spcPts val="6120"/>
              </a:lnSpc>
            </a:pPr>
          </a:p>
          <a:p>
            <a:pPr algn="r">
              <a:lnSpc>
                <a:spcPts val="6120"/>
              </a:lnSpc>
            </a:pPr>
            <a:r>
              <a:rPr lang="en-US" sz="5100">
                <a:solidFill>
                  <a:srgbClr val="FFF7F3"/>
                </a:solidFill>
                <a:latin typeface="Abhaya Libre Regular Bold"/>
              </a:rPr>
              <a:t>They also help in the maintenance and regeneration of tissues.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sp>
        <p:nvSpPr>
          <p:cNvPr name="AutoShape 2" id="2"/>
          <p:cNvSpPr/>
          <p:nvPr/>
        </p:nvSpPr>
        <p:spPr>
          <a:xfrm rot="0">
            <a:off x="16228854" y="-290199"/>
            <a:ext cx="14881" cy="12443764"/>
          </a:xfrm>
          <a:prstGeom prst="rect">
            <a:avLst/>
          </a:prstGeom>
          <a:solidFill>
            <a:srgbClr val="FFF7F3"/>
          </a:solidFill>
        </p:spPr>
      </p:sp>
      <p:grpSp>
        <p:nvGrpSpPr>
          <p:cNvPr name="Group 3" id="3"/>
          <p:cNvGrpSpPr/>
          <p:nvPr/>
        </p:nvGrpSpPr>
        <p:grpSpPr>
          <a:xfrm rot="0">
            <a:off x="13593378" y="848300"/>
            <a:ext cx="5300714" cy="5300714"/>
            <a:chOff x="0" y="0"/>
            <a:chExt cx="6350000" cy="6350000"/>
          </a:xfrm>
        </p:grpSpPr>
        <p:sp>
          <p:nvSpPr>
            <p:cNvPr name="Freeform 4" id="4"/>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grpSp>
        <p:nvGrpSpPr>
          <p:cNvPr name="Group 5" id="5"/>
          <p:cNvGrpSpPr>
            <a:grpSpLocks noChangeAspect="true"/>
          </p:cNvGrpSpPr>
          <p:nvPr/>
        </p:nvGrpSpPr>
        <p:grpSpPr>
          <a:xfrm rot="0">
            <a:off x="13874640" y="1129573"/>
            <a:ext cx="4738189" cy="4738170"/>
            <a:chOff x="0" y="0"/>
            <a:chExt cx="6350000" cy="6349975"/>
          </a:xfrm>
        </p:grpSpPr>
        <p:sp>
          <p:nvSpPr>
            <p:cNvPr name="Freeform 6" id="6"/>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61272" r="-10362" t="-14423" b="0"/>
              </a:stretch>
            </a:blipFill>
          </p:spPr>
        </p:sp>
      </p:grpSp>
      <p:grpSp>
        <p:nvGrpSpPr>
          <p:cNvPr name="Group 7" id="7"/>
          <p:cNvGrpSpPr/>
          <p:nvPr/>
        </p:nvGrpSpPr>
        <p:grpSpPr>
          <a:xfrm rot="0">
            <a:off x="12119237" y="6564211"/>
            <a:ext cx="4521388" cy="4521388"/>
            <a:chOff x="0" y="0"/>
            <a:chExt cx="6350000" cy="6350000"/>
          </a:xfrm>
        </p:grpSpPr>
        <p:sp>
          <p:nvSpPr>
            <p:cNvPr name="Freeform 8" id="8"/>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grpSp>
        <p:nvGrpSpPr>
          <p:cNvPr name="Group 9" id="9"/>
          <p:cNvGrpSpPr>
            <a:grpSpLocks noChangeAspect="true"/>
          </p:cNvGrpSpPr>
          <p:nvPr/>
        </p:nvGrpSpPr>
        <p:grpSpPr>
          <a:xfrm rot="0">
            <a:off x="12429364" y="6874346"/>
            <a:ext cx="3901133" cy="3901118"/>
            <a:chOff x="0" y="0"/>
            <a:chExt cx="6350000" cy="6349975"/>
          </a:xfrm>
        </p:grpSpPr>
        <p:sp>
          <p:nvSpPr>
            <p:cNvPr name="Freeform 10" id="10"/>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r="-47756" t="-15130" b="0"/>
              </a:stretch>
            </a:blipFill>
          </p:spPr>
        </p:sp>
      </p:grpSp>
      <p:sp>
        <p:nvSpPr>
          <p:cNvPr name="TextBox 11" id="11"/>
          <p:cNvSpPr txBox="true"/>
          <p:nvPr/>
        </p:nvSpPr>
        <p:spPr>
          <a:xfrm rot="0">
            <a:off x="1028700" y="2388869"/>
            <a:ext cx="11735061" cy="5404486"/>
          </a:xfrm>
          <a:prstGeom prst="rect">
            <a:avLst/>
          </a:prstGeom>
        </p:spPr>
        <p:txBody>
          <a:bodyPr anchor="t" rtlCol="false" tIns="0" lIns="0" bIns="0" rIns="0">
            <a:spAutoFit/>
          </a:bodyPr>
          <a:lstStyle/>
          <a:p>
            <a:pPr algn="just" marL="1101080" indent="-550540" lvl="1">
              <a:lnSpc>
                <a:spcPts val="7139"/>
              </a:lnSpc>
              <a:buFont typeface="Arial"/>
              <a:buChar char="•"/>
            </a:pPr>
            <a:r>
              <a:rPr lang="en-US" sz="5099">
                <a:solidFill>
                  <a:srgbClr val="FFF7F3"/>
                </a:solidFill>
                <a:latin typeface="Abhaya Libre Regular Bold"/>
              </a:rPr>
              <a:t>Proteins regulate the acid-base balance in the body.</a:t>
            </a:r>
          </a:p>
          <a:p>
            <a:pPr algn="just" marL="1101080" indent="-550540" lvl="1">
              <a:lnSpc>
                <a:spcPts val="7139"/>
              </a:lnSpc>
              <a:buFont typeface="Arial"/>
              <a:buChar char="•"/>
            </a:pPr>
            <a:r>
              <a:rPr lang="en-US" sz="5099">
                <a:solidFill>
                  <a:srgbClr val="FFF7F3"/>
                </a:solidFill>
                <a:latin typeface="Abhaya Libre Regular Bold"/>
              </a:rPr>
              <a:t>Proteins help in the synthesis of hormones, enzymes and antibodies.</a:t>
            </a:r>
          </a:p>
          <a:p>
            <a:pPr algn="just" marL="1101080" indent="-550540" lvl="1">
              <a:lnSpc>
                <a:spcPts val="7139"/>
              </a:lnSpc>
              <a:buFont typeface="Arial"/>
              <a:buChar char="•"/>
            </a:pPr>
            <a:r>
              <a:rPr lang="en-US" sz="5099">
                <a:solidFill>
                  <a:srgbClr val="FFF7F3"/>
                </a:solidFill>
                <a:latin typeface="Abhaya Libre Regular Bold"/>
              </a:rPr>
              <a:t>They maintain water balance.</a:t>
            </a:r>
          </a:p>
          <a:p>
            <a:pPr algn="just" marL="1101080" indent="-550540" lvl="1">
              <a:lnSpc>
                <a:spcPts val="7139"/>
              </a:lnSpc>
              <a:buFont typeface="Arial"/>
              <a:buChar char="•"/>
            </a:pPr>
            <a:r>
              <a:rPr lang="en-US" sz="5099">
                <a:solidFill>
                  <a:srgbClr val="FFF7F3"/>
                </a:solidFill>
                <a:latin typeface="Abhaya Libre Regular Bold"/>
              </a:rPr>
              <a:t>They aid in muscle contraction.</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1667061" y="1305911"/>
            <a:ext cx="4460018" cy="4460000"/>
            <a:chOff x="0" y="0"/>
            <a:chExt cx="6350000" cy="6349975"/>
          </a:xfrm>
        </p:grpSpPr>
        <p:sp>
          <p:nvSpPr>
            <p:cNvPr name="Freeform 3" id="3"/>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1563" r="-20268" t="0" b="0"/>
              </a:stretch>
            </a:blipFill>
          </p:spPr>
        </p:sp>
      </p:grpSp>
      <p:grpSp>
        <p:nvGrpSpPr>
          <p:cNvPr name="Group 4" id="4"/>
          <p:cNvGrpSpPr/>
          <p:nvPr/>
        </p:nvGrpSpPr>
        <p:grpSpPr>
          <a:xfrm rot="0">
            <a:off x="12297634" y="4296634"/>
            <a:ext cx="5199793" cy="5199793"/>
            <a:chOff x="0" y="0"/>
            <a:chExt cx="6350000" cy="6350000"/>
          </a:xfrm>
        </p:grpSpPr>
        <p:sp>
          <p:nvSpPr>
            <p:cNvPr name="Freeform 5" id="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E3593"/>
            </a:solidFill>
          </p:spPr>
        </p:sp>
      </p:grpSp>
      <p:grpSp>
        <p:nvGrpSpPr>
          <p:cNvPr name="Group 6" id="6"/>
          <p:cNvGrpSpPr/>
          <p:nvPr/>
        </p:nvGrpSpPr>
        <p:grpSpPr>
          <a:xfrm rot="0">
            <a:off x="12535761" y="4534761"/>
            <a:ext cx="4723539" cy="4723539"/>
            <a:chOff x="0" y="0"/>
            <a:chExt cx="6350000" cy="6350000"/>
          </a:xfrm>
        </p:grpSpPr>
        <p:sp>
          <p:nvSpPr>
            <p:cNvPr name="Freeform 7" id="7"/>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grpSp>
        <p:nvGrpSpPr>
          <p:cNvPr name="Group 8" id="8"/>
          <p:cNvGrpSpPr/>
          <p:nvPr/>
        </p:nvGrpSpPr>
        <p:grpSpPr>
          <a:xfrm rot="0">
            <a:off x="1266077" y="804245"/>
            <a:ext cx="5199793" cy="5199793"/>
            <a:chOff x="0" y="0"/>
            <a:chExt cx="6350000" cy="6350000"/>
          </a:xfrm>
        </p:grpSpPr>
        <p:sp>
          <p:nvSpPr>
            <p:cNvPr name="Freeform 9" id="9"/>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E3593"/>
            </a:solidFill>
          </p:spPr>
        </p:sp>
      </p:grpSp>
      <p:grpSp>
        <p:nvGrpSpPr>
          <p:cNvPr name="Group 10" id="10"/>
          <p:cNvGrpSpPr/>
          <p:nvPr/>
        </p:nvGrpSpPr>
        <p:grpSpPr>
          <a:xfrm rot="0">
            <a:off x="1504205" y="1042372"/>
            <a:ext cx="4723539" cy="4723539"/>
            <a:chOff x="0" y="0"/>
            <a:chExt cx="6350000" cy="6350000"/>
          </a:xfrm>
        </p:grpSpPr>
        <p:sp>
          <p:nvSpPr>
            <p:cNvPr name="Freeform 11" id="11"/>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grpSp>
        <p:nvGrpSpPr>
          <p:cNvPr name="Group 12" id="12"/>
          <p:cNvGrpSpPr>
            <a:grpSpLocks noChangeAspect="true"/>
          </p:cNvGrpSpPr>
          <p:nvPr/>
        </p:nvGrpSpPr>
        <p:grpSpPr>
          <a:xfrm rot="0">
            <a:off x="5732352" y="-857627"/>
            <a:ext cx="5657873" cy="5657850"/>
            <a:chOff x="0" y="0"/>
            <a:chExt cx="6350000" cy="6349975"/>
          </a:xfrm>
        </p:grpSpPr>
        <p:sp>
          <p:nvSpPr>
            <p:cNvPr name="Freeform 13" id="13"/>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7659" r="-12152" t="0" b="0"/>
              </a:stretch>
            </a:blipFill>
          </p:spPr>
        </p:sp>
      </p:grpSp>
      <p:sp>
        <p:nvSpPr>
          <p:cNvPr name="TextBox 14" id="14"/>
          <p:cNvSpPr txBox="true"/>
          <p:nvPr/>
        </p:nvSpPr>
        <p:spPr>
          <a:xfrm rot="0">
            <a:off x="1896421" y="6501243"/>
            <a:ext cx="7247579" cy="781050"/>
          </a:xfrm>
          <a:prstGeom prst="rect">
            <a:avLst/>
          </a:prstGeom>
        </p:spPr>
        <p:txBody>
          <a:bodyPr anchor="t" rtlCol="false" tIns="0" lIns="0" bIns="0" rIns="0">
            <a:spAutoFit/>
          </a:bodyPr>
          <a:lstStyle/>
          <a:p>
            <a:pPr>
              <a:lnSpc>
                <a:spcPts val="6120"/>
              </a:lnSpc>
            </a:pPr>
            <a:r>
              <a:rPr lang="en-US" sz="5100">
                <a:solidFill>
                  <a:srgbClr val="2E3593"/>
                </a:solidFill>
                <a:latin typeface="Abhaya Libre Regular Bold"/>
              </a:rPr>
              <a:t>Protein deficiency diseases</a:t>
            </a:r>
          </a:p>
        </p:txBody>
      </p:sp>
      <p:sp>
        <p:nvSpPr>
          <p:cNvPr name="TextBox 15" id="15"/>
          <p:cNvSpPr txBox="true"/>
          <p:nvPr/>
        </p:nvSpPr>
        <p:spPr>
          <a:xfrm rot="0">
            <a:off x="1896421" y="7187043"/>
            <a:ext cx="7298801" cy="1242060"/>
          </a:xfrm>
          <a:prstGeom prst="rect">
            <a:avLst/>
          </a:prstGeom>
        </p:spPr>
        <p:txBody>
          <a:bodyPr anchor="t" rtlCol="false" tIns="0" lIns="0" bIns="0" rIns="0">
            <a:spAutoFit/>
          </a:bodyPr>
          <a:lstStyle/>
          <a:p>
            <a:pPr algn="ctr">
              <a:lnSpc>
                <a:spcPts val="5099"/>
              </a:lnSpc>
            </a:pPr>
            <a:r>
              <a:rPr lang="en-US" sz="3399">
                <a:solidFill>
                  <a:srgbClr val="FB745D"/>
                </a:solidFill>
                <a:latin typeface="Open Sans Light Bold"/>
              </a:rPr>
              <a:t>Due to the deficiency of proteins, </a:t>
            </a:r>
          </a:p>
          <a:p>
            <a:pPr>
              <a:lnSpc>
                <a:spcPts val="5099"/>
              </a:lnSpc>
            </a:pPr>
            <a:r>
              <a:rPr lang="en-US" sz="3399">
                <a:solidFill>
                  <a:srgbClr val="FB745D"/>
                </a:solidFill>
                <a:latin typeface="Open Sans Light Bold"/>
              </a:rPr>
              <a:t>growth is stunted.</a:t>
            </a:r>
          </a:p>
        </p:txBody>
      </p:sp>
      <p:sp>
        <p:nvSpPr>
          <p:cNvPr name="TextBox 16" id="16"/>
          <p:cNvSpPr txBox="true"/>
          <p:nvPr/>
        </p:nvSpPr>
        <p:spPr>
          <a:xfrm rot="0">
            <a:off x="1999596" y="2406874"/>
            <a:ext cx="3732756" cy="1889760"/>
          </a:xfrm>
          <a:prstGeom prst="rect">
            <a:avLst/>
          </a:prstGeom>
        </p:spPr>
        <p:txBody>
          <a:bodyPr anchor="t" rtlCol="false" tIns="0" lIns="0" bIns="0" rIns="0">
            <a:spAutoFit/>
          </a:bodyPr>
          <a:lstStyle/>
          <a:p>
            <a:pPr algn="ctr">
              <a:lnSpc>
                <a:spcPts val="5099"/>
              </a:lnSpc>
            </a:pPr>
            <a:r>
              <a:rPr lang="en-US" sz="3399">
                <a:solidFill>
                  <a:srgbClr val="FFFFFF"/>
                </a:solidFill>
                <a:latin typeface="Abhaya Libre Regular Bold"/>
              </a:rPr>
              <a:t>Kwashiorkar is seen in children due to protein deficiency.</a:t>
            </a:r>
          </a:p>
        </p:txBody>
      </p:sp>
      <p:sp>
        <p:nvSpPr>
          <p:cNvPr name="TextBox 17" id="17"/>
          <p:cNvSpPr txBox="true"/>
          <p:nvPr/>
        </p:nvSpPr>
        <p:spPr>
          <a:xfrm rot="0">
            <a:off x="13031153" y="5899263"/>
            <a:ext cx="3732756" cy="1889760"/>
          </a:xfrm>
          <a:prstGeom prst="rect">
            <a:avLst/>
          </a:prstGeom>
        </p:spPr>
        <p:txBody>
          <a:bodyPr anchor="t" rtlCol="false" tIns="0" lIns="0" bIns="0" rIns="0">
            <a:spAutoFit/>
          </a:bodyPr>
          <a:lstStyle/>
          <a:p>
            <a:pPr algn="ctr">
              <a:lnSpc>
                <a:spcPts val="5099"/>
              </a:lnSpc>
            </a:pPr>
            <a:r>
              <a:rPr lang="en-US" sz="3399">
                <a:solidFill>
                  <a:srgbClr val="FFFFFF"/>
                </a:solidFill>
                <a:latin typeface="Abhaya Libre Regular Bold"/>
              </a:rPr>
              <a:t>Deficiency of both protein and calories leads to Marasmus.</a:t>
            </a:r>
          </a:p>
        </p:txBody>
      </p:sp>
    </p:spTree>
  </p:cSld>
  <p:clrMapOvr>
    <a:masterClrMapping/>
  </p:clrMapOvr>
</p:sld>
</file>

<file path=ppt/slides/slide26.xml><?xml version="1.0" encoding="utf-8"?>
<p:sld xmlns:p="http://schemas.openxmlformats.org/presentationml/2006/main" xmlns:a="http://schemas.openxmlformats.org/drawingml/2006/main">
  <p:cSld>
    <p:bg>
      <p:bgPr>
        <a:solidFill>
          <a:srgbClr val="FFF7F3"/>
        </a:solidFill>
      </p:bgPr>
    </p:bg>
    <p:spTree>
      <p:nvGrpSpPr>
        <p:cNvPr id="1" name=""/>
        <p:cNvGrpSpPr/>
        <p:nvPr/>
      </p:nvGrpSpPr>
      <p:grpSpPr>
        <a:xfrm>
          <a:off x="0" y="0"/>
          <a:ext cx="0" cy="0"/>
          <a:chOff x="0" y="0"/>
          <a:chExt cx="0" cy="0"/>
        </a:xfrm>
      </p:grpSpPr>
      <p:sp>
        <p:nvSpPr>
          <p:cNvPr name="TextBox 2" id="2"/>
          <p:cNvSpPr txBox="true"/>
          <p:nvPr/>
        </p:nvSpPr>
        <p:spPr>
          <a:xfrm rot="0">
            <a:off x="1028700" y="1202055"/>
            <a:ext cx="10765245" cy="7730490"/>
          </a:xfrm>
          <a:prstGeom prst="rect">
            <a:avLst/>
          </a:prstGeom>
        </p:spPr>
        <p:txBody>
          <a:bodyPr anchor="t" rtlCol="false" tIns="0" lIns="0" bIns="0" rIns="0">
            <a:spAutoFit/>
          </a:bodyPr>
          <a:lstStyle/>
          <a:p>
            <a:pPr>
              <a:lnSpc>
                <a:spcPts val="7650"/>
              </a:lnSpc>
            </a:pPr>
            <a:r>
              <a:rPr lang="en-US" sz="5100">
                <a:solidFill>
                  <a:srgbClr val="000000"/>
                </a:solidFill>
                <a:latin typeface="Abhaya Libre Regular Bold"/>
              </a:rPr>
              <a:t>Kwashiorkor </a:t>
            </a:r>
            <a:r>
              <a:rPr lang="en-US" sz="5100">
                <a:solidFill>
                  <a:srgbClr val="FB745D"/>
                </a:solidFill>
                <a:latin typeface="Abhaya Libre Regular Bold"/>
              </a:rPr>
              <a:t>is the disease the first child gets when the second baby is born. Essentially, it is the sickness of the deposed child.</a:t>
            </a:r>
          </a:p>
          <a:p>
            <a:pPr>
              <a:lnSpc>
                <a:spcPts val="7650"/>
              </a:lnSpc>
            </a:pPr>
            <a:r>
              <a:rPr lang="en-US" sz="5100">
                <a:solidFill>
                  <a:srgbClr val="FB745D"/>
                </a:solidFill>
                <a:latin typeface="Abhaya Libre Regular Bold"/>
              </a:rPr>
              <a:t>The child is usually between 1-3 years and is weaned because the mother has given birth to another child or is pregnant.</a:t>
            </a:r>
          </a:p>
        </p:txBody>
      </p:sp>
      <p:grpSp>
        <p:nvGrpSpPr>
          <p:cNvPr name="Group 3" id="3"/>
          <p:cNvGrpSpPr/>
          <p:nvPr/>
        </p:nvGrpSpPr>
        <p:grpSpPr>
          <a:xfrm rot="0">
            <a:off x="12716742" y="3713045"/>
            <a:ext cx="5975353" cy="2380883"/>
            <a:chOff x="0" y="0"/>
            <a:chExt cx="2021292" cy="805385"/>
          </a:xfrm>
        </p:grpSpPr>
        <p:sp>
          <p:nvSpPr>
            <p:cNvPr name="Freeform 4" id="4"/>
            <p:cNvSpPr/>
            <p:nvPr/>
          </p:nvSpPr>
          <p:spPr>
            <a:xfrm>
              <a:off x="0" y="0"/>
              <a:ext cx="2021292" cy="805385"/>
            </a:xfrm>
            <a:custGeom>
              <a:avLst/>
              <a:gdLst/>
              <a:ahLst/>
              <a:cxnLst/>
              <a:rect r="r" b="b" t="t" l="l"/>
              <a:pathLst>
                <a:path h="805385" w="2021292">
                  <a:moveTo>
                    <a:pt x="0" y="0"/>
                  </a:moveTo>
                  <a:lnTo>
                    <a:pt x="2021292" y="0"/>
                  </a:lnTo>
                  <a:lnTo>
                    <a:pt x="2021292" y="805385"/>
                  </a:lnTo>
                  <a:lnTo>
                    <a:pt x="0" y="805385"/>
                  </a:lnTo>
                  <a:close/>
                </a:path>
              </a:pathLst>
            </a:custGeom>
            <a:solidFill>
              <a:srgbClr val="2E3593"/>
            </a:solidFill>
          </p:spPr>
        </p:sp>
      </p:grpSp>
      <p:sp>
        <p:nvSpPr>
          <p:cNvPr name="TextBox 5" id="5"/>
          <p:cNvSpPr txBox="true"/>
          <p:nvPr/>
        </p:nvSpPr>
        <p:spPr>
          <a:xfrm rot="0">
            <a:off x="13199437" y="4256842"/>
            <a:ext cx="4663597" cy="1159938"/>
          </a:xfrm>
          <a:prstGeom prst="rect">
            <a:avLst/>
          </a:prstGeom>
        </p:spPr>
        <p:txBody>
          <a:bodyPr anchor="t" rtlCol="false" tIns="0" lIns="0" bIns="0" rIns="0">
            <a:spAutoFit/>
          </a:bodyPr>
          <a:lstStyle/>
          <a:p>
            <a:pPr algn="ctr">
              <a:lnSpc>
                <a:spcPts val="9506"/>
              </a:lnSpc>
            </a:pPr>
            <a:r>
              <a:rPr lang="en-US" sz="6790">
                <a:solidFill>
                  <a:srgbClr val="FFFFFF"/>
                </a:solidFill>
                <a:latin typeface="Abhaya Libre Regular"/>
              </a:rPr>
              <a:t>Kwashiorkor</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sp>
        <p:nvSpPr>
          <p:cNvPr name="TextBox 2" id="2"/>
          <p:cNvSpPr txBox="true"/>
          <p:nvPr/>
        </p:nvSpPr>
        <p:spPr>
          <a:xfrm rot="0">
            <a:off x="1028700" y="716280"/>
            <a:ext cx="9258354" cy="8702040"/>
          </a:xfrm>
          <a:prstGeom prst="rect">
            <a:avLst/>
          </a:prstGeom>
        </p:spPr>
        <p:txBody>
          <a:bodyPr anchor="t" rtlCol="false" tIns="0" lIns="0" bIns="0" rIns="0">
            <a:spAutoFit/>
          </a:bodyPr>
          <a:lstStyle/>
          <a:p>
            <a:pPr marL="1101090" indent="-550545" lvl="1">
              <a:lnSpc>
                <a:spcPts val="7650"/>
              </a:lnSpc>
              <a:buFont typeface="Arial"/>
              <a:buChar char="•"/>
            </a:pPr>
            <a:r>
              <a:rPr lang="en-US" sz="5100">
                <a:solidFill>
                  <a:srgbClr val="FB745D"/>
                </a:solidFill>
                <a:latin typeface="Abhaya Libre Regular Bold"/>
              </a:rPr>
              <a:t>Growth failure</a:t>
            </a:r>
          </a:p>
          <a:p>
            <a:pPr marL="1101090" indent="-550545" lvl="1">
              <a:lnSpc>
                <a:spcPts val="7650"/>
              </a:lnSpc>
              <a:buFont typeface="Arial"/>
              <a:buChar char="•"/>
            </a:pPr>
            <a:r>
              <a:rPr lang="en-US" sz="5100">
                <a:solidFill>
                  <a:srgbClr val="FB745D"/>
                </a:solidFill>
                <a:latin typeface="Abhaya Libre Regular Bold"/>
              </a:rPr>
              <a:t>Edema</a:t>
            </a:r>
          </a:p>
          <a:p>
            <a:pPr marL="1101090" indent="-550545" lvl="1">
              <a:lnSpc>
                <a:spcPts val="7650"/>
              </a:lnSpc>
              <a:buFont typeface="Arial"/>
              <a:buChar char="•"/>
            </a:pPr>
            <a:r>
              <a:rPr lang="en-US" sz="5100">
                <a:solidFill>
                  <a:srgbClr val="FB745D"/>
                </a:solidFill>
                <a:latin typeface="Abhaya Libre Regular Bold"/>
              </a:rPr>
              <a:t>Moon face</a:t>
            </a:r>
          </a:p>
          <a:p>
            <a:pPr marL="1101090" indent="-550545" lvl="1">
              <a:lnSpc>
                <a:spcPts val="7650"/>
              </a:lnSpc>
              <a:buFont typeface="Arial"/>
              <a:buChar char="•"/>
            </a:pPr>
            <a:r>
              <a:rPr lang="en-US" sz="5100">
                <a:solidFill>
                  <a:srgbClr val="FB745D"/>
                </a:solidFill>
                <a:latin typeface="Abhaya Libre Regular Bold"/>
              </a:rPr>
              <a:t>Mental changes include irritability, laziness, indifference</a:t>
            </a:r>
          </a:p>
          <a:p>
            <a:pPr marL="1101090" indent="-550545" lvl="1">
              <a:lnSpc>
                <a:spcPts val="7650"/>
              </a:lnSpc>
              <a:buFont typeface="Arial"/>
              <a:buChar char="•"/>
            </a:pPr>
            <a:r>
              <a:rPr lang="en-US" sz="5100">
                <a:solidFill>
                  <a:srgbClr val="FB745D"/>
                </a:solidFill>
                <a:latin typeface="Abhaya Libre Regular Bold"/>
              </a:rPr>
              <a:t>Rashes and/or lesions</a:t>
            </a:r>
          </a:p>
          <a:p>
            <a:pPr marL="1101090" indent="-550545" lvl="1">
              <a:lnSpc>
                <a:spcPts val="7650"/>
              </a:lnSpc>
              <a:buFont typeface="Arial"/>
              <a:buChar char="•"/>
            </a:pPr>
            <a:r>
              <a:rPr lang="en-US" sz="5100">
                <a:solidFill>
                  <a:srgbClr val="FB745D"/>
                </a:solidFill>
                <a:latin typeface="Abhaya Libre Regular Bold"/>
              </a:rPr>
              <a:t>Rough, lusterless, brown, easily pluckable hair</a:t>
            </a:r>
          </a:p>
        </p:txBody>
      </p:sp>
      <p:grpSp>
        <p:nvGrpSpPr>
          <p:cNvPr name="Group 3" id="3"/>
          <p:cNvGrpSpPr/>
          <p:nvPr/>
        </p:nvGrpSpPr>
        <p:grpSpPr>
          <a:xfrm rot="0">
            <a:off x="11821960" y="-369770"/>
            <a:ext cx="6696951" cy="11026539"/>
            <a:chOff x="0" y="0"/>
            <a:chExt cx="2265388" cy="3729965"/>
          </a:xfrm>
        </p:grpSpPr>
        <p:sp>
          <p:nvSpPr>
            <p:cNvPr name="Freeform 4" id="4"/>
            <p:cNvSpPr/>
            <p:nvPr/>
          </p:nvSpPr>
          <p:spPr>
            <a:xfrm>
              <a:off x="0" y="0"/>
              <a:ext cx="2265388" cy="3729965"/>
            </a:xfrm>
            <a:custGeom>
              <a:avLst/>
              <a:gdLst/>
              <a:ahLst/>
              <a:cxnLst/>
              <a:rect r="r" b="b" t="t" l="l"/>
              <a:pathLst>
                <a:path h="3729965" w="2265388">
                  <a:moveTo>
                    <a:pt x="0" y="0"/>
                  </a:moveTo>
                  <a:lnTo>
                    <a:pt x="2265388" y="0"/>
                  </a:lnTo>
                  <a:lnTo>
                    <a:pt x="2265388" y="3729965"/>
                  </a:lnTo>
                  <a:lnTo>
                    <a:pt x="0" y="3729965"/>
                  </a:lnTo>
                  <a:close/>
                </a:path>
              </a:pathLst>
            </a:custGeom>
            <a:solidFill>
              <a:srgbClr val="2E3593"/>
            </a:solidFill>
          </p:spPr>
        </p:sp>
      </p:grpSp>
      <p:grpSp>
        <p:nvGrpSpPr>
          <p:cNvPr name="Group 5" id="5"/>
          <p:cNvGrpSpPr/>
          <p:nvPr/>
        </p:nvGrpSpPr>
        <p:grpSpPr>
          <a:xfrm rot="0">
            <a:off x="9692209" y="5324033"/>
            <a:ext cx="6292856" cy="6292856"/>
            <a:chOff x="0" y="0"/>
            <a:chExt cx="6350000" cy="6350000"/>
          </a:xfrm>
        </p:grpSpPr>
        <p:sp>
          <p:nvSpPr>
            <p:cNvPr name="Freeform 6" id="6"/>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grpSp>
        <p:nvGrpSpPr>
          <p:cNvPr name="Group 7" id="7"/>
          <p:cNvGrpSpPr>
            <a:grpSpLocks noChangeAspect="true"/>
          </p:cNvGrpSpPr>
          <p:nvPr/>
        </p:nvGrpSpPr>
        <p:grpSpPr>
          <a:xfrm rot="0">
            <a:off x="10009701" y="5641537"/>
            <a:ext cx="5657873" cy="5657850"/>
            <a:chOff x="0" y="0"/>
            <a:chExt cx="6350000" cy="6349975"/>
          </a:xfrm>
        </p:grpSpPr>
        <p:sp>
          <p:nvSpPr>
            <p:cNvPr name="Freeform 8" id="8"/>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r="0" t="-16666" b="-16666"/>
              </a:stretch>
            </a:blipFill>
          </p:spPr>
        </p:sp>
      </p:grpSp>
      <p:sp>
        <p:nvSpPr>
          <p:cNvPr name="TextBox 9" id="9"/>
          <p:cNvSpPr txBox="true"/>
          <p:nvPr/>
        </p:nvSpPr>
        <p:spPr>
          <a:xfrm rot="0">
            <a:off x="12595703" y="2049907"/>
            <a:ext cx="4663597" cy="2358991"/>
          </a:xfrm>
          <a:prstGeom prst="rect">
            <a:avLst/>
          </a:prstGeom>
        </p:spPr>
        <p:txBody>
          <a:bodyPr anchor="t" rtlCol="false" tIns="0" lIns="0" bIns="0" rIns="0">
            <a:spAutoFit/>
          </a:bodyPr>
          <a:lstStyle/>
          <a:p>
            <a:pPr algn="ctr">
              <a:lnSpc>
                <a:spcPts val="9506"/>
              </a:lnSpc>
            </a:pPr>
            <a:r>
              <a:rPr lang="en-US" sz="6790">
                <a:solidFill>
                  <a:srgbClr val="FFFFFF"/>
                </a:solidFill>
                <a:latin typeface="Abhaya Libre Regular"/>
              </a:rPr>
              <a:t>Symptoms of Kwashiorkor</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sp>
        <p:nvSpPr>
          <p:cNvPr name="AutoShape 2" id="2"/>
          <p:cNvSpPr/>
          <p:nvPr/>
        </p:nvSpPr>
        <p:spPr>
          <a:xfrm rot="5400000">
            <a:off x="10061594" y="5399179"/>
            <a:ext cx="10845983" cy="0"/>
          </a:xfrm>
          <a:prstGeom prst="line">
            <a:avLst/>
          </a:prstGeom>
          <a:ln cap="rnd" w="47625">
            <a:solidFill>
              <a:srgbClr val="2E3593"/>
            </a:solidFill>
            <a:prstDash val="solid"/>
            <a:headEnd type="none" len="sm" w="sm"/>
            <a:tailEnd type="none" len="sm" w="sm"/>
          </a:ln>
        </p:spPr>
      </p:sp>
      <p:grpSp>
        <p:nvGrpSpPr>
          <p:cNvPr name="Group 3" id="3"/>
          <p:cNvGrpSpPr/>
          <p:nvPr/>
        </p:nvGrpSpPr>
        <p:grpSpPr>
          <a:xfrm rot="0">
            <a:off x="11677338" y="1595200"/>
            <a:ext cx="7662120" cy="7663100"/>
            <a:chOff x="0" y="0"/>
            <a:chExt cx="6350000" cy="6350000"/>
          </a:xfrm>
        </p:grpSpPr>
        <p:sp>
          <p:nvSpPr>
            <p:cNvPr name="Freeform 4" id="4"/>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sp>
        <p:nvSpPr>
          <p:cNvPr name="TextBox 5" id="5"/>
          <p:cNvSpPr txBox="true"/>
          <p:nvPr/>
        </p:nvSpPr>
        <p:spPr>
          <a:xfrm rot="0">
            <a:off x="1028700" y="716280"/>
            <a:ext cx="9840448" cy="8702040"/>
          </a:xfrm>
          <a:prstGeom prst="rect">
            <a:avLst/>
          </a:prstGeom>
        </p:spPr>
        <p:txBody>
          <a:bodyPr anchor="t" rtlCol="false" tIns="0" lIns="0" bIns="0" rIns="0">
            <a:spAutoFit/>
          </a:bodyPr>
          <a:lstStyle/>
          <a:p>
            <a:pPr marL="1101090" indent="-550545" lvl="1">
              <a:lnSpc>
                <a:spcPts val="7650"/>
              </a:lnSpc>
              <a:buFont typeface="Arial"/>
              <a:buChar char="•"/>
            </a:pPr>
            <a:r>
              <a:rPr lang="en-US" sz="5100">
                <a:solidFill>
                  <a:srgbClr val="2E3593"/>
                </a:solidFill>
                <a:latin typeface="Abhaya Libre Regular Bold"/>
              </a:rPr>
              <a:t>Muscle wasting</a:t>
            </a:r>
          </a:p>
          <a:p>
            <a:pPr marL="1101090" indent="-550545" lvl="1">
              <a:lnSpc>
                <a:spcPts val="7650"/>
              </a:lnSpc>
              <a:buFont typeface="Arial"/>
              <a:buChar char="•"/>
            </a:pPr>
            <a:r>
              <a:rPr lang="en-US" sz="5100">
                <a:solidFill>
                  <a:srgbClr val="2E3593"/>
                </a:solidFill>
                <a:latin typeface="Abhaya Libre Regular Bold"/>
              </a:rPr>
              <a:t>Enlarged liver</a:t>
            </a:r>
          </a:p>
          <a:p>
            <a:pPr marL="1101090" indent="-550545" lvl="1">
              <a:lnSpc>
                <a:spcPts val="7650"/>
              </a:lnSpc>
              <a:buFont typeface="Arial"/>
              <a:buChar char="•"/>
            </a:pPr>
            <a:r>
              <a:rPr lang="en-US" sz="5100">
                <a:solidFill>
                  <a:srgbClr val="2E3593"/>
                </a:solidFill>
                <a:latin typeface="Abhaya Libre Regular Bold"/>
              </a:rPr>
              <a:t>Loss of appetite, vomiting, diarrhoea</a:t>
            </a:r>
          </a:p>
          <a:p>
            <a:pPr marL="1101090" indent="-550545" lvl="1">
              <a:lnSpc>
                <a:spcPts val="7650"/>
              </a:lnSpc>
              <a:buFont typeface="Arial"/>
              <a:buChar char="•"/>
            </a:pPr>
            <a:r>
              <a:rPr lang="en-US" sz="5100">
                <a:solidFill>
                  <a:srgbClr val="2E3593"/>
                </a:solidFill>
                <a:latin typeface="Abhaya Libre Regular Bold"/>
              </a:rPr>
              <a:t>Anaemia</a:t>
            </a:r>
          </a:p>
          <a:p>
            <a:pPr marL="1101090" indent="-550545" lvl="1">
              <a:lnSpc>
                <a:spcPts val="7650"/>
              </a:lnSpc>
              <a:buFont typeface="Arial"/>
              <a:buChar char="•"/>
            </a:pPr>
            <a:r>
              <a:rPr lang="en-US" sz="5100">
                <a:solidFill>
                  <a:srgbClr val="2E3593"/>
                </a:solidFill>
                <a:latin typeface="Abhaya Libre Regular Bold"/>
              </a:rPr>
              <a:t>Vitamin deficiency (of Vitamin A), resulting in Xeropthalmia and Keratomalacia</a:t>
            </a:r>
          </a:p>
          <a:p>
            <a:pPr marL="1101090" indent="-550545" lvl="1">
              <a:lnSpc>
                <a:spcPts val="7650"/>
              </a:lnSpc>
              <a:buFont typeface="Arial"/>
              <a:buChar char="•"/>
            </a:pPr>
            <a:r>
              <a:rPr lang="en-US" sz="5100">
                <a:solidFill>
                  <a:srgbClr val="2E3593"/>
                </a:solidFill>
                <a:latin typeface="Abhaya Libre Regular Bold"/>
              </a:rPr>
              <a:t>Pot-belly</a:t>
            </a:r>
          </a:p>
        </p:txBody>
      </p:sp>
      <p:grpSp>
        <p:nvGrpSpPr>
          <p:cNvPr name="Group 6" id="6"/>
          <p:cNvGrpSpPr>
            <a:grpSpLocks noChangeAspect="true"/>
          </p:cNvGrpSpPr>
          <p:nvPr/>
        </p:nvGrpSpPr>
        <p:grpSpPr>
          <a:xfrm rot="0">
            <a:off x="12051670" y="1970036"/>
            <a:ext cx="6913456" cy="6913428"/>
            <a:chOff x="0" y="0"/>
            <a:chExt cx="6350000" cy="6349975"/>
          </a:xfrm>
        </p:grpSpPr>
        <p:sp>
          <p:nvSpPr>
            <p:cNvPr name="Freeform 7" id="7"/>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431" r="-3431" t="0" b="0"/>
              </a:stretch>
            </a:blipFill>
          </p:spPr>
        </p:sp>
      </p:grpSp>
    </p:spTree>
  </p:cSld>
  <p:clrMapOvr>
    <a:masterClrMapping/>
  </p:clrMapOvr>
</p:sld>
</file>

<file path=ppt/slides/slide29.xml><?xml version="1.0" encoding="utf-8"?>
<p:sld xmlns:p="http://schemas.openxmlformats.org/presentationml/2006/main" xmlns:a="http://schemas.openxmlformats.org/drawingml/2006/main">
  <p:cSld>
    <p:bg>
      <p:bgPr>
        <a:solidFill>
          <a:srgbClr val="FFF7F3"/>
        </a:solidFill>
      </p:bgPr>
    </p:bg>
    <p:spTree>
      <p:nvGrpSpPr>
        <p:cNvPr id="1" name=""/>
        <p:cNvGrpSpPr/>
        <p:nvPr/>
      </p:nvGrpSpPr>
      <p:grpSpPr>
        <a:xfrm>
          <a:off x="0" y="0"/>
          <a:ext cx="0" cy="0"/>
          <a:chOff x="0" y="0"/>
          <a:chExt cx="0" cy="0"/>
        </a:xfrm>
      </p:grpSpPr>
      <p:sp>
        <p:nvSpPr>
          <p:cNvPr name="TextBox 2" id="2"/>
          <p:cNvSpPr txBox="true"/>
          <p:nvPr/>
        </p:nvSpPr>
        <p:spPr>
          <a:xfrm rot="0">
            <a:off x="1288475" y="2173605"/>
            <a:ext cx="10765245" cy="5787390"/>
          </a:xfrm>
          <a:prstGeom prst="rect">
            <a:avLst/>
          </a:prstGeom>
        </p:spPr>
        <p:txBody>
          <a:bodyPr anchor="t" rtlCol="false" tIns="0" lIns="0" bIns="0" rIns="0">
            <a:spAutoFit/>
          </a:bodyPr>
          <a:lstStyle/>
          <a:p>
            <a:pPr>
              <a:lnSpc>
                <a:spcPts val="7650"/>
              </a:lnSpc>
            </a:pPr>
            <a:r>
              <a:rPr lang="en-US" sz="5100">
                <a:solidFill>
                  <a:srgbClr val="000000"/>
                </a:solidFill>
                <a:latin typeface="Abhaya Libre Regular Bold"/>
              </a:rPr>
              <a:t>Marasmus </a:t>
            </a:r>
            <a:r>
              <a:rPr lang="en-US" sz="5100">
                <a:solidFill>
                  <a:srgbClr val="FB745D"/>
                </a:solidFill>
                <a:latin typeface="Abhaya Libre Regular Bold"/>
              </a:rPr>
              <a:t>occurs due to deficiency of protein and calories both.</a:t>
            </a:r>
          </a:p>
          <a:p>
            <a:pPr>
              <a:lnSpc>
                <a:spcPts val="7650"/>
              </a:lnSpc>
            </a:pPr>
            <a:r>
              <a:rPr lang="en-US" sz="5100">
                <a:solidFill>
                  <a:srgbClr val="FB745D"/>
                </a:solidFill>
                <a:latin typeface="Abhaya Libre Regular Bold"/>
              </a:rPr>
              <a:t>Generally, children of around 1 year are affected. In developing countries, a common cause for Marasmus is the cessation of breast feeding.</a:t>
            </a:r>
          </a:p>
        </p:txBody>
      </p:sp>
      <p:grpSp>
        <p:nvGrpSpPr>
          <p:cNvPr name="Group 3" id="3"/>
          <p:cNvGrpSpPr/>
          <p:nvPr/>
        </p:nvGrpSpPr>
        <p:grpSpPr>
          <a:xfrm rot="0">
            <a:off x="12716742" y="3713045"/>
            <a:ext cx="5975353" cy="2380883"/>
            <a:chOff x="0" y="0"/>
            <a:chExt cx="2021292" cy="805385"/>
          </a:xfrm>
        </p:grpSpPr>
        <p:sp>
          <p:nvSpPr>
            <p:cNvPr name="Freeform 4" id="4"/>
            <p:cNvSpPr/>
            <p:nvPr/>
          </p:nvSpPr>
          <p:spPr>
            <a:xfrm>
              <a:off x="0" y="0"/>
              <a:ext cx="2021292" cy="805385"/>
            </a:xfrm>
            <a:custGeom>
              <a:avLst/>
              <a:gdLst/>
              <a:ahLst/>
              <a:cxnLst/>
              <a:rect r="r" b="b" t="t" l="l"/>
              <a:pathLst>
                <a:path h="805385" w="2021292">
                  <a:moveTo>
                    <a:pt x="0" y="0"/>
                  </a:moveTo>
                  <a:lnTo>
                    <a:pt x="2021292" y="0"/>
                  </a:lnTo>
                  <a:lnTo>
                    <a:pt x="2021292" y="805385"/>
                  </a:lnTo>
                  <a:lnTo>
                    <a:pt x="0" y="805385"/>
                  </a:lnTo>
                  <a:close/>
                </a:path>
              </a:pathLst>
            </a:custGeom>
            <a:solidFill>
              <a:srgbClr val="2E3593"/>
            </a:solidFill>
          </p:spPr>
        </p:sp>
      </p:grpSp>
      <p:sp>
        <p:nvSpPr>
          <p:cNvPr name="TextBox 5" id="5"/>
          <p:cNvSpPr txBox="true"/>
          <p:nvPr/>
        </p:nvSpPr>
        <p:spPr>
          <a:xfrm rot="0">
            <a:off x="13199437" y="4256842"/>
            <a:ext cx="4663597" cy="1159938"/>
          </a:xfrm>
          <a:prstGeom prst="rect">
            <a:avLst/>
          </a:prstGeom>
        </p:spPr>
        <p:txBody>
          <a:bodyPr anchor="t" rtlCol="false" tIns="0" lIns="0" bIns="0" rIns="0">
            <a:spAutoFit/>
          </a:bodyPr>
          <a:lstStyle/>
          <a:p>
            <a:pPr algn="ctr">
              <a:lnSpc>
                <a:spcPts val="9506"/>
              </a:lnSpc>
            </a:pPr>
            <a:r>
              <a:rPr lang="en-US" sz="6790">
                <a:solidFill>
                  <a:srgbClr val="FFFFFF"/>
                </a:solidFill>
                <a:latin typeface="Abhaya Libre Regular"/>
              </a:rPr>
              <a:t>Marasmus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15627636" y="7626636"/>
            <a:ext cx="5320727" cy="5320727"/>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grpSp>
        <p:nvGrpSpPr>
          <p:cNvPr name="Group 4" id="4"/>
          <p:cNvGrpSpPr>
            <a:grpSpLocks noChangeAspect="true"/>
          </p:cNvGrpSpPr>
          <p:nvPr/>
        </p:nvGrpSpPr>
        <p:grpSpPr>
          <a:xfrm rot="0">
            <a:off x="9483478" y="2025583"/>
            <a:ext cx="6144159" cy="6144134"/>
            <a:chOff x="0" y="0"/>
            <a:chExt cx="6350000" cy="6349975"/>
          </a:xfrm>
        </p:grpSpPr>
        <p:sp>
          <p:nvSpPr>
            <p:cNvPr name="Freeform 5" id="5"/>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43384" r="-34091" t="-87581" b="-80814"/>
              </a:stretch>
            </a:blipFill>
          </p:spPr>
        </p:sp>
      </p:grpSp>
      <p:pic>
        <p:nvPicPr>
          <p:cNvPr name="Picture 6" id="6"/>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3739264" y="-2921536"/>
            <a:ext cx="5320749" cy="5320749"/>
          </a:xfrm>
          <a:prstGeom prst="rect">
            <a:avLst/>
          </a:prstGeom>
        </p:spPr>
      </p:pic>
      <p:pic>
        <p:nvPicPr>
          <p:cNvPr name="Picture 7" id="7"/>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6012198" y="7887787"/>
            <a:ext cx="5320749" cy="5320749"/>
          </a:xfrm>
          <a:prstGeom prst="rect">
            <a:avLst/>
          </a:prstGeom>
        </p:spPr>
      </p:pic>
      <p:grpSp>
        <p:nvGrpSpPr>
          <p:cNvPr name="Group 8" id="8"/>
          <p:cNvGrpSpPr/>
          <p:nvPr/>
        </p:nvGrpSpPr>
        <p:grpSpPr>
          <a:xfrm rot="0">
            <a:off x="16930309" y="9125616"/>
            <a:ext cx="657981" cy="265369"/>
            <a:chOff x="0" y="0"/>
            <a:chExt cx="1064350" cy="429260"/>
          </a:xfrm>
        </p:grpSpPr>
        <p:sp>
          <p:nvSpPr>
            <p:cNvPr name="Freeform 9" id="9"/>
            <p:cNvSpPr/>
            <p:nvPr/>
          </p:nvSpPr>
          <p:spPr>
            <a:xfrm>
              <a:off x="0" y="-5080"/>
              <a:ext cx="1064350" cy="434340"/>
            </a:xfrm>
            <a:custGeom>
              <a:avLst/>
              <a:gdLst/>
              <a:ahLst/>
              <a:cxnLst/>
              <a:rect r="r" b="b" t="t" l="l"/>
              <a:pathLst>
                <a:path h="434340" w="1064350">
                  <a:moveTo>
                    <a:pt x="1046570" y="187960"/>
                  </a:moveTo>
                  <a:lnTo>
                    <a:pt x="784950" y="11430"/>
                  </a:lnTo>
                  <a:cubicBezTo>
                    <a:pt x="767170" y="0"/>
                    <a:pt x="744310" y="3810"/>
                    <a:pt x="731610" y="21590"/>
                  </a:cubicBezTo>
                  <a:cubicBezTo>
                    <a:pt x="720180" y="39370"/>
                    <a:pt x="723990" y="62230"/>
                    <a:pt x="741770" y="74930"/>
                  </a:cubicBezTo>
                  <a:lnTo>
                    <a:pt x="900520" y="181610"/>
                  </a:lnTo>
                  <a:lnTo>
                    <a:pt x="0" y="181610"/>
                  </a:lnTo>
                  <a:lnTo>
                    <a:pt x="0" y="257810"/>
                  </a:lnTo>
                  <a:lnTo>
                    <a:pt x="900520" y="257810"/>
                  </a:lnTo>
                  <a:lnTo>
                    <a:pt x="741770" y="364490"/>
                  </a:lnTo>
                  <a:cubicBezTo>
                    <a:pt x="723990" y="375920"/>
                    <a:pt x="720180" y="400050"/>
                    <a:pt x="731610" y="417830"/>
                  </a:cubicBezTo>
                  <a:cubicBezTo>
                    <a:pt x="739230" y="429260"/>
                    <a:pt x="750660" y="434340"/>
                    <a:pt x="763360" y="434340"/>
                  </a:cubicBezTo>
                  <a:cubicBezTo>
                    <a:pt x="770980" y="434340"/>
                    <a:pt x="778600" y="431800"/>
                    <a:pt x="784950" y="427990"/>
                  </a:cubicBezTo>
                  <a:lnTo>
                    <a:pt x="1047840" y="251460"/>
                  </a:lnTo>
                  <a:cubicBezTo>
                    <a:pt x="1058000" y="243840"/>
                    <a:pt x="1064350" y="232410"/>
                    <a:pt x="1064350" y="219710"/>
                  </a:cubicBezTo>
                  <a:cubicBezTo>
                    <a:pt x="1064350" y="207010"/>
                    <a:pt x="1058000" y="195580"/>
                    <a:pt x="1046570" y="187960"/>
                  </a:cubicBezTo>
                  <a:close/>
                </a:path>
              </a:pathLst>
            </a:custGeom>
            <a:solidFill>
              <a:srgbClr val="2E3593"/>
            </a:solidFill>
          </p:spPr>
        </p:sp>
      </p:grpSp>
      <p:pic>
        <p:nvPicPr>
          <p:cNvPr name="Picture 10" id="10"/>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6569342" y="8799165"/>
            <a:ext cx="4206460" cy="2141470"/>
          </a:xfrm>
          <a:prstGeom prst="rect">
            <a:avLst/>
          </a:prstGeom>
        </p:spPr>
      </p:pic>
      <p:pic>
        <p:nvPicPr>
          <p:cNvPr name="Picture 11" id="11"/>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5086822" y="-261162"/>
            <a:ext cx="2625631" cy="2272364"/>
          </a:xfrm>
          <a:prstGeom prst="rect">
            <a:avLst/>
          </a:prstGeom>
        </p:spPr>
      </p:pic>
      <p:pic>
        <p:nvPicPr>
          <p:cNvPr name="Picture 12" id="1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631674" y="6138791"/>
            <a:ext cx="5320749" cy="5320749"/>
          </a:xfrm>
          <a:prstGeom prst="rect">
            <a:avLst/>
          </a:prstGeom>
        </p:spPr>
      </p:pic>
      <p:pic>
        <p:nvPicPr>
          <p:cNvPr name="Picture 13" id="13"/>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580528" y="7252787"/>
            <a:ext cx="3218456" cy="2399213"/>
          </a:xfrm>
          <a:prstGeom prst="rect">
            <a:avLst/>
          </a:prstGeom>
        </p:spPr>
      </p:pic>
      <p:sp>
        <p:nvSpPr>
          <p:cNvPr name="TextBox 14" id="14"/>
          <p:cNvSpPr txBox="true"/>
          <p:nvPr/>
        </p:nvSpPr>
        <p:spPr>
          <a:xfrm rot="0">
            <a:off x="1148270" y="1019175"/>
            <a:ext cx="8162542" cy="2324100"/>
          </a:xfrm>
          <a:prstGeom prst="rect">
            <a:avLst/>
          </a:prstGeom>
        </p:spPr>
        <p:txBody>
          <a:bodyPr anchor="t" rtlCol="false" tIns="0" lIns="0" bIns="0" rIns="0">
            <a:spAutoFit/>
          </a:bodyPr>
          <a:lstStyle/>
          <a:p>
            <a:pPr>
              <a:lnSpc>
                <a:spcPts val="6120"/>
              </a:lnSpc>
            </a:pPr>
            <a:r>
              <a:rPr lang="en-US" sz="5100">
                <a:solidFill>
                  <a:srgbClr val="FFF7F3"/>
                </a:solidFill>
                <a:latin typeface="Abhaya Libre Regular Bold"/>
              </a:rPr>
              <a:t>Proteins contain  carbon, hydrogen, oxygen and nitrogen.</a:t>
            </a:r>
          </a:p>
        </p:txBody>
      </p:sp>
      <p:sp>
        <p:nvSpPr>
          <p:cNvPr name="TextBox 15" id="15"/>
          <p:cNvSpPr txBox="true"/>
          <p:nvPr/>
        </p:nvSpPr>
        <p:spPr>
          <a:xfrm rot="0">
            <a:off x="1148270" y="3740467"/>
            <a:ext cx="7524302" cy="1699133"/>
          </a:xfrm>
          <a:prstGeom prst="rect">
            <a:avLst/>
          </a:prstGeom>
        </p:spPr>
        <p:txBody>
          <a:bodyPr anchor="t" rtlCol="false" tIns="0" lIns="0" bIns="0" rIns="0">
            <a:spAutoFit/>
          </a:bodyPr>
          <a:lstStyle/>
          <a:p>
            <a:pPr>
              <a:lnSpc>
                <a:spcPts val="4522"/>
              </a:lnSpc>
            </a:pPr>
            <a:r>
              <a:rPr lang="en-US" sz="3230">
                <a:solidFill>
                  <a:srgbClr val="FFF7F3"/>
                </a:solidFill>
                <a:latin typeface="Open Sans Light Bold"/>
              </a:rPr>
              <a:t>The basic building blocks of proteins are nitrogen-containing units called Amino acids.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sp>
        <p:nvSpPr>
          <p:cNvPr name="TextBox 2" id="2"/>
          <p:cNvSpPr txBox="true"/>
          <p:nvPr/>
        </p:nvSpPr>
        <p:spPr>
          <a:xfrm rot="0">
            <a:off x="1028700" y="2671642"/>
            <a:ext cx="9840448" cy="5787390"/>
          </a:xfrm>
          <a:prstGeom prst="rect">
            <a:avLst/>
          </a:prstGeom>
        </p:spPr>
        <p:txBody>
          <a:bodyPr anchor="t" rtlCol="false" tIns="0" lIns="0" bIns="0" rIns="0">
            <a:spAutoFit/>
          </a:bodyPr>
          <a:lstStyle/>
          <a:p>
            <a:pPr marL="1101090" indent="-550545" lvl="1">
              <a:lnSpc>
                <a:spcPts val="7650"/>
              </a:lnSpc>
              <a:buFont typeface="Arial"/>
              <a:buChar char="•"/>
            </a:pPr>
            <a:r>
              <a:rPr lang="en-US" sz="5100">
                <a:solidFill>
                  <a:srgbClr val="FB745D"/>
                </a:solidFill>
                <a:latin typeface="Abhaya Libre Regular Bold"/>
              </a:rPr>
              <a:t>Growth retardation</a:t>
            </a:r>
          </a:p>
          <a:p>
            <a:pPr marL="1101090" indent="-550545" lvl="1">
              <a:lnSpc>
                <a:spcPts val="7650"/>
              </a:lnSpc>
              <a:buFont typeface="Arial"/>
              <a:buChar char="•"/>
            </a:pPr>
            <a:r>
              <a:rPr lang="en-US" sz="5100">
                <a:solidFill>
                  <a:srgbClr val="FB745D"/>
                </a:solidFill>
                <a:latin typeface="Abhaya Libre Regular Bold"/>
              </a:rPr>
              <a:t>Wasting of muscles and subcutaneous fat</a:t>
            </a:r>
          </a:p>
          <a:p>
            <a:pPr marL="1101090" indent="-550545" lvl="1">
              <a:lnSpc>
                <a:spcPts val="7650"/>
              </a:lnSpc>
              <a:buFont typeface="Arial"/>
              <a:buChar char="•"/>
            </a:pPr>
            <a:r>
              <a:rPr lang="en-US" sz="5100">
                <a:solidFill>
                  <a:srgbClr val="FB745D"/>
                </a:solidFill>
                <a:latin typeface="Abhaya Libre Regular Bold"/>
              </a:rPr>
              <a:t>The skin becomes dry and atrophic</a:t>
            </a:r>
          </a:p>
          <a:p>
            <a:pPr marL="1101090" indent="-550545" lvl="1">
              <a:lnSpc>
                <a:spcPts val="7650"/>
              </a:lnSpc>
              <a:buFont typeface="Arial"/>
              <a:buChar char="•"/>
            </a:pPr>
            <a:r>
              <a:rPr lang="en-US" sz="5100">
                <a:solidFill>
                  <a:srgbClr val="FB745D"/>
                </a:solidFill>
                <a:latin typeface="Abhaya Libre Regular Bold"/>
              </a:rPr>
              <a:t>Lowering of serum albumin</a:t>
            </a:r>
          </a:p>
        </p:txBody>
      </p:sp>
      <p:sp>
        <p:nvSpPr>
          <p:cNvPr name="AutoShape 3" id="3"/>
          <p:cNvSpPr/>
          <p:nvPr/>
        </p:nvSpPr>
        <p:spPr>
          <a:xfrm rot="5400000">
            <a:off x="6021384" y="5300221"/>
            <a:ext cx="16230600" cy="0"/>
          </a:xfrm>
          <a:prstGeom prst="line">
            <a:avLst/>
          </a:prstGeom>
          <a:ln cap="rnd" w="47625">
            <a:solidFill>
              <a:srgbClr val="2E3593"/>
            </a:solidFill>
            <a:prstDash val="solid"/>
            <a:headEnd type="none" len="sm" w="sm"/>
            <a:tailEnd type="none" len="sm" w="sm"/>
          </a:ln>
        </p:spPr>
      </p:sp>
      <p:grpSp>
        <p:nvGrpSpPr>
          <p:cNvPr name="Group 4" id="4"/>
          <p:cNvGrpSpPr/>
          <p:nvPr/>
        </p:nvGrpSpPr>
        <p:grpSpPr>
          <a:xfrm rot="0">
            <a:off x="10966444" y="5324033"/>
            <a:ext cx="6292856" cy="6292856"/>
            <a:chOff x="0" y="0"/>
            <a:chExt cx="6350000" cy="6350000"/>
          </a:xfrm>
        </p:grpSpPr>
        <p:sp>
          <p:nvSpPr>
            <p:cNvPr name="Freeform 5" id="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grpSp>
        <p:nvGrpSpPr>
          <p:cNvPr name="Group 6" id="6"/>
          <p:cNvGrpSpPr>
            <a:grpSpLocks noChangeAspect="true"/>
          </p:cNvGrpSpPr>
          <p:nvPr/>
        </p:nvGrpSpPr>
        <p:grpSpPr>
          <a:xfrm rot="0">
            <a:off x="11283936" y="5641537"/>
            <a:ext cx="5657873" cy="5657850"/>
            <a:chOff x="0" y="0"/>
            <a:chExt cx="6350000" cy="6349975"/>
          </a:xfrm>
        </p:grpSpPr>
        <p:sp>
          <p:nvSpPr>
            <p:cNvPr name="Freeform 7" id="7"/>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1257" r="-35582" t="-2040" b="-15590"/>
              </a:stretch>
            </a:blipFill>
          </p:spPr>
        </p:sp>
      </p:grpSp>
      <p:sp>
        <p:nvSpPr>
          <p:cNvPr name="TextBox 8" id="8"/>
          <p:cNvSpPr txBox="true"/>
          <p:nvPr/>
        </p:nvSpPr>
        <p:spPr>
          <a:xfrm rot="0">
            <a:off x="1688856" y="1357173"/>
            <a:ext cx="8520137" cy="1161034"/>
          </a:xfrm>
          <a:prstGeom prst="rect">
            <a:avLst/>
          </a:prstGeom>
        </p:spPr>
        <p:txBody>
          <a:bodyPr anchor="t" rtlCol="false" tIns="0" lIns="0" bIns="0" rIns="0">
            <a:spAutoFit/>
          </a:bodyPr>
          <a:lstStyle/>
          <a:p>
            <a:pPr algn="ctr">
              <a:lnSpc>
                <a:spcPts val="9506"/>
              </a:lnSpc>
            </a:pPr>
            <a:r>
              <a:rPr lang="en-US" sz="6790">
                <a:solidFill>
                  <a:srgbClr val="2E3593"/>
                </a:solidFill>
                <a:latin typeface="Abhaya Libre Regular"/>
              </a:rPr>
              <a:t>Symptoms of Marasmus</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2670563" y="1555820"/>
            <a:ext cx="12880371" cy="12880371"/>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grpSp>
        <p:nvGrpSpPr>
          <p:cNvPr name="Group 4" id="4"/>
          <p:cNvGrpSpPr/>
          <p:nvPr/>
        </p:nvGrpSpPr>
        <p:grpSpPr>
          <a:xfrm rot="0">
            <a:off x="-754099" y="3404622"/>
            <a:ext cx="19729694" cy="7670015"/>
            <a:chOff x="0" y="0"/>
            <a:chExt cx="155905357" cy="60608967"/>
          </a:xfrm>
        </p:grpSpPr>
        <p:sp>
          <p:nvSpPr>
            <p:cNvPr name="Freeform 5" id="5"/>
            <p:cNvSpPr/>
            <p:nvPr/>
          </p:nvSpPr>
          <p:spPr>
            <a:xfrm>
              <a:off x="72390" y="72390"/>
              <a:ext cx="155760579" cy="60464188"/>
            </a:xfrm>
            <a:custGeom>
              <a:avLst/>
              <a:gdLst/>
              <a:ahLst/>
              <a:cxnLst/>
              <a:rect r="r" b="b" t="t" l="l"/>
              <a:pathLst>
                <a:path h="60464188" w="155760579">
                  <a:moveTo>
                    <a:pt x="0" y="0"/>
                  </a:moveTo>
                  <a:lnTo>
                    <a:pt x="155760579" y="0"/>
                  </a:lnTo>
                  <a:lnTo>
                    <a:pt x="155760579" y="60464188"/>
                  </a:lnTo>
                  <a:lnTo>
                    <a:pt x="0" y="60464188"/>
                  </a:lnTo>
                  <a:lnTo>
                    <a:pt x="0" y="0"/>
                  </a:lnTo>
                  <a:close/>
                </a:path>
              </a:pathLst>
            </a:custGeom>
            <a:solidFill>
              <a:srgbClr val="FFF7F3"/>
            </a:solidFill>
          </p:spPr>
        </p:sp>
        <p:sp>
          <p:nvSpPr>
            <p:cNvPr name="Freeform 6" id="6"/>
            <p:cNvSpPr/>
            <p:nvPr/>
          </p:nvSpPr>
          <p:spPr>
            <a:xfrm>
              <a:off x="0" y="0"/>
              <a:ext cx="155905361" cy="60608970"/>
            </a:xfrm>
            <a:custGeom>
              <a:avLst/>
              <a:gdLst/>
              <a:ahLst/>
              <a:cxnLst/>
              <a:rect r="r" b="b" t="t" l="l"/>
              <a:pathLst>
                <a:path h="60608970" w="155905361">
                  <a:moveTo>
                    <a:pt x="155760576" y="60464185"/>
                  </a:moveTo>
                  <a:lnTo>
                    <a:pt x="155905361" y="60464185"/>
                  </a:lnTo>
                  <a:lnTo>
                    <a:pt x="155905361" y="60608970"/>
                  </a:lnTo>
                  <a:lnTo>
                    <a:pt x="155760576" y="60608970"/>
                  </a:lnTo>
                  <a:lnTo>
                    <a:pt x="155760576" y="60464185"/>
                  </a:lnTo>
                  <a:close/>
                  <a:moveTo>
                    <a:pt x="0" y="144780"/>
                  </a:moveTo>
                  <a:lnTo>
                    <a:pt x="144780" y="144780"/>
                  </a:lnTo>
                  <a:lnTo>
                    <a:pt x="144780" y="60464185"/>
                  </a:lnTo>
                  <a:lnTo>
                    <a:pt x="0" y="60464185"/>
                  </a:lnTo>
                  <a:lnTo>
                    <a:pt x="0" y="144780"/>
                  </a:lnTo>
                  <a:close/>
                  <a:moveTo>
                    <a:pt x="0" y="60464185"/>
                  </a:moveTo>
                  <a:lnTo>
                    <a:pt x="144780" y="60464185"/>
                  </a:lnTo>
                  <a:lnTo>
                    <a:pt x="144780" y="60608970"/>
                  </a:lnTo>
                  <a:lnTo>
                    <a:pt x="0" y="60608970"/>
                  </a:lnTo>
                  <a:lnTo>
                    <a:pt x="0" y="60464185"/>
                  </a:lnTo>
                  <a:close/>
                  <a:moveTo>
                    <a:pt x="155760576" y="144780"/>
                  </a:moveTo>
                  <a:lnTo>
                    <a:pt x="155905361" y="144780"/>
                  </a:lnTo>
                  <a:lnTo>
                    <a:pt x="155905361" y="60464185"/>
                  </a:lnTo>
                  <a:lnTo>
                    <a:pt x="155760576" y="60464185"/>
                  </a:lnTo>
                  <a:lnTo>
                    <a:pt x="155760576" y="144780"/>
                  </a:lnTo>
                  <a:close/>
                  <a:moveTo>
                    <a:pt x="144780" y="60464185"/>
                  </a:moveTo>
                  <a:lnTo>
                    <a:pt x="155760576" y="60464185"/>
                  </a:lnTo>
                  <a:lnTo>
                    <a:pt x="155760576" y="60608970"/>
                  </a:lnTo>
                  <a:lnTo>
                    <a:pt x="144780" y="60608970"/>
                  </a:lnTo>
                  <a:lnTo>
                    <a:pt x="144780" y="60464185"/>
                  </a:lnTo>
                  <a:close/>
                  <a:moveTo>
                    <a:pt x="155760576" y="0"/>
                  </a:moveTo>
                  <a:lnTo>
                    <a:pt x="155905361" y="0"/>
                  </a:lnTo>
                  <a:lnTo>
                    <a:pt x="155905361" y="144780"/>
                  </a:lnTo>
                  <a:lnTo>
                    <a:pt x="155760576" y="144780"/>
                  </a:lnTo>
                  <a:lnTo>
                    <a:pt x="155760576" y="0"/>
                  </a:lnTo>
                  <a:close/>
                  <a:moveTo>
                    <a:pt x="0" y="0"/>
                  </a:moveTo>
                  <a:lnTo>
                    <a:pt x="144780" y="0"/>
                  </a:lnTo>
                  <a:lnTo>
                    <a:pt x="144780" y="144780"/>
                  </a:lnTo>
                  <a:lnTo>
                    <a:pt x="0" y="144780"/>
                  </a:lnTo>
                  <a:lnTo>
                    <a:pt x="0" y="0"/>
                  </a:lnTo>
                  <a:close/>
                  <a:moveTo>
                    <a:pt x="144780" y="0"/>
                  </a:moveTo>
                  <a:lnTo>
                    <a:pt x="155760576" y="0"/>
                  </a:lnTo>
                  <a:lnTo>
                    <a:pt x="155760576" y="144780"/>
                  </a:lnTo>
                  <a:lnTo>
                    <a:pt x="144780" y="144780"/>
                  </a:lnTo>
                  <a:lnTo>
                    <a:pt x="144780" y="0"/>
                  </a:lnTo>
                  <a:close/>
                </a:path>
              </a:pathLst>
            </a:custGeom>
            <a:solidFill>
              <a:srgbClr val="2E3593"/>
            </a:solidFill>
          </p:spPr>
        </p:sp>
      </p:grpSp>
      <p:pic>
        <p:nvPicPr>
          <p:cNvPr name="Picture 7" id="7"/>
          <p:cNvPicPr>
            <a:picLocks noChangeAspect="true"/>
          </p:cNvPicPr>
          <p:nvPr/>
        </p:nvPicPr>
        <p:blipFill>
          <a:blip r:embed="rId2"/>
          <a:srcRect l="0" t="0" r="0" b="0"/>
          <a:stretch>
            <a:fillRect/>
          </a:stretch>
        </p:blipFill>
        <p:spPr>
          <a:xfrm flipH="false" flipV="false" rot="-4993787">
            <a:off x="363638" y="-1366600"/>
            <a:ext cx="3512456" cy="4848947"/>
          </a:xfrm>
          <a:prstGeom prst="rect">
            <a:avLst/>
          </a:prstGeom>
        </p:spPr>
      </p:pic>
      <p:pic>
        <p:nvPicPr>
          <p:cNvPr name="Picture 8" id="8"/>
          <p:cNvPicPr>
            <a:picLocks noChangeAspect="true"/>
          </p:cNvPicPr>
          <p:nvPr/>
        </p:nvPicPr>
        <p:blipFill>
          <a:blip r:embed="rId2"/>
          <a:srcRect l="0" t="0" r="32357" b="0"/>
          <a:stretch>
            <a:fillRect/>
          </a:stretch>
        </p:blipFill>
        <p:spPr>
          <a:xfrm flipH="false" flipV="false" rot="5399999">
            <a:off x="15118361" y="-207812"/>
            <a:ext cx="2375922" cy="4848947"/>
          </a:xfrm>
          <a:prstGeom prst="rect">
            <a:avLst/>
          </a:prstGeom>
        </p:spPr>
      </p:pic>
      <p:pic>
        <p:nvPicPr>
          <p:cNvPr name="Picture 9" id="9"/>
          <p:cNvPicPr>
            <a:picLocks noChangeAspect="true"/>
          </p:cNvPicPr>
          <p:nvPr/>
        </p:nvPicPr>
        <p:blipFill>
          <a:blip r:embed="rId3"/>
          <a:srcRect l="0" t="0" r="0" b="0"/>
          <a:stretch>
            <a:fillRect/>
          </a:stretch>
        </p:blipFill>
        <p:spPr>
          <a:xfrm flipH="false" flipV="false" rot="0">
            <a:off x="11557904" y="155249"/>
            <a:ext cx="2323945" cy="2932422"/>
          </a:xfrm>
          <a:prstGeom prst="rect">
            <a:avLst/>
          </a:prstGeom>
        </p:spPr>
      </p:pic>
      <p:pic>
        <p:nvPicPr>
          <p:cNvPr name="Picture 10" id="10"/>
          <p:cNvPicPr>
            <a:picLocks noChangeAspect="true"/>
          </p:cNvPicPr>
          <p:nvPr/>
        </p:nvPicPr>
        <p:blipFill>
          <a:blip r:embed="rId3"/>
          <a:srcRect l="0" t="0" r="0" b="0"/>
          <a:stretch>
            <a:fillRect/>
          </a:stretch>
        </p:blipFill>
        <p:spPr>
          <a:xfrm flipH="false" flipV="false" rot="-10800000">
            <a:off x="4330376" y="89609"/>
            <a:ext cx="2323945" cy="2932422"/>
          </a:xfrm>
          <a:prstGeom prst="rect">
            <a:avLst/>
          </a:prstGeom>
        </p:spPr>
      </p:pic>
      <p:pic>
        <p:nvPicPr>
          <p:cNvPr name="Picture 11" id="11"/>
          <p:cNvPicPr>
            <a:picLocks noChangeAspect="true"/>
          </p:cNvPicPr>
          <p:nvPr/>
        </p:nvPicPr>
        <p:blipFill>
          <a:blip r:embed="rId4"/>
          <a:srcRect l="0" t="0" r="0" b="22590"/>
          <a:stretch>
            <a:fillRect/>
          </a:stretch>
        </p:blipFill>
        <p:spPr>
          <a:xfrm flipH="false" flipV="false" rot="0">
            <a:off x="5903859" y="-164628"/>
            <a:ext cx="5876847" cy="3569250"/>
          </a:xfrm>
          <a:prstGeom prst="rect">
            <a:avLst/>
          </a:prstGeom>
        </p:spPr>
      </p:pic>
      <p:sp>
        <p:nvSpPr>
          <p:cNvPr name="TextBox 12" id="12"/>
          <p:cNvSpPr txBox="true"/>
          <p:nvPr/>
        </p:nvSpPr>
        <p:spPr>
          <a:xfrm rot="0">
            <a:off x="869948" y="4284323"/>
            <a:ext cx="16548103" cy="4733925"/>
          </a:xfrm>
          <a:prstGeom prst="rect">
            <a:avLst/>
          </a:prstGeom>
        </p:spPr>
        <p:txBody>
          <a:bodyPr anchor="t" rtlCol="false" tIns="0" lIns="0" bIns="0" rIns="0">
            <a:spAutoFit/>
          </a:bodyPr>
          <a:lstStyle/>
          <a:p>
            <a:pPr algn="ctr">
              <a:lnSpc>
                <a:spcPts val="7500"/>
              </a:lnSpc>
            </a:pPr>
            <a:r>
              <a:rPr lang="en-US" sz="5000">
                <a:solidFill>
                  <a:srgbClr val="2E3593"/>
                </a:solidFill>
                <a:latin typeface="Abhaya Libre Regular Bold"/>
              </a:rPr>
              <a:t>Treatment for Kwashiorkor and Marasmus (P.E.M.) requires care and caution. Diets must be soft, liquid and easily digestible and enriched with good quality proteins. Small amounts should be fed at frequent intervals. For example, skimmed milk and mashed banana make for an adequate meal.</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9652805" y="6183440"/>
            <a:ext cx="5320727" cy="5320727"/>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1505288" y="307102"/>
            <a:ext cx="7070409" cy="7070409"/>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1350080">
            <a:off x="10141307" y="6923727"/>
            <a:ext cx="4331598" cy="3477913"/>
          </a:xfrm>
          <a:prstGeom prst="rect">
            <a:avLst/>
          </a:prstGeom>
        </p:spPr>
      </p:pic>
      <p:grpSp>
        <p:nvGrpSpPr>
          <p:cNvPr name="Group 6" id="6"/>
          <p:cNvGrpSpPr>
            <a:grpSpLocks noChangeAspect="true"/>
          </p:cNvGrpSpPr>
          <p:nvPr/>
        </p:nvGrpSpPr>
        <p:grpSpPr>
          <a:xfrm rot="0">
            <a:off x="12417612" y="1219437"/>
            <a:ext cx="5245761" cy="5245740"/>
            <a:chOff x="0" y="0"/>
            <a:chExt cx="6350000" cy="6349975"/>
          </a:xfrm>
        </p:grpSpPr>
        <p:sp>
          <p:nvSpPr>
            <p:cNvPr name="Freeform 7" id="7"/>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r="0" t="-25000" b="-25000"/>
              </a:stretch>
            </a:blipFill>
          </p:spPr>
        </p:sp>
      </p:grpSp>
      <p:sp>
        <p:nvSpPr>
          <p:cNvPr name="TextBox 8" id="8"/>
          <p:cNvSpPr txBox="true"/>
          <p:nvPr/>
        </p:nvSpPr>
        <p:spPr>
          <a:xfrm rot="0">
            <a:off x="2760535" y="4433887"/>
            <a:ext cx="5343653" cy="1400175"/>
          </a:xfrm>
          <a:prstGeom prst="rect">
            <a:avLst/>
          </a:prstGeom>
        </p:spPr>
        <p:txBody>
          <a:bodyPr anchor="t" rtlCol="false" tIns="0" lIns="0" bIns="0" rIns="0">
            <a:spAutoFit/>
          </a:bodyPr>
          <a:lstStyle/>
          <a:p>
            <a:pPr>
              <a:lnSpc>
                <a:spcPts val="10919"/>
              </a:lnSpc>
            </a:pPr>
            <a:r>
              <a:rPr lang="en-US" sz="9099">
                <a:solidFill>
                  <a:srgbClr val="FFF7F3"/>
                </a:solidFill>
                <a:latin typeface="Abhaya Libre Regular Bold"/>
              </a:rPr>
              <a:t>Thank you.</a:t>
            </a:r>
          </a:p>
        </p:txBody>
      </p:sp>
      <p:pic>
        <p:nvPicPr>
          <p:cNvPr name="Picture 9" id="9"/>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577222" y="6053748"/>
            <a:ext cx="3276877" cy="4114800"/>
          </a:xfrm>
          <a:prstGeom prst="rect">
            <a:avLst/>
          </a:prstGeom>
        </p:spPr>
      </p:pic>
    </p:spTree>
  </p:cSld>
  <p:clrMapOvr>
    <a:masterClrMapping/>
  </p:clrMapOvr>
</p:sld>
</file>

<file path=ppt/slides/slide33.xml><?xml version="1.0" encoding="utf-8"?>
<p:sld xmlns:p="http://schemas.openxmlformats.org/presentationml/2006/main" xmlns:a="http://schemas.openxmlformats.org/drawingml/2006/main">
  <p:cSld>
    <p:bg>
      <p:bgPr>
        <a:solidFill>
          <a:srgbClr val="FFF7F3"/>
        </a:solidFill>
      </p:bgPr>
    </p:bg>
    <p:spTree>
      <p:nvGrpSpPr>
        <p:cNvPr id="1" name=""/>
        <p:cNvGrpSpPr/>
        <p:nvPr/>
      </p:nvGrpSpPr>
      <p:grpSpPr>
        <a:xfrm>
          <a:off x="0" y="0"/>
          <a:ext cx="0" cy="0"/>
          <a:chOff x="0" y="0"/>
          <a:chExt cx="0" cy="0"/>
        </a:xfrm>
      </p:grpSpPr>
      <p:sp>
        <p:nvSpPr>
          <p:cNvPr name="TextBox 2" id="2"/>
          <p:cNvSpPr txBox="true"/>
          <p:nvPr/>
        </p:nvSpPr>
        <p:spPr>
          <a:xfrm rot="0">
            <a:off x="2175522" y="1019175"/>
            <a:ext cx="4992239" cy="1104900"/>
          </a:xfrm>
          <a:prstGeom prst="rect">
            <a:avLst/>
          </a:prstGeom>
        </p:spPr>
        <p:txBody>
          <a:bodyPr anchor="t" rtlCol="false" tIns="0" lIns="0" bIns="0" rIns="0">
            <a:spAutoFit/>
          </a:bodyPr>
          <a:lstStyle/>
          <a:p>
            <a:pPr>
              <a:lnSpc>
                <a:spcPts val="8640"/>
              </a:lnSpc>
            </a:pPr>
            <a:r>
              <a:rPr lang="en-US" sz="7200">
                <a:solidFill>
                  <a:srgbClr val="2E3593"/>
                </a:solidFill>
                <a:latin typeface="Abhaya Libre Regular Bold"/>
              </a:rPr>
              <a:t>Bibliography</a:t>
            </a:r>
          </a:p>
        </p:txBody>
      </p:sp>
      <p:grpSp>
        <p:nvGrpSpPr>
          <p:cNvPr name="Group 3" id="3"/>
          <p:cNvGrpSpPr/>
          <p:nvPr/>
        </p:nvGrpSpPr>
        <p:grpSpPr>
          <a:xfrm rot="0">
            <a:off x="16291015" y="-505911"/>
            <a:ext cx="7815435" cy="7815435"/>
            <a:chOff x="0" y="0"/>
            <a:chExt cx="6350000" cy="6350000"/>
          </a:xfrm>
        </p:grpSpPr>
        <p:sp>
          <p:nvSpPr>
            <p:cNvPr name="Freeform 4" id="4"/>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sp>
        <p:nvSpPr>
          <p:cNvPr name="TextBox 5" id="5"/>
          <p:cNvSpPr txBox="true"/>
          <p:nvPr/>
        </p:nvSpPr>
        <p:spPr>
          <a:xfrm rot="0">
            <a:off x="2175522" y="2262516"/>
            <a:ext cx="13936957" cy="6837166"/>
          </a:xfrm>
          <a:prstGeom prst="rect">
            <a:avLst/>
          </a:prstGeom>
        </p:spPr>
        <p:txBody>
          <a:bodyPr anchor="t" rtlCol="false" tIns="0" lIns="0" bIns="0" rIns="0">
            <a:spAutoFit/>
          </a:bodyPr>
          <a:lstStyle/>
          <a:p>
            <a:pPr marL="539700" indent="-269850" lvl="1">
              <a:lnSpc>
                <a:spcPts val="4999"/>
              </a:lnSpc>
              <a:buFont typeface="Arial"/>
              <a:buChar char="•"/>
            </a:pPr>
            <a:r>
              <a:rPr lang="en-US" sz="2499">
                <a:solidFill>
                  <a:srgbClr val="2E3593"/>
                </a:solidFill>
                <a:latin typeface="Open Sans Bold"/>
              </a:rPr>
              <a:t>Antia, F.P. 1989. </a:t>
            </a:r>
            <a:r>
              <a:rPr lang="en-US" sz="2499">
                <a:solidFill>
                  <a:srgbClr val="2E3593"/>
                </a:solidFill>
                <a:latin typeface="Open Sans Bold Italics"/>
              </a:rPr>
              <a:t>Clinical Dietetics and Nutrition</a:t>
            </a:r>
            <a:r>
              <a:rPr lang="en-US" sz="2499">
                <a:solidFill>
                  <a:srgbClr val="2E3593"/>
                </a:solidFill>
                <a:latin typeface="Open Sans Bold"/>
              </a:rPr>
              <a:t>, 3rd ed. Oxford University Press.</a:t>
            </a:r>
          </a:p>
          <a:p>
            <a:pPr marL="539700" indent="-269850" lvl="1">
              <a:lnSpc>
                <a:spcPts val="4999"/>
              </a:lnSpc>
              <a:buFont typeface="Arial"/>
              <a:buChar char="•"/>
            </a:pPr>
            <a:r>
              <a:rPr lang="en-US" sz="2499">
                <a:solidFill>
                  <a:srgbClr val="2E3593"/>
                </a:solidFill>
                <a:latin typeface="Open Sans Bold"/>
              </a:rPr>
              <a:t>Guthrie, A.H. 1986, I</a:t>
            </a:r>
            <a:r>
              <a:rPr lang="en-US" sz="2499">
                <a:solidFill>
                  <a:srgbClr val="2E3593"/>
                </a:solidFill>
                <a:latin typeface="Open Sans Bold Italics"/>
              </a:rPr>
              <a:t>ntroductory Nutrition</a:t>
            </a:r>
            <a:r>
              <a:rPr lang="en-US" sz="2499">
                <a:solidFill>
                  <a:srgbClr val="2E3593"/>
                </a:solidFill>
                <a:latin typeface="Open Sans Bold"/>
              </a:rPr>
              <a:t>, 6th ed. The C.V. Mosby Company.</a:t>
            </a:r>
          </a:p>
          <a:p>
            <a:pPr marL="539700" indent="-269850" lvl="1">
              <a:lnSpc>
                <a:spcPts val="4999"/>
              </a:lnSpc>
              <a:buFont typeface="Arial"/>
              <a:buChar char="•"/>
            </a:pPr>
            <a:r>
              <a:rPr lang="en-US" sz="2499">
                <a:solidFill>
                  <a:srgbClr val="2E3593"/>
                </a:solidFill>
                <a:latin typeface="Open Sans Bold"/>
              </a:rPr>
              <a:t>Rajlakshmi, K. 1981, </a:t>
            </a:r>
            <a:r>
              <a:rPr lang="en-US" sz="2499">
                <a:solidFill>
                  <a:srgbClr val="2E3593"/>
                </a:solidFill>
                <a:latin typeface="Open Sans Bold Italics"/>
              </a:rPr>
              <a:t>Applied Nutrition</a:t>
            </a:r>
            <a:r>
              <a:rPr lang="en-US" sz="2499">
                <a:solidFill>
                  <a:srgbClr val="2E3593"/>
                </a:solidFill>
                <a:latin typeface="Open Sans Bold"/>
              </a:rPr>
              <a:t>, 3rd ed. Oxford &amp; IBH Publishing Company.</a:t>
            </a:r>
          </a:p>
          <a:p>
            <a:pPr marL="539700" indent="-269850" lvl="1">
              <a:lnSpc>
                <a:spcPts val="4999"/>
              </a:lnSpc>
              <a:buFont typeface="Arial"/>
              <a:buChar char="•"/>
            </a:pPr>
            <a:r>
              <a:rPr lang="en-US" sz="2499">
                <a:solidFill>
                  <a:srgbClr val="2E3593"/>
                </a:solidFill>
                <a:latin typeface="Open Sans Bold"/>
              </a:rPr>
              <a:t>Robinson, C.H.; Lawler, M.N.; Chenoweth, L.W. and Garwick, E.A. 1986, </a:t>
            </a:r>
            <a:r>
              <a:rPr lang="en-US" sz="2499">
                <a:solidFill>
                  <a:srgbClr val="2E3593"/>
                </a:solidFill>
                <a:latin typeface="Open Sans Bold Italics"/>
              </a:rPr>
              <a:t>Normal &amp; Therapeutic Nutrition</a:t>
            </a:r>
            <a:r>
              <a:rPr lang="en-US" sz="2499">
                <a:solidFill>
                  <a:srgbClr val="2E3593"/>
                </a:solidFill>
                <a:latin typeface="Open Sans Bold"/>
              </a:rPr>
              <a:t>, 17th ed. Macmillan Publishing Company.</a:t>
            </a:r>
          </a:p>
          <a:p>
            <a:pPr marL="539700" indent="-269850" lvl="1">
              <a:lnSpc>
                <a:spcPts val="4999"/>
              </a:lnSpc>
              <a:buFont typeface="Arial"/>
              <a:buChar char="•"/>
            </a:pPr>
            <a:r>
              <a:rPr lang="en-US" sz="2499">
                <a:solidFill>
                  <a:srgbClr val="2E3593"/>
                </a:solidFill>
                <a:latin typeface="Open Sans Bold"/>
              </a:rPr>
              <a:t>Swaminathan, M. 1985, </a:t>
            </a:r>
            <a:r>
              <a:rPr lang="en-US" sz="2499">
                <a:solidFill>
                  <a:srgbClr val="2E3593"/>
                </a:solidFill>
                <a:latin typeface="Open Sans Bold Italics"/>
              </a:rPr>
              <a:t>Essentials of Food &amp; Nutrition</a:t>
            </a:r>
            <a:r>
              <a:rPr lang="en-US" sz="2499">
                <a:solidFill>
                  <a:srgbClr val="2E3593"/>
                </a:solidFill>
                <a:latin typeface="Open Sans Bold"/>
              </a:rPr>
              <a:t>, 2nd ed. Bangalore Printing and Publishing Co. Ltd.</a:t>
            </a:r>
          </a:p>
          <a:p>
            <a:pPr marL="539700" indent="-269850" lvl="1">
              <a:lnSpc>
                <a:spcPts val="4999"/>
              </a:lnSpc>
              <a:buFont typeface="Arial"/>
              <a:buChar char="•"/>
            </a:pPr>
            <a:r>
              <a:rPr lang="en-US" sz="2499">
                <a:solidFill>
                  <a:srgbClr val="2E3593"/>
                </a:solidFill>
                <a:latin typeface="Open Sans Bold"/>
              </a:rPr>
              <a:t>Williams, S.R. 1989, </a:t>
            </a:r>
            <a:r>
              <a:rPr lang="en-US" sz="2499">
                <a:solidFill>
                  <a:srgbClr val="2E3593"/>
                </a:solidFill>
                <a:latin typeface="Open Sans Bold Italics"/>
              </a:rPr>
              <a:t>Essentials of Nutrition and Diet Therapy</a:t>
            </a:r>
            <a:r>
              <a:rPr lang="en-US" sz="2499">
                <a:solidFill>
                  <a:srgbClr val="2E3593"/>
                </a:solidFill>
                <a:latin typeface="Open Sans Bold"/>
              </a:rPr>
              <a:t>. 5th ed. Times Mirror/ Mosby College Publishing.</a:t>
            </a:r>
          </a:p>
          <a:p>
            <a:pPr marL="539700" indent="-269850" lvl="1">
              <a:lnSpc>
                <a:spcPts val="4999"/>
              </a:lnSpc>
              <a:buFont typeface="Arial"/>
              <a:buChar char="•"/>
            </a:pPr>
            <a:r>
              <a:rPr lang="en-US" sz="2499">
                <a:solidFill>
                  <a:srgbClr val="2E3593"/>
                </a:solidFill>
                <a:latin typeface="Open Sans Bold"/>
              </a:rPr>
              <a:t>Sumati R. Mudami, "Fundamentals of Food Nutrition and Diet Therapy." New Age International Pvt. Ltd. New Delhi. 6th ed (2018).</a:t>
            </a:r>
          </a:p>
        </p:txBody>
      </p:sp>
      <p:grpSp>
        <p:nvGrpSpPr>
          <p:cNvPr name="Group 6" id="6"/>
          <p:cNvGrpSpPr/>
          <p:nvPr/>
        </p:nvGrpSpPr>
        <p:grpSpPr>
          <a:xfrm rot="0">
            <a:off x="-6395198" y="5776348"/>
            <a:ext cx="7815435" cy="7815435"/>
            <a:chOff x="0" y="0"/>
            <a:chExt cx="6350000" cy="6350000"/>
          </a:xfrm>
        </p:grpSpPr>
        <p:sp>
          <p:nvSpPr>
            <p:cNvPr name="Freeform 7" id="7"/>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15244967" y="3730007"/>
            <a:ext cx="5320727" cy="5320727"/>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684686" y="-540466"/>
            <a:ext cx="5320749" cy="5320749"/>
          </a:xfrm>
          <a:prstGeom prst="rect">
            <a:avLst/>
          </a:prstGeom>
        </p:spPr>
      </p:pic>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934445" y="6597926"/>
            <a:ext cx="5320749" cy="5320749"/>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5897256" y="4506154"/>
            <a:ext cx="4389120" cy="4114800"/>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595024" y="920955"/>
            <a:ext cx="4020881" cy="2397907"/>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5347155" y="7596486"/>
            <a:ext cx="4091235" cy="2908496"/>
          </a:xfrm>
          <a:prstGeom prst="rect">
            <a:avLst/>
          </a:prstGeom>
        </p:spPr>
      </p:pic>
      <p:sp>
        <p:nvSpPr>
          <p:cNvPr name="TextBox 9" id="9"/>
          <p:cNvSpPr txBox="true"/>
          <p:nvPr/>
        </p:nvSpPr>
        <p:spPr>
          <a:xfrm rot="0">
            <a:off x="1028700" y="2830229"/>
            <a:ext cx="8348378" cy="1034415"/>
          </a:xfrm>
          <a:prstGeom prst="rect">
            <a:avLst/>
          </a:prstGeom>
        </p:spPr>
        <p:txBody>
          <a:bodyPr anchor="t" rtlCol="false" tIns="0" lIns="0" bIns="0" rIns="0">
            <a:spAutoFit/>
          </a:bodyPr>
          <a:lstStyle/>
          <a:p>
            <a:pPr>
              <a:lnSpc>
                <a:spcPts val="7920"/>
              </a:lnSpc>
            </a:pPr>
            <a:r>
              <a:rPr lang="en-US" sz="7200">
                <a:solidFill>
                  <a:srgbClr val="FFFFFF"/>
                </a:solidFill>
                <a:latin typeface="Abhaya Libre Regular Bold"/>
              </a:rPr>
              <a:t>Questions for Practice</a:t>
            </a:r>
          </a:p>
        </p:txBody>
      </p:sp>
      <p:sp>
        <p:nvSpPr>
          <p:cNvPr name="TextBox 10" id="10"/>
          <p:cNvSpPr txBox="true"/>
          <p:nvPr/>
        </p:nvSpPr>
        <p:spPr>
          <a:xfrm rot="0">
            <a:off x="1090011" y="3882584"/>
            <a:ext cx="8348378" cy="1180465"/>
          </a:xfrm>
          <a:prstGeom prst="rect">
            <a:avLst/>
          </a:prstGeom>
        </p:spPr>
        <p:txBody>
          <a:bodyPr anchor="t" rtlCol="false" tIns="0" lIns="0" bIns="0" rIns="0">
            <a:spAutoFit/>
          </a:bodyPr>
          <a:lstStyle/>
          <a:p>
            <a:pPr>
              <a:lnSpc>
                <a:spcPts val="4759"/>
              </a:lnSpc>
            </a:pPr>
            <a:r>
              <a:rPr lang="en-US" sz="3399">
                <a:solidFill>
                  <a:srgbClr val="FFFFFF"/>
                </a:solidFill>
                <a:latin typeface="Open Sans Light Bold"/>
              </a:rPr>
              <a:t>These will help you revise what we've learned. Let's check our progress!</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1373196" y="3359601"/>
            <a:ext cx="4274830" cy="4274830"/>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sp>
        <p:nvSpPr>
          <p:cNvPr name="AutoShape 4" id="4"/>
          <p:cNvSpPr/>
          <p:nvPr/>
        </p:nvSpPr>
        <p:spPr>
          <a:xfrm rot="0">
            <a:off x="9730481" y="7618588"/>
            <a:ext cx="9640712" cy="15843"/>
          </a:xfrm>
          <a:prstGeom prst="rect">
            <a:avLst/>
          </a:prstGeom>
          <a:solidFill>
            <a:srgbClr val="2E3593"/>
          </a:solidFill>
        </p:spPr>
      </p:sp>
      <p:pic>
        <p:nvPicPr>
          <p:cNvPr name="Picture 5" id="5"/>
          <p:cNvPicPr>
            <a:picLocks noChangeAspect="true"/>
          </p:cNvPicPr>
          <p:nvPr/>
        </p:nvPicPr>
        <p:blipFill>
          <a:blip r:embed="rId2"/>
          <a:srcRect l="0" t="0" r="0" b="0"/>
          <a:stretch>
            <a:fillRect/>
          </a:stretch>
        </p:blipFill>
        <p:spPr>
          <a:xfrm flipH="false" flipV="false" rot="-177605">
            <a:off x="9290386" y="2558468"/>
            <a:ext cx="8037053" cy="5877095"/>
          </a:xfrm>
          <a:prstGeom prst="rect">
            <a:avLst/>
          </a:prstGeom>
        </p:spPr>
      </p:pic>
      <p:sp>
        <p:nvSpPr>
          <p:cNvPr name="TextBox 6" id="6"/>
          <p:cNvSpPr txBox="true"/>
          <p:nvPr/>
        </p:nvSpPr>
        <p:spPr>
          <a:xfrm rot="0">
            <a:off x="1028700" y="2900912"/>
            <a:ext cx="7719597" cy="4389927"/>
          </a:xfrm>
          <a:prstGeom prst="rect">
            <a:avLst/>
          </a:prstGeom>
        </p:spPr>
        <p:txBody>
          <a:bodyPr anchor="t" rtlCol="false" tIns="0" lIns="0" bIns="0" rIns="0">
            <a:spAutoFit/>
          </a:bodyPr>
          <a:lstStyle/>
          <a:p>
            <a:pPr>
              <a:lnSpc>
                <a:spcPts val="5835"/>
              </a:lnSpc>
            </a:pPr>
            <a:r>
              <a:rPr lang="en-US" sz="4168">
                <a:solidFill>
                  <a:srgbClr val="2E3593"/>
                </a:solidFill>
                <a:latin typeface="Abhaya Libre Regular Bold"/>
              </a:rPr>
              <a:t>1. The building blocks of Proteins are ________.</a:t>
            </a:r>
          </a:p>
          <a:p>
            <a:pPr>
              <a:lnSpc>
                <a:spcPts val="5835"/>
              </a:lnSpc>
            </a:pPr>
            <a:r>
              <a:rPr lang="en-US" sz="4168">
                <a:solidFill>
                  <a:srgbClr val="2E3593"/>
                </a:solidFill>
                <a:latin typeface="Abhaya Libre Regular Bold"/>
              </a:rPr>
              <a:t>(a) </a:t>
            </a:r>
            <a:r>
              <a:rPr lang="en-US" sz="961">
                <a:solidFill>
                  <a:srgbClr val="2E3593"/>
                </a:solidFill>
                <a:latin typeface="Abhaya Libre Regular Bold"/>
              </a:rPr>
              <a:t>Fatty Acids</a:t>
            </a:r>
          </a:p>
          <a:p>
            <a:pPr>
              <a:lnSpc>
                <a:spcPts val="5835"/>
              </a:lnSpc>
            </a:pPr>
            <a:r>
              <a:rPr lang="en-US" sz="961">
                <a:solidFill>
                  <a:srgbClr val="2E3593"/>
                </a:solidFill>
                <a:latin typeface="Abhaya Libre Regular Bold"/>
              </a:rPr>
              <a:t>(b) Amino Acids</a:t>
            </a:r>
          </a:p>
          <a:p>
            <a:pPr>
              <a:lnSpc>
                <a:spcPts val="5835"/>
              </a:lnSpc>
            </a:pPr>
            <a:r>
              <a:rPr lang="en-US" sz="961">
                <a:solidFill>
                  <a:srgbClr val="2E3593"/>
                </a:solidFill>
                <a:latin typeface="Abhaya Libre Regular Bold"/>
              </a:rPr>
              <a:t>(c) Citric Acids</a:t>
            </a:r>
          </a:p>
          <a:p>
            <a:pPr>
              <a:lnSpc>
                <a:spcPts val="5835"/>
              </a:lnSpc>
            </a:pPr>
            <a:r>
              <a:rPr lang="en-US" sz="961">
                <a:solidFill>
                  <a:srgbClr val="2E3593"/>
                </a:solidFill>
                <a:latin typeface="Abhaya Libre Regular Bold"/>
              </a:rPr>
              <a:t>(d) None of these </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15244967" y="3730007"/>
            <a:ext cx="5320727" cy="5320727"/>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684686" y="-540466"/>
            <a:ext cx="5320749" cy="5320749"/>
          </a:xfrm>
          <a:prstGeom prst="rect">
            <a:avLst/>
          </a:prstGeom>
        </p:spPr>
      </p:pic>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934445" y="6597926"/>
            <a:ext cx="5320749" cy="5320749"/>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5897256" y="4506154"/>
            <a:ext cx="4389120" cy="4114800"/>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595024" y="920955"/>
            <a:ext cx="4020881" cy="2397907"/>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5347155" y="7596486"/>
            <a:ext cx="4091235" cy="2908496"/>
          </a:xfrm>
          <a:prstGeom prst="rect">
            <a:avLst/>
          </a:prstGeom>
        </p:spPr>
      </p:pic>
      <p:sp>
        <p:nvSpPr>
          <p:cNvPr name="TextBox 9" id="9"/>
          <p:cNvSpPr txBox="true"/>
          <p:nvPr/>
        </p:nvSpPr>
        <p:spPr>
          <a:xfrm rot="0">
            <a:off x="1317339" y="3401254"/>
            <a:ext cx="9442330" cy="2200275"/>
          </a:xfrm>
          <a:prstGeom prst="rect">
            <a:avLst/>
          </a:prstGeom>
        </p:spPr>
        <p:txBody>
          <a:bodyPr anchor="t" rtlCol="false" tIns="0" lIns="0" bIns="0" rIns="0">
            <a:spAutoFit/>
          </a:bodyPr>
          <a:lstStyle/>
          <a:p>
            <a:pPr algn="just">
              <a:lnSpc>
                <a:spcPts val="8640"/>
              </a:lnSpc>
            </a:pPr>
            <a:r>
              <a:rPr lang="en-US" sz="7200">
                <a:solidFill>
                  <a:srgbClr val="FFF7F3"/>
                </a:solidFill>
                <a:latin typeface="Abhaya Libre Regular Bold"/>
              </a:rPr>
              <a:t>Answer-</a:t>
            </a:r>
          </a:p>
          <a:p>
            <a:pPr algn="just">
              <a:lnSpc>
                <a:spcPts val="8640"/>
              </a:lnSpc>
            </a:pPr>
            <a:r>
              <a:rPr lang="en-US" sz="7200">
                <a:solidFill>
                  <a:srgbClr val="FFF7F3"/>
                </a:solidFill>
                <a:latin typeface="Abhaya Libre Regular Bold"/>
              </a:rPr>
              <a:t>(b) Amino Acids</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1373196" y="3359601"/>
            <a:ext cx="4274830" cy="4274830"/>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sp>
        <p:nvSpPr>
          <p:cNvPr name="AutoShape 4" id="4"/>
          <p:cNvSpPr/>
          <p:nvPr/>
        </p:nvSpPr>
        <p:spPr>
          <a:xfrm rot="0">
            <a:off x="9730481" y="7618588"/>
            <a:ext cx="9640712" cy="15843"/>
          </a:xfrm>
          <a:prstGeom prst="rect">
            <a:avLst/>
          </a:prstGeom>
          <a:solidFill>
            <a:srgbClr val="2E3593"/>
          </a:solidFill>
        </p:spPr>
      </p:sp>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699999" y="3359601"/>
            <a:ext cx="5621223" cy="5457697"/>
          </a:xfrm>
          <a:prstGeom prst="rect">
            <a:avLst/>
          </a:prstGeom>
        </p:spPr>
      </p:pic>
      <p:sp>
        <p:nvSpPr>
          <p:cNvPr name="TextBox 6" id="6"/>
          <p:cNvSpPr txBox="true"/>
          <p:nvPr/>
        </p:nvSpPr>
        <p:spPr>
          <a:xfrm rot="0">
            <a:off x="1028700" y="2879380"/>
            <a:ext cx="7719597" cy="4432989"/>
          </a:xfrm>
          <a:prstGeom prst="rect">
            <a:avLst/>
          </a:prstGeom>
        </p:spPr>
        <p:txBody>
          <a:bodyPr anchor="t" rtlCol="false" tIns="0" lIns="0" bIns="0" rIns="0">
            <a:spAutoFit/>
          </a:bodyPr>
          <a:lstStyle/>
          <a:p>
            <a:pPr>
              <a:lnSpc>
                <a:spcPts val="5835"/>
              </a:lnSpc>
            </a:pPr>
            <a:r>
              <a:rPr lang="en-US" sz="4168">
                <a:solidFill>
                  <a:srgbClr val="2E3593"/>
                </a:solidFill>
                <a:latin typeface="Abhaya Libre Regular Bold"/>
              </a:rPr>
              <a:t>2. 1 gm of protein gives  ____ calories.</a:t>
            </a:r>
          </a:p>
          <a:p>
            <a:pPr>
              <a:lnSpc>
                <a:spcPts val="5835"/>
              </a:lnSpc>
            </a:pPr>
            <a:r>
              <a:rPr lang="en-US" sz="4168">
                <a:solidFill>
                  <a:srgbClr val="2E3593"/>
                </a:solidFill>
                <a:latin typeface="Abhaya Libre Regular Bold"/>
              </a:rPr>
              <a:t>(a) 9 kcal</a:t>
            </a:r>
          </a:p>
          <a:p>
            <a:pPr>
              <a:lnSpc>
                <a:spcPts val="5835"/>
              </a:lnSpc>
            </a:pPr>
            <a:r>
              <a:rPr lang="en-US" sz="4168">
                <a:solidFill>
                  <a:srgbClr val="2E3593"/>
                </a:solidFill>
                <a:latin typeface="Abhaya Libre Regular Bold"/>
              </a:rPr>
              <a:t>(b) 6 kcal</a:t>
            </a:r>
          </a:p>
          <a:p>
            <a:pPr>
              <a:lnSpc>
                <a:spcPts val="5835"/>
              </a:lnSpc>
            </a:pPr>
            <a:r>
              <a:rPr lang="en-US" sz="4168">
                <a:solidFill>
                  <a:srgbClr val="2E3593"/>
                </a:solidFill>
                <a:latin typeface="Abhaya Libre Regular Bold"/>
              </a:rPr>
              <a:t>(c) 4 kcal</a:t>
            </a:r>
          </a:p>
          <a:p>
            <a:pPr>
              <a:lnSpc>
                <a:spcPts val="5835"/>
              </a:lnSpc>
            </a:pPr>
            <a:r>
              <a:rPr lang="en-US" sz="4168">
                <a:solidFill>
                  <a:srgbClr val="2E3593"/>
                </a:solidFill>
                <a:latin typeface="Abhaya Libre Regular Bold"/>
              </a:rPr>
              <a:t>(d) 7 kcal</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15244967" y="3730007"/>
            <a:ext cx="5320727" cy="5320727"/>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684686" y="-540466"/>
            <a:ext cx="5320749" cy="5320749"/>
          </a:xfrm>
          <a:prstGeom prst="rect">
            <a:avLst/>
          </a:prstGeom>
        </p:spPr>
      </p:pic>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934445" y="6597926"/>
            <a:ext cx="5320749" cy="5320749"/>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5897256" y="4506154"/>
            <a:ext cx="4389120" cy="4114800"/>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595024" y="920955"/>
            <a:ext cx="4020881" cy="2397907"/>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5347155" y="7596486"/>
            <a:ext cx="4091235" cy="2908496"/>
          </a:xfrm>
          <a:prstGeom prst="rect">
            <a:avLst/>
          </a:prstGeom>
        </p:spPr>
      </p:pic>
      <p:sp>
        <p:nvSpPr>
          <p:cNvPr name="TextBox 9" id="9"/>
          <p:cNvSpPr txBox="true"/>
          <p:nvPr/>
        </p:nvSpPr>
        <p:spPr>
          <a:xfrm rot="0">
            <a:off x="1317339" y="3401254"/>
            <a:ext cx="9442330" cy="2200275"/>
          </a:xfrm>
          <a:prstGeom prst="rect">
            <a:avLst/>
          </a:prstGeom>
        </p:spPr>
        <p:txBody>
          <a:bodyPr anchor="t" rtlCol="false" tIns="0" lIns="0" bIns="0" rIns="0">
            <a:spAutoFit/>
          </a:bodyPr>
          <a:lstStyle/>
          <a:p>
            <a:pPr algn="just">
              <a:lnSpc>
                <a:spcPts val="8640"/>
              </a:lnSpc>
            </a:pPr>
            <a:r>
              <a:rPr lang="en-US" sz="7200">
                <a:solidFill>
                  <a:srgbClr val="FFF7F3"/>
                </a:solidFill>
                <a:latin typeface="Abhaya Libre Regular Bold"/>
              </a:rPr>
              <a:t>Answer-</a:t>
            </a:r>
          </a:p>
          <a:p>
            <a:pPr algn="just">
              <a:lnSpc>
                <a:spcPts val="8640"/>
              </a:lnSpc>
            </a:pPr>
            <a:r>
              <a:rPr lang="en-US" sz="7200">
                <a:solidFill>
                  <a:srgbClr val="FFF7F3"/>
                </a:solidFill>
                <a:latin typeface="Abhaya Libre Regular Bold"/>
              </a:rPr>
              <a:t>(c) 4 kcal</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1373196" y="3359601"/>
            <a:ext cx="4274830" cy="4274830"/>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sp>
        <p:nvSpPr>
          <p:cNvPr name="AutoShape 4" id="4"/>
          <p:cNvSpPr/>
          <p:nvPr/>
        </p:nvSpPr>
        <p:spPr>
          <a:xfrm rot="0">
            <a:off x="9730481" y="7618588"/>
            <a:ext cx="9640712" cy="15843"/>
          </a:xfrm>
          <a:prstGeom prst="rect">
            <a:avLst/>
          </a:prstGeom>
          <a:solidFill>
            <a:srgbClr val="2E3593"/>
          </a:solidFill>
        </p:spPr>
      </p:sp>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587436" y="2673387"/>
            <a:ext cx="4271380" cy="5647257"/>
          </a:xfrm>
          <a:prstGeom prst="rect">
            <a:avLst/>
          </a:prstGeom>
        </p:spPr>
      </p:pic>
      <p:sp>
        <p:nvSpPr>
          <p:cNvPr name="TextBox 6" id="6"/>
          <p:cNvSpPr txBox="true"/>
          <p:nvPr/>
        </p:nvSpPr>
        <p:spPr>
          <a:xfrm rot="0">
            <a:off x="1028700" y="2879380"/>
            <a:ext cx="7719597" cy="4432989"/>
          </a:xfrm>
          <a:prstGeom prst="rect">
            <a:avLst/>
          </a:prstGeom>
        </p:spPr>
        <p:txBody>
          <a:bodyPr anchor="t" rtlCol="false" tIns="0" lIns="0" bIns="0" rIns="0">
            <a:spAutoFit/>
          </a:bodyPr>
          <a:lstStyle/>
          <a:p>
            <a:pPr>
              <a:lnSpc>
                <a:spcPts val="5835"/>
              </a:lnSpc>
            </a:pPr>
            <a:r>
              <a:rPr lang="en-US" sz="4168">
                <a:solidFill>
                  <a:srgbClr val="2E3593"/>
                </a:solidFill>
                <a:latin typeface="Abhaya Libre Regular Bold"/>
              </a:rPr>
              <a:t>3. Out of the following, which is the best source of protein?</a:t>
            </a:r>
          </a:p>
          <a:p>
            <a:pPr>
              <a:lnSpc>
                <a:spcPts val="5835"/>
              </a:lnSpc>
            </a:pPr>
            <a:r>
              <a:rPr lang="en-US" sz="4168">
                <a:solidFill>
                  <a:srgbClr val="2E3593"/>
                </a:solidFill>
                <a:latin typeface="Abhaya Libre Regular Bold"/>
              </a:rPr>
              <a:t>(a) Legumes and Pulses</a:t>
            </a:r>
          </a:p>
          <a:p>
            <a:pPr>
              <a:lnSpc>
                <a:spcPts val="5835"/>
              </a:lnSpc>
            </a:pPr>
            <a:r>
              <a:rPr lang="en-US" sz="4168">
                <a:solidFill>
                  <a:srgbClr val="2E3593"/>
                </a:solidFill>
                <a:latin typeface="Abhaya Libre Regular Bold"/>
              </a:rPr>
              <a:t>(b) Fruits</a:t>
            </a:r>
          </a:p>
          <a:p>
            <a:pPr>
              <a:lnSpc>
                <a:spcPts val="5835"/>
              </a:lnSpc>
            </a:pPr>
            <a:r>
              <a:rPr lang="en-US" sz="4168">
                <a:solidFill>
                  <a:srgbClr val="2E3593"/>
                </a:solidFill>
                <a:latin typeface="Abhaya Libre Regular Bold"/>
              </a:rPr>
              <a:t>(c) Vegetables </a:t>
            </a:r>
          </a:p>
          <a:p>
            <a:pPr>
              <a:lnSpc>
                <a:spcPts val="5835"/>
              </a:lnSpc>
            </a:pPr>
            <a:r>
              <a:rPr lang="en-US" sz="4168">
                <a:solidFill>
                  <a:srgbClr val="2E3593"/>
                </a:solidFill>
                <a:latin typeface="Abhaya Libre Regular Bold"/>
              </a:rPr>
              <a:t>(d) Eggs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700474" y="2758723"/>
            <a:ext cx="5364706" cy="3017610"/>
            <a:chOff x="0" y="0"/>
            <a:chExt cx="11289030" cy="6350000"/>
          </a:xfrm>
        </p:grpSpPr>
        <p:sp>
          <p:nvSpPr>
            <p:cNvPr name="Freeform 3" id="3"/>
            <p:cNvSpPr/>
            <p:nvPr/>
          </p:nvSpPr>
          <p:spPr>
            <a:xfrm>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l="0" r="0" t="-5411" b="-5411"/>
              </a:stretch>
            </a:blipFill>
          </p:spPr>
        </p:sp>
      </p:gr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8913089" y="1028700"/>
            <a:ext cx="6477655" cy="6477655"/>
          </a:xfrm>
          <a:prstGeom prst="rect">
            <a:avLst/>
          </a:prstGeom>
        </p:spPr>
      </p:pic>
      <p:grpSp>
        <p:nvGrpSpPr>
          <p:cNvPr name="Group 5" id="5"/>
          <p:cNvGrpSpPr/>
          <p:nvPr/>
        </p:nvGrpSpPr>
        <p:grpSpPr>
          <a:xfrm rot="0">
            <a:off x="12708945" y="4873329"/>
            <a:ext cx="4723539" cy="4723539"/>
            <a:chOff x="0" y="0"/>
            <a:chExt cx="6350000" cy="6350000"/>
          </a:xfrm>
        </p:grpSpPr>
        <p:sp>
          <p:nvSpPr>
            <p:cNvPr name="Freeform 6" id="6"/>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grpSp>
        <p:nvGrpSpPr>
          <p:cNvPr name="Group 7" id="7"/>
          <p:cNvGrpSpPr>
            <a:grpSpLocks noChangeAspect="true"/>
          </p:cNvGrpSpPr>
          <p:nvPr/>
        </p:nvGrpSpPr>
        <p:grpSpPr>
          <a:xfrm rot="0">
            <a:off x="13006673" y="5171066"/>
            <a:ext cx="4128082" cy="4128065"/>
            <a:chOff x="0" y="0"/>
            <a:chExt cx="6350000" cy="6349975"/>
          </a:xfrm>
        </p:grpSpPr>
        <p:sp>
          <p:nvSpPr>
            <p:cNvPr name="Freeform 8" id="8"/>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3529" r="-23529" t="0" b="0"/>
              </a:stretch>
            </a:blipFill>
          </p:spPr>
        </p:sp>
      </p:grpSp>
      <p:sp>
        <p:nvSpPr>
          <p:cNvPr name="TextBox 9" id="9"/>
          <p:cNvSpPr txBox="true"/>
          <p:nvPr/>
        </p:nvSpPr>
        <p:spPr>
          <a:xfrm rot="0">
            <a:off x="1028700" y="1824899"/>
            <a:ext cx="7656742" cy="5410200"/>
          </a:xfrm>
          <a:prstGeom prst="rect">
            <a:avLst/>
          </a:prstGeom>
        </p:spPr>
        <p:txBody>
          <a:bodyPr anchor="t" rtlCol="false" tIns="0" lIns="0" bIns="0" rIns="0">
            <a:spAutoFit/>
          </a:bodyPr>
          <a:lstStyle/>
          <a:p>
            <a:pPr>
              <a:lnSpc>
                <a:spcPts val="6120"/>
              </a:lnSpc>
            </a:pPr>
            <a:r>
              <a:rPr lang="en-US" sz="5100">
                <a:solidFill>
                  <a:srgbClr val="2E3593"/>
                </a:solidFill>
                <a:latin typeface="Abhaya Libre Regular Bold"/>
              </a:rPr>
              <a:t>Amino acids consist of a basic amino group (-NH2) and an acidic carboxyl group (-COOH) along with an organic R group (side chain) which is unique in each amino acid.</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15244967" y="3730007"/>
            <a:ext cx="5320727" cy="5320727"/>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684686" y="-540466"/>
            <a:ext cx="5320749" cy="5320749"/>
          </a:xfrm>
          <a:prstGeom prst="rect">
            <a:avLst/>
          </a:prstGeom>
        </p:spPr>
      </p:pic>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934445" y="6597926"/>
            <a:ext cx="5320749" cy="5320749"/>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5897256" y="4506154"/>
            <a:ext cx="4389120" cy="4114800"/>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595024" y="920955"/>
            <a:ext cx="4020881" cy="2397907"/>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5347155" y="7596486"/>
            <a:ext cx="4091235" cy="2908496"/>
          </a:xfrm>
          <a:prstGeom prst="rect">
            <a:avLst/>
          </a:prstGeom>
        </p:spPr>
      </p:pic>
      <p:sp>
        <p:nvSpPr>
          <p:cNvPr name="TextBox 9" id="9"/>
          <p:cNvSpPr txBox="true"/>
          <p:nvPr/>
        </p:nvSpPr>
        <p:spPr>
          <a:xfrm rot="0">
            <a:off x="1317339" y="3401254"/>
            <a:ext cx="9442330" cy="2200275"/>
          </a:xfrm>
          <a:prstGeom prst="rect">
            <a:avLst/>
          </a:prstGeom>
        </p:spPr>
        <p:txBody>
          <a:bodyPr anchor="t" rtlCol="false" tIns="0" lIns="0" bIns="0" rIns="0">
            <a:spAutoFit/>
          </a:bodyPr>
          <a:lstStyle/>
          <a:p>
            <a:pPr algn="just">
              <a:lnSpc>
                <a:spcPts val="8640"/>
              </a:lnSpc>
            </a:pPr>
            <a:r>
              <a:rPr lang="en-US" sz="7200">
                <a:solidFill>
                  <a:srgbClr val="FFF7F3"/>
                </a:solidFill>
                <a:latin typeface="Abhaya Libre Regular Bold"/>
              </a:rPr>
              <a:t>Answer-</a:t>
            </a:r>
          </a:p>
          <a:p>
            <a:pPr algn="just">
              <a:lnSpc>
                <a:spcPts val="8640"/>
              </a:lnSpc>
            </a:pPr>
            <a:r>
              <a:rPr lang="en-US" sz="7200">
                <a:solidFill>
                  <a:srgbClr val="FFF7F3"/>
                </a:solidFill>
                <a:latin typeface="Abhaya Libre Regular Bold"/>
              </a:rPr>
              <a:t>(d) Eggs</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1352388" y="3343757"/>
            <a:ext cx="4274830" cy="4274830"/>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sp>
        <p:nvSpPr>
          <p:cNvPr name="AutoShape 4" id="4"/>
          <p:cNvSpPr/>
          <p:nvPr/>
        </p:nvSpPr>
        <p:spPr>
          <a:xfrm rot="0">
            <a:off x="9730481" y="7618588"/>
            <a:ext cx="9640712" cy="15843"/>
          </a:xfrm>
          <a:prstGeom prst="rect">
            <a:avLst/>
          </a:prstGeom>
          <a:solidFill>
            <a:srgbClr val="2E3593"/>
          </a:solidFill>
        </p:spPr>
      </p:sp>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1113420" y="4587024"/>
            <a:ext cx="4254023" cy="4114800"/>
          </a:xfrm>
          <a:prstGeom prst="rect">
            <a:avLst/>
          </a:prstGeom>
        </p:spPr>
      </p:pic>
      <p:sp>
        <p:nvSpPr>
          <p:cNvPr name="TextBox 6" id="6"/>
          <p:cNvSpPr txBox="true"/>
          <p:nvPr/>
        </p:nvSpPr>
        <p:spPr>
          <a:xfrm rot="0">
            <a:off x="1028700" y="2879380"/>
            <a:ext cx="7719597" cy="4432989"/>
          </a:xfrm>
          <a:prstGeom prst="rect">
            <a:avLst/>
          </a:prstGeom>
        </p:spPr>
        <p:txBody>
          <a:bodyPr anchor="t" rtlCol="false" tIns="0" lIns="0" bIns="0" rIns="0">
            <a:spAutoFit/>
          </a:bodyPr>
          <a:lstStyle/>
          <a:p>
            <a:pPr>
              <a:lnSpc>
                <a:spcPts val="5835"/>
              </a:lnSpc>
            </a:pPr>
            <a:r>
              <a:rPr lang="en-US" sz="4168">
                <a:solidFill>
                  <a:srgbClr val="2E3593"/>
                </a:solidFill>
                <a:latin typeface="Abhaya Libre Regular Bold"/>
              </a:rPr>
              <a:t>4. A disease that occurs due to deficiency of proteins is ________.</a:t>
            </a:r>
          </a:p>
          <a:p>
            <a:pPr>
              <a:lnSpc>
                <a:spcPts val="5835"/>
              </a:lnSpc>
            </a:pPr>
            <a:r>
              <a:rPr lang="en-US" sz="4168">
                <a:solidFill>
                  <a:srgbClr val="2E3593"/>
                </a:solidFill>
                <a:latin typeface="Abhaya Libre Regular Bold"/>
              </a:rPr>
              <a:t>(a) Kwashiorkor</a:t>
            </a:r>
          </a:p>
          <a:p>
            <a:pPr>
              <a:lnSpc>
                <a:spcPts val="5835"/>
              </a:lnSpc>
            </a:pPr>
            <a:r>
              <a:rPr lang="en-US" sz="4168">
                <a:solidFill>
                  <a:srgbClr val="2E3593"/>
                </a:solidFill>
                <a:latin typeface="Abhaya Libre Regular Bold"/>
              </a:rPr>
              <a:t>(b) Goiter</a:t>
            </a:r>
          </a:p>
          <a:p>
            <a:pPr>
              <a:lnSpc>
                <a:spcPts val="5835"/>
              </a:lnSpc>
            </a:pPr>
            <a:r>
              <a:rPr lang="en-US" sz="4168">
                <a:solidFill>
                  <a:srgbClr val="2E3593"/>
                </a:solidFill>
                <a:latin typeface="Abhaya Libre Regular Bold"/>
              </a:rPr>
              <a:t>(c) Anemia</a:t>
            </a:r>
          </a:p>
          <a:p>
            <a:pPr>
              <a:lnSpc>
                <a:spcPts val="5835"/>
              </a:lnSpc>
            </a:pPr>
            <a:r>
              <a:rPr lang="en-US" sz="4168">
                <a:solidFill>
                  <a:srgbClr val="2E3593"/>
                </a:solidFill>
                <a:latin typeface="Abhaya Libre Regular Bold"/>
              </a:rPr>
              <a:t>(d) Rickets</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15244967" y="3730007"/>
            <a:ext cx="5320727" cy="5320727"/>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684686" y="-540466"/>
            <a:ext cx="5320749" cy="5320749"/>
          </a:xfrm>
          <a:prstGeom prst="rect">
            <a:avLst/>
          </a:prstGeom>
        </p:spPr>
      </p:pic>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934445" y="6597926"/>
            <a:ext cx="5320749" cy="5320749"/>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5897256" y="4506154"/>
            <a:ext cx="4389120" cy="4114800"/>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595024" y="920955"/>
            <a:ext cx="4020881" cy="2397907"/>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5347155" y="7596486"/>
            <a:ext cx="4091235" cy="2908496"/>
          </a:xfrm>
          <a:prstGeom prst="rect">
            <a:avLst/>
          </a:prstGeom>
        </p:spPr>
      </p:pic>
      <p:sp>
        <p:nvSpPr>
          <p:cNvPr name="TextBox 9" id="9"/>
          <p:cNvSpPr txBox="true"/>
          <p:nvPr/>
        </p:nvSpPr>
        <p:spPr>
          <a:xfrm rot="0">
            <a:off x="1317339" y="3401254"/>
            <a:ext cx="9442330" cy="2200275"/>
          </a:xfrm>
          <a:prstGeom prst="rect">
            <a:avLst/>
          </a:prstGeom>
        </p:spPr>
        <p:txBody>
          <a:bodyPr anchor="t" rtlCol="false" tIns="0" lIns="0" bIns="0" rIns="0">
            <a:spAutoFit/>
          </a:bodyPr>
          <a:lstStyle/>
          <a:p>
            <a:pPr algn="just">
              <a:lnSpc>
                <a:spcPts val="8640"/>
              </a:lnSpc>
            </a:pPr>
            <a:r>
              <a:rPr lang="en-US" sz="7200">
                <a:solidFill>
                  <a:srgbClr val="FFF7F3"/>
                </a:solidFill>
                <a:latin typeface="Abhaya Libre Regular Bold"/>
              </a:rPr>
              <a:t>Answer-</a:t>
            </a:r>
          </a:p>
          <a:p>
            <a:pPr algn="just">
              <a:lnSpc>
                <a:spcPts val="8640"/>
              </a:lnSpc>
            </a:pPr>
            <a:r>
              <a:rPr lang="en-US" sz="7200">
                <a:solidFill>
                  <a:srgbClr val="FFF7F3"/>
                </a:solidFill>
                <a:latin typeface="Abhaya Libre Regular Bold"/>
              </a:rPr>
              <a:t>(a) Kwashiorkor</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1352388" y="3343757"/>
            <a:ext cx="4274830" cy="4274830"/>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sp>
        <p:nvSpPr>
          <p:cNvPr name="AutoShape 4" id="4"/>
          <p:cNvSpPr/>
          <p:nvPr/>
        </p:nvSpPr>
        <p:spPr>
          <a:xfrm rot="0">
            <a:off x="9730481" y="7618588"/>
            <a:ext cx="9640712" cy="15843"/>
          </a:xfrm>
          <a:prstGeom prst="rect">
            <a:avLst/>
          </a:prstGeom>
          <a:solidFill>
            <a:srgbClr val="2E3593"/>
          </a:solidFill>
        </p:spPr>
      </p:sp>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9944100" y="5481172"/>
            <a:ext cx="7315200" cy="2832977"/>
          </a:xfrm>
          <a:prstGeom prst="rect">
            <a:avLst/>
          </a:prstGeom>
        </p:spPr>
      </p:pic>
      <p:sp>
        <p:nvSpPr>
          <p:cNvPr name="TextBox 6" id="6"/>
          <p:cNvSpPr txBox="true"/>
          <p:nvPr/>
        </p:nvSpPr>
        <p:spPr>
          <a:xfrm rot="0">
            <a:off x="1028700" y="2879380"/>
            <a:ext cx="7719597" cy="4432989"/>
          </a:xfrm>
          <a:prstGeom prst="rect">
            <a:avLst/>
          </a:prstGeom>
        </p:spPr>
        <p:txBody>
          <a:bodyPr anchor="t" rtlCol="false" tIns="0" lIns="0" bIns="0" rIns="0">
            <a:spAutoFit/>
          </a:bodyPr>
          <a:lstStyle/>
          <a:p>
            <a:pPr>
              <a:lnSpc>
                <a:spcPts val="5835"/>
              </a:lnSpc>
            </a:pPr>
            <a:r>
              <a:rPr lang="en-US" sz="4168">
                <a:solidFill>
                  <a:srgbClr val="2E3593"/>
                </a:solidFill>
                <a:latin typeface="Abhaya Libre Regular Bold"/>
              </a:rPr>
              <a:t>5. The quality of Protein depends on _________.</a:t>
            </a:r>
          </a:p>
          <a:p>
            <a:pPr>
              <a:lnSpc>
                <a:spcPts val="5835"/>
              </a:lnSpc>
            </a:pPr>
            <a:r>
              <a:rPr lang="en-US" sz="961">
                <a:solidFill>
                  <a:srgbClr val="2E3593"/>
                </a:solidFill>
                <a:latin typeface="Arimo Bold"/>
              </a:rPr>
              <a:t>(a) Origin</a:t>
            </a:r>
          </a:p>
          <a:p>
            <a:pPr>
              <a:lnSpc>
                <a:spcPts val="5835"/>
              </a:lnSpc>
            </a:pPr>
            <a:r>
              <a:rPr lang="en-US" sz="961">
                <a:solidFill>
                  <a:srgbClr val="2E3593"/>
                </a:solidFill>
                <a:latin typeface="Arimo Bold"/>
              </a:rPr>
              <a:t>(b) Essential amino acids </a:t>
            </a:r>
          </a:p>
          <a:p>
            <a:pPr>
              <a:lnSpc>
                <a:spcPts val="5835"/>
              </a:lnSpc>
            </a:pPr>
            <a:r>
              <a:rPr lang="en-US" sz="961">
                <a:solidFill>
                  <a:srgbClr val="2E3593"/>
                </a:solidFill>
                <a:latin typeface="Arimo Bold"/>
              </a:rPr>
              <a:t>(c) Chemical nature </a:t>
            </a:r>
          </a:p>
          <a:p>
            <a:pPr>
              <a:lnSpc>
                <a:spcPts val="5835"/>
              </a:lnSpc>
            </a:pPr>
            <a:r>
              <a:rPr lang="en-US" sz="961">
                <a:solidFill>
                  <a:srgbClr val="2E3593"/>
                </a:solidFill>
                <a:latin typeface="Arimo Bold"/>
              </a:rPr>
              <a:t>(d) None of these</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15244967" y="3730007"/>
            <a:ext cx="5320727" cy="5320727"/>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684686" y="-540466"/>
            <a:ext cx="5320749" cy="5320749"/>
          </a:xfrm>
          <a:prstGeom prst="rect">
            <a:avLst/>
          </a:prstGeom>
        </p:spPr>
      </p:pic>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934445" y="6597926"/>
            <a:ext cx="5320749" cy="5320749"/>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5897256" y="4506154"/>
            <a:ext cx="4389120" cy="4114800"/>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595024" y="920955"/>
            <a:ext cx="4020881" cy="2397907"/>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5347155" y="7596486"/>
            <a:ext cx="4091235" cy="2908496"/>
          </a:xfrm>
          <a:prstGeom prst="rect">
            <a:avLst/>
          </a:prstGeom>
        </p:spPr>
      </p:pic>
      <p:sp>
        <p:nvSpPr>
          <p:cNvPr name="TextBox 9" id="9"/>
          <p:cNvSpPr txBox="true"/>
          <p:nvPr/>
        </p:nvSpPr>
        <p:spPr>
          <a:xfrm rot="0">
            <a:off x="1317339" y="3401254"/>
            <a:ext cx="9442330" cy="2200275"/>
          </a:xfrm>
          <a:prstGeom prst="rect">
            <a:avLst/>
          </a:prstGeom>
        </p:spPr>
        <p:txBody>
          <a:bodyPr anchor="t" rtlCol="false" tIns="0" lIns="0" bIns="0" rIns="0">
            <a:spAutoFit/>
          </a:bodyPr>
          <a:lstStyle/>
          <a:p>
            <a:pPr algn="just">
              <a:lnSpc>
                <a:spcPts val="8640"/>
              </a:lnSpc>
            </a:pPr>
            <a:r>
              <a:rPr lang="en-US" sz="7200">
                <a:solidFill>
                  <a:srgbClr val="FFF7F3"/>
                </a:solidFill>
                <a:latin typeface="Abhaya Libre Regular Bold"/>
              </a:rPr>
              <a:t>Answer-</a:t>
            </a:r>
          </a:p>
          <a:p>
            <a:pPr algn="just">
              <a:lnSpc>
                <a:spcPts val="8640"/>
              </a:lnSpc>
            </a:pPr>
            <a:r>
              <a:rPr lang="en-US" sz="7200">
                <a:solidFill>
                  <a:srgbClr val="FFF7F3"/>
                </a:solidFill>
                <a:latin typeface="Abhaya Libre Regular Bold"/>
              </a:rPr>
              <a:t>(b) Essential amino acids</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1352388" y="3343757"/>
            <a:ext cx="4274830" cy="4274830"/>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sp>
        <p:nvSpPr>
          <p:cNvPr name="AutoShape 4" id="4"/>
          <p:cNvSpPr/>
          <p:nvPr/>
        </p:nvSpPr>
        <p:spPr>
          <a:xfrm rot="0">
            <a:off x="9730481" y="7618588"/>
            <a:ext cx="9640712" cy="15843"/>
          </a:xfrm>
          <a:prstGeom prst="rect">
            <a:avLst/>
          </a:prstGeom>
          <a:solidFill>
            <a:srgbClr val="2E3593"/>
          </a:solidFill>
        </p:spPr>
      </p:sp>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2054623" y="2493634"/>
            <a:ext cx="4486740" cy="5975077"/>
          </a:xfrm>
          <a:prstGeom prst="rect">
            <a:avLst/>
          </a:prstGeom>
        </p:spPr>
      </p:pic>
      <p:sp>
        <p:nvSpPr>
          <p:cNvPr name="TextBox 6" id="6"/>
          <p:cNvSpPr txBox="true"/>
          <p:nvPr/>
        </p:nvSpPr>
        <p:spPr>
          <a:xfrm rot="0">
            <a:off x="1028700" y="2879380"/>
            <a:ext cx="7719597" cy="4389927"/>
          </a:xfrm>
          <a:prstGeom prst="rect">
            <a:avLst/>
          </a:prstGeom>
        </p:spPr>
        <p:txBody>
          <a:bodyPr anchor="t" rtlCol="false" tIns="0" lIns="0" bIns="0" rIns="0">
            <a:spAutoFit/>
          </a:bodyPr>
          <a:lstStyle/>
          <a:p>
            <a:pPr>
              <a:lnSpc>
                <a:spcPts val="5835"/>
              </a:lnSpc>
            </a:pPr>
            <a:r>
              <a:rPr lang="en-US" sz="4168">
                <a:solidFill>
                  <a:srgbClr val="2E3593"/>
                </a:solidFill>
                <a:latin typeface="Abhaya Libre Regular Bold"/>
              </a:rPr>
              <a:t>6. Deficiency of Protein and Calories both leads to _________.</a:t>
            </a:r>
          </a:p>
          <a:p>
            <a:pPr>
              <a:lnSpc>
                <a:spcPts val="5835"/>
              </a:lnSpc>
            </a:pPr>
            <a:r>
              <a:rPr lang="en-US" sz="4168">
                <a:solidFill>
                  <a:srgbClr val="2E3593"/>
                </a:solidFill>
                <a:latin typeface="Abhaya Libre Regular Bold"/>
              </a:rPr>
              <a:t>(a) Beri Beri</a:t>
            </a:r>
          </a:p>
          <a:p>
            <a:pPr>
              <a:lnSpc>
                <a:spcPts val="5835"/>
              </a:lnSpc>
            </a:pPr>
            <a:r>
              <a:rPr lang="en-US" sz="4168">
                <a:solidFill>
                  <a:srgbClr val="2E3593"/>
                </a:solidFill>
                <a:latin typeface="Abhaya Libre Regular Bold"/>
              </a:rPr>
              <a:t>(b) Kidney Stones</a:t>
            </a:r>
          </a:p>
          <a:p>
            <a:pPr>
              <a:lnSpc>
                <a:spcPts val="5835"/>
              </a:lnSpc>
            </a:pPr>
            <a:r>
              <a:rPr lang="en-US" sz="4168">
                <a:solidFill>
                  <a:srgbClr val="2E3593"/>
                </a:solidFill>
                <a:latin typeface="Abhaya Libre Regular Bold"/>
              </a:rPr>
              <a:t>(c) Marasmus</a:t>
            </a:r>
          </a:p>
          <a:p>
            <a:pPr>
              <a:lnSpc>
                <a:spcPts val="5835"/>
              </a:lnSpc>
            </a:pPr>
            <a:r>
              <a:rPr lang="en-US" sz="4168">
                <a:solidFill>
                  <a:srgbClr val="2E3593"/>
                </a:solidFill>
                <a:latin typeface="Abhaya Libre Regular Bold"/>
              </a:rPr>
              <a:t>(d) All of the above</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15244967" y="3730007"/>
            <a:ext cx="5320727" cy="5320727"/>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684686" y="-540466"/>
            <a:ext cx="5320749" cy="5320749"/>
          </a:xfrm>
          <a:prstGeom prst="rect">
            <a:avLst/>
          </a:prstGeom>
        </p:spPr>
      </p:pic>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934445" y="6597926"/>
            <a:ext cx="5320749" cy="5320749"/>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5897256" y="4506154"/>
            <a:ext cx="4389120" cy="4114800"/>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595024" y="920955"/>
            <a:ext cx="4020881" cy="2397907"/>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5347155" y="7596486"/>
            <a:ext cx="4091235" cy="2908496"/>
          </a:xfrm>
          <a:prstGeom prst="rect">
            <a:avLst/>
          </a:prstGeom>
        </p:spPr>
      </p:pic>
      <p:sp>
        <p:nvSpPr>
          <p:cNvPr name="TextBox 9" id="9"/>
          <p:cNvSpPr txBox="true"/>
          <p:nvPr/>
        </p:nvSpPr>
        <p:spPr>
          <a:xfrm rot="0">
            <a:off x="1317339" y="3401254"/>
            <a:ext cx="9442330" cy="2200275"/>
          </a:xfrm>
          <a:prstGeom prst="rect">
            <a:avLst/>
          </a:prstGeom>
        </p:spPr>
        <p:txBody>
          <a:bodyPr anchor="t" rtlCol="false" tIns="0" lIns="0" bIns="0" rIns="0">
            <a:spAutoFit/>
          </a:bodyPr>
          <a:lstStyle/>
          <a:p>
            <a:pPr algn="just">
              <a:lnSpc>
                <a:spcPts val="8640"/>
              </a:lnSpc>
            </a:pPr>
            <a:r>
              <a:rPr lang="en-US" sz="7200">
                <a:solidFill>
                  <a:srgbClr val="FFF7F3"/>
                </a:solidFill>
                <a:latin typeface="Abhaya Libre Regular Bold"/>
              </a:rPr>
              <a:t>Answer-</a:t>
            </a:r>
          </a:p>
          <a:p>
            <a:pPr algn="just">
              <a:lnSpc>
                <a:spcPts val="8640"/>
              </a:lnSpc>
            </a:pPr>
            <a:r>
              <a:rPr lang="en-US" sz="7200">
                <a:solidFill>
                  <a:srgbClr val="FFF7F3"/>
                </a:solidFill>
                <a:latin typeface="Abhaya Libre Regular Bold"/>
              </a:rPr>
              <a:t>(c) Marasmus</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1352388" y="3343757"/>
            <a:ext cx="4274830" cy="4274830"/>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sp>
        <p:nvSpPr>
          <p:cNvPr name="AutoShape 4" id="4"/>
          <p:cNvSpPr/>
          <p:nvPr/>
        </p:nvSpPr>
        <p:spPr>
          <a:xfrm rot="0">
            <a:off x="9730481" y="7618588"/>
            <a:ext cx="9640712" cy="15843"/>
          </a:xfrm>
          <a:prstGeom prst="rect">
            <a:avLst/>
          </a:prstGeom>
          <a:solidFill>
            <a:srgbClr val="2E3593"/>
          </a:solidFill>
        </p:spPr>
      </p:sp>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307759" y="2974630"/>
            <a:ext cx="5675261" cy="5231559"/>
          </a:xfrm>
          <a:prstGeom prst="rect">
            <a:avLst/>
          </a:prstGeom>
        </p:spPr>
      </p:pic>
      <p:sp>
        <p:nvSpPr>
          <p:cNvPr name="TextBox 6" id="6"/>
          <p:cNvSpPr txBox="true"/>
          <p:nvPr/>
        </p:nvSpPr>
        <p:spPr>
          <a:xfrm rot="0">
            <a:off x="1028700" y="2879380"/>
            <a:ext cx="7719597" cy="4389927"/>
          </a:xfrm>
          <a:prstGeom prst="rect">
            <a:avLst/>
          </a:prstGeom>
        </p:spPr>
        <p:txBody>
          <a:bodyPr anchor="t" rtlCol="false" tIns="0" lIns="0" bIns="0" rIns="0">
            <a:spAutoFit/>
          </a:bodyPr>
          <a:lstStyle/>
          <a:p>
            <a:pPr>
              <a:lnSpc>
                <a:spcPts val="5835"/>
              </a:lnSpc>
            </a:pPr>
            <a:r>
              <a:rPr lang="en-US" sz="4168">
                <a:solidFill>
                  <a:srgbClr val="2E3593"/>
                </a:solidFill>
                <a:latin typeface="Abhaya Libre Regular Bold"/>
              </a:rPr>
              <a:t>7. The main function of protein in the body is ____________.</a:t>
            </a:r>
          </a:p>
          <a:p>
            <a:pPr>
              <a:lnSpc>
                <a:spcPts val="5835"/>
              </a:lnSpc>
            </a:pPr>
            <a:r>
              <a:rPr lang="en-US" sz="1200">
                <a:solidFill>
                  <a:srgbClr val="2E3593"/>
                </a:solidFill>
                <a:latin typeface="Arimo Bold"/>
              </a:rPr>
              <a:t>(a) To provide energy </a:t>
            </a:r>
          </a:p>
          <a:p>
            <a:pPr>
              <a:lnSpc>
                <a:spcPts val="5835"/>
              </a:lnSpc>
            </a:pPr>
            <a:r>
              <a:rPr lang="en-US" sz="1200">
                <a:solidFill>
                  <a:srgbClr val="2E3593"/>
                </a:solidFill>
                <a:latin typeface="Arimo Bold"/>
              </a:rPr>
              <a:t>(b) Growth and development</a:t>
            </a:r>
          </a:p>
          <a:p>
            <a:pPr>
              <a:lnSpc>
                <a:spcPts val="5835"/>
              </a:lnSpc>
            </a:pPr>
            <a:r>
              <a:rPr lang="en-US" sz="1200">
                <a:solidFill>
                  <a:srgbClr val="2E3593"/>
                </a:solidFill>
                <a:latin typeface="Arimo Bold"/>
              </a:rPr>
              <a:t>(c) To protect the body </a:t>
            </a:r>
          </a:p>
          <a:p>
            <a:pPr>
              <a:lnSpc>
                <a:spcPts val="5835"/>
              </a:lnSpc>
            </a:pPr>
            <a:r>
              <a:rPr lang="en-US" sz="1200">
                <a:solidFill>
                  <a:srgbClr val="2E3593"/>
                </a:solidFill>
                <a:latin typeface="Arimo Bold"/>
              </a:rPr>
              <a:t>(d) All of these</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15244967" y="3730007"/>
            <a:ext cx="5320727" cy="5320727"/>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684686" y="-540466"/>
            <a:ext cx="5320749" cy="5320749"/>
          </a:xfrm>
          <a:prstGeom prst="rect">
            <a:avLst/>
          </a:prstGeom>
        </p:spPr>
      </p:pic>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934445" y="6597926"/>
            <a:ext cx="5320749" cy="5320749"/>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5897256" y="4506154"/>
            <a:ext cx="4389120" cy="4114800"/>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595024" y="920955"/>
            <a:ext cx="4020881" cy="2397907"/>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5347155" y="7596486"/>
            <a:ext cx="4091235" cy="2908496"/>
          </a:xfrm>
          <a:prstGeom prst="rect">
            <a:avLst/>
          </a:prstGeom>
        </p:spPr>
      </p:pic>
      <p:sp>
        <p:nvSpPr>
          <p:cNvPr name="TextBox 9" id="9"/>
          <p:cNvSpPr txBox="true"/>
          <p:nvPr/>
        </p:nvSpPr>
        <p:spPr>
          <a:xfrm rot="0">
            <a:off x="1317339" y="3401254"/>
            <a:ext cx="11433940" cy="2200275"/>
          </a:xfrm>
          <a:prstGeom prst="rect">
            <a:avLst/>
          </a:prstGeom>
        </p:spPr>
        <p:txBody>
          <a:bodyPr anchor="t" rtlCol="false" tIns="0" lIns="0" bIns="0" rIns="0">
            <a:spAutoFit/>
          </a:bodyPr>
          <a:lstStyle/>
          <a:p>
            <a:pPr algn="just">
              <a:lnSpc>
                <a:spcPts val="8640"/>
              </a:lnSpc>
            </a:pPr>
            <a:r>
              <a:rPr lang="en-US" sz="7200">
                <a:solidFill>
                  <a:srgbClr val="FFF7F3"/>
                </a:solidFill>
                <a:latin typeface="Abhaya Libre Regular Bold"/>
              </a:rPr>
              <a:t>Answer-</a:t>
            </a:r>
          </a:p>
          <a:p>
            <a:pPr>
              <a:lnSpc>
                <a:spcPts val="8640"/>
              </a:lnSpc>
            </a:pPr>
            <a:r>
              <a:rPr lang="en-US" sz="7200">
                <a:solidFill>
                  <a:srgbClr val="FFF7F3"/>
                </a:solidFill>
                <a:latin typeface="Abhaya Libre Regular Bold"/>
              </a:rPr>
              <a:t>(b) Growth and development</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1352388" y="3343757"/>
            <a:ext cx="4274830" cy="4274830"/>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sp>
        <p:nvSpPr>
          <p:cNvPr name="AutoShape 4" id="4"/>
          <p:cNvSpPr/>
          <p:nvPr/>
        </p:nvSpPr>
        <p:spPr>
          <a:xfrm rot="0">
            <a:off x="9730481" y="7618588"/>
            <a:ext cx="9640712" cy="15843"/>
          </a:xfrm>
          <a:prstGeom prst="rect">
            <a:avLst/>
          </a:prstGeom>
          <a:solidFill>
            <a:srgbClr val="2E3593"/>
          </a:solidFill>
        </p:spPr>
      </p:sp>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0547680" y="4180579"/>
            <a:ext cx="5884246" cy="4889273"/>
          </a:xfrm>
          <a:prstGeom prst="rect">
            <a:avLst/>
          </a:prstGeom>
        </p:spPr>
      </p:pic>
      <p:sp>
        <p:nvSpPr>
          <p:cNvPr name="TextBox 6" id="6"/>
          <p:cNvSpPr txBox="true"/>
          <p:nvPr/>
        </p:nvSpPr>
        <p:spPr>
          <a:xfrm rot="0">
            <a:off x="1028700" y="2879380"/>
            <a:ext cx="7719597" cy="5123352"/>
          </a:xfrm>
          <a:prstGeom prst="rect">
            <a:avLst/>
          </a:prstGeom>
        </p:spPr>
        <p:txBody>
          <a:bodyPr anchor="t" rtlCol="false" tIns="0" lIns="0" bIns="0" rIns="0">
            <a:spAutoFit/>
          </a:bodyPr>
          <a:lstStyle/>
          <a:p>
            <a:pPr>
              <a:lnSpc>
                <a:spcPts val="5835"/>
              </a:lnSpc>
            </a:pPr>
            <a:r>
              <a:rPr lang="en-US" sz="4168">
                <a:solidFill>
                  <a:srgbClr val="2E3593"/>
                </a:solidFill>
                <a:latin typeface="Abhaya Libre Regular Bold"/>
              </a:rPr>
              <a:t>8. We can increase the biological value of protein by-</a:t>
            </a:r>
          </a:p>
          <a:p>
            <a:pPr>
              <a:lnSpc>
                <a:spcPts val="5835"/>
              </a:lnSpc>
            </a:pPr>
            <a:r>
              <a:rPr lang="en-US" sz="4168">
                <a:solidFill>
                  <a:srgbClr val="2E3593"/>
                </a:solidFill>
                <a:latin typeface="Abhaya Libre Regular Bold"/>
              </a:rPr>
              <a:t>(a) Mixing cereals with legumes</a:t>
            </a:r>
          </a:p>
          <a:p>
            <a:pPr>
              <a:lnSpc>
                <a:spcPts val="5835"/>
              </a:lnSpc>
            </a:pPr>
            <a:r>
              <a:rPr lang="en-US" sz="4168">
                <a:solidFill>
                  <a:srgbClr val="2E3593"/>
                </a:solidFill>
                <a:latin typeface="Abhaya Libre Regular Bold"/>
              </a:rPr>
              <a:t>(b) Including animal proteins in all main meals</a:t>
            </a:r>
          </a:p>
          <a:p>
            <a:pPr>
              <a:lnSpc>
                <a:spcPts val="5835"/>
              </a:lnSpc>
            </a:pPr>
            <a:r>
              <a:rPr lang="en-US" sz="4168">
                <a:solidFill>
                  <a:srgbClr val="2E3593"/>
                </a:solidFill>
                <a:latin typeface="Abhaya Libre Regular Bold"/>
              </a:rPr>
              <a:t>(c) Both (a) and (b)</a:t>
            </a:r>
          </a:p>
          <a:p>
            <a:pPr>
              <a:lnSpc>
                <a:spcPts val="5835"/>
              </a:lnSpc>
            </a:pPr>
            <a:r>
              <a:rPr lang="en-US" sz="4168">
                <a:solidFill>
                  <a:srgbClr val="2E3593"/>
                </a:solidFill>
                <a:latin typeface="Abhaya Libre Regular Bold"/>
              </a:rPr>
              <a:t>(d) Eating junk food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sp>
        <p:nvSpPr>
          <p:cNvPr name="TextBox 2" id="2"/>
          <p:cNvSpPr txBox="true"/>
          <p:nvPr/>
        </p:nvSpPr>
        <p:spPr>
          <a:xfrm rot="0">
            <a:off x="1028700" y="1435942"/>
            <a:ext cx="9971718" cy="4638675"/>
          </a:xfrm>
          <a:prstGeom prst="rect">
            <a:avLst/>
          </a:prstGeom>
        </p:spPr>
        <p:txBody>
          <a:bodyPr anchor="t" rtlCol="false" tIns="0" lIns="0" bIns="0" rIns="0">
            <a:spAutoFit/>
          </a:bodyPr>
          <a:lstStyle/>
          <a:p>
            <a:pPr>
              <a:lnSpc>
                <a:spcPts val="6120"/>
              </a:lnSpc>
            </a:pPr>
            <a:r>
              <a:rPr lang="en-US" sz="5100">
                <a:solidFill>
                  <a:srgbClr val="2E3593"/>
                </a:solidFill>
                <a:latin typeface="Abhaya Libre Regular Bold"/>
              </a:rPr>
              <a:t>Food has a variety of proteins. </a:t>
            </a:r>
          </a:p>
          <a:p>
            <a:pPr>
              <a:lnSpc>
                <a:spcPts val="6120"/>
              </a:lnSpc>
            </a:pPr>
          </a:p>
          <a:p>
            <a:pPr>
              <a:lnSpc>
                <a:spcPts val="6120"/>
              </a:lnSpc>
            </a:pPr>
            <a:r>
              <a:rPr lang="en-US" sz="5100">
                <a:solidFill>
                  <a:srgbClr val="2E3593"/>
                </a:solidFill>
                <a:latin typeface="Abhaya Libre Regular Bold"/>
              </a:rPr>
              <a:t>No two proteins have similar structures because amino acids are arranged in varying proportions and sequences.</a:t>
            </a:r>
          </a:p>
        </p:txBody>
      </p:sp>
      <p:grpSp>
        <p:nvGrpSpPr>
          <p:cNvPr name="Group 3" id="3"/>
          <p:cNvGrpSpPr/>
          <p:nvPr/>
        </p:nvGrpSpPr>
        <p:grpSpPr>
          <a:xfrm rot="0">
            <a:off x="12013697" y="1445467"/>
            <a:ext cx="7815435" cy="7815435"/>
            <a:chOff x="0" y="0"/>
            <a:chExt cx="6350000" cy="6350000"/>
          </a:xfrm>
        </p:grpSpPr>
        <p:sp>
          <p:nvSpPr>
            <p:cNvPr name="Freeform 4" id="4"/>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5" id="5"/>
          <p:cNvPicPr>
            <a:picLocks noChangeAspect="true"/>
          </p:cNvPicPr>
          <p:nvPr/>
        </p:nvPicPr>
        <p:blipFill>
          <a:blip r:embed="rId2"/>
          <a:srcRect l="0" t="0" r="0" b="0"/>
          <a:stretch>
            <a:fillRect/>
          </a:stretch>
        </p:blipFill>
        <p:spPr>
          <a:xfrm flipH="false" flipV="false" rot="1601516">
            <a:off x="13908134" y="3347453"/>
            <a:ext cx="4026562" cy="4011462"/>
          </a:xfrm>
          <a:prstGeom prst="rect">
            <a:avLst/>
          </a:prstGeom>
        </p:spPr>
      </p:pic>
      <p:sp>
        <p:nvSpPr>
          <p:cNvPr name="TextBox 6" id="6"/>
          <p:cNvSpPr txBox="true"/>
          <p:nvPr/>
        </p:nvSpPr>
        <p:spPr>
          <a:xfrm rot="0">
            <a:off x="1028700" y="6372746"/>
            <a:ext cx="9971718" cy="1800987"/>
          </a:xfrm>
          <a:prstGeom prst="rect">
            <a:avLst/>
          </a:prstGeom>
        </p:spPr>
        <p:txBody>
          <a:bodyPr anchor="t" rtlCol="false" tIns="0" lIns="0" bIns="0" rIns="0">
            <a:spAutoFit/>
          </a:bodyPr>
          <a:lstStyle/>
          <a:p>
            <a:pPr>
              <a:lnSpc>
                <a:spcPts val="4845"/>
              </a:lnSpc>
            </a:pPr>
            <a:r>
              <a:rPr lang="en-US" sz="3230">
                <a:solidFill>
                  <a:srgbClr val="2E3593"/>
                </a:solidFill>
                <a:latin typeface="Open Sans Light Bold"/>
              </a:rPr>
              <a:t>Amino acids are of two types:</a:t>
            </a:r>
          </a:p>
          <a:p>
            <a:pPr marL="697358" indent="-348679" lvl="1">
              <a:lnSpc>
                <a:spcPts val="4845"/>
              </a:lnSpc>
              <a:buFont typeface="Arial"/>
              <a:buChar char="•"/>
            </a:pPr>
            <a:r>
              <a:rPr lang="en-US" sz="3230">
                <a:solidFill>
                  <a:srgbClr val="2E3593"/>
                </a:solidFill>
                <a:latin typeface="Open Sans Light Bold"/>
              </a:rPr>
              <a:t>Essential Amino Acids</a:t>
            </a:r>
          </a:p>
          <a:p>
            <a:pPr marL="697358" indent="-348679" lvl="1">
              <a:lnSpc>
                <a:spcPts val="4845"/>
              </a:lnSpc>
              <a:buFont typeface="Arial"/>
              <a:buChar char="•"/>
            </a:pPr>
            <a:r>
              <a:rPr lang="en-US" sz="3230">
                <a:solidFill>
                  <a:srgbClr val="2E3593"/>
                </a:solidFill>
                <a:latin typeface="Open Sans Light Bold"/>
              </a:rPr>
              <a:t>Non-essential Amino Acids</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15244967" y="3730007"/>
            <a:ext cx="5320727" cy="5320727"/>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684686" y="-540466"/>
            <a:ext cx="5320749" cy="5320749"/>
          </a:xfrm>
          <a:prstGeom prst="rect">
            <a:avLst/>
          </a:prstGeom>
        </p:spPr>
      </p:pic>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934445" y="6597926"/>
            <a:ext cx="5320749" cy="5320749"/>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5897256" y="4506154"/>
            <a:ext cx="4389120" cy="4114800"/>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595024" y="920955"/>
            <a:ext cx="4020881" cy="2397907"/>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5347155" y="7596486"/>
            <a:ext cx="4091235" cy="2908496"/>
          </a:xfrm>
          <a:prstGeom prst="rect">
            <a:avLst/>
          </a:prstGeom>
        </p:spPr>
      </p:pic>
      <p:sp>
        <p:nvSpPr>
          <p:cNvPr name="TextBox 9" id="9"/>
          <p:cNvSpPr txBox="true"/>
          <p:nvPr/>
        </p:nvSpPr>
        <p:spPr>
          <a:xfrm rot="0">
            <a:off x="1317339" y="3401254"/>
            <a:ext cx="11433940" cy="2200275"/>
          </a:xfrm>
          <a:prstGeom prst="rect">
            <a:avLst/>
          </a:prstGeom>
        </p:spPr>
        <p:txBody>
          <a:bodyPr anchor="t" rtlCol="false" tIns="0" lIns="0" bIns="0" rIns="0">
            <a:spAutoFit/>
          </a:bodyPr>
          <a:lstStyle/>
          <a:p>
            <a:pPr algn="just">
              <a:lnSpc>
                <a:spcPts val="8640"/>
              </a:lnSpc>
            </a:pPr>
            <a:r>
              <a:rPr lang="en-US" sz="7200">
                <a:solidFill>
                  <a:srgbClr val="FFF7F3"/>
                </a:solidFill>
                <a:latin typeface="Abhaya Libre Regular Bold"/>
              </a:rPr>
              <a:t>Answer-</a:t>
            </a:r>
          </a:p>
          <a:p>
            <a:pPr>
              <a:lnSpc>
                <a:spcPts val="8640"/>
              </a:lnSpc>
            </a:pPr>
            <a:r>
              <a:rPr lang="en-US" sz="7200">
                <a:solidFill>
                  <a:srgbClr val="FFF7F3"/>
                </a:solidFill>
                <a:latin typeface="Abhaya Libre Regular Bold"/>
              </a:rPr>
              <a:t>(c) Both (a) and (b)</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1352388" y="3343757"/>
            <a:ext cx="4274830" cy="4274830"/>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sp>
        <p:nvSpPr>
          <p:cNvPr name="AutoShape 4" id="4"/>
          <p:cNvSpPr/>
          <p:nvPr/>
        </p:nvSpPr>
        <p:spPr>
          <a:xfrm rot="0">
            <a:off x="9730481" y="7618588"/>
            <a:ext cx="9640712" cy="15843"/>
          </a:xfrm>
          <a:prstGeom prst="rect">
            <a:avLst/>
          </a:prstGeom>
          <a:solidFill>
            <a:srgbClr val="2E3593"/>
          </a:solidFill>
        </p:spPr>
      </p:sp>
      <p:sp>
        <p:nvSpPr>
          <p:cNvPr name="TextBox 5" id="5"/>
          <p:cNvSpPr txBox="true"/>
          <p:nvPr/>
        </p:nvSpPr>
        <p:spPr>
          <a:xfrm rot="0">
            <a:off x="1028700" y="2879380"/>
            <a:ext cx="7719597" cy="5123352"/>
          </a:xfrm>
          <a:prstGeom prst="rect">
            <a:avLst/>
          </a:prstGeom>
        </p:spPr>
        <p:txBody>
          <a:bodyPr anchor="t" rtlCol="false" tIns="0" lIns="0" bIns="0" rIns="0">
            <a:spAutoFit/>
          </a:bodyPr>
          <a:lstStyle/>
          <a:p>
            <a:pPr>
              <a:lnSpc>
                <a:spcPts val="5835"/>
              </a:lnSpc>
            </a:pPr>
            <a:r>
              <a:rPr lang="en-US" sz="4168">
                <a:solidFill>
                  <a:srgbClr val="2E3593"/>
                </a:solidFill>
                <a:latin typeface="Abhaya Libre Regular Bold"/>
              </a:rPr>
              <a:t>9. An average  adult requires _____ gram of protein per kg of body weight in a day.</a:t>
            </a:r>
          </a:p>
          <a:p>
            <a:pPr>
              <a:lnSpc>
                <a:spcPts val="5835"/>
              </a:lnSpc>
            </a:pPr>
            <a:r>
              <a:rPr lang="en-US" sz="4168">
                <a:solidFill>
                  <a:srgbClr val="2E3593"/>
                </a:solidFill>
                <a:latin typeface="Abhaya Libre Regular Bold"/>
              </a:rPr>
              <a:t>(a) 1</a:t>
            </a:r>
          </a:p>
          <a:p>
            <a:pPr>
              <a:lnSpc>
                <a:spcPts val="5835"/>
              </a:lnSpc>
            </a:pPr>
            <a:r>
              <a:rPr lang="en-US" sz="4168">
                <a:solidFill>
                  <a:srgbClr val="2E3593"/>
                </a:solidFill>
                <a:latin typeface="Abhaya Libre Regular Bold"/>
              </a:rPr>
              <a:t>(b) 2 </a:t>
            </a:r>
          </a:p>
          <a:p>
            <a:pPr>
              <a:lnSpc>
                <a:spcPts val="5835"/>
              </a:lnSpc>
            </a:pPr>
            <a:r>
              <a:rPr lang="en-US" sz="4168">
                <a:solidFill>
                  <a:srgbClr val="2E3593"/>
                </a:solidFill>
                <a:latin typeface="Abhaya Libre Regular Bold"/>
              </a:rPr>
              <a:t>(c) 2.5</a:t>
            </a:r>
          </a:p>
          <a:p>
            <a:pPr>
              <a:lnSpc>
                <a:spcPts val="5835"/>
              </a:lnSpc>
            </a:pPr>
            <a:r>
              <a:rPr lang="en-US" sz="4168">
                <a:solidFill>
                  <a:srgbClr val="2E3593"/>
                </a:solidFill>
                <a:latin typeface="Abhaya Libre Regular Bold"/>
              </a:rPr>
              <a:t>(d) None of the above</a:t>
            </a:r>
          </a:p>
        </p:txBody>
      </p:sp>
      <p:pic>
        <p:nvPicPr>
          <p:cNvPr name="Picture 6" id="6"/>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1950282" y="3771708"/>
            <a:ext cx="3079043" cy="4937241"/>
          </a:xfrm>
          <a:prstGeom prst="rect">
            <a:avLst/>
          </a:prstGeom>
        </p:spPr>
      </p:pic>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15244967" y="3730007"/>
            <a:ext cx="5320727" cy="5320727"/>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684686" y="-540466"/>
            <a:ext cx="5320749" cy="5320749"/>
          </a:xfrm>
          <a:prstGeom prst="rect">
            <a:avLst/>
          </a:prstGeom>
        </p:spPr>
      </p:pic>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934445" y="6597926"/>
            <a:ext cx="5320749" cy="5320749"/>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5897256" y="4506154"/>
            <a:ext cx="4389120" cy="4114800"/>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595024" y="920955"/>
            <a:ext cx="4020881" cy="2397907"/>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5347155" y="7596486"/>
            <a:ext cx="4091235" cy="2908496"/>
          </a:xfrm>
          <a:prstGeom prst="rect">
            <a:avLst/>
          </a:prstGeom>
        </p:spPr>
      </p:pic>
      <p:sp>
        <p:nvSpPr>
          <p:cNvPr name="TextBox 9" id="9"/>
          <p:cNvSpPr txBox="true"/>
          <p:nvPr/>
        </p:nvSpPr>
        <p:spPr>
          <a:xfrm rot="0">
            <a:off x="1317339" y="3401254"/>
            <a:ext cx="11433940" cy="2200275"/>
          </a:xfrm>
          <a:prstGeom prst="rect">
            <a:avLst/>
          </a:prstGeom>
        </p:spPr>
        <p:txBody>
          <a:bodyPr anchor="t" rtlCol="false" tIns="0" lIns="0" bIns="0" rIns="0">
            <a:spAutoFit/>
          </a:bodyPr>
          <a:lstStyle/>
          <a:p>
            <a:pPr algn="just">
              <a:lnSpc>
                <a:spcPts val="8640"/>
              </a:lnSpc>
            </a:pPr>
            <a:r>
              <a:rPr lang="en-US" sz="7200">
                <a:solidFill>
                  <a:srgbClr val="FFF7F3"/>
                </a:solidFill>
                <a:latin typeface="Abhaya Libre Regular Bold"/>
              </a:rPr>
              <a:t>Answer-</a:t>
            </a:r>
          </a:p>
          <a:p>
            <a:pPr>
              <a:lnSpc>
                <a:spcPts val="8640"/>
              </a:lnSpc>
            </a:pPr>
            <a:r>
              <a:rPr lang="en-US" sz="7200">
                <a:solidFill>
                  <a:srgbClr val="FFF7F3"/>
                </a:solidFill>
                <a:latin typeface="Abhaya Libre Regular Bold"/>
              </a:rPr>
              <a:t>(a) 1</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sp>
        <p:nvSpPr>
          <p:cNvPr name="AutoShape 2" id="2"/>
          <p:cNvSpPr/>
          <p:nvPr/>
        </p:nvSpPr>
        <p:spPr>
          <a:xfrm rot="0">
            <a:off x="9730481" y="7618588"/>
            <a:ext cx="9640712" cy="15843"/>
          </a:xfrm>
          <a:prstGeom prst="rect">
            <a:avLst/>
          </a:prstGeom>
          <a:solidFill>
            <a:srgbClr val="2E3593"/>
          </a:solidFill>
        </p:spPr>
      </p:sp>
      <p:grpSp>
        <p:nvGrpSpPr>
          <p:cNvPr name="Group 3" id="3"/>
          <p:cNvGrpSpPr>
            <a:grpSpLocks noChangeAspect="true"/>
          </p:cNvGrpSpPr>
          <p:nvPr/>
        </p:nvGrpSpPr>
        <p:grpSpPr>
          <a:xfrm rot="0">
            <a:off x="11183777" y="3313492"/>
            <a:ext cx="5208634" cy="5088077"/>
            <a:chOff x="0" y="0"/>
            <a:chExt cx="4828540" cy="4716780"/>
          </a:xfrm>
        </p:grpSpPr>
        <p:sp>
          <p:nvSpPr>
            <p:cNvPr name="Freeform 4" id="4"/>
            <p:cNvSpPr/>
            <p:nvPr/>
          </p:nvSpPr>
          <p:spPr>
            <a:xfrm>
              <a:off x="0" y="-7620"/>
              <a:ext cx="4833620" cy="4726940"/>
            </a:xfrm>
            <a:custGeom>
              <a:avLst/>
              <a:gdLst/>
              <a:ahLst/>
              <a:cxnLst/>
              <a:rect r="r" b="b" t="t" l="l"/>
              <a:pathLst>
                <a:path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l="0" r="0" t="-36921" b="-16513"/>
              </a:stretch>
            </a:blipFill>
          </p:spPr>
        </p:sp>
      </p:grpSp>
      <p:sp>
        <p:nvSpPr>
          <p:cNvPr name="TextBox 5" id="5"/>
          <p:cNvSpPr txBox="true"/>
          <p:nvPr/>
        </p:nvSpPr>
        <p:spPr>
          <a:xfrm rot="0">
            <a:off x="1028700" y="2879380"/>
            <a:ext cx="7719597" cy="5123352"/>
          </a:xfrm>
          <a:prstGeom prst="rect">
            <a:avLst/>
          </a:prstGeom>
        </p:spPr>
        <p:txBody>
          <a:bodyPr anchor="t" rtlCol="false" tIns="0" lIns="0" bIns="0" rIns="0">
            <a:spAutoFit/>
          </a:bodyPr>
          <a:lstStyle/>
          <a:p>
            <a:pPr>
              <a:lnSpc>
                <a:spcPts val="5835"/>
              </a:lnSpc>
            </a:pPr>
            <a:r>
              <a:rPr lang="en-US" sz="4168">
                <a:solidFill>
                  <a:srgbClr val="2E3593"/>
                </a:solidFill>
                <a:latin typeface="Abhaya Libre Regular Bold"/>
              </a:rPr>
              <a:t>10. Pot Belly and Moon Face are two prominent symptoms of which of the following diseases?</a:t>
            </a:r>
          </a:p>
          <a:p>
            <a:pPr>
              <a:lnSpc>
                <a:spcPts val="5835"/>
              </a:lnSpc>
            </a:pPr>
            <a:r>
              <a:rPr lang="en-US" sz="4168">
                <a:solidFill>
                  <a:srgbClr val="2E3593"/>
                </a:solidFill>
                <a:latin typeface="Abhaya Libre Regular Bold"/>
              </a:rPr>
              <a:t>(a) Night blindness</a:t>
            </a:r>
          </a:p>
          <a:p>
            <a:pPr>
              <a:lnSpc>
                <a:spcPts val="5835"/>
              </a:lnSpc>
            </a:pPr>
            <a:r>
              <a:rPr lang="en-US" sz="4168">
                <a:solidFill>
                  <a:srgbClr val="2E3593"/>
                </a:solidFill>
                <a:latin typeface="Abhaya Libre Regular Bold"/>
              </a:rPr>
              <a:t>(b) Anemia </a:t>
            </a:r>
          </a:p>
          <a:p>
            <a:pPr>
              <a:lnSpc>
                <a:spcPts val="5835"/>
              </a:lnSpc>
            </a:pPr>
            <a:r>
              <a:rPr lang="en-US" sz="4168">
                <a:solidFill>
                  <a:srgbClr val="2E3593"/>
                </a:solidFill>
                <a:latin typeface="Abhaya Libre Regular Bold"/>
              </a:rPr>
              <a:t>(c) Kwashiorkor</a:t>
            </a:r>
          </a:p>
          <a:p>
            <a:pPr>
              <a:lnSpc>
                <a:spcPts val="5835"/>
              </a:lnSpc>
            </a:pPr>
            <a:r>
              <a:rPr lang="en-US" sz="4168">
                <a:solidFill>
                  <a:srgbClr val="2E3593"/>
                </a:solidFill>
                <a:latin typeface="Abhaya Libre Regular Bold"/>
              </a:rPr>
              <a:t>(d) Scurvey</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15244967" y="3730007"/>
            <a:ext cx="5320727" cy="5320727"/>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4" id="4"/>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684686" y="-540466"/>
            <a:ext cx="5320749" cy="5320749"/>
          </a:xfrm>
          <a:prstGeom prst="rect">
            <a:avLst/>
          </a:prstGeom>
        </p:spPr>
      </p:pic>
      <p:pic>
        <p:nvPicPr>
          <p:cNvPr name="Picture 5" id="5"/>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4934445" y="6597926"/>
            <a:ext cx="5320749" cy="5320749"/>
          </a:xfrm>
          <a:prstGeom prst="rect">
            <a:avLst/>
          </a:prstGeom>
        </p:spPr>
      </p:pic>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5897256" y="4506154"/>
            <a:ext cx="4389120" cy="4114800"/>
          </a:xfrm>
          <a:prstGeom prst="rect">
            <a:avLst/>
          </a:prstGeom>
        </p:spPr>
      </p:pic>
      <p:pic>
        <p:nvPicPr>
          <p:cNvPr name="Picture 7" id="7"/>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14595024" y="920955"/>
            <a:ext cx="4020881" cy="2397907"/>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5347155" y="7596486"/>
            <a:ext cx="4091235" cy="2908496"/>
          </a:xfrm>
          <a:prstGeom prst="rect">
            <a:avLst/>
          </a:prstGeom>
        </p:spPr>
      </p:pic>
      <p:sp>
        <p:nvSpPr>
          <p:cNvPr name="TextBox 9" id="9"/>
          <p:cNvSpPr txBox="true"/>
          <p:nvPr/>
        </p:nvSpPr>
        <p:spPr>
          <a:xfrm rot="0">
            <a:off x="1317339" y="3401254"/>
            <a:ext cx="11433940" cy="2200275"/>
          </a:xfrm>
          <a:prstGeom prst="rect">
            <a:avLst/>
          </a:prstGeom>
        </p:spPr>
        <p:txBody>
          <a:bodyPr anchor="t" rtlCol="false" tIns="0" lIns="0" bIns="0" rIns="0">
            <a:spAutoFit/>
          </a:bodyPr>
          <a:lstStyle/>
          <a:p>
            <a:pPr algn="just">
              <a:lnSpc>
                <a:spcPts val="8640"/>
              </a:lnSpc>
            </a:pPr>
            <a:r>
              <a:rPr lang="en-US" sz="7200">
                <a:solidFill>
                  <a:srgbClr val="FFF7F3"/>
                </a:solidFill>
                <a:latin typeface="Abhaya Libre Regular Bold"/>
              </a:rPr>
              <a:t>Answer-</a:t>
            </a:r>
          </a:p>
          <a:p>
            <a:pPr>
              <a:lnSpc>
                <a:spcPts val="8640"/>
              </a:lnSpc>
            </a:pPr>
            <a:r>
              <a:rPr lang="en-US" sz="7200">
                <a:solidFill>
                  <a:srgbClr val="FFF7F3"/>
                </a:solidFill>
                <a:latin typeface="Abhaya Libre Regular Bold"/>
              </a:rPr>
              <a:t>(c) Kwashiorkor</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687595" y="5942001"/>
            <a:ext cx="19663191" cy="5132636"/>
            <a:chOff x="0" y="0"/>
            <a:chExt cx="155379842" cy="40558433"/>
          </a:xfrm>
        </p:grpSpPr>
        <p:sp>
          <p:nvSpPr>
            <p:cNvPr name="Freeform 3" id="3"/>
            <p:cNvSpPr/>
            <p:nvPr/>
          </p:nvSpPr>
          <p:spPr>
            <a:xfrm>
              <a:off x="72390" y="72390"/>
              <a:ext cx="155235067" cy="40413654"/>
            </a:xfrm>
            <a:custGeom>
              <a:avLst/>
              <a:gdLst/>
              <a:ahLst/>
              <a:cxnLst/>
              <a:rect r="r" b="b" t="t" l="l"/>
              <a:pathLst>
                <a:path h="40413654" w="155235067">
                  <a:moveTo>
                    <a:pt x="0" y="0"/>
                  </a:moveTo>
                  <a:lnTo>
                    <a:pt x="155235067" y="0"/>
                  </a:lnTo>
                  <a:lnTo>
                    <a:pt x="155235067" y="40413654"/>
                  </a:lnTo>
                  <a:lnTo>
                    <a:pt x="0" y="40413654"/>
                  </a:lnTo>
                  <a:lnTo>
                    <a:pt x="0" y="0"/>
                  </a:lnTo>
                  <a:close/>
                </a:path>
              </a:pathLst>
            </a:custGeom>
            <a:solidFill>
              <a:srgbClr val="FFF7F3"/>
            </a:solidFill>
          </p:spPr>
        </p:sp>
        <p:sp>
          <p:nvSpPr>
            <p:cNvPr name="Freeform 4" id="4"/>
            <p:cNvSpPr/>
            <p:nvPr/>
          </p:nvSpPr>
          <p:spPr>
            <a:xfrm>
              <a:off x="0" y="0"/>
              <a:ext cx="155379837" cy="40558433"/>
            </a:xfrm>
            <a:custGeom>
              <a:avLst/>
              <a:gdLst/>
              <a:ahLst/>
              <a:cxnLst/>
              <a:rect r="r" b="b" t="t" l="l"/>
              <a:pathLst>
                <a:path h="40558433" w="155379837">
                  <a:moveTo>
                    <a:pt x="155235064" y="40413654"/>
                  </a:moveTo>
                  <a:lnTo>
                    <a:pt x="155379837" y="40413654"/>
                  </a:lnTo>
                  <a:lnTo>
                    <a:pt x="155379837" y="40558433"/>
                  </a:lnTo>
                  <a:lnTo>
                    <a:pt x="155235064" y="40558433"/>
                  </a:lnTo>
                  <a:lnTo>
                    <a:pt x="155235064" y="40413654"/>
                  </a:lnTo>
                  <a:close/>
                  <a:moveTo>
                    <a:pt x="0" y="144780"/>
                  </a:moveTo>
                  <a:lnTo>
                    <a:pt x="144780" y="144780"/>
                  </a:lnTo>
                  <a:lnTo>
                    <a:pt x="144780" y="40413654"/>
                  </a:lnTo>
                  <a:lnTo>
                    <a:pt x="0" y="40413654"/>
                  </a:lnTo>
                  <a:lnTo>
                    <a:pt x="0" y="144780"/>
                  </a:lnTo>
                  <a:close/>
                  <a:moveTo>
                    <a:pt x="0" y="40413654"/>
                  </a:moveTo>
                  <a:lnTo>
                    <a:pt x="144780" y="40413654"/>
                  </a:lnTo>
                  <a:lnTo>
                    <a:pt x="144780" y="40558433"/>
                  </a:lnTo>
                  <a:lnTo>
                    <a:pt x="0" y="40558433"/>
                  </a:lnTo>
                  <a:lnTo>
                    <a:pt x="0" y="40413654"/>
                  </a:lnTo>
                  <a:close/>
                  <a:moveTo>
                    <a:pt x="155235064" y="144780"/>
                  </a:moveTo>
                  <a:lnTo>
                    <a:pt x="155379837" y="144780"/>
                  </a:lnTo>
                  <a:lnTo>
                    <a:pt x="155379837" y="40413654"/>
                  </a:lnTo>
                  <a:lnTo>
                    <a:pt x="155235064" y="40413654"/>
                  </a:lnTo>
                  <a:lnTo>
                    <a:pt x="155235064" y="144780"/>
                  </a:lnTo>
                  <a:close/>
                  <a:moveTo>
                    <a:pt x="144780" y="40413654"/>
                  </a:moveTo>
                  <a:lnTo>
                    <a:pt x="155235064" y="40413654"/>
                  </a:lnTo>
                  <a:lnTo>
                    <a:pt x="155235064" y="40558433"/>
                  </a:lnTo>
                  <a:lnTo>
                    <a:pt x="144780" y="40558433"/>
                  </a:lnTo>
                  <a:lnTo>
                    <a:pt x="144780" y="40413654"/>
                  </a:lnTo>
                  <a:close/>
                  <a:moveTo>
                    <a:pt x="155235064" y="0"/>
                  </a:moveTo>
                  <a:lnTo>
                    <a:pt x="155379837" y="0"/>
                  </a:lnTo>
                  <a:lnTo>
                    <a:pt x="155379837" y="144780"/>
                  </a:lnTo>
                  <a:lnTo>
                    <a:pt x="155235064" y="144780"/>
                  </a:lnTo>
                  <a:lnTo>
                    <a:pt x="155235064" y="0"/>
                  </a:lnTo>
                  <a:close/>
                  <a:moveTo>
                    <a:pt x="0" y="0"/>
                  </a:moveTo>
                  <a:lnTo>
                    <a:pt x="144780" y="0"/>
                  </a:lnTo>
                  <a:lnTo>
                    <a:pt x="144780" y="144780"/>
                  </a:lnTo>
                  <a:lnTo>
                    <a:pt x="0" y="144780"/>
                  </a:lnTo>
                  <a:lnTo>
                    <a:pt x="0" y="0"/>
                  </a:lnTo>
                  <a:close/>
                  <a:moveTo>
                    <a:pt x="144780" y="0"/>
                  </a:moveTo>
                  <a:lnTo>
                    <a:pt x="155235064" y="0"/>
                  </a:lnTo>
                  <a:lnTo>
                    <a:pt x="155235064" y="144780"/>
                  </a:lnTo>
                  <a:lnTo>
                    <a:pt x="144780" y="144780"/>
                  </a:lnTo>
                  <a:lnTo>
                    <a:pt x="144780" y="0"/>
                  </a:lnTo>
                  <a:close/>
                </a:path>
              </a:pathLst>
            </a:custGeom>
            <a:solidFill>
              <a:srgbClr val="000000"/>
            </a:solidFill>
          </p:spPr>
        </p:sp>
      </p:grpSp>
      <p:grpSp>
        <p:nvGrpSpPr>
          <p:cNvPr name="Group 5" id="5"/>
          <p:cNvGrpSpPr/>
          <p:nvPr/>
        </p:nvGrpSpPr>
        <p:grpSpPr>
          <a:xfrm rot="0">
            <a:off x="6827209" y="5143500"/>
            <a:ext cx="15866600" cy="15866600"/>
            <a:chOff x="0" y="0"/>
            <a:chExt cx="6350000" cy="6350000"/>
          </a:xfrm>
        </p:grpSpPr>
        <p:sp>
          <p:nvSpPr>
            <p:cNvPr name="Freeform 6" id="6"/>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pic>
        <p:nvPicPr>
          <p:cNvPr name="Picture 7" id="7"/>
          <p:cNvPicPr>
            <a:picLocks noChangeAspect="true"/>
          </p:cNvPicPr>
          <p:nvPr/>
        </p:nvPicPr>
        <p:blipFill>
          <a:blip r:embed="rId2"/>
          <a:srcRect l="0" t="0" r="0" b="0"/>
          <a:stretch>
            <a:fillRect/>
          </a:stretch>
        </p:blipFill>
        <p:spPr>
          <a:xfrm flipH="false" flipV="false" rot="-508554">
            <a:off x="8438435" y="5063557"/>
            <a:ext cx="9524135" cy="3512025"/>
          </a:xfrm>
          <a:prstGeom prst="rect">
            <a:avLst/>
          </a:prstGeom>
        </p:spPr>
      </p:pic>
      <p:sp>
        <p:nvSpPr>
          <p:cNvPr name="TextBox 8" id="8"/>
          <p:cNvSpPr txBox="true"/>
          <p:nvPr/>
        </p:nvSpPr>
        <p:spPr>
          <a:xfrm rot="0">
            <a:off x="1028700" y="2323109"/>
            <a:ext cx="10223544" cy="1484630"/>
          </a:xfrm>
          <a:prstGeom prst="rect">
            <a:avLst/>
          </a:prstGeom>
        </p:spPr>
        <p:txBody>
          <a:bodyPr anchor="t" rtlCol="false" tIns="0" lIns="0" bIns="0" rIns="0">
            <a:spAutoFit/>
          </a:bodyPr>
          <a:lstStyle/>
          <a:p>
            <a:pPr>
              <a:lnSpc>
                <a:spcPts val="11440"/>
              </a:lnSpc>
            </a:pPr>
            <a:r>
              <a:rPr lang="en-US" sz="10400">
                <a:solidFill>
                  <a:srgbClr val="FFF7F3"/>
                </a:solidFill>
                <a:latin typeface="Abhaya Libre Regular"/>
              </a:rPr>
              <a:t>You're doing great!</a:t>
            </a:r>
          </a:p>
        </p:txBody>
      </p:sp>
      <p:sp>
        <p:nvSpPr>
          <p:cNvPr name="TextBox 9" id="9"/>
          <p:cNvSpPr txBox="true"/>
          <p:nvPr/>
        </p:nvSpPr>
        <p:spPr>
          <a:xfrm rot="0">
            <a:off x="1028700" y="6739890"/>
            <a:ext cx="6913746" cy="2518410"/>
          </a:xfrm>
          <a:prstGeom prst="rect">
            <a:avLst/>
          </a:prstGeom>
        </p:spPr>
        <p:txBody>
          <a:bodyPr anchor="t" rtlCol="false" tIns="0" lIns="0" bIns="0" rIns="0">
            <a:spAutoFit/>
          </a:bodyPr>
          <a:lstStyle/>
          <a:p>
            <a:pPr>
              <a:lnSpc>
                <a:spcPts val="5099"/>
              </a:lnSpc>
            </a:pPr>
            <a:r>
              <a:rPr lang="en-US" sz="3399">
                <a:solidFill>
                  <a:srgbClr val="2E3593"/>
                </a:solidFill>
                <a:latin typeface="Open Sans Light Bold"/>
              </a:rPr>
              <a:t>For further reading, you can refer to the bibliography that has been provided in this presentation. Happy learning!</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grpSp>
        <p:nvGrpSpPr>
          <p:cNvPr name="Group 2" id="2"/>
          <p:cNvGrpSpPr/>
          <p:nvPr/>
        </p:nvGrpSpPr>
        <p:grpSpPr>
          <a:xfrm rot="0">
            <a:off x="2703815" y="3252282"/>
            <a:ext cx="12880371" cy="12880371"/>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grpSp>
        <p:nvGrpSpPr>
          <p:cNvPr name="Group 4" id="4"/>
          <p:cNvGrpSpPr/>
          <p:nvPr/>
        </p:nvGrpSpPr>
        <p:grpSpPr>
          <a:xfrm rot="0">
            <a:off x="-754099" y="5590789"/>
            <a:ext cx="19729694" cy="5483848"/>
            <a:chOff x="0" y="0"/>
            <a:chExt cx="155905357" cy="43333735"/>
          </a:xfrm>
        </p:grpSpPr>
        <p:sp>
          <p:nvSpPr>
            <p:cNvPr name="Freeform 5" id="5"/>
            <p:cNvSpPr/>
            <p:nvPr/>
          </p:nvSpPr>
          <p:spPr>
            <a:xfrm>
              <a:off x="72390" y="72390"/>
              <a:ext cx="155760579" cy="43188954"/>
            </a:xfrm>
            <a:custGeom>
              <a:avLst/>
              <a:gdLst/>
              <a:ahLst/>
              <a:cxnLst/>
              <a:rect r="r" b="b" t="t" l="l"/>
              <a:pathLst>
                <a:path h="43188954" w="155760579">
                  <a:moveTo>
                    <a:pt x="0" y="0"/>
                  </a:moveTo>
                  <a:lnTo>
                    <a:pt x="155760579" y="0"/>
                  </a:lnTo>
                  <a:lnTo>
                    <a:pt x="155760579" y="43188954"/>
                  </a:lnTo>
                  <a:lnTo>
                    <a:pt x="0" y="43188954"/>
                  </a:lnTo>
                  <a:lnTo>
                    <a:pt x="0" y="0"/>
                  </a:lnTo>
                  <a:close/>
                </a:path>
              </a:pathLst>
            </a:custGeom>
            <a:solidFill>
              <a:srgbClr val="FFF7F3"/>
            </a:solidFill>
          </p:spPr>
        </p:sp>
        <p:sp>
          <p:nvSpPr>
            <p:cNvPr name="Freeform 6" id="6"/>
            <p:cNvSpPr/>
            <p:nvPr/>
          </p:nvSpPr>
          <p:spPr>
            <a:xfrm>
              <a:off x="0" y="0"/>
              <a:ext cx="155905361" cy="43333736"/>
            </a:xfrm>
            <a:custGeom>
              <a:avLst/>
              <a:gdLst/>
              <a:ahLst/>
              <a:cxnLst/>
              <a:rect r="r" b="b" t="t" l="l"/>
              <a:pathLst>
                <a:path h="43333736" w="155905361">
                  <a:moveTo>
                    <a:pt x="155760576" y="43188954"/>
                  </a:moveTo>
                  <a:lnTo>
                    <a:pt x="155905361" y="43188954"/>
                  </a:lnTo>
                  <a:lnTo>
                    <a:pt x="155905361" y="43333736"/>
                  </a:lnTo>
                  <a:lnTo>
                    <a:pt x="155760576" y="43333736"/>
                  </a:lnTo>
                  <a:lnTo>
                    <a:pt x="155760576" y="43188954"/>
                  </a:lnTo>
                  <a:close/>
                  <a:moveTo>
                    <a:pt x="0" y="144780"/>
                  </a:moveTo>
                  <a:lnTo>
                    <a:pt x="144780" y="144780"/>
                  </a:lnTo>
                  <a:lnTo>
                    <a:pt x="144780" y="43188954"/>
                  </a:lnTo>
                  <a:lnTo>
                    <a:pt x="0" y="43188954"/>
                  </a:lnTo>
                  <a:lnTo>
                    <a:pt x="0" y="144780"/>
                  </a:lnTo>
                  <a:close/>
                  <a:moveTo>
                    <a:pt x="0" y="43188954"/>
                  </a:moveTo>
                  <a:lnTo>
                    <a:pt x="144780" y="43188954"/>
                  </a:lnTo>
                  <a:lnTo>
                    <a:pt x="144780" y="43333736"/>
                  </a:lnTo>
                  <a:lnTo>
                    <a:pt x="0" y="43333736"/>
                  </a:lnTo>
                  <a:lnTo>
                    <a:pt x="0" y="43188954"/>
                  </a:lnTo>
                  <a:close/>
                  <a:moveTo>
                    <a:pt x="155760576" y="144780"/>
                  </a:moveTo>
                  <a:lnTo>
                    <a:pt x="155905361" y="144780"/>
                  </a:lnTo>
                  <a:lnTo>
                    <a:pt x="155905361" y="43188954"/>
                  </a:lnTo>
                  <a:lnTo>
                    <a:pt x="155760576" y="43188954"/>
                  </a:lnTo>
                  <a:lnTo>
                    <a:pt x="155760576" y="144780"/>
                  </a:lnTo>
                  <a:close/>
                  <a:moveTo>
                    <a:pt x="144780" y="43188954"/>
                  </a:moveTo>
                  <a:lnTo>
                    <a:pt x="155760576" y="43188954"/>
                  </a:lnTo>
                  <a:lnTo>
                    <a:pt x="155760576" y="43333736"/>
                  </a:lnTo>
                  <a:lnTo>
                    <a:pt x="144780" y="43333736"/>
                  </a:lnTo>
                  <a:lnTo>
                    <a:pt x="144780" y="43188954"/>
                  </a:lnTo>
                  <a:close/>
                  <a:moveTo>
                    <a:pt x="155760576" y="0"/>
                  </a:moveTo>
                  <a:lnTo>
                    <a:pt x="155905361" y="0"/>
                  </a:lnTo>
                  <a:lnTo>
                    <a:pt x="155905361" y="144780"/>
                  </a:lnTo>
                  <a:lnTo>
                    <a:pt x="155760576" y="144780"/>
                  </a:lnTo>
                  <a:lnTo>
                    <a:pt x="155760576" y="0"/>
                  </a:lnTo>
                  <a:close/>
                  <a:moveTo>
                    <a:pt x="0" y="0"/>
                  </a:moveTo>
                  <a:lnTo>
                    <a:pt x="144780" y="0"/>
                  </a:lnTo>
                  <a:lnTo>
                    <a:pt x="144780" y="144780"/>
                  </a:lnTo>
                  <a:lnTo>
                    <a:pt x="0" y="144780"/>
                  </a:lnTo>
                  <a:lnTo>
                    <a:pt x="0" y="0"/>
                  </a:lnTo>
                  <a:close/>
                  <a:moveTo>
                    <a:pt x="144780" y="0"/>
                  </a:moveTo>
                  <a:lnTo>
                    <a:pt x="155760576" y="0"/>
                  </a:lnTo>
                  <a:lnTo>
                    <a:pt x="155760576" y="144780"/>
                  </a:lnTo>
                  <a:lnTo>
                    <a:pt x="144780" y="144780"/>
                  </a:lnTo>
                  <a:lnTo>
                    <a:pt x="144780" y="0"/>
                  </a:lnTo>
                  <a:close/>
                </a:path>
              </a:pathLst>
            </a:custGeom>
            <a:solidFill>
              <a:srgbClr val="2E3593"/>
            </a:solidFill>
          </p:spPr>
        </p:sp>
      </p:grpSp>
      <p:sp>
        <p:nvSpPr>
          <p:cNvPr name="TextBox 7" id="7"/>
          <p:cNvSpPr txBox="true"/>
          <p:nvPr/>
        </p:nvSpPr>
        <p:spPr>
          <a:xfrm rot="0">
            <a:off x="1028700" y="8371713"/>
            <a:ext cx="7797295" cy="1191387"/>
          </a:xfrm>
          <a:prstGeom prst="rect">
            <a:avLst/>
          </a:prstGeom>
        </p:spPr>
        <p:txBody>
          <a:bodyPr anchor="t" rtlCol="false" tIns="0" lIns="0" bIns="0" rIns="0">
            <a:spAutoFit/>
          </a:bodyPr>
          <a:lstStyle/>
          <a:p>
            <a:pPr>
              <a:lnSpc>
                <a:spcPts val="4845"/>
              </a:lnSpc>
            </a:pPr>
            <a:r>
              <a:rPr lang="en-US" sz="3230">
                <a:solidFill>
                  <a:srgbClr val="2E3593"/>
                </a:solidFill>
                <a:latin typeface="Open Sans Light Bold"/>
              </a:rPr>
              <a:t>Essential amino acids are of 10 types. Let's have a look at them.</a:t>
            </a:r>
          </a:p>
        </p:txBody>
      </p:sp>
      <p:sp>
        <p:nvSpPr>
          <p:cNvPr name="TextBox 8" id="8"/>
          <p:cNvSpPr txBox="true"/>
          <p:nvPr/>
        </p:nvSpPr>
        <p:spPr>
          <a:xfrm rot="0">
            <a:off x="1028700" y="6522222"/>
            <a:ext cx="16230600" cy="1552575"/>
          </a:xfrm>
          <a:prstGeom prst="rect">
            <a:avLst/>
          </a:prstGeom>
        </p:spPr>
        <p:txBody>
          <a:bodyPr anchor="t" rtlCol="false" tIns="0" lIns="0" bIns="0" rIns="0">
            <a:spAutoFit/>
          </a:bodyPr>
          <a:lstStyle/>
          <a:p>
            <a:pPr>
              <a:lnSpc>
                <a:spcPts val="6120"/>
              </a:lnSpc>
            </a:pPr>
            <a:r>
              <a:rPr lang="en-US" sz="5100">
                <a:solidFill>
                  <a:srgbClr val="2E3593"/>
                </a:solidFill>
                <a:latin typeface="Abhaya Libre Regular Bold"/>
              </a:rPr>
              <a:t>Our body doesn't produce essential amino acids.</a:t>
            </a:r>
          </a:p>
          <a:p>
            <a:pPr>
              <a:lnSpc>
                <a:spcPts val="6120"/>
              </a:lnSpc>
            </a:pPr>
            <a:r>
              <a:rPr lang="en-US" sz="5100">
                <a:solidFill>
                  <a:srgbClr val="2E3593"/>
                </a:solidFill>
                <a:latin typeface="Abhaya Libre Regular Bold"/>
              </a:rPr>
              <a:t>We get them from food, and they're important for our growth.</a:t>
            </a:r>
          </a:p>
        </p:txBody>
      </p:sp>
      <p:pic>
        <p:nvPicPr>
          <p:cNvPr name="Picture 9" id="9"/>
          <p:cNvPicPr>
            <a:picLocks noChangeAspect="true"/>
          </p:cNvPicPr>
          <p:nvPr/>
        </p:nvPicPr>
        <p:blipFill>
          <a:blip r:embed="rId2"/>
          <a:srcRect l="0" t="0" r="0" b="0"/>
          <a:stretch>
            <a:fillRect/>
          </a:stretch>
        </p:blipFill>
        <p:spPr>
          <a:xfrm flipH="false" flipV="false" rot="0">
            <a:off x="6398630" y="-1017247"/>
            <a:ext cx="6612953" cy="5951657"/>
          </a:xfrm>
          <a:prstGeom prst="rect">
            <a:avLst/>
          </a:prstGeom>
        </p:spPr>
      </p:pic>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9902491" y="2123741"/>
            <a:ext cx="6007768" cy="6007768"/>
          </a:xfrm>
          <a:prstGeom prst="rect">
            <a:avLst/>
          </a:prstGeom>
        </p:spPr>
      </p:pic>
      <p:grpSp>
        <p:nvGrpSpPr>
          <p:cNvPr name="Group 3" id="3"/>
          <p:cNvGrpSpPr/>
          <p:nvPr/>
        </p:nvGrpSpPr>
        <p:grpSpPr>
          <a:xfrm rot="0">
            <a:off x="16547162" y="1028700"/>
            <a:ext cx="657981" cy="265369"/>
            <a:chOff x="0" y="0"/>
            <a:chExt cx="1064350" cy="429260"/>
          </a:xfrm>
        </p:grpSpPr>
        <p:sp>
          <p:nvSpPr>
            <p:cNvPr name="Freeform 4" id="4"/>
            <p:cNvSpPr/>
            <p:nvPr/>
          </p:nvSpPr>
          <p:spPr>
            <a:xfrm>
              <a:off x="0" y="-5080"/>
              <a:ext cx="1064350" cy="434340"/>
            </a:xfrm>
            <a:custGeom>
              <a:avLst/>
              <a:gdLst/>
              <a:ahLst/>
              <a:cxnLst/>
              <a:rect r="r" b="b" t="t" l="l"/>
              <a:pathLst>
                <a:path h="434340" w="1064350">
                  <a:moveTo>
                    <a:pt x="1046570" y="187960"/>
                  </a:moveTo>
                  <a:lnTo>
                    <a:pt x="784950" y="11430"/>
                  </a:lnTo>
                  <a:cubicBezTo>
                    <a:pt x="767170" y="0"/>
                    <a:pt x="744310" y="3810"/>
                    <a:pt x="731610" y="21590"/>
                  </a:cubicBezTo>
                  <a:cubicBezTo>
                    <a:pt x="720180" y="39370"/>
                    <a:pt x="723990" y="62230"/>
                    <a:pt x="741770" y="74930"/>
                  </a:cubicBezTo>
                  <a:lnTo>
                    <a:pt x="900520" y="181610"/>
                  </a:lnTo>
                  <a:lnTo>
                    <a:pt x="0" y="181610"/>
                  </a:lnTo>
                  <a:lnTo>
                    <a:pt x="0" y="257810"/>
                  </a:lnTo>
                  <a:lnTo>
                    <a:pt x="900520" y="257810"/>
                  </a:lnTo>
                  <a:lnTo>
                    <a:pt x="741770" y="364490"/>
                  </a:lnTo>
                  <a:cubicBezTo>
                    <a:pt x="723990" y="375920"/>
                    <a:pt x="720180" y="400050"/>
                    <a:pt x="731610" y="417830"/>
                  </a:cubicBezTo>
                  <a:cubicBezTo>
                    <a:pt x="739230" y="429260"/>
                    <a:pt x="750660" y="434340"/>
                    <a:pt x="763360" y="434340"/>
                  </a:cubicBezTo>
                  <a:cubicBezTo>
                    <a:pt x="770980" y="434340"/>
                    <a:pt x="778600" y="431800"/>
                    <a:pt x="784950" y="427990"/>
                  </a:cubicBezTo>
                  <a:lnTo>
                    <a:pt x="1047840" y="251460"/>
                  </a:lnTo>
                  <a:cubicBezTo>
                    <a:pt x="1058000" y="243840"/>
                    <a:pt x="1064350" y="232410"/>
                    <a:pt x="1064350" y="219710"/>
                  </a:cubicBezTo>
                  <a:cubicBezTo>
                    <a:pt x="1064350" y="207010"/>
                    <a:pt x="1058000" y="195580"/>
                    <a:pt x="1046570" y="187960"/>
                  </a:cubicBezTo>
                  <a:close/>
                </a:path>
              </a:pathLst>
            </a:custGeom>
            <a:solidFill>
              <a:srgbClr val="2E3593"/>
            </a:solidFill>
          </p:spPr>
        </p:sp>
      </p:grpSp>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333827">
            <a:off x="9310896" y="4724136"/>
            <a:ext cx="4114800" cy="4114800"/>
          </a:xfrm>
          <a:prstGeom prst="rect">
            <a:avLst/>
          </a:prstGeom>
        </p:spPr>
      </p:pic>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087848">
            <a:off x="10379310" y="1802220"/>
            <a:ext cx="5816821" cy="5298595"/>
          </a:xfrm>
          <a:prstGeom prst="rect">
            <a:avLst/>
          </a:prstGeom>
        </p:spPr>
      </p:pic>
      <p:sp>
        <p:nvSpPr>
          <p:cNvPr name="TextBox 7" id="7"/>
          <p:cNvSpPr txBox="true"/>
          <p:nvPr/>
        </p:nvSpPr>
        <p:spPr>
          <a:xfrm rot="0">
            <a:off x="1487258" y="1276350"/>
            <a:ext cx="7656742" cy="7724775"/>
          </a:xfrm>
          <a:prstGeom prst="rect">
            <a:avLst/>
          </a:prstGeom>
        </p:spPr>
        <p:txBody>
          <a:bodyPr anchor="t" rtlCol="false" tIns="0" lIns="0" bIns="0" rIns="0">
            <a:spAutoFit/>
          </a:bodyPr>
          <a:lstStyle/>
          <a:p>
            <a:pPr>
              <a:lnSpc>
                <a:spcPts val="6120"/>
              </a:lnSpc>
            </a:pPr>
            <a:r>
              <a:rPr lang="en-US" sz="5100">
                <a:solidFill>
                  <a:srgbClr val="2E3593"/>
                </a:solidFill>
                <a:latin typeface="Abhaya Libre Regular Bold"/>
              </a:rPr>
              <a:t>L-arginine</a:t>
            </a:r>
          </a:p>
          <a:p>
            <a:pPr>
              <a:lnSpc>
                <a:spcPts val="6120"/>
              </a:lnSpc>
            </a:pPr>
            <a:r>
              <a:rPr lang="en-US" sz="5100">
                <a:solidFill>
                  <a:srgbClr val="2E3593"/>
                </a:solidFill>
                <a:latin typeface="Abhaya Libre Regular Bold"/>
              </a:rPr>
              <a:t>L-histidine (only in infants)</a:t>
            </a:r>
          </a:p>
          <a:p>
            <a:pPr>
              <a:lnSpc>
                <a:spcPts val="6120"/>
              </a:lnSpc>
            </a:pPr>
            <a:r>
              <a:rPr lang="en-US" sz="5100">
                <a:solidFill>
                  <a:srgbClr val="2E3593"/>
                </a:solidFill>
                <a:latin typeface="Abhaya Libre Regular Bold"/>
              </a:rPr>
              <a:t>L-isoleucine</a:t>
            </a:r>
          </a:p>
          <a:p>
            <a:pPr>
              <a:lnSpc>
                <a:spcPts val="6120"/>
              </a:lnSpc>
            </a:pPr>
            <a:r>
              <a:rPr lang="en-US" sz="5100">
                <a:solidFill>
                  <a:srgbClr val="2E3593"/>
                </a:solidFill>
                <a:latin typeface="Abhaya Libre Regular Bold"/>
              </a:rPr>
              <a:t>L-leucine</a:t>
            </a:r>
          </a:p>
          <a:p>
            <a:pPr>
              <a:lnSpc>
                <a:spcPts val="6120"/>
              </a:lnSpc>
            </a:pPr>
            <a:r>
              <a:rPr lang="en-US" sz="5100">
                <a:solidFill>
                  <a:srgbClr val="2E3593"/>
                </a:solidFill>
                <a:latin typeface="Abhaya Libre Regular Bold"/>
              </a:rPr>
              <a:t>L-lysine</a:t>
            </a:r>
          </a:p>
          <a:p>
            <a:pPr>
              <a:lnSpc>
                <a:spcPts val="6120"/>
              </a:lnSpc>
            </a:pPr>
            <a:r>
              <a:rPr lang="en-US" sz="5100">
                <a:solidFill>
                  <a:srgbClr val="2E3593"/>
                </a:solidFill>
                <a:latin typeface="Abhaya Libre Regular Bold"/>
              </a:rPr>
              <a:t>L-methionine</a:t>
            </a:r>
          </a:p>
          <a:p>
            <a:pPr>
              <a:lnSpc>
                <a:spcPts val="6120"/>
              </a:lnSpc>
            </a:pPr>
            <a:r>
              <a:rPr lang="en-US" sz="5100">
                <a:solidFill>
                  <a:srgbClr val="2E3593"/>
                </a:solidFill>
                <a:latin typeface="Abhaya Libre Regular Bold"/>
              </a:rPr>
              <a:t>L-phenylalanine</a:t>
            </a:r>
          </a:p>
          <a:p>
            <a:pPr>
              <a:lnSpc>
                <a:spcPts val="6120"/>
              </a:lnSpc>
            </a:pPr>
            <a:r>
              <a:rPr lang="en-US" sz="5100">
                <a:solidFill>
                  <a:srgbClr val="2E3593"/>
                </a:solidFill>
                <a:latin typeface="Abhaya Libre Regular Bold"/>
              </a:rPr>
              <a:t>L-threonine</a:t>
            </a:r>
          </a:p>
          <a:p>
            <a:pPr>
              <a:lnSpc>
                <a:spcPts val="6120"/>
              </a:lnSpc>
            </a:pPr>
            <a:r>
              <a:rPr lang="en-US" sz="5100">
                <a:solidFill>
                  <a:srgbClr val="2E3593"/>
                </a:solidFill>
                <a:latin typeface="Abhaya Libre Regular Bold"/>
              </a:rPr>
              <a:t>L-tryptophan</a:t>
            </a:r>
          </a:p>
          <a:p>
            <a:pPr>
              <a:lnSpc>
                <a:spcPts val="6120"/>
              </a:lnSpc>
            </a:pPr>
            <a:r>
              <a:rPr lang="en-US" sz="5100">
                <a:solidFill>
                  <a:srgbClr val="2E3593"/>
                </a:solidFill>
                <a:latin typeface="Abhaya Libre Regular Bold"/>
              </a:rPr>
              <a:t>L-valine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2E3593"/>
        </a:solidFill>
      </p:bgPr>
    </p:bg>
    <p:spTree>
      <p:nvGrpSpPr>
        <p:cNvPr id="1" name=""/>
        <p:cNvGrpSpPr/>
        <p:nvPr/>
      </p:nvGrpSpPr>
      <p:grpSpPr>
        <a:xfrm>
          <a:off x="0" y="0"/>
          <a:ext cx="0" cy="0"/>
          <a:chOff x="0" y="0"/>
          <a:chExt cx="0" cy="0"/>
        </a:xfrm>
      </p:grpSpPr>
      <p:sp>
        <p:nvSpPr>
          <p:cNvPr name="AutoShape 2" id="2"/>
          <p:cNvSpPr/>
          <p:nvPr/>
        </p:nvSpPr>
        <p:spPr>
          <a:xfrm rot="0">
            <a:off x="4077143" y="-492247"/>
            <a:ext cx="14881" cy="12443764"/>
          </a:xfrm>
          <a:prstGeom prst="rect">
            <a:avLst/>
          </a:prstGeom>
          <a:solidFill>
            <a:srgbClr val="FFF7F3"/>
          </a:solidFill>
        </p:spPr>
      </p:sp>
      <p:grpSp>
        <p:nvGrpSpPr>
          <p:cNvPr name="Group 3" id="3"/>
          <p:cNvGrpSpPr/>
          <p:nvPr/>
        </p:nvGrpSpPr>
        <p:grpSpPr>
          <a:xfrm rot="0">
            <a:off x="856723" y="1923080"/>
            <a:ext cx="6440839" cy="6440839"/>
            <a:chOff x="0" y="0"/>
            <a:chExt cx="6350000" cy="6350000"/>
          </a:xfrm>
        </p:grpSpPr>
        <p:sp>
          <p:nvSpPr>
            <p:cNvPr name="Freeform 4" id="4"/>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grpSp>
        <p:nvGrpSpPr>
          <p:cNvPr name="Group 5" id="5"/>
          <p:cNvGrpSpPr>
            <a:grpSpLocks noChangeAspect="true"/>
          </p:cNvGrpSpPr>
          <p:nvPr/>
        </p:nvGrpSpPr>
        <p:grpSpPr>
          <a:xfrm rot="0">
            <a:off x="1152417" y="2218786"/>
            <a:ext cx="5849452" cy="5849429"/>
            <a:chOff x="0" y="0"/>
            <a:chExt cx="6350000" cy="6349975"/>
          </a:xfrm>
        </p:grpSpPr>
        <p:sp>
          <p:nvSpPr>
            <p:cNvPr name="Freeform 6" id="6"/>
            <p:cNvSpPr/>
            <p:nvPr/>
          </p:nvSpPr>
          <p:spPr>
            <a:xfrm>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r="0" t="-49719" b="0"/>
              </a:stretch>
            </a:blipFill>
          </p:spPr>
        </p:sp>
      </p:grpSp>
      <p:sp>
        <p:nvSpPr>
          <p:cNvPr name="TextBox 7" id="7"/>
          <p:cNvSpPr txBox="true"/>
          <p:nvPr/>
        </p:nvSpPr>
        <p:spPr>
          <a:xfrm rot="0">
            <a:off x="8144796" y="2595023"/>
            <a:ext cx="8695845" cy="3095625"/>
          </a:xfrm>
          <a:prstGeom prst="rect">
            <a:avLst/>
          </a:prstGeom>
        </p:spPr>
        <p:txBody>
          <a:bodyPr anchor="t" rtlCol="false" tIns="0" lIns="0" bIns="0" rIns="0">
            <a:spAutoFit/>
          </a:bodyPr>
          <a:lstStyle/>
          <a:p>
            <a:pPr algn="r">
              <a:lnSpc>
                <a:spcPts val="6120"/>
              </a:lnSpc>
            </a:pPr>
            <a:r>
              <a:rPr lang="en-US" sz="5100">
                <a:solidFill>
                  <a:srgbClr val="FFF7F3"/>
                </a:solidFill>
                <a:latin typeface="Abhaya Libre Regular Bold"/>
              </a:rPr>
              <a:t>Non-essential amino acids are synthesized in the body. </a:t>
            </a:r>
          </a:p>
          <a:p>
            <a:pPr algn="r">
              <a:lnSpc>
                <a:spcPts val="6120"/>
              </a:lnSpc>
            </a:pPr>
            <a:r>
              <a:rPr lang="en-US" sz="5100">
                <a:solidFill>
                  <a:srgbClr val="FFF7F3"/>
                </a:solidFill>
                <a:latin typeface="Abhaya Libre Regular Bold"/>
              </a:rPr>
              <a:t>We don't source them from our food.</a:t>
            </a:r>
          </a:p>
        </p:txBody>
      </p:sp>
      <p:sp>
        <p:nvSpPr>
          <p:cNvPr name="TextBox 8" id="8"/>
          <p:cNvSpPr txBox="true"/>
          <p:nvPr/>
        </p:nvSpPr>
        <p:spPr>
          <a:xfrm rot="0">
            <a:off x="8799308" y="5983305"/>
            <a:ext cx="8041332" cy="2380615"/>
          </a:xfrm>
          <a:prstGeom prst="rect">
            <a:avLst/>
          </a:prstGeom>
        </p:spPr>
        <p:txBody>
          <a:bodyPr anchor="t" rtlCol="false" tIns="0" lIns="0" bIns="0" rIns="0">
            <a:spAutoFit/>
          </a:bodyPr>
          <a:lstStyle/>
          <a:p>
            <a:pPr algn="r">
              <a:lnSpc>
                <a:spcPts val="4759"/>
              </a:lnSpc>
            </a:pPr>
            <a:r>
              <a:rPr lang="en-US" sz="3399">
                <a:solidFill>
                  <a:srgbClr val="FFF7F3"/>
                </a:solidFill>
                <a:latin typeface="Open Sans Light Bold"/>
              </a:rPr>
              <a:t>They only repair our cells, and don't assist the function of body-building.</a:t>
            </a:r>
          </a:p>
          <a:p>
            <a:pPr algn="r">
              <a:lnSpc>
                <a:spcPts val="4759"/>
              </a:lnSpc>
            </a:pPr>
            <a:r>
              <a:rPr lang="en-US" sz="3399">
                <a:solidFill>
                  <a:srgbClr val="FFF7F3"/>
                </a:solidFill>
                <a:latin typeface="Open Sans Light Bold"/>
              </a:rPr>
              <a:t>Examples include Glutamic acid, Alanine, Proline, Glycine and others.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7F3"/>
        </a:solidFill>
      </p:bgPr>
    </p:bg>
    <p:spTree>
      <p:nvGrpSpPr>
        <p:cNvPr id="1" name=""/>
        <p:cNvGrpSpPr/>
        <p:nvPr/>
      </p:nvGrpSpPr>
      <p:grpSpPr>
        <a:xfrm>
          <a:off x="0" y="0"/>
          <a:ext cx="0" cy="0"/>
          <a:chOff x="0" y="0"/>
          <a:chExt cx="0" cy="0"/>
        </a:xfrm>
      </p:grpSpPr>
      <p:grpSp>
        <p:nvGrpSpPr>
          <p:cNvPr name="Group 2" id="2"/>
          <p:cNvGrpSpPr/>
          <p:nvPr/>
        </p:nvGrpSpPr>
        <p:grpSpPr>
          <a:xfrm rot="0">
            <a:off x="11373196" y="3359601"/>
            <a:ext cx="4274830" cy="4274830"/>
            <a:chOff x="0" y="0"/>
            <a:chExt cx="6350000" cy="6350000"/>
          </a:xfrm>
        </p:grpSpPr>
        <p:sp>
          <p:nvSpPr>
            <p:cNvPr name="Freeform 3" id="3"/>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B745D"/>
            </a:solidFill>
          </p:spPr>
        </p:sp>
      </p:grpSp>
      <p:sp>
        <p:nvSpPr>
          <p:cNvPr name="AutoShape 4" id="4"/>
          <p:cNvSpPr/>
          <p:nvPr/>
        </p:nvSpPr>
        <p:spPr>
          <a:xfrm rot="0">
            <a:off x="9730481" y="7618588"/>
            <a:ext cx="9640712" cy="15843"/>
          </a:xfrm>
          <a:prstGeom prst="rect">
            <a:avLst/>
          </a:prstGeom>
          <a:solidFill>
            <a:srgbClr val="2E3593"/>
          </a:solidFill>
        </p:spPr>
      </p:sp>
      <p:pic>
        <p:nvPicPr>
          <p:cNvPr name="Picture 5" id="5"/>
          <p:cNvPicPr>
            <a:picLocks noChangeAspect="true"/>
          </p:cNvPicPr>
          <p:nvPr/>
        </p:nvPicPr>
        <p:blipFill>
          <a:blip r:embed="rId2"/>
          <a:srcRect l="0" t="0" r="0" b="0"/>
          <a:stretch>
            <a:fillRect/>
          </a:stretch>
        </p:blipFill>
        <p:spPr>
          <a:xfrm flipH="false" flipV="false" rot="-177605">
            <a:off x="9287762" y="2611154"/>
            <a:ext cx="7892954" cy="5771723"/>
          </a:xfrm>
          <a:prstGeom prst="rect">
            <a:avLst/>
          </a:prstGeom>
        </p:spPr>
      </p:pic>
      <p:sp>
        <p:nvSpPr>
          <p:cNvPr name="TextBox 6" id="6"/>
          <p:cNvSpPr txBox="true"/>
          <p:nvPr/>
        </p:nvSpPr>
        <p:spPr>
          <a:xfrm rot="0">
            <a:off x="1028700" y="1906743"/>
            <a:ext cx="13032982" cy="4305300"/>
          </a:xfrm>
          <a:prstGeom prst="rect">
            <a:avLst/>
          </a:prstGeom>
        </p:spPr>
        <p:txBody>
          <a:bodyPr anchor="t" rtlCol="false" tIns="0" lIns="0" bIns="0" rIns="0">
            <a:spAutoFit/>
          </a:bodyPr>
          <a:lstStyle/>
          <a:p>
            <a:pPr>
              <a:lnSpc>
                <a:spcPts val="8670"/>
              </a:lnSpc>
            </a:pPr>
            <a:r>
              <a:rPr lang="en-US" sz="5100">
                <a:solidFill>
                  <a:srgbClr val="2E3593"/>
                </a:solidFill>
                <a:latin typeface="Abhaya Libre Regular Bold"/>
              </a:rPr>
              <a:t>Proteins can be classified on the basis of their-</a:t>
            </a:r>
          </a:p>
          <a:p>
            <a:pPr marL="1101090" indent="-550545" lvl="1">
              <a:lnSpc>
                <a:spcPts val="8670"/>
              </a:lnSpc>
              <a:buFont typeface="Arial"/>
              <a:buChar char="•"/>
            </a:pPr>
            <a:r>
              <a:rPr lang="en-US" sz="5100">
                <a:solidFill>
                  <a:srgbClr val="2E3593"/>
                </a:solidFill>
                <a:latin typeface="Abhaya Libre Regular Bold"/>
              </a:rPr>
              <a:t>Quality</a:t>
            </a:r>
          </a:p>
          <a:p>
            <a:pPr marL="1101090" indent="-550545" lvl="1">
              <a:lnSpc>
                <a:spcPts val="8670"/>
              </a:lnSpc>
              <a:buFont typeface="Arial"/>
              <a:buChar char="•"/>
            </a:pPr>
            <a:r>
              <a:rPr lang="en-US" sz="5100">
                <a:solidFill>
                  <a:srgbClr val="2E3593"/>
                </a:solidFill>
                <a:latin typeface="Abhaya Libre Regular Bold"/>
              </a:rPr>
              <a:t>Source</a:t>
            </a:r>
          </a:p>
          <a:p>
            <a:pPr marL="1101090" indent="-550545" lvl="1">
              <a:lnSpc>
                <a:spcPts val="8670"/>
              </a:lnSpc>
              <a:buFont typeface="Arial"/>
              <a:buChar char="•"/>
            </a:pPr>
            <a:r>
              <a:rPr lang="en-US" sz="5100">
                <a:solidFill>
                  <a:srgbClr val="2E3593"/>
                </a:solidFill>
                <a:latin typeface="Abhaya Libre Regular Bold"/>
              </a:rPr>
              <a:t>Chemical nature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DAEvJGnjFm4</dc:identifier>
  <dcterms:modified xsi:type="dcterms:W3CDTF">2011-08-01T06:04:30Z</dcterms:modified>
  <cp:revision>1</cp:revision>
  <dc:title>Proteins (e-Content)- Dr. Archna Saxena</dc:title>
</cp:coreProperties>
</file>