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3" autoAdjust="0"/>
    <p:restoredTop sz="99275" autoAdjust="0"/>
  </p:normalViewPr>
  <p:slideViewPr>
    <p:cSldViewPr snapToGrid="0">
      <p:cViewPr>
        <p:scale>
          <a:sx n="75" d="100"/>
          <a:sy n="75" d="100"/>
        </p:scale>
        <p:origin x="-6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A8B6-6705-4B5A-A97B-B467BBB11B82}" type="datetimeFigureOut">
              <a:rPr lang="en-US" smtClean="0"/>
              <a:pPr/>
              <a:t>10/07/20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0"/>
          <p:cNvSpPr txBox="1">
            <a:spLocks noChangeArrowheads="1"/>
          </p:cNvSpPr>
          <p:nvPr/>
        </p:nvSpPr>
        <p:spPr bwMode="auto">
          <a:xfrm>
            <a:off x="3876765" y="555218"/>
            <a:ext cx="4439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Engineering Mechanics            </a:t>
            </a:r>
            <a:endParaRPr lang="en-US" altLang="en-US" sz="2800" b="1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3599542" y="1901826"/>
            <a:ext cx="50800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Lami’s</a:t>
            </a:r>
            <a:r>
              <a:rPr lang="en-US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Theorem</a:t>
            </a:r>
            <a:endParaRPr lang="en-US" altLang="en-US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928813" y="263366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 sz="2800" b="1" dirty="0">
              <a:solidFill>
                <a:srgbClr val="0B0068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603999" y="4760686"/>
            <a:ext cx="5239658" cy="120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Faculty Name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Ranbir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Mukhya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Outline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27017"/>
            <a:ext cx="726294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err="1" smtClean="0"/>
              <a:t>Lami’s</a:t>
            </a:r>
            <a:r>
              <a:rPr lang="en-US" sz="3200" dirty="0" smtClean="0"/>
              <a:t> Theorem:</a:t>
            </a:r>
          </a:p>
          <a:p>
            <a:pPr marL="342900" indent="-342900"/>
            <a:endParaRPr lang="en-US" sz="3200" dirty="0" smtClean="0"/>
          </a:p>
          <a:p>
            <a:pPr marL="342900" indent="-342900"/>
            <a:r>
              <a:rPr lang="en-US" sz="2400" dirty="0" smtClean="0"/>
              <a:t>If   F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 +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0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Then ,     F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    =   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=       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pPr marL="342900" indent="-342900"/>
            <a:r>
              <a:rPr lang="en-US" sz="2400" dirty="0" smtClean="0"/>
              <a:t>              </a:t>
            </a:r>
            <a:r>
              <a:rPr lang="en-US" sz="2000" dirty="0" smtClean="0"/>
              <a:t>Sin (</a:t>
            </a:r>
            <a:r>
              <a:rPr lang="el-GR" sz="2000" dirty="0" smtClean="0"/>
              <a:t>α</a:t>
            </a:r>
            <a:r>
              <a:rPr lang="en-US" sz="2000" dirty="0" smtClean="0"/>
              <a:t>)      Sin (</a:t>
            </a:r>
            <a:r>
              <a:rPr lang="el-GR" sz="2000" dirty="0" smtClean="0"/>
              <a:t>β</a:t>
            </a:r>
            <a:r>
              <a:rPr lang="en-US" sz="2000" dirty="0" smtClean="0"/>
              <a:t>)        Sin (</a:t>
            </a:r>
            <a:r>
              <a:rPr lang="el-GR" sz="2000" dirty="0" smtClean="0"/>
              <a:t>γ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marL="342900" indent="-342900"/>
            <a:endParaRPr lang="en-US" sz="3200" dirty="0" smtClean="0"/>
          </a:p>
          <a:p>
            <a:pPr marL="342900" indent="-342900"/>
            <a:r>
              <a:rPr lang="en-US" sz="2000" dirty="0" smtClean="0"/>
              <a:t>Where F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 F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F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 are magnitude of the forces.</a:t>
            </a:r>
          </a:p>
          <a:p>
            <a:pPr marL="342900" indent="-342900"/>
            <a:endParaRPr lang="en-US" sz="32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157029" y="2264229"/>
            <a:ext cx="1741714" cy="13933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7061202" y="2561772"/>
            <a:ext cx="1146630" cy="10450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155543" y="4630057"/>
            <a:ext cx="197394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68343" y="5718629"/>
            <a:ext cx="44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98743" y="2061029"/>
            <a:ext cx="44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0743" y="2133601"/>
            <a:ext cx="44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7997371" y="5718629"/>
            <a:ext cx="1959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898743" y="2090057"/>
            <a:ext cx="1959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79772" y="2177143"/>
            <a:ext cx="1959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19008312">
            <a:off x="7750629" y="3207658"/>
            <a:ext cx="914400" cy="914400"/>
          </a:xfrm>
          <a:prstGeom prst="arc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2139970">
            <a:off x="7852229" y="3033487"/>
            <a:ext cx="914400" cy="914400"/>
          </a:xfrm>
          <a:prstGeom prst="arc">
            <a:avLst/>
          </a:prstGeom>
          <a:ln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4931109">
            <a:off x="7634515" y="2989944"/>
            <a:ext cx="914400" cy="9144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23860" y="2857500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0940" y="3482340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57260" y="3482340"/>
            <a:ext cx="39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31074" y="1685109"/>
            <a:ext cx="235132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66651" y="1658983"/>
            <a:ext cx="235132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02228" y="1672046"/>
            <a:ext cx="235132" cy="158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18901" y="3135086"/>
            <a:ext cx="5486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37804" y="3135085"/>
            <a:ext cx="5486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22021" y="3148148"/>
            <a:ext cx="54864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53588" y="2756263"/>
            <a:ext cx="2886892" cy="8360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10029" r="4143" b="4332"/>
          <a:stretch>
            <a:fillRect/>
          </a:stretch>
        </p:blipFill>
        <p:spPr bwMode="auto">
          <a:xfrm>
            <a:off x="8946606" y="2106976"/>
            <a:ext cx="2104571" cy="36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4864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400" dirty="0" smtClean="0"/>
              <a:t>Two cylinders of diameter 60 mm and 30 mm. weighing 160 N and 40 N respectively. </a:t>
            </a:r>
          </a:p>
          <a:p>
            <a:pPr marL="342900" indent="-342900" algn="just"/>
            <a:r>
              <a:rPr lang="en-US" sz="2400" dirty="0" smtClean="0"/>
              <a:t>     Assuming all the contact surfaces to be smooth. Find the reactions at A, B and C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87966" y="3063966"/>
            <a:ext cx="2873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Do Your self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8850086" y="5388429"/>
            <a:ext cx="1632858" cy="261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73292" y="6204858"/>
            <a:ext cx="232518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Diameter = 60 mm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9529356" y="2788920"/>
            <a:ext cx="1410789" cy="13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409612" y="1711233"/>
            <a:ext cx="213795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Diameter = 30 mm</a:t>
            </a:r>
            <a:endParaRPr lang="en-US"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/>
          <a:srcRect l="10029" r="4143" b="4332"/>
          <a:stretch>
            <a:fillRect/>
          </a:stretch>
        </p:blipFill>
        <p:spPr bwMode="auto">
          <a:xfrm>
            <a:off x="795382" y="1806530"/>
            <a:ext cx="2104571" cy="36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394857" y="22061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17601" y="2627085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A</a:t>
            </a:r>
            <a:endParaRPr lang="en-US" sz="20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5315" y="1349829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2830286"/>
            <a:ext cx="84182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5"/>
          </p:cNvCxnSpPr>
          <p:nvPr/>
        </p:nvCxnSpPr>
        <p:spPr>
          <a:xfrm rot="10800000">
            <a:off x="3559397" y="3271601"/>
            <a:ext cx="562661" cy="531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65600" y="373017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cxnSp>
        <p:nvCxnSpPr>
          <p:cNvPr id="21" name="Straight Connector 20"/>
          <p:cNvCxnSpPr>
            <a:stCxn id="7" idx="2"/>
          </p:cNvCxnSpPr>
          <p:nvPr/>
        </p:nvCxnSpPr>
        <p:spPr>
          <a:xfrm rot="10800000" flipH="1">
            <a:off x="2394856" y="2815772"/>
            <a:ext cx="667657" cy="14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</p:cNvCxnSpPr>
          <p:nvPr/>
        </p:nvCxnSpPr>
        <p:spPr>
          <a:xfrm rot="5400000" flipH="1">
            <a:off x="3090298" y="2802503"/>
            <a:ext cx="455830" cy="4823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389086" y="1734457"/>
            <a:ext cx="653143" cy="522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004458" y="2365829"/>
            <a:ext cx="537030" cy="3918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2481943" y="3439886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857" y="400594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="1" baseline="-25000" dirty="0" smtClean="0"/>
              <a:t>E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2278743" y="827314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Cylinder-1</a:t>
            </a:r>
            <a:endParaRPr lang="en-US" b="1" u="sng" dirty="0"/>
          </a:p>
        </p:txBody>
      </p:sp>
      <p:sp>
        <p:nvSpPr>
          <p:cNvPr id="47" name="Oval 46"/>
          <p:cNvSpPr/>
          <p:nvPr/>
        </p:nvSpPr>
        <p:spPr>
          <a:xfrm>
            <a:off x="7561943" y="22061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2696029" y="3632200"/>
            <a:ext cx="6437086" cy="14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7184575" y="3280232"/>
            <a:ext cx="580568" cy="5515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37829" y="3759201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8924840" y="2830284"/>
            <a:ext cx="64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550401" y="2685143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C</a:t>
            </a:r>
            <a:endParaRPr lang="en-US" sz="2000" b="1" baseline="-25000" dirty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7663544" y="3439885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084457" y="402046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="1" baseline="-25000" dirty="0" smtClean="0"/>
              <a:t>F</a:t>
            </a:r>
            <a:endParaRPr lang="en-US" b="1" baseline="-25000" dirty="0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7721601" y="2801259"/>
            <a:ext cx="537032" cy="5080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58629" y="2815771"/>
            <a:ext cx="740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242629" y="870857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Cylinder-2</a:t>
            </a:r>
            <a:endParaRPr lang="en-US" b="1" u="sng" dirty="0"/>
          </a:p>
        </p:txBody>
      </p:sp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2"/>
          <a:srcRect l="10029" r="4143" b="4332"/>
          <a:stretch>
            <a:fillRect/>
          </a:stretch>
        </p:blipFill>
        <p:spPr bwMode="auto">
          <a:xfrm>
            <a:off x="9849471" y="4023360"/>
            <a:ext cx="1493443" cy="257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7" name="Straight Connector 66"/>
          <p:cNvCxnSpPr/>
          <p:nvPr/>
        </p:nvCxnSpPr>
        <p:spPr>
          <a:xfrm flipV="1">
            <a:off x="3314700" y="3009900"/>
            <a:ext cx="5461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394857" y="22061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17601" y="2627085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A</a:t>
            </a:r>
            <a:endParaRPr lang="en-US" sz="20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5315" y="1349829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2830286"/>
            <a:ext cx="84182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5"/>
          </p:cNvCxnSpPr>
          <p:nvPr/>
        </p:nvCxnSpPr>
        <p:spPr>
          <a:xfrm rot="10800000">
            <a:off x="3559397" y="3271601"/>
            <a:ext cx="562661" cy="531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65600" y="373017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cxnSp>
        <p:nvCxnSpPr>
          <p:cNvPr id="21" name="Straight Connector 20"/>
          <p:cNvCxnSpPr>
            <a:stCxn id="7" idx="2"/>
          </p:cNvCxnSpPr>
          <p:nvPr/>
        </p:nvCxnSpPr>
        <p:spPr>
          <a:xfrm rot="10800000" flipH="1">
            <a:off x="2394856" y="2815772"/>
            <a:ext cx="667657" cy="14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</p:cNvCxnSpPr>
          <p:nvPr/>
        </p:nvCxnSpPr>
        <p:spPr>
          <a:xfrm rot="5400000" flipH="1">
            <a:off x="3090298" y="2802503"/>
            <a:ext cx="455830" cy="4823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389086" y="1734457"/>
            <a:ext cx="653143" cy="522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004458" y="2365829"/>
            <a:ext cx="537030" cy="3918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2481943" y="3439886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857" y="400594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="1" baseline="-25000" dirty="0" smtClean="0"/>
              <a:t>E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2278743" y="827314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Cylinder-1</a:t>
            </a:r>
            <a:endParaRPr lang="en-US" b="1" u="sng" dirty="0"/>
          </a:p>
        </p:txBody>
      </p:sp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2"/>
          <a:srcRect l="10029" r="4143" b="4332"/>
          <a:stretch>
            <a:fillRect/>
          </a:stretch>
        </p:blipFill>
        <p:spPr bwMode="auto">
          <a:xfrm>
            <a:off x="7354465" y="1071153"/>
            <a:ext cx="2063855" cy="356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Connector 28"/>
          <p:cNvCxnSpPr/>
          <p:nvPr/>
        </p:nvCxnSpPr>
        <p:spPr>
          <a:xfrm rot="16200000" flipH="1">
            <a:off x="7994469" y="3500845"/>
            <a:ext cx="1136473" cy="10319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491551" y="4016830"/>
            <a:ext cx="1136471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8745580" y="4251961"/>
            <a:ext cx="0" cy="6400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15122393">
            <a:off x="8659861" y="4248596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8693331" y="4617719"/>
            <a:ext cx="979714" cy="6792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418320" y="5355771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51" name="Arc 50"/>
          <p:cNvSpPr/>
          <p:nvPr/>
        </p:nvSpPr>
        <p:spPr>
          <a:xfrm rot="6815114">
            <a:off x="7902214" y="3412571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8203473" y="3526971"/>
            <a:ext cx="1541421" cy="182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757954" y="3409406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62" name="Arc 61"/>
          <p:cNvSpPr/>
          <p:nvPr/>
        </p:nvSpPr>
        <p:spPr>
          <a:xfrm rot="6815114">
            <a:off x="2925265" y="2785553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161212" y="3396342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baseline="30000" dirty="0" smtClean="0"/>
              <a:t>0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 rot="16200000" flipV="1">
            <a:off x="2434773" y="2213431"/>
            <a:ext cx="1204689" cy="36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480457" y="17870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201" y="2207985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A</a:t>
            </a:r>
            <a:endParaRPr lang="en-US" sz="20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960915" y="930729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9600" y="2411186"/>
            <a:ext cx="84182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5"/>
          </p:cNvCxnSpPr>
          <p:nvPr/>
        </p:nvCxnSpPr>
        <p:spPr>
          <a:xfrm rot="10800000">
            <a:off x="2644997" y="2852501"/>
            <a:ext cx="562661" cy="531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51200" y="331107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cxnSp>
        <p:nvCxnSpPr>
          <p:cNvPr id="21" name="Straight Connector 20"/>
          <p:cNvCxnSpPr>
            <a:stCxn id="7" idx="2"/>
          </p:cNvCxnSpPr>
          <p:nvPr/>
        </p:nvCxnSpPr>
        <p:spPr>
          <a:xfrm rot="10800000" flipH="1">
            <a:off x="1480456" y="2396672"/>
            <a:ext cx="667657" cy="14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</p:cNvCxnSpPr>
          <p:nvPr/>
        </p:nvCxnSpPr>
        <p:spPr>
          <a:xfrm rot="5400000" flipH="1">
            <a:off x="2175898" y="2383403"/>
            <a:ext cx="455830" cy="4823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474686" y="1315357"/>
            <a:ext cx="653143" cy="522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090058" y="1946729"/>
            <a:ext cx="537030" cy="3918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1567543" y="3020786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8457" y="358684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="1" baseline="-25000" dirty="0" smtClean="0"/>
              <a:t>E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364343" y="408214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Cylinder-1</a:t>
            </a:r>
            <a:endParaRPr lang="en-US" b="1" u="sng" dirty="0"/>
          </a:p>
        </p:txBody>
      </p:sp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2"/>
          <a:srcRect l="10029" r="4143" b="4332"/>
          <a:stretch>
            <a:fillRect/>
          </a:stretch>
        </p:blipFill>
        <p:spPr bwMode="auto">
          <a:xfrm>
            <a:off x="4979565" y="448853"/>
            <a:ext cx="2063855" cy="356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Arc 61"/>
          <p:cNvSpPr/>
          <p:nvPr/>
        </p:nvSpPr>
        <p:spPr>
          <a:xfrm rot="6815114">
            <a:off x="2010865" y="2366453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46812" y="2977242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baseline="30000" dirty="0" smtClean="0"/>
              <a:t>0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5443220" y="2049054"/>
            <a:ext cx="1031966" cy="5486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V="1">
            <a:off x="5136245" y="2290718"/>
            <a:ext cx="1018904" cy="2612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5613400" y="1808978"/>
            <a:ext cx="607060" cy="71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9589653" y="970359"/>
            <a:ext cx="1322712" cy="852616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9110818" y="1351254"/>
            <a:ext cx="1305970" cy="406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9739012" y="737345"/>
            <a:ext cx="943404" cy="91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595193" y="2130112"/>
            <a:ext cx="513149" cy="47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652554" y="551490"/>
            <a:ext cx="513149" cy="47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461500" y="522512"/>
            <a:ext cx="513149" cy="47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0339615" y="1324429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5372100" y="1525812"/>
            <a:ext cx="513149" cy="47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515100" y="3873500"/>
            <a:ext cx="51562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EF = radius of cylinder-1 + radius of cylinder-2</a:t>
            </a:r>
          </a:p>
          <a:p>
            <a:r>
              <a:rPr lang="en-US" dirty="0" smtClean="0"/>
              <a:t>     = 30 mm + 15 mm</a:t>
            </a:r>
          </a:p>
          <a:p>
            <a:r>
              <a:rPr lang="en-US" dirty="0" smtClean="0"/>
              <a:t>     = 45 mm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rot="10800000" flipV="1">
            <a:off x="4343400" y="2933700"/>
            <a:ext cx="12065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426200" y="1943100"/>
            <a:ext cx="1320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619500" y="3683000"/>
            <a:ext cx="1549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Cylinder-1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289800" y="2400300"/>
            <a:ext cx="1549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Cylinder-2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515100" y="5105400"/>
            <a:ext cx="52070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QF= 72 mm- radius of cylinder-1 – radius of cylinder-2</a:t>
            </a:r>
          </a:p>
          <a:p>
            <a:r>
              <a:rPr lang="en-US" dirty="0" smtClean="0"/>
              <a:t>     = 72 mm – 30 mm – 15 mm</a:t>
            </a:r>
          </a:p>
          <a:p>
            <a:r>
              <a:rPr lang="en-US" dirty="0" smtClean="0"/>
              <a:t>     = 27 mm</a:t>
            </a:r>
            <a:endParaRPr lang="en-US" dirty="0"/>
          </a:p>
        </p:txBody>
      </p:sp>
      <p:sp>
        <p:nvSpPr>
          <p:cNvPr id="80" name="Arc 79"/>
          <p:cNvSpPr/>
          <p:nvPr/>
        </p:nvSpPr>
        <p:spPr>
          <a:xfrm rot="20205821">
            <a:off x="9618165" y="1642553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9806215" y="1324429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4483775"/>
            <a:ext cx="2489200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Sin(</a:t>
            </a:r>
            <a:r>
              <a:rPr lang="el-GR" dirty="0" smtClean="0"/>
              <a:t>θ</a:t>
            </a:r>
            <a:r>
              <a:rPr lang="en-US" dirty="0" smtClean="0"/>
              <a:t>) = QF</a:t>
            </a:r>
          </a:p>
          <a:p>
            <a:r>
              <a:rPr lang="en-US" dirty="0" smtClean="0"/>
              <a:t>               EF</a:t>
            </a:r>
          </a:p>
          <a:p>
            <a:endParaRPr lang="en-US" dirty="0" smtClean="0"/>
          </a:p>
          <a:p>
            <a:r>
              <a:rPr lang="en-US" dirty="0" smtClean="0"/>
              <a:t>           = 27 / 45</a:t>
            </a:r>
          </a:p>
          <a:p>
            <a:endParaRPr lang="en-US" dirty="0" smtClean="0"/>
          </a:p>
          <a:p>
            <a:r>
              <a:rPr lang="el-GR" dirty="0" smtClean="0"/>
              <a:t>Θ</a:t>
            </a:r>
            <a:r>
              <a:rPr lang="en-US" dirty="0" smtClean="0"/>
              <a:t> = ??</a:t>
            </a:r>
          </a:p>
          <a:p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825500" y="4775200"/>
            <a:ext cx="31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1337698" y="1596002"/>
            <a:ext cx="1620602" cy="287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Arc 89"/>
          <p:cNvSpPr/>
          <p:nvPr/>
        </p:nvSpPr>
        <p:spPr>
          <a:xfrm rot="20434362">
            <a:off x="1947365" y="1960052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196012" y="1453242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47" name="Oval 46"/>
          <p:cNvSpPr/>
          <p:nvPr/>
        </p:nvSpPr>
        <p:spPr>
          <a:xfrm>
            <a:off x="2361293" y="20156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1630018" y="2623930"/>
            <a:ext cx="1399229" cy="1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222238" y="2428382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C</a:t>
            </a:r>
            <a:endParaRPr lang="en-US" sz="2000" b="1" baseline="-25000" dirty="0"/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2462894" y="3249385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83806" y="3829960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40 N</a:t>
            </a:r>
            <a:endParaRPr lang="en-US" b="1" baseline="-250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3057979" y="2625271"/>
            <a:ext cx="740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041979" y="680357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Cylinder-2</a:t>
            </a:r>
            <a:endParaRPr lang="en-US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9702800" y="405551"/>
            <a:ext cx="2489200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Sin(</a:t>
            </a:r>
            <a:r>
              <a:rPr lang="el-GR" dirty="0" smtClean="0"/>
              <a:t>θ</a:t>
            </a:r>
            <a:r>
              <a:rPr lang="en-US" dirty="0" smtClean="0"/>
              <a:t>) = QF</a:t>
            </a:r>
          </a:p>
          <a:p>
            <a:r>
              <a:rPr lang="en-US" dirty="0" smtClean="0"/>
              <a:t>               EF</a:t>
            </a:r>
          </a:p>
          <a:p>
            <a:endParaRPr lang="en-US" dirty="0" smtClean="0"/>
          </a:p>
          <a:p>
            <a:r>
              <a:rPr lang="en-US" dirty="0" smtClean="0"/>
              <a:t>           = 27 / 45</a:t>
            </a:r>
          </a:p>
          <a:p>
            <a:endParaRPr lang="en-US" dirty="0" smtClean="0"/>
          </a:p>
          <a:p>
            <a:r>
              <a:rPr lang="el-GR" dirty="0" smtClean="0"/>
              <a:t>Θ</a:t>
            </a:r>
            <a:r>
              <a:rPr lang="en-US" dirty="0" smtClean="0"/>
              <a:t> = ??</a:t>
            </a:r>
          </a:p>
          <a:p>
            <a:endParaRPr lang="en-US" dirty="0"/>
          </a:p>
        </p:txBody>
      </p:sp>
      <p:cxnSp>
        <p:nvCxnSpPr>
          <p:cNvPr id="33" name="Straight Arrow Connector 32"/>
          <p:cNvCxnSpPr>
            <a:endCxn id="35" idx="1"/>
          </p:cNvCxnSpPr>
          <p:nvPr/>
        </p:nvCxnSpPr>
        <p:spPr>
          <a:xfrm rot="5400000" flipH="1" flipV="1">
            <a:off x="3013880" y="1786951"/>
            <a:ext cx="871683" cy="781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40299" y="1557021"/>
            <a:ext cx="65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D</a:t>
            </a:r>
            <a:endParaRPr lang="en-US" b="1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 rot="16200000" flipV="1">
            <a:off x="2444295" y="2036265"/>
            <a:ext cx="1158174" cy="117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rot="21427257">
            <a:off x="2803090" y="2203891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018972" y="1690986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40624" y="1525302"/>
            <a:ext cx="3882889" cy="42473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u="sng" dirty="0" smtClean="0"/>
              <a:t>Force equilibrium about x- axis</a:t>
            </a:r>
            <a:r>
              <a:rPr lang="en-US" dirty="0" smtClean="0"/>
              <a:t>:</a:t>
            </a:r>
          </a:p>
          <a:p>
            <a:pPr marL="342900" indent="-342900"/>
            <a:endParaRPr lang="en-US" dirty="0" smtClean="0"/>
          </a:p>
          <a:p>
            <a:r>
              <a:rPr lang="en-US" dirty="0" smtClean="0"/>
              <a:t>Summation of force along x –axis = 0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D</a:t>
            </a:r>
            <a:r>
              <a:rPr lang="en-US" dirty="0" smtClean="0"/>
              <a:t> * Sin (</a:t>
            </a:r>
            <a:r>
              <a:rPr lang="el-GR" dirty="0" smtClean="0"/>
              <a:t>θ</a:t>
            </a:r>
            <a:r>
              <a:rPr lang="en-US" dirty="0" smtClean="0"/>
              <a:t>) -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 = 0 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u="sng" dirty="0" smtClean="0"/>
              <a:t>Force equilibrium about y-axis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Summation of force along y-axis = 0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D</a:t>
            </a:r>
            <a:r>
              <a:rPr lang="en-US" dirty="0" smtClean="0"/>
              <a:t> * Cos (</a:t>
            </a:r>
            <a:r>
              <a:rPr lang="el-GR" dirty="0" smtClean="0"/>
              <a:t>θ</a:t>
            </a:r>
            <a:r>
              <a:rPr lang="en-US" dirty="0" smtClean="0"/>
              <a:t>) – 40  = 0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D</a:t>
            </a:r>
            <a:r>
              <a:rPr lang="en-US" dirty="0" smtClean="0"/>
              <a:t>  = ?? 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C</a:t>
            </a:r>
            <a:r>
              <a:rPr lang="en-US" dirty="0" smtClean="0"/>
              <a:t> = 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1480457" y="1787072"/>
            <a:ext cx="1364343" cy="12482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201" y="2207985"/>
            <a:ext cx="63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r>
              <a:rPr lang="en-US" sz="2000" b="1" baseline="-25000" dirty="0" smtClean="0"/>
              <a:t>A</a:t>
            </a:r>
            <a:endParaRPr lang="en-US" sz="20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960915" y="930729"/>
            <a:ext cx="139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 = ??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9600" y="2411186"/>
            <a:ext cx="84182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5"/>
          </p:cNvCxnSpPr>
          <p:nvPr/>
        </p:nvCxnSpPr>
        <p:spPr>
          <a:xfrm rot="10800000">
            <a:off x="2644997" y="2852501"/>
            <a:ext cx="562661" cy="531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51200" y="331107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cxnSp>
        <p:nvCxnSpPr>
          <p:cNvPr id="21" name="Straight Connector 20"/>
          <p:cNvCxnSpPr>
            <a:stCxn id="7" idx="2"/>
          </p:cNvCxnSpPr>
          <p:nvPr/>
        </p:nvCxnSpPr>
        <p:spPr>
          <a:xfrm rot="10800000" flipH="1">
            <a:off x="1480456" y="2396672"/>
            <a:ext cx="667657" cy="14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</p:cNvCxnSpPr>
          <p:nvPr/>
        </p:nvCxnSpPr>
        <p:spPr>
          <a:xfrm rot="5400000" flipH="1">
            <a:off x="2175898" y="2383403"/>
            <a:ext cx="455830" cy="4823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474686" y="1315357"/>
            <a:ext cx="653143" cy="522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090058" y="1946729"/>
            <a:ext cx="537030" cy="3918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1567543" y="3020786"/>
            <a:ext cx="1204686" cy="14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8457" y="358684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="1" baseline="-25000" dirty="0" smtClean="0"/>
              <a:t>E</a:t>
            </a:r>
            <a:endParaRPr lang="en-US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364343" y="408214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FBD : Cylinder-1</a:t>
            </a:r>
            <a:endParaRPr lang="en-US" b="1" u="sng" dirty="0"/>
          </a:p>
        </p:txBody>
      </p:sp>
      <p:sp>
        <p:nvSpPr>
          <p:cNvPr id="62" name="Arc 61"/>
          <p:cNvSpPr/>
          <p:nvPr/>
        </p:nvSpPr>
        <p:spPr>
          <a:xfrm rot="6815114">
            <a:off x="2010865" y="2366453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246812" y="2977242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9702800" y="415358"/>
            <a:ext cx="2489200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Sin(</a:t>
            </a:r>
            <a:r>
              <a:rPr lang="el-GR" dirty="0" smtClean="0"/>
              <a:t>θ</a:t>
            </a:r>
            <a:r>
              <a:rPr lang="en-US" dirty="0" smtClean="0"/>
              <a:t>) = QF</a:t>
            </a:r>
          </a:p>
          <a:p>
            <a:r>
              <a:rPr lang="en-US" dirty="0" smtClean="0"/>
              <a:t>               EF</a:t>
            </a:r>
          </a:p>
          <a:p>
            <a:endParaRPr lang="en-US" dirty="0" smtClean="0"/>
          </a:p>
          <a:p>
            <a:r>
              <a:rPr lang="en-US" dirty="0" smtClean="0"/>
              <a:t>           = 27 / 45</a:t>
            </a:r>
          </a:p>
          <a:p>
            <a:endParaRPr lang="en-US" dirty="0" smtClean="0"/>
          </a:p>
          <a:p>
            <a:r>
              <a:rPr lang="el-GR" dirty="0" smtClean="0"/>
              <a:t>Θ</a:t>
            </a:r>
            <a:r>
              <a:rPr lang="en-US" dirty="0" smtClean="0"/>
              <a:t> = ??</a:t>
            </a:r>
          </a:p>
          <a:p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825500" y="4775200"/>
            <a:ext cx="31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1337698" y="1596002"/>
            <a:ext cx="1620602" cy="287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Arc 89"/>
          <p:cNvSpPr/>
          <p:nvPr/>
        </p:nvSpPr>
        <p:spPr>
          <a:xfrm rot="20434362">
            <a:off x="1947365" y="1960052"/>
            <a:ext cx="457200" cy="457200"/>
          </a:xfrm>
          <a:prstGeom prst="arc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196012" y="1453242"/>
            <a:ext cx="62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317</Words>
  <Application>Microsoft Office PowerPoint</Application>
  <PresentationFormat>Custom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IITG</dc:creator>
  <cp:lastModifiedBy>CAD-LAB</cp:lastModifiedBy>
  <cp:revision>367</cp:revision>
  <dcterms:created xsi:type="dcterms:W3CDTF">2017-01-04T04:33:28Z</dcterms:created>
  <dcterms:modified xsi:type="dcterms:W3CDTF">2020-10-07T08:00:23Z</dcterms:modified>
</cp:coreProperties>
</file>