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63" autoAdjust="0"/>
    <p:restoredTop sz="99275" autoAdjust="0"/>
  </p:normalViewPr>
  <p:slideViewPr>
    <p:cSldViewPr snapToGrid="0">
      <p:cViewPr>
        <p:scale>
          <a:sx n="75" d="100"/>
          <a:sy n="75" d="100"/>
        </p:scale>
        <p:origin x="-63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A8B6-6705-4B5A-A97B-B467BBB11B82}" type="datetimeFigureOut">
              <a:rPr lang="en-US" smtClean="0"/>
              <a:pPr/>
              <a:t>11/17/21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EC36-0803-4F49-BC8B-C67A84B4E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91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A8B6-6705-4B5A-A97B-B467BBB11B82}" type="datetimeFigureOut">
              <a:rPr lang="en-US" smtClean="0"/>
              <a:pPr/>
              <a:t>11/17/21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EC36-0803-4F49-BC8B-C67A84B4E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01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A8B6-6705-4B5A-A97B-B467BBB11B82}" type="datetimeFigureOut">
              <a:rPr lang="en-US" smtClean="0"/>
              <a:pPr/>
              <a:t>11/17/21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EC36-0803-4F49-BC8B-C67A84B4E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0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A8B6-6705-4B5A-A97B-B467BBB11B82}" type="datetimeFigureOut">
              <a:rPr lang="en-US" smtClean="0"/>
              <a:pPr/>
              <a:t>11/17/21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EC36-0803-4F49-BC8B-C67A84B4E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70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A8B6-6705-4B5A-A97B-B467BBB11B82}" type="datetimeFigureOut">
              <a:rPr lang="en-US" smtClean="0"/>
              <a:pPr/>
              <a:t>11/17/21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EC36-0803-4F49-BC8B-C67A84B4E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902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A8B6-6705-4B5A-A97B-B467BBB11B82}" type="datetimeFigureOut">
              <a:rPr lang="en-US" smtClean="0"/>
              <a:pPr/>
              <a:t>11/17/21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EC36-0803-4F49-BC8B-C67A84B4E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07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A8B6-6705-4B5A-A97B-B467BBB11B82}" type="datetimeFigureOut">
              <a:rPr lang="en-US" smtClean="0"/>
              <a:pPr/>
              <a:t>11/17/21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EC36-0803-4F49-BC8B-C67A84B4E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25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A8B6-6705-4B5A-A97B-B467BBB11B82}" type="datetimeFigureOut">
              <a:rPr lang="en-US" smtClean="0"/>
              <a:pPr/>
              <a:t>11/17/21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EC36-0803-4F49-BC8B-C67A84B4E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7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A8B6-6705-4B5A-A97B-B467BBB11B82}" type="datetimeFigureOut">
              <a:rPr lang="en-US" smtClean="0"/>
              <a:pPr/>
              <a:t>11/17/21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EC36-0803-4F49-BC8B-C67A84B4E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6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A8B6-6705-4B5A-A97B-B467BBB11B82}" type="datetimeFigureOut">
              <a:rPr lang="en-US" smtClean="0"/>
              <a:pPr/>
              <a:t>11/17/21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EC36-0803-4F49-BC8B-C67A84B4E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67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A8B6-6705-4B5A-A97B-B467BBB11B82}" type="datetimeFigureOut">
              <a:rPr lang="en-US" smtClean="0"/>
              <a:pPr/>
              <a:t>11/17/21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EC36-0803-4F49-BC8B-C67A84B4E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06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CA8B6-6705-4B5A-A97B-B467BBB11B82}" type="datetimeFigureOut">
              <a:rPr lang="en-US" smtClean="0"/>
              <a:pPr/>
              <a:t>11/17/21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7EC36-0803-4F49-BC8B-C67A84B4E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06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0"/>
          <p:cNvSpPr txBox="1">
            <a:spLocks noChangeArrowheads="1"/>
          </p:cNvSpPr>
          <p:nvPr/>
        </p:nvSpPr>
        <p:spPr bwMode="auto">
          <a:xfrm>
            <a:off x="3876765" y="555218"/>
            <a:ext cx="44399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rgbClr val="0000FF"/>
                </a:solidFill>
                <a:latin typeface="Tahoma" panose="020B0604030504040204" pitchFamily="34" charset="0"/>
              </a:rPr>
              <a:t>Engineering Mechanics            </a:t>
            </a:r>
            <a:endParaRPr lang="en-US" altLang="en-US" sz="2800" b="1" dirty="0">
              <a:solidFill>
                <a:srgbClr val="0000FF"/>
              </a:solidFill>
              <a:latin typeface="Tahoma" panose="020B0604030504040204" pitchFamily="34" charset="0"/>
            </a:endParaRPr>
          </a:p>
        </p:txBody>
      </p:sp>
      <p:sp>
        <p:nvSpPr>
          <p:cNvPr id="4100" name="Rectangle 2"/>
          <p:cNvSpPr txBox="1">
            <a:spLocks noChangeArrowheads="1"/>
          </p:cNvSpPr>
          <p:nvPr/>
        </p:nvSpPr>
        <p:spPr bwMode="auto">
          <a:xfrm>
            <a:off x="3599542" y="1901826"/>
            <a:ext cx="5080001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Cylinder Problem</a:t>
            </a:r>
            <a:endParaRPr lang="en-US" altLang="en-US" sz="3600" b="1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2" name="Rectangle 3"/>
          <p:cNvSpPr>
            <a:spLocks noChangeArrowheads="1"/>
          </p:cNvSpPr>
          <p:nvPr/>
        </p:nvSpPr>
        <p:spPr bwMode="auto">
          <a:xfrm>
            <a:off x="1928813" y="2633663"/>
            <a:ext cx="8534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Tx/>
              <a:buNone/>
            </a:pPr>
            <a:endParaRPr lang="en-US" altLang="en-US" sz="2800" b="1" dirty="0">
              <a:solidFill>
                <a:srgbClr val="0B0068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603999" y="4760686"/>
            <a:ext cx="5239658" cy="1204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Faculty Name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Ranbir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Mukhya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54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Cylinder Problem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66763"/>
            <a:ext cx="12192000" cy="129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/>
              <a:t>Three uniform, homogeneous and smooth spheres A, B and C weighing 300 N, 600 N and 300 N, respectively and having</a:t>
            </a:r>
          </a:p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 smtClean="0"/>
              <a:t>     diameters 800 mm, 1200 mm and 800 mm, respectively, are placed in a trench. Determine the reaction at the contact </a:t>
            </a:r>
          </a:p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 smtClean="0"/>
              <a:t>     points P, Q, R and S</a:t>
            </a:r>
            <a:endParaRPr lang="en-US" dirty="0"/>
          </a:p>
        </p:txBody>
      </p:sp>
      <p:grpSp>
        <p:nvGrpSpPr>
          <p:cNvPr id="73" name="Group 72"/>
          <p:cNvGrpSpPr/>
          <p:nvPr/>
        </p:nvGrpSpPr>
        <p:grpSpPr>
          <a:xfrm>
            <a:off x="9046897" y="2230438"/>
            <a:ext cx="2510103" cy="2376941"/>
            <a:chOff x="8424597" y="1824038"/>
            <a:chExt cx="2510103" cy="237694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8694057" y="1824038"/>
              <a:ext cx="0" cy="223996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8694057" y="4067629"/>
              <a:ext cx="211908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8694057" y="2311400"/>
              <a:ext cx="2240643" cy="17530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8694057" y="2667000"/>
              <a:ext cx="907143" cy="914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9515466" y="2444971"/>
              <a:ext cx="653143" cy="62207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8698820" y="2044927"/>
              <a:ext cx="653143" cy="62207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/>
            <p:cNvCxnSpPr>
              <a:stCxn id="37" idx="2"/>
            </p:cNvCxnSpPr>
            <p:nvPr/>
          </p:nvCxnSpPr>
          <p:spPr>
            <a:xfrm flipV="1">
              <a:off x="8698820" y="2355963"/>
              <a:ext cx="326571" cy="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8698819" y="3126582"/>
              <a:ext cx="457200" cy="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9025391" y="2355964"/>
              <a:ext cx="130628" cy="76823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9842037" y="2740082"/>
              <a:ext cx="203200" cy="269081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endCxn id="35" idx="5"/>
            </p:cNvCxnSpPr>
            <p:nvPr/>
          </p:nvCxnSpPr>
          <p:spPr>
            <a:xfrm>
              <a:off x="9156019" y="3133446"/>
              <a:ext cx="312333" cy="314043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9156019" y="2740082"/>
              <a:ext cx="679895" cy="39336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8931847" y="2132789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A</a:t>
              </a:r>
              <a:endParaRPr lang="en-US" sz="1400" b="1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972218" y="309480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B</a:t>
              </a:r>
              <a:endParaRPr lang="en-US" sz="1400" b="1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9758702" y="2532161"/>
              <a:ext cx="2792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C</a:t>
              </a:r>
              <a:endParaRPr lang="en-US" sz="1400" b="1" dirty="0"/>
            </a:p>
          </p:txBody>
        </p:sp>
        <p:sp>
          <p:nvSpPr>
            <p:cNvPr id="58" name="Arc 57"/>
            <p:cNvSpPr/>
            <p:nvPr/>
          </p:nvSpPr>
          <p:spPr>
            <a:xfrm rot="1276686">
              <a:off x="8787611" y="3743779"/>
              <a:ext cx="457200" cy="457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9168156" y="3675833"/>
              <a:ext cx="4283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30</a:t>
              </a:r>
              <a:r>
                <a:rPr lang="en-US" sz="1400" b="1" baseline="30000" dirty="0" smtClean="0"/>
                <a:t>0</a:t>
              </a:r>
              <a:endParaRPr lang="en-US" sz="1400" b="1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8671287" y="2339975"/>
              <a:ext cx="45720" cy="4572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8669883" y="3110586"/>
              <a:ext cx="45720" cy="4572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9450246" y="3424629"/>
              <a:ext cx="45720" cy="4572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10013803" y="2993446"/>
              <a:ext cx="45720" cy="4572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8449997" y="2208946"/>
              <a:ext cx="2808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</a:t>
              </a:r>
              <a:endParaRPr lang="en-US" sz="14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8424597" y="2956697"/>
              <a:ext cx="3048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Q</a:t>
              </a:r>
              <a:endParaRPr lang="en-US" sz="14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9369370" y="3397974"/>
              <a:ext cx="2824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</a:t>
              </a:r>
              <a:endParaRPr lang="en-US" sz="14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9982053" y="2944905"/>
              <a:ext cx="2664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</a:t>
              </a:r>
              <a:endParaRPr lang="en-US" sz="1400" dirty="0"/>
            </a:p>
          </p:txBody>
        </p:sp>
      </p:grpSp>
      <p:cxnSp>
        <p:nvCxnSpPr>
          <p:cNvPr id="69" name="Straight Connector 68"/>
          <p:cNvCxnSpPr/>
          <p:nvPr/>
        </p:nvCxnSpPr>
        <p:spPr>
          <a:xfrm>
            <a:off x="0" y="2044927"/>
            <a:ext cx="787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7874000" y="2054394"/>
            <a:ext cx="0" cy="2651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884847" y="4722678"/>
            <a:ext cx="42976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88900" y="2169857"/>
            <a:ext cx="3150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Free body diagram of Sphere -A</a:t>
            </a:r>
            <a:endParaRPr lang="en-US" u="sng" dirty="0"/>
          </a:p>
        </p:txBody>
      </p:sp>
      <p:cxnSp>
        <p:nvCxnSpPr>
          <p:cNvPr id="76" name="Straight Connector 75"/>
          <p:cNvCxnSpPr/>
          <p:nvPr/>
        </p:nvCxnSpPr>
        <p:spPr>
          <a:xfrm>
            <a:off x="3365500" y="2044927"/>
            <a:ext cx="0" cy="48130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1523320" y="2725878"/>
            <a:ext cx="653143" cy="62207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2327732" y="3708400"/>
            <a:ext cx="4875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</a:t>
            </a:r>
            <a:r>
              <a:rPr lang="en-US" sz="2000" b="1" baseline="-25000" dirty="0" smtClean="0"/>
              <a:t>AB</a:t>
            </a:r>
            <a:endParaRPr lang="en-US" sz="2000" b="1" dirty="0"/>
          </a:p>
        </p:txBody>
      </p:sp>
      <p:sp>
        <p:nvSpPr>
          <p:cNvPr id="105" name="TextBox 104"/>
          <p:cNvSpPr txBox="1"/>
          <p:nvPr/>
        </p:nvSpPr>
        <p:spPr>
          <a:xfrm>
            <a:off x="688743" y="2804297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</a:t>
            </a:r>
            <a:r>
              <a:rPr lang="en-US" b="1" baseline="-25000" dirty="0" smtClean="0"/>
              <a:t>P</a:t>
            </a:r>
            <a:endParaRPr lang="en-US" b="1" baseline="-25000" dirty="0"/>
          </a:p>
        </p:txBody>
      </p:sp>
      <p:cxnSp>
        <p:nvCxnSpPr>
          <p:cNvPr id="107" name="Straight Arrow Connector 106"/>
          <p:cNvCxnSpPr>
            <a:endCxn id="103" idx="2"/>
          </p:cNvCxnSpPr>
          <p:nvPr/>
        </p:nvCxnSpPr>
        <p:spPr>
          <a:xfrm>
            <a:off x="1028700" y="3036914"/>
            <a:ext cx="494620" cy="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1841383" y="3056114"/>
            <a:ext cx="0" cy="6942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1694548" y="3744260"/>
            <a:ext cx="411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W</a:t>
            </a:r>
            <a:r>
              <a:rPr lang="en-US" sz="1400" b="1" baseline="-25000" dirty="0" smtClean="0"/>
              <a:t>A</a:t>
            </a:r>
            <a:endParaRPr lang="en-US" sz="1400" b="1" baseline="-25000" dirty="0"/>
          </a:p>
        </p:txBody>
      </p:sp>
      <p:cxnSp>
        <p:nvCxnSpPr>
          <p:cNvPr id="112" name="Straight Arrow Connector 111"/>
          <p:cNvCxnSpPr/>
          <p:nvPr/>
        </p:nvCxnSpPr>
        <p:spPr>
          <a:xfrm flipH="1" flipV="1">
            <a:off x="2015171" y="3312347"/>
            <a:ext cx="363361" cy="5134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Arc 115"/>
          <p:cNvSpPr/>
          <p:nvPr/>
        </p:nvSpPr>
        <p:spPr>
          <a:xfrm rot="7063773">
            <a:off x="1750265" y="3171995"/>
            <a:ext cx="365760" cy="36576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7" name="Straight Arrow Connector 116"/>
          <p:cNvCxnSpPr/>
          <p:nvPr/>
        </p:nvCxnSpPr>
        <p:spPr>
          <a:xfrm flipH="1" flipV="1">
            <a:off x="1841383" y="3056114"/>
            <a:ext cx="171852" cy="24737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Oval 118"/>
          <p:cNvSpPr/>
          <p:nvPr/>
        </p:nvSpPr>
        <p:spPr>
          <a:xfrm>
            <a:off x="1831859" y="3036915"/>
            <a:ext cx="27432" cy="274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extBox 119"/>
          <p:cNvSpPr txBox="1"/>
          <p:nvPr/>
        </p:nvSpPr>
        <p:spPr>
          <a:xfrm>
            <a:off x="1703056" y="2778897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A</a:t>
            </a:r>
            <a:endParaRPr lang="en-US" sz="1400" b="1" dirty="0"/>
          </a:p>
        </p:txBody>
      </p:sp>
      <p:sp>
        <p:nvSpPr>
          <p:cNvPr id="121" name="TextBox 120"/>
          <p:cNvSpPr txBox="1"/>
          <p:nvPr/>
        </p:nvSpPr>
        <p:spPr>
          <a:xfrm>
            <a:off x="1900502" y="3451970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Ɵ</a:t>
            </a:r>
            <a:endParaRPr lang="en-US" sz="1600" dirty="0"/>
          </a:p>
        </p:txBody>
      </p:sp>
      <p:cxnSp>
        <p:nvCxnSpPr>
          <p:cNvPr id="122" name="Straight Arrow Connector 121"/>
          <p:cNvCxnSpPr/>
          <p:nvPr/>
        </p:nvCxnSpPr>
        <p:spPr>
          <a:xfrm flipH="1" flipV="1">
            <a:off x="1765741" y="4875850"/>
            <a:ext cx="363361" cy="5134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2128985" y="5389338"/>
            <a:ext cx="0" cy="64008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>
            <a:off x="2128985" y="5391969"/>
            <a:ext cx="640080" cy="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1939610" y="6030767"/>
            <a:ext cx="411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W</a:t>
            </a:r>
            <a:r>
              <a:rPr lang="en-US" sz="1400" b="1" baseline="-25000" dirty="0" smtClean="0"/>
              <a:t>A</a:t>
            </a:r>
            <a:endParaRPr lang="en-US" sz="1400" b="1" baseline="-25000" dirty="0"/>
          </a:p>
        </p:txBody>
      </p:sp>
      <p:sp>
        <p:nvSpPr>
          <p:cNvPr id="126" name="TextBox 125"/>
          <p:cNvSpPr txBox="1"/>
          <p:nvPr/>
        </p:nvSpPr>
        <p:spPr>
          <a:xfrm>
            <a:off x="2728279" y="5207304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</a:t>
            </a:r>
            <a:r>
              <a:rPr lang="en-US" b="1" baseline="-25000" dirty="0" smtClean="0"/>
              <a:t>P</a:t>
            </a:r>
            <a:endParaRPr lang="en-US" b="1" baseline="-25000" dirty="0"/>
          </a:p>
        </p:txBody>
      </p:sp>
      <p:sp>
        <p:nvSpPr>
          <p:cNvPr id="127" name="TextBox 126"/>
          <p:cNvSpPr txBox="1"/>
          <p:nvPr/>
        </p:nvSpPr>
        <p:spPr>
          <a:xfrm>
            <a:off x="1459915" y="4531470"/>
            <a:ext cx="4875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</a:t>
            </a:r>
            <a:r>
              <a:rPr lang="en-US" sz="2000" b="1" baseline="-25000" dirty="0" smtClean="0"/>
              <a:t>AB</a:t>
            </a:r>
            <a:endParaRPr lang="en-US" sz="2000" b="1" dirty="0"/>
          </a:p>
        </p:txBody>
      </p:sp>
      <p:sp>
        <p:nvSpPr>
          <p:cNvPr id="128" name="Arc 127"/>
          <p:cNvSpPr/>
          <p:nvPr/>
        </p:nvSpPr>
        <p:spPr>
          <a:xfrm rot="12485769">
            <a:off x="2030262" y="5191619"/>
            <a:ext cx="365760" cy="36576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TextBox 128"/>
          <p:cNvSpPr txBox="1"/>
          <p:nvPr/>
        </p:nvSpPr>
        <p:spPr>
          <a:xfrm>
            <a:off x="1366237" y="5393420"/>
            <a:ext cx="8386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180 - Ɵ </a:t>
            </a:r>
            <a:endParaRPr lang="en-US" sz="16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0" name="TextBox 129"/>
              <p:cNvSpPr txBox="1"/>
              <p:nvPr/>
            </p:nvSpPr>
            <p:spPr>
              <a:xfrm>
                <a:off x="3365500" y="2479240"/>
                <a:ext cx="4377096" cy="1727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func>
                            <m:func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90+ 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</m:d>
                            </m:e>
                          </m:func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sub>
                          </m:sSub>
                        </m:num>
                        <m:den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180 − Ɵ</m:t>
                                  </m:r>
                                </m:e>
                              </m:d>
                            </m:e>
                          </m:func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𝐴𝐵</m:t>
                              </m:r>
                            </m:sub>
                          </m:sSub>
                        </m:num>
                        <m:den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90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sz="2000" b="1" dirty="0" smtClean="0">
                    <a:solidFill>
                      <a:srgbClr val="FF0000"/>
                    </a:solidFill>
                  </a:rPr>
                  <a:t>Find angle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𝜽</m:t>
                    </m:r>
                  </m:oMath>
                </a14:m>
                <a:endParaRPr lang="en-US" sz="1600" b="1" dirty="0" smtClean="0"/>
              </a:p>
              <a:p>
                <a:endParaRPr lang="en-US" b="1" dirty="0"/>
              </a:p>
              <a:p>
                <a:endParaRPr lang="en-US" sz="1400" b="1" dirty="0"/>
              </a:p>
            </p:txBody>
          </p:sp>
        </mc:Choice>
        <mc:Fallback>
          <p:sp>
            <p:nvSpPr>
              <p:cNvPr id="130" name="TextBox 1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500" y="2479240"/>
                <a:ext cx="4377096" cy="1727332"/>
              </a:xfrm>
              <a:prstGeom prst="rect">
                <a:avLst/>
              </a:prstGeom>
              <a:blipFill rotWithShape="1">
                <a:blip r:embed="rId2"/>
                <a:stretch>
                  <a:fillRect l="-1393" r="-279" b="-28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1" name="TextBox 130"/>
          <p:cNvSpPr txBox="1"/>
          <p:nvPr/>
        </p:nvSpPr>
        <p:spPr>
          <a:xfrm>
            <a:off x="2021430" y="4882949"/>
            <a:ext cx="7745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90 + Ɵ </a:t>
            </a:r>
            <a:endParaRPr lang="en-US" sz="1600" b="1" dirty="0"/>
          </a:p>
        </p:txBody>
      </p:sp>
      <p:sp>
        <p:nvSpPr>
          <p:cNvPr id="132" name="Arc 131"/>
          <p:cNvSpPr/>
          <p:nvPr/>
        </p:nvSpPr>
        <p:spPr>
          <a:xfrm rot="20980070">
            <a:off x="1905012" y="5244351"/>
            <a:ext cx="365760" cy="36576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2137526" y="5393756"/>
            <a:ext cx="91440" cy="914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Box 133"/>
          <p:cNvSpPr txBox="1"/>
          <p:nvPr/>
        </p:nvSpPr>
        <p:spPr>
          <a:xfrm>
            <a:off x="2174719" y="540309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90</a:t>
            </a:r>
            <a:endParaRPr lang="en-US" sz="1600" b="1" dirty="0"/>
          </a:p>
        </p:txBody>
      </p:sp>
      <p:cxnSp>
        <p:nvCxnSpPr>
          <p:cNvPr id="136" name="Straight Connector 135"/>
          <p:cNvCxnSpPr>
            <a:endCxn id="158" idx="3"/>
          </p:cNvCxnSpPr>
          <p:nvPr/>
        </p:nvCxnSpPr>
        <p:spPr>
          <a:xfrm flipH="1">
            <a:off x="3783093" y="4183201"/>
            <a:ext cx="4325" cy="14853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V="1">
            <a:off x="3783093" y="4183200"/>
            <a:ext cx="326571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V="1">
            <a:off x="3789874" y="5671278"/>
            <a:ext cx="881186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4109664" y="4183201"/>
            <a:ext cx="561396" cy="148807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4016120" y="3960026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A</a:t>
            </a:r>
            <a:endParaRPr lang="en-US" sz="1400" b="1" dirty="0"/>
          </a:p>
        </p:txBody>
      </p:sp>
      <p:sp>
        <p:nvSpPr>
          <p:cNvPr id="149" name="TextBox 148"/>
          <p:cNvSpPr txBox="1"/>
          <p:nvPr/>
        </p:nvSpPr>
        <p:spPr>
          <a:xfrm>
            <a:off x="4671060" y="5583856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B</a:t>
            </a:r>
            <a:endParaRPr lang="en-US" sz="1600" b="1" dirty="0"/>
          </a:p>
        </p:txBody>
      </p:sp>
      <p:sp>
        <p:nvSpPr>
          <p:cNvPr id="153" name="Oval 152"/>
          <p:cNvSpPr/>
          <p:nvPr/>
        </p:nvSpPr>
        <p:spPr>
          <a:xfrm>
            <a:off x="3755560" y="4167212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745027" y="5645652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TextBox 156"/>
          <p:cNvSpPr txBox="1"/>
          <p:nvPr/>
        </p:nvSpPr>
        <p:spPr>
          <a:xfrm>
            <a:off x="3517900" y="3970389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58" name="TextBox 157"/>
          <p:cNvSpPr txBox="1"/>
          <p:nvPr/>
        </p:nvSpPr>
        <p:spPr>
          <a:xfrm>
            <a:off x="3505453" y="5541554"/>
            <a:ext cx="2776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Q</a:t>
            </a:r>
            <a:endParaRPr lang="en-US" sz="1050" b="1" dirty="0"/>
          </a:p>
        </p:txBody>
      </p:sp>
      <p:cxnSp>
        <p:nvCxnSpPr>
          <p:cNvPr id="162" name="Straight Connector 161"/>
          <p:cNvCxnSpPr/>
          <p:nvPr/>
        </p:nvCxnSpPr>
        <p:spPr>
          <a:xfrm>
            <a:off x="4103394" y="4201977"/>
            <a:ext cx="0" cy="1469302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3993640" y="5623730"/>
            <a:ext cx="2600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P</a:t>
            </a:r>
            <a:endParaRPr lang="en-US" sz="1100" b="1" dirty="0"/>
          </a:p>
        </p:txBody>
      </p:sp>
      <p:sp>
        <p:nvSpPr>
          <p:cNvPr id="164" name="Arc 163"/>
          <p:cNvSpPr/>
          <p:nvPr/>
        </p:nvSpPr>
        <p:spPr>
          <a:xfrm rot="7110883">
            <a:off x="4025794" y="4460721"/>
            <a:ext cx="274320" cy="274320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TextBox 164"/>
          <p:cNvSpPr txBox="1"/>
          <p:nvPr/>
        </p:nvSpPr>
        <p:spPr>
          <a:xfrm>
            <a:off x="4082277" y="4737768"/>
            <a:ext cx="3241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Ɵ</a:t>
            </a:r>
            <a:endParaRPr lang="en-US" sz="1600" b="1" dirty="0"/>
          </a:p>
        </p:txBody>
      </p:sp>
      <p:sp>
        <p:nvSpPr>
          <p:cNvPr id="171" name="TextBox 170"/>
          <p:cNvSpPr txBox="1"/>
          <p:nvPr/>
        </p:nvSpPr>
        <p:spPr>
          <a:xfrm>
            <a:off x="3610746" y="5958566"/>
            <a:ext cx="1239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AB = </a:t>
            </a:r>
            <a:r>
              <a:rPr lang="en-US" b="1" dirty="0" err="1" smtClean="0"/>
              <a:t>r</a:t>
            </a:r>
            <a:r>
              <a:rPr lang="en-US" b="1" baseline="-25000" dirty="0" err="1" smtClean="0"/>
              <a:t>A</a:t>
            </a:r>
            <a:r>
              <a:rPr lang="en-US" b="1" dirty="0" smtClean="0"/>
              <a:t> + </a:t>
            </a:r>
            <a:r>
              <a:rPr lang="en-US" b="1" dirty="0" err="1" smtClean="0"/>
              <a:t>r</a:t>
            </a:r>
            <a:r>
              <a:rPr lang="en-US" b="1" baseline="-25000" dirty="0" err="1" smtClean="0"/>
              <a:t>B</a:t>
            </a:r>
            <a:endParaRPr lang="en-US" b="1" dirty="0"/>
          </a:p>
        </p:txBody>
      </p:sp>
      <p:sp>
        <p:nvSpPr>
          <p:cNvPr id="172" name="TextBox 171"/>
          <p:cNvSpPr txBox="1"/>
          <p:nvPr/>
        </p:nvSpPr>
        <p:spPr>
          <a:xfrm>
            <a:off x="3631833" y="6327898"/>
            <a:ext cx="12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BP = </a:t>
            </a:r>
            <a:r>
              <a:rPr lang="en-US" b="1" dirty="0" err="1" smtClean="0"/>
              <a:t>r</a:t>
            </a:r>
            <a:r>
              <a:rPr lang="en-US" b="1" baseline="-25000" dirty="0" err="1" smtClean="0"/>
              <a:t>B</a:t>
            </a:r>
            <a:r>
              <a:rPr lang="en-US" b="1" dirty="0" smtClean="0"/>
              <a:t> -  </a:t>
            </a:r>
            <a:r>
              <a:rPr lang="en-US" b="1" dirty="0" err="1" smtClean="0"/>
              <a:t>r</a:t>
            </a:r>
            <a:r>
              <a:rPr lang="en-US" b="1" baseline="-25000" dirty="0" err="1" smtClean="0"/>
              <a:t>A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3" name="TextBox 172"/>
              <p:cNvSpPr txBox="1"/>
              <p:nvPr/>
            </p:nvSpPr>
            <p:spPr>
              <a:xfrm>
                <a:off x="5302678" y="3421145"/>
                <a:ext cx="2300217" cy="221143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i="1" smtClean="0">
                              <a:latin typeface="Cambria Math"/>
                            </a:rPr>
                            <m:t>Ɵ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     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600 −400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600+400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200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1000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r>
                  <a:rPr lang="en-US" dirty="0"/>
                  <a:t> </a:t>
                </a:r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11.5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3" name="TextBox 1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2678" y="3421145"/>
                <a:ext cx="2300217" cy="2211439"/>
              </a:xfrm>
              <a:prstGeom prst="rect">
                <a:avLst/>
              </a:prstGeom>
              <a:blipFill rotWithShape="1">
                <a:blip r:embed="rId3"/>
                <a:stretch>
                  <a:fillRect l="-2387" b="-3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5" name="Straight Connector 174"/>
          <p:cNvCxnSpPr>
            <a:stCxn id="130" idx="1"/>
          </p:cNvCxnSpPr>
          <p:nvPr/>
        </p:nvCxnSpPr>
        <p:spPr>
          <a:xfrm flipV="1">
            <a:off x="3365500" y="3312347"/>
            <a:ext cx="45193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 flipV="1">
            <a:off x="5086114" y="3326252"/>
            <a:ext cx="0" cy="35317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flipH="1">
            <a:off x="5060713" y="5685825"/>
            <a:ext cx="28346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flipV="1">
            <a:off x="7884847" y="4717802"/>
            <a:ext cx="0" cy="1005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2" name="TextBox 181"/>
              <p:cNvSpPr txBox="1"/>
              <p:nvPr/>
            </p:nvSpPr>
            <p:spPr>
              <a:xfrm>
                <a:off x="5086114" y="6139745"/>
                <a:ext cx="3668825" cy="14195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func>
                            <m:func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90+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11.5</m:t>
                                  </m:r>
                                </m:e>
                              </m:d>
                            </m:e>
                          </m:func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sub>
                          </m:sSub>
                        </m:num>
                        <m:den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180 −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11.5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endParaRPr lang="en-US" b="1" dirty="0"/>
              </a:p>
              <a:p>
                <a:endParaRPr lang="en-US" sz="1400" b="1" dirty="0"/>
              </a:p>
            </p:txBody>
          </p:sp>
        </mc:Choice>
        <mc:Fallback>
          <p:sp>
            <p:nvSpPr>
              <p:cNvPr id="182" name="TextBox 1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6114" y="6139745"/>
                <a:ext cx="3668825" cy="1419556"/>
              </a:xfrm>
              <a:prstGeom prst="rect">
                <a:avLst/>
              </a:prstGeom>
              <a:blipFill rotWithShape="1">
                <a:blip r:embed="rId4"/>
                <a:stretch>
                  <a:fillRect l="-1329" r="-1661" b="-34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3" name="TextBox 182"/>
              <p:cNvSpPr txBox="1"/>
              <p:nvPr/>
            </p:nvSpPr>
            <p:spPr>
              <a:xfrm>
                <a:off x="9004760" y="5438266"/>
                <a:ext cx="2929007" cy="14195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00 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𝑁</m:t>
                          </m:r>
                        </m:num>
                        <m:den>
                          <m:func>
                            <m:func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101.5</m:t>
                                  </m:r>
                                </m:e>
                              </m:d>
                            </m:e>
                          </m:func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sub>
                          </m:sSub>
                        </m:num>
                        <m:den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168.5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𝑹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𝑷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𝟔𝟏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𝟎𝟑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𝑵</m:t>
                      </m:r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  <a:p>
                <a:endParaRPr lang="en-US" sz="1400" b="1" dirty="0"/>
              </a:p>
            </p:txBody>
          </p:sp>
        </mc:Choice>
        <mc:Fallback>
          <p:sp>
            <p:nvSpPr>
              <p:cNvPr id="183" name="TextBox 1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4760" y="5438266"/>
                <a:ext cx="2929007" cy="1419556"/>
              </a:xfrm>
              <a:prstGeom prst="rect">
                <a:avLst/>
              </a:prstGeom>
              <a:blipFill rotWithShape="1">
                <a:blip r:embed="rId5"/>
                <a:stretch>
                  <a:fillRect l="-1663" b="-34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5" name="Straight Connector 184"/>
          <p:cNvCxnSpPr/>
          <p:nvPr/>
        </p:nvCxnSpPr>
        <p:spPr>
          <a:xfrm>
            <a:off x="8903150" y="4746122"/>
            <a:ext cx="0" cy="2111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>
            <a:off x="152400" y="2988963"/>
            <a:ext cx="33314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/>
          <p:nvPr/>
        </p:nvCxnSpPr>
        <p:spPr>
          <a:xfrm>
            <a:off x="152400" y="5389338"/>
            <a:ext cx="33314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>
            <a:off x="3466473" y="2346361"/>
            <a:ext cx="33314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/>
          <p:nvPr/>
        </p:nvCxnSpPr>
        <p:spPr>
          <a:xfrm>
            <a:off x="3444174" y="3860910"/>
            <a:ext cx="33314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>
            <a:off x="5302678" y="3516986"/>
            <a:ext cx="33314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/>
          <p:nvPr/>
        </p:nvCxnSpPr>
        <p:spPr>
          <a:xfrm>
            <a:off x="5144356" y="6037740"/>
            <a:ext cx="33314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/>
          <p:nvPr/>
        </p:nvCxnSpPr>
        <p:spPr>
          <a:xfrm>
            <a:off x="9004760" y="5053089"/>
            <a:ext cx="33314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Oval 193"/>
          <p:cNvSpPr/>
          <p:nvPr/>
        </p:nvSpPr>
        <p:spPr>
          <a:xfrm>
            <a:off x="198522" y="3055776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5" name="Oval 194"/>
          <p:cNvSpPr/>
          <p:nvPr/>
        </p:nvSpPr>
        <p:spPr>
          <a:xfrm>
            <a:off x="198522" y="5462772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6" name="Oval 195"/>
          <p:cNvSpPr/>
          <p:nvPr/>
        </p:nvSpPr>
        <p:spPr>
          <a:xfrm>
            <a:off x="3843423" y="2163481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7" name="Oval 196"/>
          <p:cNvSpPr/>
          <p:nvPr/>
        </p:nvSpPr>
        <p:spPr>
          <a:xfrm>
            <a:off x="3805843" y="3648149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8" name="Oval 197"/>
          <p:cNvSpPr/>
          <p:nvPr/>
        </p:nvSpPr>
        <p:spPr>
          <a:xfrm>
            <a:off x="5625173" y="3293322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9" name="Oval 198"/>
          <p:cNvSpPr/>
          <p:nvPr/>
        </p:nvSpPr>
        <p:spPr>
          <a:xfrm>
            <a:off x="5486732" y="5843772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6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9411638" y="4856606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7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Cylinder Problem</a:t>
            </a:r>
            <a:endParaRPr lang="en-US" sz="2800" dirty="0"/>
          </a:p>
        </p:txBody>
      </p:sp>
      <p:sp>
        <p:nvSpPr>
          <p:cNvPr id="74" name="TextBox 73"/>
          <p:cNvSpPr txBox="1"/>
          <p:nvPr/>
        </p:nvSpPr>
        <p:spPr>
          <a:xfrm>
            <a:off x="87746" y="553101"/>
            <a:ext cx="3150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Free body diagram of Sphere -C</a:t>
            </a:r>
            <a:endParaRPr lang="en-US" b="1" u="sng" dirty="0"/>
          </a:p>
        </p:txBody>
      </p:sp>
      <p:cxnSp>
        <p:nvCxnSpPr>
          <p:cNvPr id="115" name="Straight Connector 114"/>
          <p:cNvCxnSpPr/>
          <p:nvPr/>
        </p:nvCxnSpPr>
        <p:spPr>
          <a:xfrm>
            <a:off x="1924185" y="3405771"/>
            <a:ext cx="203200" cy="26908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V="1">
            <a:off x="1306647" y="1358889"/>
            <a:ext cx="682706" cy="55423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Oval 160"/>
          <p:cNvSpPr/>
          <p:nvPr/>
        </p:nvSpPr>
        <p:spPr>
          <a:xfrm>
            <a:off x="1083473" y="1093546"/>
            <a:ext cx="653143" cy="62207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TextBox 167"/>
          <p:cNvSpPr txBox="1"/>
          <p:nvPr/>
        </p:nvSpPr>
        <p:spPr>
          <a:xfrm>
            <a:off x="1822064" y="1963781"/>
            <a:ext cx="3345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</a:t>
            </a:r>
            <a:r>
              <a:rPr lang="en-US" sz="1400" baseline="-25000" dirty="0" smtClean="0"/>
              <a:t>S</a:t>
            </a:r>
            <a:endParaRPr lang="en-US" sz="1400" baseline="-25000" dirty="0"/>
          </a:p>
        </p:txBody>
      </p:sp>
      <p:cxnSp>
        <p:nvCxnSpPr>
          <p:cNvPr id="169" name="Straight Connector 168"/>
          <p:cNvCxnSpPr/>
          <p:nvPr/>
        </p:nvCxnSpPr>
        <p:spPr>
          <a:xfrm flipH="1" flipV="1">
            <a:off x="1607927" y="1656841"/>
            <a:ext cx="304220" cy="391121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410044" y="1404581"/>
            <a:ext cx="0" cy="118872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>
            <a:off x="1266730" y="2517540"/>
            <a:ext cx="389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/>
              <a:t>W</a:t>
            </a:r>
            <a:r>
              <a:rPr lang="en-US" sz="1400" b="1" baseline="-25000" dirty="0" err="1"/>
              <a:t>c</a:t>
            </a:r>
            <a:endParaRPr lang="en-US" sz="1400" b="1" baseline="-25000" dirty="0"/>
          </a:p>
        </p:txBody>
      </p:sp>
      <p:sp>
        <p:nvSpPr>
          <p:cNvPr id="13" name="Arc 12"/>
          <p:cNvSpPr/>
          <p:nvPr/>
        </p:nvSpPr>
        <p:spPr>
          <a:xfrm rot="6722555">
            <a:off x="1258779" y="1493401"/>
            <a:ext cx="503864" cy="528789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4" name="Straight Connector 173"/>
          <p:cNvCxnSpPr/>
          <p:nvPr/>
        </p:nvCxnSpPr>
        <p:spPr>
          <a:xfrm>
            <a:off x="1414807" y="1411600"/>
            <a:ext cx="203200" cy="269081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TextBox 176"/>
          <p:cNvSpPr txBox="1"/>
          <p:nvPr/>
        </p:nvSpPr>
        <p:spPr>
          <a:xfrm>
            <a:off x="1416905" y="2047962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30</a:t>
            </a:r>
            <a:r>
              <a:rPr lang="en-US" sz="1400" b="1" baseline="30000" dirty="0" smtClean="0"/>
              <a:t>0</a:t>
            </a:r>
            <a:endParaRPr lang="en-US" sz="1400" b="1" dirty="0"/>
          </a:p>
        </p:txBody>
      </p:sp>
      <p:cxnSp>
        <p:nvCxnSpPr>
          <p:cNvPr id="178" name="Straight Connector 177"/>
          <p:cNvCxnSpPr/>
          <p:nvPr/>
        </p:nvCxnSpPr>
        <p:spPr>
          <a:xfrm flipH="1">
            <a:off x="720624" y="1416364"/>
            <a:ext cx="679895" cy="3933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796816" y="1570188"/>
            <a:ext cx="339947" cy="196682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179"/>
          <p:cNvSpPr txBox="1"/>
          <p:nvPr/>
        </p:nvSpPr>
        <p:spPr>
          <a:xfrm>
            <a:off x="525122" y="1715619"/>
            <a:ext cx="3910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</a:t>
            </a:r>
            <a:r>
              <a:rPr lang="en-US" sz="1400" baseline="-25000" dirty="0" smtClean="0"/>
              <a:t>AB</a:t>
            </a:r>
            <a:endParaRPr lang="en-US" sz="1400" baseline="-25000" dirty="0"/>
          </a:p>
        </p:txBody>
      </p:sp>
      <p:cxnSp>
        <p:nvCxnSpPr>
          <p:cNvPr id="184" name="Straight Connector 183"/>
          <p:cNvCxnSpPr/>
          <p:nvPr/>
        </p:nvCxnSpPr>
        <p:spPr>
          <a:xfrm flipV="1">
            <a:off x="737789" y="2974588"/>
            <a:ext cx="2240643" cy="17530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>
            <a:endCxn id="204" idx="1"/>
          </p:cNvCxnSpPr>
          <p:nvPr/>
        </p:nvCxnSpPr>
        <p:spPr>
          <a:xfrm>
            <a:off x="1001053" y="3643700"/>
            <a:ext cx="412049" cy="57135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 flipH="1">
            <a:off x="1001053" y="3403270"/>
            <a:ext cx="878594" cy="23141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769410" y="3454204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203" name="TextBox 202"/>
          <p:cNvSpPr txBox="1"/>
          <p:nvPr/>
        </p:nvSpPr>
        <p:spPr>
          <a:xfrm>
            <a:off x="1886163" y="3101638"/>
            <a:ext cx="279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204" name="TextBox 203"/>
          <p:cNvSpPr txBox="1"/>
          <p:nvPr/>
        </p:nvSpPr>
        <p:spPr>
          <a:xfrm>
            <a:off x="1413102" y="4061162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</a:t>
            </a:r>
            <a:endParaRPr lang="en-US" sz="1400" dirty="0"/>
          </a:p>
        </p:txBody>
      </p:sp>
      <p:sp>
        <p:nvSpPr>
          <p:cNvPr id="205" name="TextBox 204"/>
          <p:cNvSpPr txBox="1"/>
          <p:nvPr/>
        </p:nvSpPr>
        <p:spPr>
          <a:xfrm>
            <a:off x="2025785" y="3608093"/>
            <a:ext cx="266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</a:t>
            </a:r>
            <a:endParaRPr lang="en-US" sz="1400" dirty="0"/>
          </a:p>
        </p:txBody>
      </p:sp>
      <p:cxnSp>
        <p:nvCxnSpPr>
          <p:cNvPr id="207" name="Straight Connector 206"/>
          <p:cNvCxnSpPr/>
          <p:nvPr/>
        </p:nvCxnSpPr>
        <p:spPr>
          <a:xfrm flipV="1">
            <a:off x="1208438" y="3403270"/>
            <a:ext cx="687250" cy="51639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TextBox 207"/>
          <p:cNvSpPr txBox="1"/>
          <p:nvPr/>
        </p:nvSpPr>
        <p:spPr>
          <a:xfrm>
            <a:off x="977632" y="3788003"/>
            <a:ext cx="279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T</a:t>
            </a:r>
            <a:endParaRPr lang="en-US" sz="1400" b="1" dirty="0"/>
          </a:p>
        </p:txBody>
      </p:sp>
      <p:sp>
        <p:nvSpPr>
          <p:cNvPr id="23" name="Arc 22"/>
          <p:cNvSpPr/>
          <p:nvPr/>
        </p:nvSpPr>
        <p:spPr>
          <a:xfrm rot="11746191">
            <a:off x="1396648" y="3416136"/>
            <a:ext cx="287802" cy="312619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TextBox 208"/>
          <p:cNvSpPr txBox="1"/>
          <p:nvPr/>
        </p:nvSpPr>
        <p:spPr>
          <a:xfrm>
            <a:off x="1130650" y="3507580"/>
            <a:ext cx="309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b="1" dirty="0" smtClean="0"/>
              <a:t>φ</a:t>
            </a:r>
            <a:endParaRPr lang="en-US" sz="1400" b="1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0" y="2876054"/>
            <a:ext cx="363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-34787" y="5011619"/>
                <a:ext cx="3273204" cy="6598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𝐶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𝐶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600 −400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600+400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4787" y="5011619"/>
                <a:ext cx="3273204" cy="659861"/>
              </a:xfrm>
              <a:prstGeom prst="rect">
                <a:avLst/>
              </a:prstGeom>
              <a:blipFill rotWithShape="1">
                <a:blip r:embed="rId2"/>
                <a:stretch>
                  <a:fillRect r="-20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0" name="Straight Connector 209"/>
          <p:cNvCxnSpPr/>
          <p:nvPr/>
        </p:nvCxnSpPr>
        <p:spPr>
          <a:xfrm flipV="1">
            <a:off x="3631028" y="522888"/>
            <a:ext cx="1" cy="6309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angle 30"/>
              <p:cNvSpPr/>
              <p:nvPr/>
            </p:nvSpPr>
            <p:spPr>
              <a:xfrm>
                <a:off x="397219" y="5922220"/>
                <a:ext cx="12411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11.5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219" y="5922220"/>
                <a:ext cx="1241109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5882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9" name="Group 238"/>
          <p:cNvGrpSpPr/>
          <p:nvPr/>
        </p:nvGrpSpPr>
        <p:grpSpPr>
          <a:xfrm>
            <a:off x="3685244" y="553908"/>
            <a:ext cx="1631521" cy="1731771"/>
            <a:chOff x="3685244" y="553908"/>
            <a:chExt cx="1631521" cy="1731771"/>
          </a:xfrm>
        </p:grpSpPr>
        <p:cxnSp>
          <p:nvCxnSpPr>
            <p:cNvPr id="211" name="Straight Connector 210"/>
            <p:cNvCxnSpPr/>
            <p:nvPr/>
          </p:nvCxnSpPr>
          <p:spPr>
            <a:xfrm flipV="1">
              <a:off x="4466769" y="819251"/>
              <a:ext cx="682706" cy="554235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Oval 211"/>
            <p:cNvSpPr/>
            <p:nvPr/>
          </p:nvSpPr>
          <p:spPr>
            <a:xfrm>
              <a:off x="4243595" y="553908"/>
              <a:ext cx="653143" cy="62207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4982186" y="1424143"/>
              <a:ext cx="3345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</a:t>
              </a:r>
              <a:r>
                <a:rPr lang="en-US" sz="1400" baseline="-25000" dirty="0" smtClean="0"/>
                <a:t>S</a:t>
              </a:r>
              <a:endParaRPr lang="en-US" sz="1400" baseline="-25000" dirty="0"/>
            </a:p>
          </p:txBody>
        </p:sp>
        <p:cxnSp>
          <p:nvCxnSpPr>
            <p:cNvPr id="214" name="Straight Connector 213"/>
            <p:cNvCxnSpPr/>
            <p:nvPr/>
          </p:nvCxnSpPr>
          <p:spPr>
            <a:xfrm flipH="1" flipV="1">
              <a:off x="4768049" y="1117203"/>
              <a:ext cx="304220" cy="391121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Arrow Connector 214"/>
            <p:cNvCxnSpPr/>
            <p:nvPr/>
          </p:nvCxnSpPr>
          <p:spPr>
            <a:xfrm>
              <a:off x="4570166" y="864943"/>
              <a:ext cx="0" cy="118872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6" name="TextBox 215"/>
            <p:cNvSpPr txBox="1"/>
            <p:nvPr/>
          </p:nvSpPr>
          <p:spPr>
            <a:xfrm>
              <a:off x="4426852" y="1977902"/>
              <a:ext cx="3894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err="1" smtClean="0"/>
                <a:t>W</a:t>
              </a:r>
              <a:r>
                <a:rPr lang="en-US" sz="1400" b="1" baseline="-25000" dirty="0" err="1"/>
                <a:t>c</a:t>
              </a:r>
              <a:endParaRPr lang="en-US" sz="1400" b="1" baseline="-25000" dirty="0"/>
            </a:p>
          </p:txBody>
        </p:sp>
        <p:sp>
          <p:nvSpPr>
            <p:cNvPr id="217" name="Arc 216"/>
            <p:cNvSpPr/>
            <p:nvPr/>
          </p:nvSpPr>
          <p:spPr>
            <a:xfrm rot="6722555">
              <a:off x="4418901" y="953763"/>
              <a:ext cx="503864" cy="528789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8" name="Straight Connector 217"/>
            <p:cNvCxnSpPr/>
            <p:nvPr/>
          </p:nvCxnSpPr>
          <p:spPr>
            <a:xfrm>
              <a:off x="4574929" y="871962"/>
              <a:ext cx="203200" cy="269081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9" name="TextBox 218"/>
            <p:cNvSpPr txBox="1"/>
            <p:nvPr/>
          </p:nvSpPr>
          <p:spPr>
            <a:xfrm>
              <a:off x="4577027" y="1508324"/>
              <a:ext cx="4283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30</a:t>
              </a:r>
              <a:r>
                <a:rPr lang="en-US" sz="1400" b="1" baseline="30000" dirty="0" smtClean="0"/>
                <a:t>0</a:t>
              </a:r>
              <a:endParaRPr lang="en-US" sz="1400" b="1" dirty="0"/>
            </a:p>
          </p:txBody>
        </p:sp>
        <p:cxnSp>
          <p:nvCxnSpPr>
            <p:cNvPr id="220" name="Straight Connector 219"/>
            <p:cNvCxnSpPr/>
            <p:nvPr/>
          </p:nvCxnSpPr>
          <p:spPr>
            <a:xfrm flipH="1">
              <a:off x="3880746" y="876726"/>
              <a:ext cx="679895" cy="39336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Arrow Connector 220"/>
            <p:cNvCxnSpPr/>
            <p:nvPr/>
          </p:nvCxnSpPr>
          <p:spPr>
            <a:xfrm flipV="1">
              <a:off x="3956938" y="1030550"/>
              <a:ext cx="339947" cy="19668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2" name="TextBox 221"/>
            <p:cNvSpPr txBox="1"/>
            <p:nvPr/>
          </p:nvSpPr>
          <p:spPr>
            <a:xfrm>
              <a:off x="3685244" y="1175981"/>
              <a:ext cx="3962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F</a:t>
              </a:r>
              <a:r>
                <a:rPr lang="en-US" sz="1400" baseline="-25000" dirty="0" smtClean="0"/>
                <a:t>BC</a:t>
              </a:r>
              <a:endParaRPr lang="en-US" sz="1400" baseline="-25000" dirty="0"/>
            </a:p>
          </p:txBody>
        </p:sp>
        <p:sp>
          <p:nvSpPr>
            <p:cNvPr id="223" name="Arc 222"/>
            <p:cNvSpPr/>
            <p:nvPr/>
          </p:nvSpPr>
          <p:spPr>
            <a:xfrm rot="10975758">
              <a:off x="4148872" y="816965"/>
              <a:ext cx="852722" cy="737753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3738022" y="1581292"/>
              <a:ext cx="7777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60</a:t>
              </a:r>
              <a:r>
                <a:rPr lang="en-US" sz="1400" b="1" baseline="30000" dirty="0" smtClean="0"/>
                <a:t>0  </a:t>
              </a:r>
              <a:r>
                <a:rPr lang="en-US" sz="1400" b="1" dirty="0" smtClean="0"/>
                <a:t> + </a:t>
              </a:r>
              <a:r>
                <a:rPr lang="el-GR" sz="1400" b="1" dirty="0" smtClean="0"/>
                <a:t>φ</a:t>
              </a:r>
              <a:endParaRPr lang="en-US" sz="1400" b="1" dirty="0"/>
            </a:p>
          </p:txBody>
        </p:sp>
      </p:grpSp>
      <p:grpSp>
        <p:nvGrpSpPr>
          <p:cNvPr id="240" name="Group 239"/>
          <p:cNvGrpSpPr/>
          <p:nvPr/>
        </p:nvGrpSpPr>
        <p:grpSpPr>
          <a:xfrm>
            <a:off x="3800070" y="3038970"/>
            <a:ext cx="2417681" cy="2606126"/>
            <a:chOff x="4104870" y="3064370"/>
            <a:chExt cx="2417681" cy="2606126"/>
          </a:xfrm>
        </p:grpSpPr>
        <p:cxnSp>
          <p:nvCxnSpPr>
            <p:cNvPr id="225" name="Straight Arrow Connector 224"/>
            <p:cNvCxnSpPr/>
            <p:nvPr/>
          </p:nvCxnSpPr>
          <p:spPr>
            <a:xfrm>
              <a:off x="5040653" y="4193821"/>
              <a:ext cx="0" cy="118872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Arrow Connector 225"/>
            <p:cNvCxnSpPr/>
            <p:nvPr/>
          </p:nvCxnSpPr>
          <p:spPr>
            <a:xfrm flipV="1">
              <a:off x="5057248" y="3572445"/>
              <a:ext cx="1038752" cy="62744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8" name="Arc 227"/>
            <p:cNvSpPr/>
            <p:nvPr/>
          </p:nvSpPr>
          <p:spPr>
            <a:xfrm rot="4465158">
              <a:off x="4639599" y="3862204"/>
              <a:ext cx="640080" cy="64008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5214086" y="4313480"/>
              <a:ext cx="8739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120</a:t>
              </a:r>
              <a:r>
                <a:rPr lang="en-US" sz="1400" b="1" baseline="30000" dirty="0" smtClean="0"/>
                <a:t>0  </a:t>
              </a:r>
              <a:r>
                <a:rPr lang="en-US" sz="1400" b="1" dirty="0" smtClean="0"/>
                <a:t> -  </a:t>
              </a:r>
              <a:r>
                <a:rPr lang="el-GR" sz="1400" b="1" dirty="0" smtClean="0"/>
                <a:t>φ</a:t>
              </a:r>
              <a:endParaRPr lang="en-US" sz="1400" b="1" dirty="0"/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6063771" y="3326909"/>
              <a:ext cx="4587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F</a:t>
              </a:r>
              <a:r>
                <a:rPr lang="en-US" b="1" baseline="-25000" dirty="0" smtClean="0"/>
                <a:t>BC</a:t>
              </a:r>
              <a:endParaRPr lang="en-US" b="1" baseline="-25000" dirty="0"/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4885869" y="5362719"/>
              <a:ext cx="3894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err="1" smtClean="0"/>
                <a:t>W</a:t>
              </a:r>
              <a:r>
                <a:rPr lang="en-US" sz="1400" b="1" baseline="-25000" dirty="0" err="1"/>
                <a:t>c</a:t>
              </a:r>
              <a:endParaRPr lang="en-US" sz="1400" b="1" baseline="-25000" dirty="0"/>
            </a:p>
          </p:txBody>
        </p:sp>
        <p:cxnSp>
          <p:nvCxnSpPr>
            <p:cNvPr id="232" name="Straight Connector 231"/>
            <p:cNvCxnSpPr/>
            <p:nvPr/>
          </p:nvCxnSpPr>
          <p:spPr>
            <a:xfrm flipH="1" flipV="1">
              <a:off x="4395088" y="3401960"/>
              <a:ext cx="644167" cy="796215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4" name="TextBox 233"/>
            <p:cNvSpPr txBox="1"/>
            <p:nvPr/>
          </p:nvSpPr>
          <p:spPr>
            <a:xfrm>
              <a:off x="4104870" y="3064370"/>
              <a:ext cx="3844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R</a:t>
              </a:r>
              <a:r>
                <a:rPr lang="en-US" b="1" baseline="-25000" dirty="0" smtClean="0"/>
                <a:t>S</a:t>
              </a:r>
              <a:endParaRPr lang="en-US" b="1" baseline="-25000" dirty="0"/>
            </a:p>
          </p:txBody>
        </p:sp>
        <p:sp>
          <p:nvSpPr>
            <p:cNvPr id="235" name="Arc 234"/>
            <p:cNvSpPr/>
            <p:nvPr/>
          </p:nvSpPr>
          <p:spPr>
            <a:xfrm rot="12501591">
              <a:off x="4751866" y="3792939"/>
              <a:ext cx="852722" cy="737753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4419898" y="4358819"/>
              <a:ext cx="5196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150</a:t>
              </a:r>
              <a:r>
                <a:rPr lang="en-US" sz="1400" b="1" baseline="30000" dirty="0" smtClean="0"/>
                <a:t>0</a:t>
              </a:r>
              <a:endParaRPr lang="en-US" sz="1400" b="1" dirty="0"/>
            </a:p>
          </p:txBody>
        </p:sp>
        <p:sp>
          <p:nvSpPr>
            <p:cNvPr id="237" name="Arc 236"/>
            <p:cNvSpPr/>
            <p:nvPr/>
          </p:nvSpPr>
          <p:spPr>
            <a:xfrm rot="19614960">
              <a:off x="4584042" y="3846173"/>
              <a:ext cx="852722" cy="737753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4798375" y="3475706"/>
              <a:ext cx="8579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90</a:t>
              </a:r>
              <a:r>
                <a:rPr lang="en-US" sz="1400" b="1" baseline="30000" dirty="0" smtClean="0"/>
                <a:t>0  </a:t>
              </a:r>
              <a:r>
                <a:rPr lang="en-US" sz="1400" b="1" dirty="0" smtClean="0"/>
                <a:t> +   </a:t>
              </a:r>
              <a:r>
                <a:rPr lang="el-GR" sz="1400" b="1" dirty="0" smtClean="0"/>
                <a:t>φ</a:t>
              </a:r>
              <a:endParaRPr lang="en-US" sz="1400" b="1" dirty="0"/>
            </a:p>
          </p:txBody>
        </p:sp>
      </p:grpSp>
      <p:cxnSp>
        <p:nvCxnSpPr>
          <p:cNvPr id="241" name="Straight Connector 240"/>
          <p:cNvCxnSpPr/>
          <p:nvPr/>
        </p:nvCxnSpPr>
        <p:spPr>
          <a:xfrm>
            <a:off x="3632200" y="2876054"/>
            <a:ext cx="28346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 flipV="1">
            <a:off x="6437728" y="535510"/>
            <a:ext cx="1" cy="6309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43" name="TextBox 242"/>
              <p:cNvSpPr txBox="1"/>
              <p:nvPr/>
            </p:nvSpPr>
            <p:spPr>
              <a:xfrm>
                <a:off x="6690537" y="595637"/>
                <a:ext cx="4318426" cy="28216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𝐶</m:t>
                              </m:r>
                            </m:sub>
                          </m:sSub>
                        </m:num>
                        <m:den>
                          <m:func>
                            <m:func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90+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l-GR" i="1" smtClean="0">
                                      <a:latin typeface="Cambria Math"/>
                                      <a:ea typeface="Cambria Math"/>
                                    </a:rPr>
                                    <m:t>φ</m:t>
                                  </m:r>
                                </m:e>
                              </m:d>
                            </m:e>
                          </m:func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sub>
                          </m:sSub>
                        </m:num>
                        <m:den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120−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/>
                                      <a:ea typeface="Cambria Math"/>
                                    </a:rPr>
                                    <m:t>φ</m:t>
                                  </m:r>
                                </m:e>
                              </m:d>
                            </m:e>
                          </m:func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𝐵𝐶</m:t>
                              </m:r>
                            </m:sub>
                          </m:sSub>
                        </m:num>
                        <m:den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90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𝐶</m:t>
                              </m:r>
                            </m:sub>
                          </m:sSub>
                        </m:num>
                        <m:den>
                          <m:func>
                            <m:func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90+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11.5</m:t>
                                  </m:r>
                                </m:e>
                              </m:d>
                            </m:e>
                          </m:func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𝑆</m:t>
                              </m:r>
                            </m:sub>
                          </m:sSub>
                        </m:num>
                        <m:den>
                          <m:func>
                            <m:func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120−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11.5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n-US" b="1" dirty="0" smtClean="0"/>
              </a:p>
              <a:p>
                <a:endParaRPr lang="en-US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300</m:t>
                          </m:r>
                        </m:num>
                        <m:den>
                          <m:func>
                            <m:func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101.5</m:t>
                                  </m:r>
                                </m:e>
                              </m:d>
                            </m:e>
                          </m:func>
                        </m:den>
                      </m:f>
                      <m:r>
                        <a:rPr lang="en-US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𝑆</m:t>
                              </m:r>
                            </m:sub>
                          </m:sSub>
                        </m:num>
                        <m:den>
                          <m:func>
                            <m:func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08.5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n-US" sz="1400" b="1" dirty="0" smtClean="0"/>
              </a:p>
              <a:p>
                <a:pPr/>
                <a:endParaRPr lang="en-US" sz="1400" b="1" dirty="0"/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𝑹</m:t>
                        </m:r>
                      </m:e>
                      <m: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𝑺</m:t>
                        </m:r>
                      </m:sub>
                    </m:sSub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 =  290.325 N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43" name="TextBox 2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0537" y="595637"/>
                <a:ext cx="4318426" cy="2821670"/>
              </a:xfrm>
              <a:prstGeom prst="rect">
                <a:avLst/>
              </a:prstGeom>
              <a:blipFill rotWithShape="1">
                <a:blip r:embed="rId4"/>
                <a:stretch>
                  <a:fillRect l="-1271" r="-282" b="-25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4" name="Straight Connector 243"/>
          <p:cNvCxnSpPr/>
          <p:nvPr/>
        </p:nvCxnSpPr>
        <p:spPr>
          <a:xfrm flipV="1">
            <a:off x="6437729" y="3486175"/>
            <a:ext cx="57542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46" name="Rectangle 245"/>
              <p:cNvSpPr/>
              <p:nvPr/>
            </p:nvSpPr>
            <p:spPr>
              <a:xfrm>
                <a:off x="8125275" y="4967987"/>
                <a:ext cx="23791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𝑹𝑬𝑺𝑻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𝑫𝑶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𝒀𝒐𝒖𝒓𝑺𝑬𝑳𝑭</m:t>
                      </m:r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46" name="Rectangle 2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5275" y="4967987"/>
                <a:ext cx="2379177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282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447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2638</TotalTime>
  <Words>398</Words>
  <Application>Microsoft Office PowerPoint</Application>
  <PresentationFormat>Custom</PresentationFormat>
  <Paragraphs>87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IITG</dc:creator>
  <cp:lastModifiedBy>CAD-LAB</cp:lastModifiedBy>
  <cp:revision>405</cp:revision>
  <dcterms:created xsi:type="dcterms:W3CDTF">2017-01-04T04:33:28Z</dcterms:created>
  <dcterms:modified xsi:type="dcterms:W3CDTF">2021-11-17T11:22:10Z</dcterms:modified>
</cp:coreProperties>
</file>