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80" r:id="rId4"/>
    <p:sldId id="279" r:id="rId5"/>
    <p:sldId id="281" r:id="rId6"/>
    <p:sldId id="282" r:id="rId7"/>
    <p:sldId id="283" r:id="rId8"/>
    <p:sldId id="284" r:id="rId9"/>
    <p:sldId id="285" r:id="rId10"/>
    <p:sldId id="287" r:id="rId11"/>
    <p:sldId id="288" r:id="rId12"/>
    <p:sldId id="291" r:id="rId13"/>
    <p:sldId id="289" r:id="rId14"/>
    <p:sldId id="290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40036" autoAdjust="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4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3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2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3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Problem-1</a:t>
            </a:r>
            <a:br>
              <a:rPr lang="en-US" dirty="0" smtClean="0"/>
            </a:br>
            <a:r>
              <a:rPr lang="en-US" dirty="0" smtClean="0"/>
              <a:t>2D-Truss </a:t>
            </a:r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55637" y="1894518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762772" y="1924998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318657" y="1953573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542937" y="196182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765312" y="196944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935617" y="1961828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065917" y="1961828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479687" y="196944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270012" y="196182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085737" y="196944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74892" y="1747833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884567" y="1747833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6075827" y="176573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601732" y="1753786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55"/>
          <p:cNvSpPr>
            <a:spLocks noChangeArrowheads="1"/>
          </p:cNvSpPr>
          <p:nvPr/>
        </p:nvSpPr>
        <p:spPr bwMode="auto">
          <a:xfrm>
            <a:off x="0" y="687288"/>
            <a:ext cx="482561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Calculate member force in all member.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00" y="1209392"/>
            <a:ext cx="28346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pPr marL="342900" indent="-342900" algn="just"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First we select a joint where only two member is connected.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Joint A  ( AB and AH )</a:t>
            </a: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Joint E   ( ED and EF)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Draw Free body diagram of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joint at E or A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(it is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you which joint you wanted to draw first) 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I will select Joint E.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FBD of Joint E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886712" y="1209392"/>
            <a:ext cx="0" cy="4206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875908" y="5403196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619637" y="187927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7667137" y="2060629"/>
            <a:ext cx="1130301" cy="178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477153" y="595884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4" name="Text Box 56"/>
          <p:cNvSpPr txBox="1"/>
          <p:nvPr/>
        </p:nvSpPr>
        <p:spPr>
          <a:xfrm>
            <a:off x="2547507" y="568957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E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1346852" y="5978802"/>
            <a:ext cx="1130301" cy="178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1912002" y="6042100"/>
            <a:ext cx="567995" cy="815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57"/>
          <p:cNvSpPr txBox="1"/>
          <p:nvPr/>
        </p:nvSpPr>
        <p:spPr>
          <a:xfrm>
            <a:off x="1883427" y="5996701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8" name="Arc 117"/>
          <p:cNvSpPr/>
          <p:nvPr/>
        </p:nvSpPr>
        <p:spPr>
          <a:xfrm rot="12718945">
            <a:off x="2187421" y="5896251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907458" y="577541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101039" y="648866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2497396" y="5386402"/>
            <a:ext cx="10160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49"/>
          <p:cNvSpPr txBox="1"/>
          <p:nvPr/>
        </p:nvSpPr>
        <p:spPr>
          <a:xfrm>
            <a:off x="2144859" y="5094687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2490079" y="4807981"/>
            <a:ext cx="0" cy="118872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56"/>
          <p:cNvSpPr txBox="1"/>
          <p:nvPr/>
        </p:nvSpPr>
        <p:spPr>
          <a:xfrm>
            <a:off x="2334595" y="450449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Y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80233" y="6004560"/>
            <a:ext cx="138818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56"/>
          <p:cNvSpPr txBox="1"/>
          <p:nvPr/>
        </p:nvSpPr>
        <p:spPr>
          <a:xfrm>
            <a:off x="3916901" y="58069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X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33990" y="5440330"/>
            <a:ext cx="5443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equilibrium about x- axis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</a:t>
            </a:r>
            <a:r>
              <a:rPr lang="en-US" baseline="-25000" dirty="0" smtClean="0"/>
              <a:t>ED</a:t>
            </a:r>
            <a:r>
              <a:rPr lang="en-US" dirty="0" smtClean="0"/>
              <a:t> – F</a:t>
            </a:r>
            <a:r>
              <a:rPr lang="en-US" baseline="-25000" dirty="0" smtClean="0"/>
              <a:t>EF</a:t>
            </a:r>
            <a:r>
              <a:rPr lang="en-US" dirty="0" smtClean="0"/>
              <a:t> Cos(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 = 0</a:t>
            </a:r>
          </a:p>
          <a:p>
            <a:r>
              <a:rPr lang="en-US" dirty="0" smtClean="0">
                <a:latin typeface="Calibri"/>
                <a:cs typeface="Calibri"/>
              </a:rPr>
              <a:t>Force equilibrium about y-axis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libri"/>
                <a:cs typeface="Calibri"/>
              </a:rPr>
              <a:t>20 – F</a:t>
            </a:r>
            <a:r>
              <a:rPr lang="en-US" baseline="-25000" dirty="0" smtClean="0">
                <a:latin typeface="Calibri"/>
                <a:cs typeface="Calibri"/>
              </a:rPr>
              <a:t>EF</a:t>
            </a:r>
            <a:r>
              <a:rPr lang="en-US" dirty="0" smtClean="0">
                <a:latin typeface="Calibri"/>
                <a:cs typeface="Calibri"/>
              </a:rPr>
              <a:t> Sin (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 ) = 0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Solve this two equation find the force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ED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and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167368" y="182720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55"/>
          <p:cNvSpPr>
            <a:spLocks noChangeArrowheads="1"/>
          </p:cNvSpPr>
          <p:nvPr/>
        </p:nvSpPr>
        <p:spPr bwMode="auto">
          <a:xfrm>
            <a:off x="0" y="687288"/>
            <a:ext cx="482561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Calculate member force in all member.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00" y="1209392"/>
            <a:ext cx="28346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Select joint A.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Draw Free body diagram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 A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78840" y="183990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758244" y="2056121"/>
            <a:ext cx="794854" cy="9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95163" y="257529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2483" y="4273781"/>
            <a:ext cx="544341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Force equilibrium about x- axis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F</a:t>
            </a:r>
            <a:r>
              <a:rPr lang="en-US" baseline="-25000" dirty="0" smtClean="0"/>
              <a:t>AB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F</a:t>
            </a:r>
            <a:r>
              <a:rPr lang="en-US" baseline="-25000" dirty="0" smtClean="0"/>
              <a:t>AH</a:t>
            </a:r>
            <a:r>
              <a:rPr lang="en-US" dirty="0" smtClean="0"/>
              <a:t> Cos(</a:t>
            </a:r>
            <a:r>
              <a:rPr lang="en-US" dirty="0" smtClean="0">
                <a:latin typeface="Calibri"/>
                <a:cs typeface="Calibri"/>
              </a:rPr>
              <a:t>Ɵ) = 0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>
                <a:latin typeface="Calibri"/>
                <a:cs typeface="Calibri"/>
              </a:rPr>
              <a:t>Force equilibrium about y-axis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Calibri"/>
                <a:cs typeface="Calibri"/>
              </a:rPr>
              <a:t>10  - F</a:t>
            </a:r>
            <a:r>
              <a:rPr lang="en-US" baseline="-25000" dirty="0" smtClean="0">
                <a:latin typeface="Calibri"/>
                <a:cs typeface="Calibri"/>
              </a:rPr>
              <a:t>AH</a:t>
            </a:r>
            <a:r>
              <a:rPr lang="en-US" dirty="0" smtClean="0">
                <a:latin typeface="Calibri"/>
                <a:cs typeface="Calibri"/>
              </a:rPr>
              <a:t> Sin (Ɵ ) = 0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Solve this two equation find the force F</a:t>
            </a:r>
            <a:r>
              <a:rPr lang="en-US" baseline="-25000" dirty="0"/>
              <a:t>AH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and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081479" y="335521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57"/>
          <p:cNvSpPr txBox="1"/>
          <p:nvPr/>
        </p:nvSpPr>
        <p:spPr>
          <a:xfrm>
            <a:off x="685800" y="3921097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1096682" y="3338485"/>
            <a:ext cx="922618" cy="5826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1072792" y="3333703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686025" y="296128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758019" y="388248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5" name="Text Box 57"/>
          <p:cNvSpPr txBox="1"/>
          <p:nvPr/>
        </p:nvSpPr>
        <p:spPr>
          <a:xfrm>
            <a:off x="1745340" y="337204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7" name="Arc 106"/>
          <p:cNvSpPr/>
          <p:nvPr/>
        </p:nvSpPr>
        <p:spPr>
          <a:xfrm rot="3766104">
            <a:off x="1327671" y="3218407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1081479" y="2670170"/>
            <a:ext cx="0" cy="643334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56"/>
          <p:cNvSpPr txBox="1"/>
          <p:nvPr/>
        </p:nvSpPr>
        <p:spPr>
          <a:xfrm>
            <a:off x="1034265" y="246018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Y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1180408" y="3321363"/>
            <a:ext cx="138818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56"/>
          <p:cNvSpPr txBox="1"/>
          <p:nvPr/>
        </p:nvSpPr>
        <p:spPr>
          <a:xfrm>
            <a:off x="2517076" y="312379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X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sp>
        <p:nvSpPr>
          <p:cNvPr id="127" name="Text Box 52"/>
          <p:cNvSpPr txBox="1"/>
          <p:nvPr/>
        </p:nvSpPr>
        <p:spPr>
          <a:xfrm>
            <a:off x="770883" y="314955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129" name="Oval 128"/>
          <p:cNvSpPr/>
          <p:nvPr/>
        </p:nvSpPr>
        <p:spPr>
          <a:xfrm>
            <a:off x="1072792" y="329560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V="1">
            <a:off x="4559310" y="2067238"/>
            <a:ext cx="89270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4" idx="0"/>
          </p:cNvCxnSpPr>
          <p:nvPr/>
        </p:nvCxnSpPr>
        <p:spPr>
          <a:xfrm flipH="1">
            <a:off x="4553097" y="2108413"/>
            <a:ext cx="0" cy="6137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59"/>
          <p:cNvSpPr txBox="1"/>
          <p:nvPr/>
        </p:nvSpPr>
        <p:spPr>
          <a:xfrm>
            <a:off x="4624046" y="239966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ffectLst/>
                <a:ea typeface="Calibri"/>
                <a:cs typeface="Times New Roman"/>
              </a:rPr>
              <a:t>BH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8" name="Text Box 59"/>
          <p:cNvSpPr txBox="1"/>
          <p:nvPr/>
        </p:nvSpPr>
        <p:spPr>
          <a:xfrm>
            <a:off x="4036207" y="17262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AB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9" name="Text Box 59"/>
          <p:cNvSpPr txBox="1"/>
          <p:nvPr/>
        </p:nvSpPr>
        <p:spPr>
          <a:xfrm>
            <a:off x="5142111" y="17446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BC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0" name="Text Box 59"/>
          <p:cNvSpPr txBox="1"/>
          <p:nvPr/>
        </p:nvSpPr>
        <p:spPr>
          <a:xfrm>
            <a:off x="3044062" y="382701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AB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1" name="Text Box 59"/>
          <p:cNvSpPr txBox="1"/>
          <p:nvPr/>
        </p:nvSpPr>
        <p:spPr>
          <a:xfrm>
            <a:off x="3568212" y="3827331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BC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2" name="Text Box 59"/>
          <p:cNvSpPr txBox="1"/>
          <p:nvPr/>
        </p:nvSpPr>
        <p:spPr>
          <a:xfrm>
            <a:off x="4256405" y="3827331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ffectLst/>
                <a:ea typeface="Calibri"/>
                <a:cs typeface="Times New Roman"/>
              </a:rPr>
              <a:t>BH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3" name="Text Box 59"/>
          <p:cNvSpPr txBox="1"/>
          <p:nvPr/>
        </p:nvSpPr>
        <p:spPr>
          <a:xfrm>
            <a:off x="2917263" y="4067147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Sin(90)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4" name="Text Box 59"/>
          <p:cNvSpPr txBox="1"/>
          <p:nvPr/>
        </p:nvSpPr>
        <p:spPr>
          <a:xfrm>
            <a:off x="3490773" y="4067147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Sin(90)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5" name="Text Box 59"/>
          <p:cNvSpPr txBox="1"/>
          <p:nvPr/>
        </p:nvSpPr>
        <p:spPr>
          <a:xfrm>
            <a:off x="4156444" y="4067147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Sin(180)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Straight Connector 18"/>
          <p:cNvCxnSpPr>
            <a:endCxn id="123" idx="0"/>
          </p:cNvCxnSpPr>
          <p:nvPr/>
        </p:nvCxnSpPr>
        <p:spPr>
          <a:xfrm>
            <a:off x="2917263" y="4067147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540357" y="4067147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222867" y="4109565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18804" y="390444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3966084" y="388248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H="1" flipV="1">
            <a:off x="4051205" y="2538462"/>
            <a:ext cx="479032" cy="3263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55"/>
          <p:cNvSpPr>
            <a:spLocks noChangeArrowheads="1"/>
          </p:cNvSpPr>
          <p:nvPr/>
        </p:nvSpPr>
        <p:spPr bwMode="auto">
          <a:xfrm>
            <a:off x="0" y="687288"/>
            <a:ext cx="482561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Calculate member force in all member.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78840" y="183990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79770" y="2645694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8" name="Text Box 59"/>
          <p:cNvSpPr txBox="1"/>
          <p:nvPr/>
        </p:nvSpPr>
        <p:spPr>
          <a:xfrm>
            <a:off x="4036207" y="17262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AB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9" name="Text Box 59"/>
          <p:cNvSpPr txBox="1"/>
          <p:nvPr/>
        </p:nvSpPr>
        <p:spPr>
          <a:xfrm>
            <a:off x="5142111" y="17446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BC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0" name="Text Box 59"/>
          <p:cNvSpPr txBox="1"/>
          <p:nvPr/>
        </p:nvSpPr>
        <p:spPr>
          <a:xfrm>
            <a:off x="695050" y="4211196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CG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1" name="Text Box 59"/>
          <p:cNvSpPr txBox="1"/>
          <p:nvPr/>
        </p:nvSpPr>
        <p:spPr>
          <a:xfrm>
            <a:off x="1581062" y="4191226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2" name="Text Box 59"/>
          <p:cNvSpPr txBox="1"/>
          <p:nvPr/>
        </p:nvSpPr>
        <p:spPr>
          <a:xfrm>
            <a:off x="2661296" y="415261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CH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3" name="Text Box 59"/>
          <p:cNvSpPr txBox="1"/>
          <p:nvPr/>
        </p:nvSpPr>
        <p:spPr>
          <a:xfrm>
            <a:off x="539331" y="4474749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</a:t>
            </a:r>
            <a:r>
              <a:rPr lang="ka-GE" sz="1100" dirty="0" smtClean="0">
                <a:effectLst/>
                <a:latin typeface="Calibri"/>
                <a:ea typeface="Calibri"/>
                <a:cs typeface="Calibri"/>
              </a:rPr>
              <a:t>Ⴔ</a:t>
            </a:r>
            <a:r>
              <a:rPr lang="en-US" sz="1100" dirty="0" smtClean="0">
                <a:effectLst/>
                <a:ea typeface="Calibri"/>
                <a:cs typeface="Times New Roman"/>
              </a:rPr>
              <a:t>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4" name="Text Box 59"/>
          <p:cNvSpPr txBox="1"/>
          <p:nvPr/>
        </p:nvSpPr>
        <p:spPr>
          <a:xfrm>
            <a:off x="1503623" y="4431042"/>
            <a:ext cx="90767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Sin(180 -</a:t>
            </a:r>
            <a:r>
              <a:rPr lang="ka-GE" sz="1100" dirty="0" smtClean="0">
                <a:effectLst/>
                <a:latin typeface="Calibri"/>
                <a:ea typeface="Calibri"/>
                <a:cs typeface="Calibri"/>
              </a:rPr>
              <a:t>Ⴔ</a:t>
            </a:r>
            <a:r>
              <a:rPr lang="en-US" sz="1100" dirty="0" smtClean="0">
                <a:effectLst/>
                <a:ea typeface="Calibri"/>
                <a:cs typeface="Times New Roman"/>
              </a:rPr>
              <a:t>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5" name="Text Box 59"/>
          <p:cNvSpPr txBox="1"/>
          <p:nvPr/>
        </p:nvSpPr>
        <p:spPr>
          <a:xfrm>
            <a:off x="2561335" y="4392426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smtClean="0">
                <a:effectLst/>
                <a:ea typeface="Calibri"/>
                <a:cs typeface="Times New Roman"/>
              </a:rPr>
              <a:t>Sin(180)</a:t>
            </a:r>
            <a:endParaRPr lang="en-US" sz="1100" b="1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96826" y="4479900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553207" y="4431042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627758" y="4434844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119833" y="430718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2111212" y="430718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5860" y="4152610"/>
            <a:ext cx="1870527" cy="7121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4580928" y="2910518"/>
            <a:ext cx="645132" cy="4655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886811" y="336541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CG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4191000" y="2108413"/>
            <a:ext cx="368311" cy="292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132" y="609600"/>
            <a:ext cx="28346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 Now select joint where only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two unknown member force.</a:t>
            </a: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Joint B (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Joint F  (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Draw FBD at Joint B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28145" y="2087558"/>
            <a:ext cx="519930" cy="3256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304255" y="2082776"/>
            <a:ext cx="588305" cy="92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57438" y="238649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457438" y="1620164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4187" y="1911663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4580084" y="2073508"/>
            <a:ext cx="588305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4554684" y="2089596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3998571" y="2069778"/>
            <a:ext cx="53484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981365" y="164837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907108" y="167695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BC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566579" y="235310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BH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774486" y="4286682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flipV="1">
            <a:off x="6951492" y="3969447"/>
            <a:ext cx="462280" cy="546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210911" y="4235882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6941332" y="3945066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6267841" y="4084320"/>
            <a:ext cx="664992" cy="45179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570196" y="360320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FD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67127" y="411027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191400" y="3595906"/>
            <a:ext cx="588305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1166000" y="3611994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609887" y="3592176"/>
            <a:ext cx="53484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29400" y="316771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572400" y="315056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BC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186171" y="398632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BH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20280" y="35176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 Box 54"/>
          <p:cNvSpPr txBox="1"/>
          <p:nvPr/>
        </p:nvSpPr>
        <p:spPr>
          <a:xfrm>
            <a:off x="1033602" y="325097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effectLst/>
                <a:ea typeface="Calibri"/>
                <a:cs typeface="Times New Roman"/>
              </a:rPr>
              <a:t>B</a:t>
            </a: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9661" y="4175354"/>
            <a:ext cx="42976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Force equilibrium about x- axis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   F</a:t>
            </a:r>
            <a:r>
              <a:rPr lang="en-US" baseline="-25000" dirty="0" smtClean="0"/>
              <a:t>BC</a:t>
            </a:r>
            <a:r>
              <a:rPr lang="en-US" dirty="0" smtClean="0"/>
              <a:t>  - F</a:t>
            </a:r>
            <a:r>
              <a:rPr lang="en-US" baseline="-25000" dirty="0" smtClean="0"/>
              <a:t>AB</a:t>
            </a:r>
            <a:r>
              <a:rPr lang="en-US" dirty="0" smtClean="0"/>
              <a:t> = 0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>
                <a:latin typeface="Calibri"/>
                <a:cs typeface="Calibri"/>
              </a:rPr>
              <a:t>Force equilibrium about y-axis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     F</a:t>
            </a:r>
            <a:r>
              <a:rPr lang="en-US" baseline="-25000" dirty="0" smtClean="0">
                <a:latin typeface="Calibri"/>
                <a:cs typeface="Calibri"/>
              </a:rPr>
              <a:t>BH</a:t>
            </a:r>
            <a:r>
              <a:rPr lang="en-US" dirty="0" smtClean="0">
                <a:latin typeface="Calibri"/>
                <a:cs typeface="Calibri"/>
              </a:rPr>
              <a:t> = 0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is unknown to us So we can find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BC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3772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067206" y="2059944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132" y="609600"/>
            <a:ext cx="28346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 b) Joint F  (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Draw FBD at Joint F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28145" y="2087558"/>
            <a:ext cx="519930" cy="3256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304255" y="2082776"/>
            <a:ext cx="588305" cy="92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58803" y="2320871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AH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457438" y="1672804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AB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4187" y="1911663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4580084" y="2073508"/>
            <a:ext cx="588305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554367" y="2462341"/>
            <a:ext cx="0" cy="44817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3998571" y="2069778"/>
            <a:ext cx="53484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028164" y="1658452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AB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907108" y="1676951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sz="1600" b="1" baseline="-25000" dirty="0" smtClean="0">
                <a:solidFill>
                  <a:schemeClr val="accent4">
                    <a:lumMod val="75000"/>
                  </a:schemeClr>
                </a:solidFill>
              </a:rPr>
              <a:t>BC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183399" y="2321025"/>
            <a:ext cx="52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sz="1200" b="1" baseline="-25000" dirty="0" smtClean="0">
                <a:solidFill>
                  <a:schemeClr val="accent4">
                    <a:lumMod val="75000"/>
                  </a:schemeClr>
                </a:solidFill>
              </a:rPr>
              <a:t>BH</a:t>
            </a:r>
            <a:endParaRPr lang="en-US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774486" y="4286682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flipV="1">
            <a:off x="6951492" y="3969447"/>
            <a:ext cx="462280" cy="546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210911" y="4235882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6941332" y="3945066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6267841" y="4084320"/>
            <a:ext cx="664992" cy="45179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570196" y="360320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FD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67127" y="411027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356406" y="2755823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3998571" y="2503061"/>
            <a:ext cx="577386" cy="407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892560" y="2628176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AH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70555" y="2917827"/>
            <a:ext cx="529907" cy="35644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924425" y="2855908"/>
            <a:ext cx="1027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r>
              <a:rPr lang="en-US" sz="1400" b="1" baseline="-25000" dirty="0" smtClean="0"/>
              <a:t>HG</a:t>
            </a:r>
            <a:r>
              <a:rPr lang="en-US" sz="1400" b="1" dirty="0" smtClean="0"/>
              <a:t> = ??</a:t>
            </a:r>
            <a:endParaRPr lang="en-US" sz="1400" b="1" dirty="0"/>
          </a:p>
        </p:txBody>
      </p:sp>
      <p:cxnSp>
        <p:nvCxnSpPr>
          <p:cNvPr id="103" name="Straight Arrow Connector 102"/>
          <p:cNvCxnSpPr>
            <a:stCxn id="86" idx="0"/>
          </p:cNvCxnSpPr>
          <p:nvPr/>
        </p:nvCxnSpPr>
        <p:spPr>
          <a:xfrm flipV="1">
            <a:off x="4618185" y="2514757"/>
            <a:ext cx="478604" cy="34115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674746" y="2290489"/>
            <a:ext cx="763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F</a:t>
            </a:r>
            <a:r>
              <a:rPr lang="en-US" sz="1000" b="1" baseline="-25000" dirty="0" smtClean="0"/>
              <a:t>CH</a:t>
            </a:r>
            <a:r>
              <a:rPr lang="en-US" sz="1000" b="1" dirty="0" smtClean="0"/>
              <a:t> = ??</a:t>
            </a:r>
            <a:endParaRPr lang="en-US" sz="1000" b="1" dirty="0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1548311" y="3212357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1578610" y="2356798"/>
            <a:ext cx="723561" cy="905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1549400" y="2235055"/>
            <a:ext cx="0" cy="100584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33350" y="225446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 flipV="1">
            <a:off x="533400" y="2536710"/>
            <a:ext cx="1015903" cy="741901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384915" y="1960139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FD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92802" y="216737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7" name="Text Box 57"/>
          <p:cNvSpPr txBox="1"/>
          <p:nvPr/>
        </p:nvSpPr>
        <p:spPr>
          <a:xfrm>
            <a:off x="1230044" y="3759297"/>
            <a:ext cx="73152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29" name="Arc 128"/>
          <p:cNvSpPr/>
          <p:nvPr/>
        </p:nvSpPr>
        <p:spPr>
          <a:xfrm rot="17038206">
            <a:off x="1278856" y="2904025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 Box 57"/>
          <p:cNvSpPr txBox="1"/>
          <p:nvPr/>
        </p:nvSpPr>
        <p:spPr>
          <a:xfrm rot="20289855">
            <a:off x="911552" y="2601767"/>
            <a:ext cx="64008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90</a:t>
            </a:r>
            <a:r>
              <a:rPr lang="en-US" sz="1200" baseline="30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- Ɵ</a:t>
            </a:r>
            <a:endParaRPr lang="en-US" sz="1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41" name="Text Box 57"/>
          <p:cNvSpPr txBox="1"/>
          <p:nvPr/>
        </p:nvSpPr>
        <p:spPr>
          <a:xfrm rot="927078">
            <a:off x="1510787" y="2458321"/>
            <a:ext cx="64008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90</a:t>
            </a:r>
            <a:r>
              <a:rPr lang="en-US" sz="1200" baseline="30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- </a:t>
            </a:r>
            <a:r>
              <a:rPr lang="ka-GE" sz="1200" dirty="0">
                <a:latin typeface="Calibri"/>
                <a:ea typeface="Calibri"/>
                <a:cs typeface="Calibri"/>
              </a:rPr>
              <a:t>Ⴔ</a:t>
            </a:r>
            <a:endParaRPr lang="en-US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42" name="Arc 141"/>
          <p:cNvSpPr/>
          <p:nvPr/>
        </p:nvSpPr>
        <p:spPr>
          <a:xfrm rot="20690689">
            <a:off x="1417596" y="2793979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0" y="4235882"/>
            <a:ext cx="2875908" cy="6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864772" y="3430415"/>
            <a:ext cx="0" cy="822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79374" y="4090472"/>
            <a:ext cx="215956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Draw FBD at Joint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 flipH="1" flipV="1">
            <a:off x="2864772" y="4262119"/>
            <a:ext cx="0" cy="256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1253278" y="555116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6" name="Text Box 59"/>
          <p:cNvSpPr txBox="1"/>
          <p:nvPr/>
        </p:nvSpPr>
        <p:spPr>
          <a:xfrm>
            <a:off x="1105958" y="554227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1078177" y="5442194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Arrow Connector 148"/>
          <p:cNvCxnSpPr/>
          <p:nvPr/>
        </p:nvCxnSpPr>
        <p:spPr>
          <a:xfrm flipH="1" flipV="1">
            <a:off x="279374" y="4835132"/>
            <a:ext cx="1018354" cy="762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14331" y="5314547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AH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1292326" y="5604198"/>
            <a:ext cx="529907" cy="35644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646196" y="5542279"/>
            <a:ext cx="1027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r>
              <a:rPr lang="en-US" sz="1400" b="1" baseline="-25000" dirty="0" smtClean="0"/>
              <a:t>HG</a:t>
            </a:r>
            <a:r>
              <a:rPr lang="en-US" sz="1400" b="1" dirty="0" smtClean="0"/>
              <a:t> = ??</a:t>
            </a:r>
            <a:endParaRPr lang="en-US" sz="1400" b="1" dirty="0"/>
          </a:p>
        </p:txBody>
      </p:sp>
      <p:cxnSp>
        <p:nvCxnSpPr>
          <p:cNvPr id="153" name="Straight Arrow Connector 152"/>
          <p:cNvCxnSpPr>
            <a:stCxn id="146" idx="0"/>
          </p:cNvCxnSpPr>
          <p:nvPr/>
        </p:nvCxnSpPr>
        <p:spPr>
          <a:xfrm flipV="1">
            <a:off x="1339956" y="4876702"/>
            <a:ext cx="898536" cy="66557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2153637" y="4681244"/>
            <a:ext cx="763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r>
              <a:rPr lang="en-US" sz="1400" b="1" baseline="-25000" dirty="0" smtClean="0"/>
              <a:t>CH</a:t>
            </a:r>
            <a:r>
              <a:rPr lang="en-US" sz="1400" b="1" dirty="0" smtClean="0"/>
              <a:t> = ??</a:t>
            </a:r>
            <a:endParaRPr lang="en-US" sz="1400" b="1" dirty="0"/>
          </a:p>
        </p:txBody>
      </p:sp>
      <p:sp>
        <p:nvSpPr>
          <p:cNvPr id="160" name="Arc 159"/>
          <p:cNvSpPr/>
          <p:nvPr/>
        </p:nvSpPr>
        <p:spPr>
          <a:xfrm rot="12691014">
            <a:off x="5241657" y="1938825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 Box 57"/>
          <p:cNvSpPr txBox="1"/>
          <p:nvPr/>
        </p:nvSpPr>
        <p:spPr>
          <a:xfrm>
            <a:off x="4966482" y="209697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78865" y="685800"/>
            <a:ext cx="220243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4">
                    <a:lumMod val="75000"/>
                  </a:schemeClr>
                </a:solidFill>
              </a:rPr>
              <a:t>Δ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 ABH &amp; </a:t>
            </a:r>
            <a:r>
              <a:rPr lang="el-GR" sz="1200" b="1" dirty="0" smtClean="0">
                <a:solidFill>
                  <a:schemeClr val="accent4">
                    <a:lumMod val="75000"/>
                  </a:schemeClr>
                </a:solidFill>
              </a:rPr>
              <a:t>Δ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 BCH are congruent.</a:t>
            </a:r>
          </a:p>
          <a:p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Therefore angle C = angle A</a:t>
            </a:r>
            <a:endParaRPr lang="en-US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667000"/>
            <a:ext cx="4114800" cy="7620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439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1616891" y="2503639"/>
            <a:ext cx="123825" cy="116840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681661" y="2503004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21336" y="2619844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93726" y="2617304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585776" y="2664929"/>
            <a:ext cx="1828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585776" y="2670009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628956" y="2663659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679121" y="2663659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299891" y="2503639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21031" y="2508084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114981" y="2511259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14196" y="2511259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299891" y="2498559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>
            <a:off x="5238296" y="4961089"/>
            <a:ext cx="123825" cy="116840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5216071" y="5086184"/>
            <a:ext cx="1828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250996" y="5083644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191306" y="5084279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319576" y="5083644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2891971" y="247442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099106" y="24788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88461" y="24788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893241" y="329738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4026" y="414447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2914196" y="2522054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101011" y="2520149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674676" y="2311869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917371" y="2327109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124506" y="2357589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303701" y="233409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176316" y="2334729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1680391" y="23861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2904671" y="239441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4127046" y="240203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5297351" y="2394419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427651" y="2394419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841421" y="240203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631746" y="239441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447471" y="240203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390946" y="2519514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292521" y="2514434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292521" y="4989664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7346496" y="364790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149646" y="1953094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6981371" y="1735924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308146" y="1916899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5066211" y="1707984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1441631" y="23442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2865936" y="244394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4080056" y="24509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5269411" y="246934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7051856" y="249728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5275126" y="485313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3928926" y="416098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2745921" y="328849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3" name="Rectangle 55"/>
          <p:cNvSpPr>
            <a:spLocks noChangeArrowheads="1"/>
          </p:cNvSpPr>
          <p:nvPr/>
        </p:nvSpPr>
        <p:spPr bwMode="auto">
          <a:xfrm>
            <a:off x="0" y="687288"/>
            <a:ext cx="511441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b) Find the reaction force at support A and F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6626" y="2180424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3246301" y="2180424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4437561" y="2198323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5963466" y="2186377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2364432"/>
            <a:ext cx="10972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Step-1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60" y="3295710"/>
            <a:ext cx="512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Identify the types of support in truss member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Ladder problem</a:t>
            </a:r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1750147" y="2395855"/>
            <a:ext cx="123825" cy="116840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814917" y="2395220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754592" y="251206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826982" y="250952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719032" y="2557145"/>
            <a:ext cx="1828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19032" y="256222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762212" y="255587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812377" y="255587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33147" y="2395855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54287" y="2400300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248237" y="2403475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047452" y="2403475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433147" y="2390775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>
            <a:off x="5371552" y="4853305"/>
            <a:ext cx="123825" cy="116840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5349327" y="4978400"/>
            <a:ext cx="1828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384252" y="4975860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324562" y="497649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452832" y="4975860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025227" y="236664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232362" y="237109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421717" y="237109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26497" y="318960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27282" y="403669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3047452" y="2414270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234267" y="2412365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807932" y="2204085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050627" y="2219325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257762" y="2249805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436957" y="2226310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309572" y="2226945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1813647" y="227838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3037927" y="228663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4260302" y="229425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5430607" y="2286635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560907" y="2286635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974677" y="229425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765002" y="228663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580727" y="229425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524202" y="2411730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425777" y="2406650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425777" y="4881880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7479752" y="354012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282902" y="1845310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7114627" y="1628140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441402" y="1809115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5199467" y="1600200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1574887" y="223647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2999192" y="233616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4213312" y="234315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5402667" y="236156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7185112" y="238950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5408382" y="474535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4062182" y="405320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2879177" y="318071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9882" y="207264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3379557" y="207264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4570817" y="209053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6096722" y="2078593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74887" y="2131060"/>
            <a:ext cx="467995" cy="6838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1800312" y="2814955"/>
            <a:ext cx="0" cy="511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9200" y="3326765"/>
            <a:ext cx="117284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Roller support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887728" y="5758536"/>
            <a:ext cx="117284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Fixed  support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203277" y="4549457"/>
            <a:ext cx="467995" cy="6838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5444577" y="5233352"/>
            <a:ext cx="0" cy="511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674745" y="609600"/>
            <a:ext cx="10972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Step-1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82742" y="1071265"/>
            <a:ext cx="512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Identify the types of support in truss member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2364432"/>
            <a:ext cx="10972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Step-2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60" y="3295710"/>
            <a:ext cx="512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Apply support reaction force in truss member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114762" y="1961049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732992" y="1961684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54132" y="1966129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548082" y="1969304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347297" y="1969304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732992" y="1956604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325072" y="19324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532207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721562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326342" y="275543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527127" y="360252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347297" y="1980099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534112" y="1978194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107777" y="176991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350472" y="178515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557607" y="181563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736802" y="1792139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609417" y="179277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13492" y="184420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337772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560147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7304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8607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27452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64847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88057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824047" y="1977559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725622" y="197247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725622" y="444770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779597" y="31059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582747" y="1411139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414472" y="2164884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20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2874732" y="1802299"/>
            <a:ext cx="299085" cy="2178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741247" y="1374944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6499312" y="2136944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299037" y="19019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513157" y="190897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702512" y="19273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484957" y="19553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708227" y="431118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362027" y="36190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179022" y="274654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9727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679402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870662" y="1656368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396567" y="164442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36802" y="4447709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 flipV="1">
            <a:off x="6370582" y="4136877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776489" y="4919881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FY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728104" y="4254034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</a:t>
            </a:r>
            <a:r>
              <a:rPr lang="en-US" sz="1600" baseline="-25000" dirty="0" err="1" smtClean="0"/>
              <a:t>Fx</a:t>
            </a:r>
            <a:endParaRPr lang="en-US" sz="1600" dirty="0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3114762" y="2020104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931882" y="258044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AY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225" y="592941"/>
            <a:ext cx="2780347" cy="2800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Roller support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Only reaction force occur perpendicular to contact surface.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Fixed support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Reaction force occur in horizontal and vertical direction both.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49"/>
          <p:cNvSpPr txBox="1"/>
          <p:nvPr/>
        </p:nvSpPr>
        <p:spPr>
          <a:xfrm>
            <a:off x="8304244" y="114443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20 k N</a:t>
            </a:r>
          </a:p>
        </p:txBody>
      </p:sp>
      <p:sp>
        <p:nvSpPr>
          <p:cNvPr id="101" name="Text Box 51"/>
          <p:cNvSpPr txBox="1"/>
          <p:nvPr/>
        </p:nvSpPr>
        <p:spPr>
          <a:xfrm>
            <a:off x="6389084" y="111649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12 k 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4097" y="596900"/>
            <a:ext cx="430339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Free body diagram of entire truss member.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74732" y="592940"/>
            <a:ext cx="0" cy="3456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3429000"/>
            <a:ext cx="2874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362027" y="5258435"/>
            <a:ext cx="382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927100" y="3758803"/>
            <a:ext cx="9144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22082" y="4311184"/>
            <a:ext cx="92696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Apply force and moment equilibrium conditions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a)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b)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c)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P is a point about which moment need to calculated. (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have to choose point 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5344247" y="4053919"/>
            <a:ext cx="0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76550" y="4053919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114762" y="1961049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732992" y="1961684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54132" y="1966129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548082" y="1969304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347297" y="1969304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732992" y="1956604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325072" y="19324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532207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721562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326342" y="275543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527127" y="360252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347297" y="1980099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534112" y="1978194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107777" y="176991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350472" y="178515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557607" y="181563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736802" y="1792139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609417" y="179277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13492" y="184420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337772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560147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7304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8607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27452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64847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88057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824047" y="1977559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725622" y="197247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725622" y="444770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779597" y="31059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582747" y="1411139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2874732" y="1802299"/>
            <a:ext cx="299085" cy="2178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741247" y="1374944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53"/>
          <p:cNvSpPr txBox="1"/>
          <p:nvPr/>
        </p:nvSpPr>
        <p:spPr>
          <a:xfrm>
            <a:off x="4299037" y="19019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513157" y="190897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702512" y="19273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484957" y="19553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733627" y="424768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362027" y="36190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179022" y="274654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9727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679402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870662" y="1656368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396567" y="164442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36802" y="4447709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 flipV="1">
            <a:off x="6370582" y="4136877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674889" y="4856381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FY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989955" y="441960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</a:t>
            </a:r>
            <a:r>
              <a:rPr lang="en-US" sz="1600" baseline="-25000" dirty="0" err="1" smtClean="0"/>
              <a:t>Fx</a:t>
            </a:r>
            <a:endParaRPr lang="en-US" sz="1600" dirty="0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3114762" y="2020104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931882" y="258044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AY</a:t>
            </a:r>
            <a:endParaRPr lang="en-US" sz="1600" dirty="0"/>
          </a:p>
        </p:txBody>
      </p:sp>
      <p:sp>
        <p:nvSpPr>
          <p:cNvPr id="100" name="Text Box 49"/>
          <p:cNvSpPr txBox="1"/>
          <p:nvPr/>
        </p:nvSpPr>
        <p:spPr>
          <a:xfrm>
            <a:off x="8304244" y="114443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20 k N</a:t>
            </a:r>
          </a:p>
        </p:txBody>
      </p:sp>
      <p:sp>
        <p:nvSpPr>
          <p:cNvPr id="101" name="Text Box 51"/>
          <p:cNvSpPr txBox="1"/>
          <p:nvPr/>
        </p:nvSpPr>
        <p:spPr>
          <a:xfrm>
            <a:off x="6389084" y="111649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12 k 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4097" y="596900"/>
            <a:ext cx="430339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Free body diagram of entire truss member.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74732" y="592940"/>
            <a:ext cx="0" cy="3456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-89766" y="456247"/>
            <a:ext cx="9245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Force equilibrium about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x- axis.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Fx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2) Force equilibrium about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y –axis.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32 KN.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3) Moment equilibrium about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point F.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FX ( ACW)  + 20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3 m (ACW)= 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 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+ 20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3 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058422"/>
            <a:ext cx="914400" cy="462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07777" y="1946444"/>
            <a:ext cx="0" cy="246888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>
            <a:off x="4944978" y="2589832"/>
            <a:ext cx="0" cy="369235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632" y="4241334"/>
            <a:ext cx="22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113492" y="3645069"/>
            <a:ext cx="675957" cy="31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14126" y="3930184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of action of force R</a:t>
            </a:r>
            <a:r>
              <a:rPr lang="en-US" baseline="-25000" dirty="0" smtClean="0"/>
              <a:t>AY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89449" y="3648244"/>
            <a:ext cx="0" cy="26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679402" y="4423311"/>
            <a:ext cx="0" cy="26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319319" y="4666685"/>
            <a:ext cx="2720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Perpendicular distance from F on line of action of force R</a:t>
            </a:r>
            <a:r>
              <a:rPr lang="en-US" baseline="-25000" dirty="0" smtClean="0"/>
              <a:t>AY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8592907" y="1994922"/>
            <a:ext cx="0" cy="246888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>
            <a:off x="7658822" y="3533309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475793" y="4407704"/>
            <a:ext cx="22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7906790" y="3366473"/>
            <a:ext cx="675957" cy="31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7941889" y="3385354"/>
            <a:ext cx="0" cy="26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140027" y="3661986"/>
            <a:ext cx="162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Line of action</a:t>
            </a:r>
          </a:p>
          <a:p>
            <a:pPr algn="just"/>
            <a:r>
              <a:rPr lang="en-US" dirty="0" smtClean="0"/>
              <a:t> of force 20 </a:t>
            </a:r>
            <a:r>
              <a:rPr lang="en-US" dirty="0" err="1" smtClean="0"/>
              <a:t>kN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7680587" y="4442827"/>
            <a:ext cx="0" cy="64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357016" y="5200720"/>
            <a:ext cx="2720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Perpendicular distance from F on line of action of force 20 KN act at point E.</a:t>
            </a:r>
            <a:endParaRPr lang="en-US" dirty="0"/>
          </a:p>
        </p:txBody>
      </p:sp>
      <p:cxnSp>
        <p:nvCxnSpPr>
          <p:cNvPr id="113" name="Straight Arrow Connector 112"/>
          <p:cNvCxnSpPr/>
          <p:nvPr/>
        </p:nvCxnSpPr>
        <p:spPr>
          <a:xfrm rot="16200000">
            <a:off x="3974639" y="6080760"/>
            <a:ext cx="0" cy="64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78119" y="6216134"/>
            <a:ext cx="171495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- 10 KN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2400" y="3972451"/>
            <a:ext cx="2209800" cy="3231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89766" y="456247"/>
            <a:ext cx="924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32 KN.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- 10 KN +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32 KN.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42 KN.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981200"/>
            <a:ext cx="1600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3" name="Rectangle 55"/>
          <p:cNvSpPr>
            <a:spLocks noChangeArrowheads="1"/>
          </p:cNvSpPr>
          <p:nvPr/>
        </p:nvSpPr>
        <p:spPr bwMode="auto">
          <a:xfrm>
            <a:off x="0" y="736435"/>
            <a:ext cx="24561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</a:t>
            </a:r>
            <a:r>
              <a:rPr lang="en-US" sz="2000" dirty="0"/>
              <a:t>Determine the forces in all the members.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898140" y="1396697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858770" y="1391617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477000" y="1392252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477000" y="1387172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069080" y="136304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276215" y="136748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465570" y="136748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70350" y="218600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71135" y="303309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851785" y="1200482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094480" y="1215722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301615" y="1246202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480810" y="1222707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353425" y="1223342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2857500" y="1274777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081780" y="128303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304155" y="129065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474460" y="1283032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604760" y="1283032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018530" y="129065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808855" y="128303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624580" y="129065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568055" y="1408127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469630" y="1403047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469630" y="3878277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523605" y="253652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26755" y="841707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158480" y="624537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485255" y="805512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6243320" y="596597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2618740" y="123286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043045" y="133256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257165" y="133954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446520" y="135796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228965" y="138590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452235" y="374175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106035" y="304960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3923030" y="217711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3735" y="1069037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423410" y="1069037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614670" y="1086936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140575" y="107499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851785" y="1425490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460036" y="3877007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174105" y="443230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456106" y="1991374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027243" y="1263848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Box 57"/>
          <p:cNvSpPr txBox="1"/>
          <p:nvPr/>
        </p:nvSpPr>
        <p:spPr>
          <a:xfrm>
            <a:off x="3431403" y="1429617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5" name="Text Box 57"/>
          <p:cNvSpPr txBox="1"/>
          <p:nvPr/>
        </p:nvSpPr>
        <p:spPr>
          <a:xfrm>
            <a:off x="25400" y="2399596"/>
            <a:ext cx="10109200" cy="445840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Calculate angle (Ɵ)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In </a:t>
            </a:r>
            <a:r>
              <a:rPr lang="el-GR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Δ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ADF,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tan (Ɵ)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Calculate angle (</a:t>
            </a:r>
            <a:r>
              <a:rPr lang="ka-GE" sz="1600" dirty="0" smtClean="0">
                <a:effectLst/>
                <a:latin typeface="Calibri"/>
                <a:ea typeface="Calibri"/>
                <a:cs typeface="Calibri"/>
              </a:rPr>
              <a:t>Ⴔ</a:t>
            </a:r>
            <a:r>
              <a:rPr lang="en-US" sz="1600" dirty="0" smtClean="0">
                <a:effectLst/>
                <a:latin typeface="Calibri"/>
                <a:ea typeface="Calibri"/>
                <a:cs typeface="Calibri"/>
              </a:rPr>
              <a:t>)</a:t>
            </a: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In  </a:t>
            </a:r>
            <a:r>
              <a:rPr lang="el-GR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Δ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DEF,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tan (</a:t>
            </a:r>
            <a:r>
              <a:rPr lang="ka-GE" sz="1600" dirty="0" smtClean="0">
                <a:latin typeface="Calibri"/>
                <a:ea typeface="Calibri"/>
                <a:cs typeface="Calibri"/>
              </a:rPr>
              <a:t>Ⴔ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)  =   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</a:t>
            </a:r>
            <a:endParaRPr lang="en-US" sz="16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2" name="Text Box 57"/>
          <p:cNvSpPr txBox="1"/>
          <p:nvPr/>
        </p:nvSpPr>
        <p:spPr>
          <a:xfrm>
            <a:off x="7680142" y="1371561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3538" y="3220486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1139" y="305261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1730398" y="338455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3"/>
          </p:cNvCxnSpPr>
          <p:nvPr/>
        </p:nvCxnSpPr>
        <p:spPr>
          <a:xfrm>
            <a:off x="1819298" y="3405152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33607" y="3765785"/>
            <a:ext cx="10935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itchFamily="18" charset="0"/>
                <a:ea typeface="Calibri"/>
                <a:cs typeface="Times New Roman" pitchFamily="18" charset="0"/>
              </a:rPr>
              <a:t>tan (Ɵ) 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= 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1793898" y="36614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14875" y="3969501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800949" y="393232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51998" y="4301653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Ɵ   =  33.69</a:t>
            </a:r>
            <a:r>
              <a:rPr lang="en-US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08456" y="4236339"/>
            <a:ext cx="1397074" cy="553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563586" y="596597"/>
            <a:ext cx="0" cy="4206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18740" y="4753428"/>
            <a:ext cx="6525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12718945">
            <a:off x="8021299" y="1292379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781139" y="5486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p</a:t>
            </a:r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1772133" y="5855732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757996" y="580109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8170" y="6230989"/>
            <a:ext cx="116249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tan (</a:t>
            </a:r>
            <a:r>
              <a:rPr lang="ka-GE" dirty="0">
                <a:latin typeface="Calibri"/>
                <a:ea typeface="Calibri"/>
                <a:cs typeface="Calibri"/>
              </a:rPr>
              <a:t>Ⴔ</a:t>
            </a:r>
            <a:r>
              <a:rPr lang="en-US" dirty="0">
                <a:ea typeface="Calibri"/>
                <a:cs typeface="Calibri"/>
              </a:rPr>
              <a:t>)   =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823842" y="61348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1819298" y="6430725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835038" y="64307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935230" y="6230989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latin typeface="Calibri"/>
                <a:ea typeface="Calibri"/>
                <a:cs typeface="Calibri"/>
              </a:rPr>
              <a:t>Ⴔ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= 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53.13</a:t>
            </a:r>
            <a:r>
              <a:rPr lang="en-US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2920019" y="6138827"/>
            <a:ext cx="1397074" cy="553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286000" y="6415654"/>
            <a:ext cx="56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1058</Words>
  <Application>Microsoft Office PowerPoint</Application>
  <PresentationFormat>On-screen Show (4:3)</PresentationFormat>
  <Paragraphs>409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Problem-1 2D-Truss problem</vt:lpstr>
      <vt:lpstr>Truss problem</vt:lpstr>
      <vt:lpstr>Truss problem</vt:lpstr>
      <vt:lpstr>Ladder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ESC-S201</dc:title>
  <dc:creator>CAD-LAB</dc:creator>
  <cp:lastModifiedBy>CAD-LAB</cp:lastModifiedBy>
  <cp:revision>223</cp:revision>
  <dcterms:created xsi:type="dcterms:W3CDTF">2020-09-28T04:48:48Z</dcterms:created>
  <dcterms:modified xsi:type="dcterms:W3CDTF">2021-11-16T06:41:29Z</dcterms:modified>
</cp:coreProperties>
</file>