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4" r:id="rId4"/>
    <p:sldId id="257" r:id="rId5"/>
    <p:sldId id="266" r:id="rId6"/>
    <p:sldId id="275" r:id="rId7"/>
    <p:sldId id="276" r:id="rId8"/>
    <p:sldId id="268" r:id="rId9"/>
    <p:sldId id="277" r:id="rId10"/>
    <p:sldId id="269"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3" autoAdjust="0"/>
    <p:restoredTop sz="96797" autoAdjust="0"/>
  </p:normalViewPr>
  <p:slideViewPr>
    <p:cSldViewPr>
      <p:cViewPr>
        <p:scale>
          <a:sx n="75" d="100"/>
          <a:sy n="75" d="100"/>
        </p:scale>
        <p:origin x="-12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3B335E-03B7-4A73-B78F-C5016EF20D05}"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113382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B335E-03B7-4A73-B78F-C5016EF20D05}"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788547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B335E-03B7-4A73-B78F-C5016EF20D05}"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2259635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B335E-03B7-4A73-B78F-C5016EF20D05}"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4103523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3B335E-03B7-4A73-B78F-C5016EF20D05}"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1038376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3B335E-03B7-4A73-B78F-C5016EF20D05}"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208093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3B335E-03B7-4A73-B78F-C5016EF20D05}" type="datetimeFigureOut">
              <a:rPr lang="en-US" smtClean="0"/>
              <a:t>11/16/21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257221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3B335E-03B7-4A73-B78F-C5016EF20D05}" type="datetimeFigureOut">
              <a:rPr lang="en-US" smtClean="0"/>
              <a:t>11/16/21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3974887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B335E-03B7-4A73-B78F-C5016EF20D05}" type="datetimeFigureOut">
              <a:rPr lang="en-US" smtClean="0"/>
              <a:t>11/16/21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64465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B335E-03B7-4A73-B78F-C5016EF20D05}"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278434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B335E-03B7-4A73-B78F-C5016EF20D05}"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2E2FD-9AC5-4DC6-8C1C-3186C1488F1D}" type="slidenum">
              <a:rPr lang="en-US" smtClean="0"/>
              <a:t>‹#›</a:t>
            </a:fld>
            <a:endParaRPr lang="en-US"/>
          </a:p>
        </p:txBody>
      </p:sp>
    </p:spTree>
    <p:extLst>
      <p:ext uri="{BB962C8B-B14F-4D97-AF65-F5344CB8AC3E}">
        <p14:creationId xmlns:p14="http://schemas.microsoft.com/office/powerpoint/2010/main" val="1101946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3B335E-03B7-4A73-B78F-C5016EF20D05}" type="datetimeFigureOut">
              <a:rPr lang="en-US" smtClean="0"/>
              <a:t>11/16/21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2E2FD-9AC5-4DC6-8C1C-3186C1488F1D}" type="slidenum">
              <a:rPr lang="en-US" smtClean="0"/>
              <a:t>‹#›</a:t>
            </a:fld>
            <a:endParaRPr lang="en-US"/>
          </a:p>
        </p:txBody>
      </p:sp>
    </p:spTree>
    <p:extLst>
      <p:ext uri="{BB962C8B-B14F-4D97-AF65-F5344CB8AC3E}">
        <p14:creationId xmlns:p14="http://schemas.microsoft.com/office/powerpoint/2010/main" val="3435537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7772400" cy="1470025"/>
          </a:xfrm>
        </p:spPr>
        <p:txBody>
          <a:bodyPr/>
          <a:lstStyle/>
          <a:p>
            <a:r>
              <a:rPr lang="en-US" dirty="0" smtClean="0"/>
              <a:t>ESC-S201</a:t>
            </a:r>
            <a:endParaRPr lang="en-US" dirty="0"/>
          </a:p>
        </p:txBody>
      </p:sp>
      <p:sp>
        <p:nvSpPr>
          <p:cNvPr id="3" name="Subtitle 2"/>
          <p:cNvSpPr>
            <a:spLocks noGrp="1"/>
          </p:cNvSpPr>
          <p:nvPr>
            <p:ph type="subTitle" idx="1"/>
          </p:nvPr>
        </p:nvSpPr>
        <p:spPr/>
        <p:txBody>
          <a:bodyPr/>
          <a:lstStyle/>
          <a:p>
            <a:r>
              <a:rPr lang="en-US" dirty="0" smtClean="0"/>
              <a:t>21-oct</a:t>
            </a:r>
          </a:p>
          <a:p>
            <a:r>
              <a:rPr lang="en-US" dirty="0" smtClean="0"/>
              <a:t>wed</a:t>
            </a:r>
            <a:endParaRPr lang="en-US" dirty="0"/>
          </a:p>
        </p:txBody>
      </p:sp>
    </p:spTree>
    <p:extLst>
      <p:ext uri="{BB962C8B-B14F-4D97-AF65-F5344CB8AC3E}">
        <p14:creationId xmlns:p14="http://schemas.microsoft.com/office/powerpoint/2010/main" val="3830159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81891"/>
          </a:xfrm>
          <a:solidFill>
            <a:schemeClr val="accent5">
              <a:lumMod val="60000"/>
              <a:lumOff val="40000"/>
            </a:schemeClr>
          </a:solidFill>
        </p:spPr>
        <p:txBody>
          <a:bodyPr>
            <a:normAutofit fontScale="90000"/>
          </a:bodyPr>
          <a:lstStyle/>
          <a:p>
            <a:pPr algn="l"/>
            <a:r>
              <a:rPr lang="en-US" dirty="0" smtClean="0"/>
              <a:t>Friction problem</a:t>
            </a:r>
            <a:endParaRPr lang="en-US" dirty="0"/>
          </a:p>
        </p:txBody>
      </p:sp>
      <p:sp>
        <p:nvSpPr>
          <p:cNvPr id="3" name="Rectangle 2"/>
          <p:cNvSpPr/>
          <p:nvPr/>
        </p:nvSpPr>
        <p:spPr>
          <a:xfrm>
            <a:off x="0" y="609600"/>
            <a:ext cx="9067800" cy="7571303"/>
          </a:xfrm>
          <a:prstGeom prst="rect">
            <a:avLst/>
          </a:prstGeom>
        </p:spPr>
        <p:txBody>
          <a:bodyPr wrap="square">
            <a:spAutoFit/>
          </a:bodyPr>
          <a:lstStyle/>
          <a:p>
            <a:pPr marL="285750" indent="-285750">
              <a:buFont typeface="Courier New" pitchFamily="49" charset="0"/>
              <a:buChar char="o"/>
            </a:pPr>
            <a:r>
              <a:rPr lang="en-US" u="sng" dirty="0">
                <a:latin typeface="Times New Roman" pitchFamily="18" charset="0"/>
                <a:cs typeface="Times New Roman" pitchFamily="18" charset="0"/>
              </a:rPr>
              <a:t>Moment equilibrium about point </a:t>
            </a:r>
            <a:r>
              <a:rPr lang="en-US" u="sng" dirty="0" smtClean="0">
                <a:latin typeface="Times New Roman" pitchFamily="18" charset="0"/>
                <a:cs typeface="Times New Roman" pitchFamily="18" charset="0"/>
              </a:rPr>
              <a:t>A</a:t>
            </a:r>
          </a:p>
          <a:p>
            <a:pPr marL="285750" indent="-285750">
              <a:buFont typeface="Courier New" pitchFamily="49" charset="0"/>
              <a:buChar char="o"/>
            </a:pPr>
            <a:endParaRPr lang="en-US" u="sng" dirty="0">
              <a:latin typeface="Times New Roman" pitchFamily="18" charset="0"/>
              <a:cs typeface="Times New Roman" pitchFamily="18" charset="0"/>
            </a:endParaRPr>
          </a:p>
          <a:p>
            <a:r>
              <a:rPr lang="en-US" dirty="0" smtClean="0">
                <a:latin typeface="Times New Roman" pitchFamily="18" charset="0"/>
                <a:cs typeface="Times New Roman" pitchFamily="18" charset="0"/>
              </a:rPr>
              <a:t>    4 * N</a:t>
            </a:r>
            <a:r>
              <a:rPr lang="en-US" baseline="-25000"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 Cos</a:t>
            </a:r>
            <a:r>
              <a:rPr lang="en-US" dirty="0">
                <a:latin typeface="Times New Roman" pitchFamily="18" charset="0"/>
                <a:cs typeface="Times New Roman" pitchFamily="18" charset="0"/>
              </a:rPr>
              <a:t>( 30</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(ACW)  + 2 * F</a:t>
            </a:r>
            <a:r>
              <a:rPr lang="en-US" baseline="-25000" dirty="0" smtClean="0">
                <a:latin typeface="Times New Roman" pitchFamily="18" charset="0"/>
                <a:cs typeface="Times New Roman" pitchFamily="18" charset="0"/>
              </a:rPr>
              <a:t>s2  </a:t>
            </a:r>
            <a:r>
              <a:rPr lang="en-US" dirty="0" smtClean="0">
                <a:latin typeface="Times New Roman" pitchFamily="18" charset="0"/>
                <a:cs typeface="Times New Roman" pitchFamily="18" charset="0"/>
              </a:rPr>
              <a:t> ( ACW)  + 900 (CW)  + 200 (CW) = 0</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Take anti clockwise moment as positive.</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4 </a:t>
            </a:r>
            <a:r>
              <a:rPr lang="en-US" dirty="0">
                <a:latin typeface="Times New Roman" pitchFamily="18" charset="0"/>
                <a:cs typeface="Times New Roman" pitchFamily="18" charset="0"/>
              </a:rPr>
              <a:t>* N</a:t>
            </a:r>
            <a:r>
              <a:rPr lang="en-US" baseline="-25000" dirty="0">
                <a:latin typeface="Times New Roman" pitchFamily="18" charset="0"/>
                <a:cs typeface="Times New Roman" pitchFamily="18" charset="0"/>
              </a:rPr>
              <a:t>B </a:t>
            </a:r>
            <a:r>
              <a:rPr lang="en-US" dirty="0">
                <a:latin typeface="Times New Roman" pitchFamily="18" charset="0"/>
                <a:cs typeface="Times New Roman" pitchFamily="18" charset="0"/>
              </a:rPr>
              <a:t>* Cos( 30</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 )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2 * </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s2  </a:t>
            </a:r>
            <a:r>
              <a:rPr lang="en-US" dirty="0" smtClean="0">
                <a:latin typeface="Times New Roman" pitchFamily="18" charset="0"/>
                <a:cs typeface="Times New Roman" pitchFamily="18" charset="0"/>
              </a:rPr>
              <a:t> -   900  - 200  = 0</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4 </a:t>
            </a:r>
            <a:r>
              <a:rPr lang="en-US" dirty="0">
                <a:latin typeface="Times New Roman" pitchFamily="18" charset="0"/>
                <a:cs typeface="Times New Roman" pitchFamily="18" charset="0"/>
              </a:rPr>
              <a:t>* N</a:t>
            </a:r>
            <a:r>
              <a:rPr lang="en-US" baseline="-25000" dirty="0">
                <a:latin typeface="Times New Roman" pitchFamily="18" charset="0"/>
                <a:cs typeface="Times New Roman" pitchFamily="18" charset="0"/>
              </a:rPr>
              <a:t>B </a:t>
            </a:r>
            <a:r>
              <a:rPr lang="en-US" dirty="0">
                <a:latin typeface="Times New Roman" pitchFamily="18" charset="0"/>
                <a:cs typeface="Times New Roman" pitchFamily="18" charset="0"/>
              </a:rPr>
              <a:t>* Cos( 30</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 ) + 2 * </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s2</a:t>
            </a:r>
            <a:r>
              <a:rPr lang="en-US" dirty="0" smtClean="0">
                <a:latin typeface="Times New Roman" pitchFamily="18" charset="0"/>
                <a:cs typeface="Times New Roman" pitchFamily="18" charset="0"/>
              </a:rPr>
              <a:t>  = 1100</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the time of slipping friction force F</a:t>
            </a:r>
            <a:r>
              <a:rPr lang="en-US" baseline="-25000" dirty="0" smtClean="0">
                <a:latin typeface="Times New Roman" pitchFamily="18" charset="0"/>
                <a:cs typeface="Times New Roman" pitchFamily="18" charset="0"/>
              </a:rPr>
              <a:t>s2</a:t>
            </a:r>
            <a:r>
              <a:rPr lang="en-US" dirty="0" smtClean="0">
                <a:latin typeface="Times New Roman" pitchFamily="18" charset="0"/>
                <a:cs typeface="Times New Roman" pitchFamily="18" charset="0"/>
              </a:rPr>
              <a:t> = µ</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x N</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4 * N</a:t>
            </a:r>
            <a:r>
              <a:rPr lang="en-US" baseline="-25000"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 Cos( 30</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+ 2 * µ</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 N</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 1100</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N</a:t>
            </a:r>
            <a:r>
              <a:rPr lang="en-US" baseline="-25000"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( 4*Cos ( 30</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2 * µ</a:t>
            </a:r>
            <a:r>
              <a:rPr lang="en-US" baseline="-25000" dirty="0">
                <a:latin typeface="Times New Roman" pitchFamily="18" charset="0"/>
                <a:cs typeface="Times New Roman" pitchFamily="18" charset="0"/>
              </a:rPr>
              <a:t>B</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1100</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N</a:t>
            </a:r>
            <a:r>
              <a:rPr lang="en-US" baseline="-25000"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4*0.866 </a:t>
            </a:r>
            <a:r>
              <a:rPr lang="en-US" dirty="0">
                <a:latin typeface="Times New Roman" pitchFamily="18" charset="0"/>
                <a:cs typeface="Times New Roman" pitchFamily="18" charset="0"/>
              </a:rPr>
              <a:t>+ 2 * </a:t>
            </a:r>
            <a:r>
              <a:rPr lang="en-US" dirty="0" smtClean="0">
                <a:latin typeface="Times New Roman" pitchFamily="18" charset="0"/>
                <a:cs typeface="Times New Roman" pitchFamily="18" charset="0"/>
              </a:rPr>
              <a:t>0.2 )        = 1100</a:t>
            </a:r>
          </a:p>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N</a:t>
            </a:r>
            <a:r>
              <a:rPr lang="en-US" baseline="-25000"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3.864)  = 1100</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N</a:t>
            </a:r>
            <a:r>
              <a:rPr lang="en-US" baseline="-25000"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 = 284.7 N</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endParaRPr lang="en-US" u="sng" dirty="0">
              <a:latin typeface="Times New Roman" pitchFamily="18" charset="0"/>
              <a:cs typeface="Times New Roman" pitchFamily="18" charset="0"/>
            </a:endParaRPr>
          </a:p>
          <a:p>
            <a:endParaRPr lang="en-US" u="sng" dirty="0">
              <a:latin typeface="Times New Roman" pitchFamily="18" charset="0"/>
              <a:cs typeface="Times New Roman" pitchFamily="18" charset="0"/>
            </a:endParaRPr>
          </a:p>
        </p:txBody>
      </p:sp>
      <p:cxnSp>
        <p:nvCxnSpPr>
          <p:cNvPr id="6" name="Straight Connector 5"/>
          <p:cNvCxnSpPr/>
          <p:nvPr/>
        </p:nvCxnSpPr>
        <p:spPr>
          <a:xfrm>
            <a:off x="6934200" y="5976916"/>
            <a:ext cx="1463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8389417" y="4478316"/>
            <a:ext cx="0" cy="15087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941617" y="4452916"/>
            <a:ext cx="1447800" cy="152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rc 8"/>
          <p:cNvSpPr/>
          <p:nvPr/>
        </p:nvSpPr>
        <p:spPr>
          <a:xfrm rot="1211422">
            <a:off x="6918979" y="5660768"/>
            <a:ext cx="457200" cy="457200"/>
          </a:xfrm>
          <a:prstGeom prst="arc">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7294049" y="5600398"/>
            <a:ext cx="56738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a:t>
            </a:r>
            <a:r>
              <a:rPr lang="en-US" sz="1400" baseline="30000" dirty="0" smtClean="0">
                <a:latin typeface="Times New Roman" pitchFamily="18" charset="0"/>
                <a:cs typeface="Times New Roman" pitchFamily="18" charset="0"/>
              </a:rPr>
              <a:t>0</a:t>
            </a:r>
            <a:endParaRPr lang="en-US" sz="1400" baseline="30000" dirty="0">
              <a:latin typeface="Times New Roman" pitchFamily="18" charset="0"/>
              <a:cs typeface="Times New Roman" pitchFamily="18" charset="0"/>
            </a:endParaRPr>
          </a:p>
        </p:txBody>
      </p:sp>
      <p:sp>
        <p:nvSpPr>
          <p:cNvPr id="11" name="TextBox 10"/>
          <p:cNvSpPr txBox="1"/>
          <p:nvPr/>
        </p:nvSpPr>
        <p:spPr>
          <a:xfrm>
            <a:off x="6800339" y="5927327"/>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A</a:t>
            </a:r>
            <a:endParaRPr lang="en-US" sz="1400" dirty="0">
              <a:latin typeface="Times New Roman" pitchFamily="18" charset="0"/>
              <a:cs typeface="Times New Roman" pitchFamily="18" charset="0"/>
            </a:endParaRPr>
          </a:p>
        </p:txBody>
      </p:sp>
      <p:sp>
        <p:nvSpPr>
          <p:cNvPr id="12" name="TextBox 11"/>
          <p:cNvSpPr txBox="1"/>
          <p:nvPr/>
        </p:nvSpPr>
        <p:spPr>
          <a:xfrm>
            <a:off x="8302011" y="4179350"/>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B</a:t>
            </a:r>
            <a:endParaRPr lang="en-US" sz="1400" dirty="0">
              <a:latin typeface="Times New Roman" pitchFamily="18" charset="0"/>
              <a:cs typeface="Times New Roman" pitchFamily="18" charset="0"/>
            </a:endParaRPr>
          </a:p>
        </p:txBody>
      </p:sp>
      <p:sp>
        <p:nvSpPr>
          <p:cNvPr id="21" name="Rectangle 20"/>
          <p:cNvSpPr/>
          <p:nvPr/>
        </p:nvSpPr>
        <p:spPr>
          <a:xfrm>
            <a:off x="8558673" y="4610100"/>
            <a:ext cx="420308" cy="369332"/>
          </a:xfrm>
          <a:prstGeom prst="rect">
            <a:avLst/>
          </a:prstGeom>
        </p:spPr>
        <p:txBody>
          <a:bodyPr wrap="none">
            <a:spAutoFit/>
          </a:bodyPr>
          <a:lstStyle/>
          <a:p>
            <a:r>
              <a:rPr lang="en-US" dirty="0">
                <a:latin typeface="Times New Roman" pitchFamily="18" charset="0"/>
                <a:cs typeface="Times New Roman" pitchFamily="18" charset="0"/>
              </a:rPr>
              <a:t>µ</a:t>
            </a:r>
            <a:r>
              <a:rPr lang="en-US" baseline="-25000" dirty="0">
                <a:latin typeface="Times New Roman" pitchFamily="18" charset="0"/>
                <a:cs typeface="Times New Roman" pitchFamily="18" charset="0"/>
              </a:rPr>
              <a:t>B</a:t>
            </a:r>
            <a:endParaRPr lang="en-US" dirty="0"/>
          </a:p>
        </p:txBody>
      </p:sp>
      <p:cxnSp>
        <p:nvCxnSpPr>
          <p:cNvPr id="22" name="Straight Arrow Connector 21"/>
          <p:cNvCxnSpPr/>
          <p:nvPr/>
        </p:nvCxnSpPr>
        <p:spPr>
          <a:xfrm>
            <a:off x="8398259" y="4478376"/>
            <a:ext cx="392110" cy="2090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 y="6553200"/>
            <a:ext cx="9144000" cy="365760"/>
          </a:xfrm>
          <a:prstGeom prst="rect">
            <a:avLst/>
          </a:prstGeom>
          <a:solidFill>
            <a:schemeClr val="accent3">
              <a:lumMod val="60000"/>
              <a:lumOff val="40000"/>
            </a:schemeClr>
          </a:solidFill>
        </p:spPr>
        <p:txBody>
          <a:bodyPr wrap="none">
            <a:spAutoFit/>
          </a:bodyPr>
          <a:lstStyle/>
          <a:p>
            <a:r>
              <a:rPr lang="en-US" dirty="0" smtClean="0">
                <a:latin typeface="Times New Roman" pitchFamily="18" charset="0"/>
                <a:cs typeface="Times New Roman" pitchFamily="18" charset="0"/>
              </a:rPr>
              <a:t>µ</a:t>
            </a:r>
            <a:r>
              <a:rPr lang="en-US" baseline="-25000" dirty="0" smtClean="0">
                <a:latin typeface="Times New Roman" pitchFamily="18" charset="0"/>
                <a:cs typeface="Times New Roman" pitchFamily="18" charset="0"/>
              </a:rPr>
              <a:t>B = </a:t>
            </a:r>
            <a:r>
              <a:rPr lang="en-US" dirty="0" smtClean="0">
                <a:latin typeface="Times New Roman" pitchFamily="18" charset="0"/>
                <a:cs typeface="Times New Roman" pitchFamily="18" charset="0"/>
              </a:rPr>
              <a:t> Coefficient of friction between vertical wall and rod</a:t>
            </a:r>
          </a:p>
          <a:p>
            <a:endParaRPr lang="en-US" dirty="0"/>
          </a:p>
        </p:txBody>
      </p:sp>
      <p:sp>
        <p:nvSpPr>
          <p:cNvPr id="4" name="Rectangle 3"/>
          <p:cNvSpPr/>
          <p:nvPr/>
        </p:nvSpPr>
        <p:spPr>
          <a:xfrm>
            <a:off x="2819400" y="6055815"/>
            <a:ext cx="1600200" cy="4719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9761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81891"/>
          </a:xfrm>
          <a:solidFill>
            <a:schemeClr val="accent5">
              <a:lumMod val="60000"/>
              <a:lumOff val="40000"/>
            </a:schemeClr>
          </a:solidFill>
        </p:spPr>
        <p:txBody>
          <a:bodyPr>
            <a:normAutofit fontScale="90000"/>
          </a:bodyPr>
          <a:lstStyle/>
          <a:p>
            <a:pPr algn="l"/>
            <a:r>
              <a:rPr lang="en-US" dirty="0" smtClean="0"/>
              <a:t>Friction problem</a:t>
            </a:r>
            <a:endParaRPr lang="en-US" dirty="0"/>
          </a:p>
        </p:txBody>
      </p:sp>
      <p:sp>
        <p:nvSpPr>
          <p:cNvPr id="3" name="Rectangle 2"/>
          <p:cNvSpPr/>
          <p:nvPr/>
        </p:nvSpPr>
        <p:spPr>
          <a:xfrm>
            <a:off x="0" y="609600"/>
            <a:ext cx="9067800" cy="7755969"/>
          </a:xfrm>
          <a:prstGeom prst="rect">
            <a:avLst/>
          </a:prstGeom>
        </p:spPr>
        <p:txBody>
          <a:bodyPr wrap="square">
            <a:spAutoFit/>
          </a:bodyPr>
          <a:lstStyle/>
          <a:p>
            <a:r>
              <a:rPr lang="en-US" dirty="0" smtClean="0">
                <a:latin typeface="Times New Roman" pitchFamily="18" charset="0"/>
                <a:cs typeface="Times New Roman" pitchFamily="18" charset="0"/>
              </a:rPr>
              <a:t>   N</a:t>
            </a:r>
            <a:r>
              <a:rPr lang="en-US" baseline="-25000"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 = 284.7 N</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s2</a:t>
            </a: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µ</a:t>
            </a:r>
            <a:r>
              <a:rPr lang="en-US" baseline="-25000" dirty="0">
                <a:latin typeface="Times New Roman" pitchFamily="18" charset="0"/>
                <a:cs typeface="Times New Roman" pitchFamily="18" charset="0"/>
              </a:rPr>
              <a:t>B</a:t>
            </a:r>
            <a:r>
              <a:rPr lang="en-US" dirty="0">
                <a:latin typeface="Times New Roman" pitchFamily="18" charset="0"/>
                <a:cs typeface="Times New Roman" pitchFamily="18" charset="0"/>
              </a:rPr>
              <a:t> * </a:t>
            </a:r>
            <a:r>
              <a:rPr lang="en-US" dirty="0" smtClean="0">
                <a:latin typeface="Times New Roman" pitchFamily="18" charset="0"/>
                <a:cs typeface="Times New Roman" pitchFamily="18" charset="0"/>
              </a:rPr>
              <a:t>N</a:t>
            </a:r>
            <a:r>
              <a:rPr lang="en-US" baseline="-25000" dirty="0" smtClean="0">
                <a:latin typeface="Times New Roman" pitchFamily="18" charset="0"/>
                <a:cs typeface="Times New Roman" pitchFamily="18" charset="0"/>
              </a:rPr>
              <a:t>B</a:t>
            </a:r>
          </a:p>
          <a:p>
            <a:endParaRPr lang="en-US" baseline="-25000" dirty="0">
              <a:latin typeface="Times New Roman" pitchFamily="18" charset="0"/>
              <a:cs typeface="Times New Roman" pitchFamily="18" charset="0"/>
            </a:endParaRP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F</a:t>
            </a:r>
            <a:r>
              <a:rPr lang="en-US" baseline="-25000" dirty="0">
                <a:latin typeface="Times New Roman" pitchFamily="18" charset="0"/>
                <a:cs typeface="Times New Roman" pitchFamily="18" charset="0"/>
              </a:rPr>
              <a:t>s2</a:t>
            </a:r>
            <a:r>
              <a:rPr lang="en-US" dirty="0">
                <a:latin typeface="Times New Roman" pitchFamily="18" charset="0"/>
                <a:cs typeface="Times New Roman" pitchFamily="18" charset="0"/>
              </a:rPr>
              <a:t>    = </a:t>
            </a:r>
            <a:r>
              <a:rPr lang="en-US" dirty="0" smtClean="0">
                <a:latin typeface="Times New Roman" pitchFamily="18" charset="0"/>
                <a:cs typeface="Times New Roman" pitchFamily="18" charset="0"/>
              </a:rPr>
              <a:t>0.2 </a:t>
            </a:r>
            <a:r>
              <a:rPr lang="en-US" dirty="0">
                <a:latin typeface="Times New Roman" pitchFamily="18" charset="0"/>
                <a:cs typeface="Times New Roman" pitchFamily="18" charset="0"/>
              </a:rPr>
              <a:t>* 284.7</a:t>
            </a:r>
            <a:r>
              <a:rPr lang="en-US" dirty="0" smtClean="0">
                <a:latin typeface="Times New Roman" pitchFamily="18" charset="0"/>
                <a:cs typeface="Times New Roman" pitchFamily="18" charset="0"/>
              </a:rPr>
              <a:t> N</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s2</a:t>
            </a:r>
            <a:r>
              <a:rPr lang="en-US" dirty="0" smtClean="0">
                <a:latin typeface="Times New Roman" pitchFamily="18" charset="0"/>
                <a:cs typeface="Times New Roman" pitchFamily="18" charset="0"/>
              </a:rPr>
              <a:t>    = 56.94 N</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Step- 3</a:t>
            </a:r>
          </a:p>
          <a:p>
            <a:pPr marL="285750" indent="-285750">
              <a:buFont typeface="Courier New" pitchFamily="49" charset="0"/>
              <a:buChar char="o"/>
            </a:pPr>
            <a:r>
              <a:rPr lang="en-US" dirty="0" smtClean="0">
                <a:latin typeface="Times New Roman" pitchFamily="18" charset="0"/>
                <a:cs typeface="Times New Roman" pitchFamily="18" charset="0"/>
              </a:rPr>
              <a:t>Force equilibrium about horizontal direction.</a:t>
            </a:r>
          </a:p>
          <a:p>
            <a:pPr marL="285750" indent="-285750">
              <a:buFont typeface="Courier New" pitchFamily="49" charset="0"/>
              <a:buChar char="o"/>
            </a:pP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P    +     F</a:t>
            </a:r>
            <a:r>
              <a:rPr lang="en-US" baseline="-25000" dirty="0" smtClean="0">
                <a:latin typeface="Times New Roman" pitchFamily="18" charset="0"/>
                <a:cs typeface="Times New Roman" pitchFamily="18" charset="0"/>
              </a:rPr>
              <a:t>s1</a:t>
            </a:r>
            <a:r>
              <a:rPr lang="en-US" dirty="0" smtClean="0">
                <a:latin typeface="Times New Roman" pitchFamily="18" charset="0"/>
                <a:cs typeface="Times New Roman" pitchFamily="18" charset="0"/>
              </a:rPr>
              <a:t>        =      N</a:t>
            </a:r>
            <a:r>
              <a:rPr lang="en-US" baseline="-25000" dirty="0" smtClean="0">
                <a:latin typeface="Times New Roman" pitchFamily="18" charset="0"/>
                <a:cs typeface="Times New Roman" pitchFamily="18" charset="0"/>
              </a:rPr>
              <a:t>B</a:t>
            </a:r>
          </a:p>
          <a:p>
            <a:endParaRPr lang="en-US" baseline="-25000" dirty="0">
              <a:latin typeface="Times New Roman" pitchFamily="18" charset="0"/>
              <a:cs typeface="Times New Roman" pitchFamily="18" charset="0"/>
            </a:endParaRPr>
          </a:p>
          <a:p>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P     +     µ</a:t>
            </a:r>
            <a:r>
              <a:rPr lang="en-US"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N</a:t>
            </a:r>
            <a:r>
              <a:rPr lang="en-US"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   284.7 N</a:t>
            </a:r>
          </a:p>
          <a:p>
            <a:endParaRPr lang="en-US" baseline="-25000" dirty="0">
              <a:latin typeface="Times New Roman" pitchFamily="18" charset="0"/>
              <a:cs typeface="Times New Roman" pitchFamily="18" charset="0"/>
            </a:endParaRPr>
          </a:p>
          <a:p>
            <a:r>
              <a:rPr lang="en-US" dirty="0" smtClean="0">
                <a:latin typeface="Times New Roman" pitchFamily="18" charset="0"/>
                <a:cs typeface="Times New Roman" pitchFamily="18" charset="0"/>
              </a:rPr>
              <a:t>    P     +    0.3</a:t>
            </a:r>
            <a:r>
              <a:rPr lang="en-US" dirty="0">
                <a:latin typeface="Times New Roman" pitchFamily="18" charset="0"/>
                <a:cs typeface="Times New Roman" pitchFamily="18" charset="0"/>
              </a:rPr>
              <a:t> N</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   284.7 </a:t>
            </a:r>
            <a:r>
              <a:rPr lang="en-US" dirty="0" smtClean="0">
                <a:latin typeface="Times New Roman" pitchFamily="18" charset="0"/>
                <a:cs typeface="Times New Roman" pitchFamily="18" charset="0"/>
              </a:rPr>
              <a:t>N  - - - - - -  (1)</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Step-4</a:t>
            </a:r>
          </a:p>
          <a:p>
            <a:pPr marL="285750" indent="-285750">
              <a:buFont typeface="Courier New" pitchFamily="49" charset="0"/>
              <a:buChar char="o"/>
            </a:pPr>
            <a:r>
              <a:rPr lang="en-US" dirty="0" smtClean="0">
                <a:latin typeface="Times New Roman" pitchFamily="18" charset="0"/>
                <a:cs typeface="Times New Roman" pitchFamily="18" charset="0"/>
              </a:rPr>
              <a:t>Force equilibrium about vertical direction</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N</a:t>
            </a:r>
            <a:r>
              <a:rPr lang="en-US"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  200 – 600  + F</a:t>
            </a:r>
            <a:r>
              <a:rPr lang="en-US" baseline="-25000" dirty="0" smtClean="0">
                <a:latin typeface="Times New Roman" pitchFamily="18" charset="0"/>
                <a:cs typeface="Times New Roman" pitchFamily="18" charset="0"/>
              </a:rPr>
              <a:t>s2</a:t>
            </a:r>
            <a:r>
              <a:rPr lang="en-US" dirty="0" smtClean="0">
                <a:latin typeface="Times New Roman" pitchFamily="18" charset="0"/>
                <a:cs typeface="Times New Roman" pitchFamily="18" charset="0"/>
              </a:rPr>
              <a:t> = 0</a:t>
            </a: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endParaRPr lang="en-US" u="sng" dirty="0">
              <a:latin typeface="Times New Roman" pitchFamily="18" charset="0"/>
              <a:cs typeface="Times New Roman" pitchFamily="18" charset="0"/>
            </a:endParaRPr>
          </a:p>
          <a:p>
            <a:endParaRPr lang="en-US" u="sng" dirty="0">
              <a:latin typeface="Times New Roman" pitchFamily="18" charset="0"/>
              <a:cs typeface="Times New Roman" pitchFamily="18" charset="0"/>
            </a:endParaRPr>
          </a:p>
        </p:txBody>
      </p:sp>
      <p:cxnSp>
        <p:nvCxnSpPr>
          <p:cNvPr id="15" name="Straight Connector 14"/>
          <p:cNvCxnSpPr/>
          <p:nvPr/>
        </p:nvCxnSpPr>
        <p:spPr>
          <a:xfrm flipV="1">
            <a:off x="5533042" y="1145977"/>
            <a:ext cx="1447800" cy="152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rc 15"/>
          <p:cNvSpPr/>
          <p:nvPr/>
        </p:nvSpPr>
        <p:spPr>
          <a:xfrm rot="1211422">
            <a:off x="5510404" y="2353829"/>
            <a:ext cx="457200" cy="457200"/>
          </a:xfrm>
          <a:prstGeom prst="arc">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5885474" y="2293459"/>
            <a:ext cx="56738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a:t>
            </a:r>
            <a:r>
              <a:rPr lang="en-US" sz="1400" baseline="30000" dirty="0" smtClean="0">
                <a:latin typeface="Times New Roman" pitchFamily="18" charset="0"/>
                <a:cs typeface="Times New Roman" pitchFamily="18" charset="0"/>
              </a:rPr>
              <a:t>0</a:t>
            </a:r>
            <a:endParaRPr lang="en-US" sz="1400" baseline="30000" dirty="0">
              <a:latin typeface="Times New Roman" pitchFamily="18" charset="0"/>
              <a:cs typeface="Times New Roman" pitchFamily="18" charset="0"/>
            </a:endParaRPr>
          </a:p>
        </p:txBody>
      </p:sp>
      <p:cxnSp>
        <p:nvCxnSpPr>
          <p:cNvPr id="18" name="Straight Arrow Connector 17"/>
          <p:cNvCxnSpPr/>
          <p:nvPr/>
        </p:nvCxnSpPr>
        <p:spPr>
          <a:xfrm>
            <a:off x="6310730" y="1867636"/>
            <a:ext cx="0" cy="6744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292433" y="2350851"/>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200 N</a:t>
            </a:r>
            <a:endParaRPr lang="en-US" sz="1400" baseline="30000" dirty="0">
              <a:latin typeface="Times New Roman" pitchFamily="18" charset="0"/>
              <a:cs typeface="Times New Roman" pitchFamily="18" charset="0"/>
            </a:endParaRPr>
          </a:p>
        </p:txBody>
      </p:sp>
      <p:cxnSp>
        <p:nvCxnSpPr>
          <p:cNvPr id="20" name="Straight Arrow Connector 19"/>
          <p:cNvCxnSpPr/>
          <p:nvPr/>
        </p:nvCxnSpPr>
        <p:spPr>
          <a:xfrm>
            <a:off x="6643524" y="813233"/>
            <a:ext cx="0" cy="6744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319696" y="595102"/>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600 N</a:t>
            </a:r>
            <a:endParaRPr lang="en-US" sz="1400" baseline="30000" dirty="0">
              <a:latin typeface="Times New Roman" pitchFamily="18" charset="0"/>
              <a:cs typeface="Times New Roman" pitchFamily="18" charset="0"/>
            </a:endParaRPr>
          </a:p>
        </p:txBody>
      </p:sp>
      <p:cxnSp>
        <p:nvCxnSpPr>
          <p:cNvPr id="25" name="Straight Arrow Connector 24"/>
          <p:cNvCxnSpPr/>
          <p:nvPr/>
        </p:nvCxnSpPr>
        <p:spPr>
          <a:xfrm flipV="1">
            <a:off x="4815866" y="2674176"/>
            <a:ext cx="70173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530542" y="2475747"/>
            <a:ext cx="751488"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P</a:t>
            </a:r>
            <a:endParaRPr lang="en-US" b="1" baseline="30000" dirty="0">
              <a:solidFill>
                <a:srgbClr val="FF0000"/>
              </a:solidFill>
              <a:latin typeface="Times New Roman" pitchFamily="18" charset="0"/>
              <a:cs typeface="Times New Roman" pitchFamily="18" charset="0"/>
            </a:endParaRPr>
          </a:p>
        </p:txBody>
      </p:sp>
      <p:cxnSp>
        <p:nvCxnSpPr>
          <p:cNvPr id="27" name="Straight Connector 26"/>
          <p:cNvCxnSpPr/>
          <p:nvPr/>
        </p:nvCxnSpPr>
        <p:spPr>
          <a:xfrm>
            <a:off x="5533042" y="2674176"/>
            <a:ext cx="91981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7318068" y="813233"/>
            <a:ext cx="0" cy="67445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655294" y="992088"/>
            <a:ext cx="1437906" cy="369332"/>
          </a:xfrm>
          <a:prstGeom prst="rect">
            <a:avLst/>
          </a:prstGeom>
          <a:solidFill>
            <a:schemeClr val="accent3">
              <a:lumMod val="60000"/>
              <a:lumOff val="40000"/>
            </a:schemeClr>
          </a:solidFill>
        </p:spPr>
        <p:txBody>
          <a:bodyPr wrap="square" rtlCol="0">
            <a:spAutoFit/>
          </a:bodyPr>
          <a:lstStyle/>
          <a:p>
            <a:r>
              <a:rPr lang="en-US" dirty="0" smtClean="0">
                <a:latin typeface="Times New Roman" pitchFamily="18" charset="0"/>
                <a:cs typeface="Times New Roman" pitchFamily="18" charset="0"/>
              </a:rPr>
              <a:t>N</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 284.7 N</a:t>
            </a:r>
            <a:endParaRPr lang="en-US" baseline="30000" dirty="0">
              <a:latin typeface="Times New Roman" pitchFamily="18" charset="0"/>
              <a:cs typeface="Times New Roman" pitchFamily="18" charset="0"/>
            </a:endParaRPr>
          </a:p>
        </p:txBody>
      </p:sp>
      <p:cxnSp>
        <p:nvCxnSpPr>
          <p:cNvPr id="30" name="Straight Arrow Connector 29"/>
          <p:cNvCxnSpPr/>
          <p:nvPr/>
        </p:nvCxnSpPr>
        <p:spPr>
          <a:xfrm rot="10800000">
            <a:off x="7024747" y="1173318"/>
            <a:ext cx="0" cy="67445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043921" y="1687888"/>
            <a:ext cx="1362861" cy="369332"/>
          </a:xfrm>
          <a:prstGeom prst="rect">
            <a:avLst/>
          </a:prstGeom>
          <a:solidFill>
            <a:schemeClr val="accent3">
              <a:lumMod val="60000"/>
              <a:lumOff val="40000"/>
            </a:schemeClr>
          </a:solidFill>
        </p:spPr>
        <p:txBody>
          <a:bodyPr wrap="square" rtlCol="0">
            <a:spAutoFit/>
          </a:bodyPr>
          <a:lstStyle/>
          <a:p>
            <a:r>
              <a:rPr lang="en-US" dirty="0" smtClean="0"/>
              <a:t>F</a:t>
            </a:r>
            <a:r>
              <a:rPr lang="en-US" baseline="-25000" dirty="0" smtClean="0"/>
              <a:t>s</a:t>
            </a:r>
            <a:r>
              <a:rPr lang="en-US" sz="1600" baseline="-25000" dirty="0" smtClean="0"/>
              <a:t>2</a:t>
            </a:r>
            <a:r>
              <a:rPr lang="en-US" sz="1600" dirty="0" smtClean="0"/>
              <a:t> = 56.94 N</a:t>
            </a:r>
            <a:endParaRPr lang="en-US" sz="1600" dirty="0"/>
          </a:p>
        </p:txBody>
      </p:sp>
      <p:cxnSp>
        <p:nvCxnSpPr>
          <p:cNvPr id="32" name="Straight Arrow Connector 31"/>
          <p:cNvCxnSpPr/>
          <p:nvPr/>
        </p:nvCxnSpPr>
        <p:spPr>
          <a:xfrm rot="10800000">
            <a:off x="5533042" y="2698365"/>
            <a:ext cx="0" cy="674452"/>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363260" y="3312603"/>
            <a:ext cx="75148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a:t>
            </a:r>
            <a:r>
              <a:rPr lang="en-US" baseline="-25000" dirty="0">
                <a:latin typeface="Times New Roman" pitchFamily="18" charset="0"/>
                <a:cs typeface="Times New Roman" pitchFamily="18" charset="0"/>
              </a:rPr>
              <a:t>A</a:t>
            </a:r>
            <a:endParaRPr lang="en-US" baseline="30000" dirty="0">
              <a:latin typeface="Times New Roman" pitchFamily="18" charset="0"/>
              <a:cs typeface="Times New Roman" pitchFamily="18" charset="0"/>
            </a:endParaRPr>
          </a:p>
        </p:txBody>
      </p:sp>
      <p:cxnSp>
        <p:nvCxnSpPr>
          <p:cNvPr id="34" name="Straight Arrow Connector 33"/>
          <p:cNvCxnSpPr/>
          <p:nvPr/>
        </p:nvCxnSpPr>
        <p:spPr>
          <a:xfrm rot="16200000">
            <a:off x="5885474" y="2358540"/>
            <a:ext cx="0" cy="674452"/>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066943" y="2663546"/>
            <a:ext cx="563881" cy="369332"/>
          </a:xfrm>
          <a:prstGeom prst="rect">
            <a:avLst/>
          </a:prstGeom>
          <a:noFill/>
        </p:spPr>
        <p:txBody>
          <a:bodyPr wrap="square" rtlCol="0">
            <a:spAutoFit/>
          </a:bodyPr>
          <a:lstStyle/>
          <a:p>
            <a:r>
              <a:rPr lang="en-US" dirty="0" smtClean="0"/>
              <a:t>F</a:t>
            </a:r>
            <a:r>
              <a:rPr lang="en-US" baseline="-25000" dirty="0" smtClean="0"/>
              <a:t>s</a:t>
            </a:r>
            <a:r>
              <a:rPr lang="en-US" sz="1600" baseline="-25000" dirty="0"/>
              <a:t>1</a:t>
            </a:r>
            <a:endParaRPr lang="en-US" sz="1600" dirty="0"/>
          </a:p>
        </p:txBody>
      </p:sp>
      <p:cxnSp>
        <p:nvCxnSpPr>
          <p:cNvPr id="13" name="Straight Connector 12"/>
          <p:cNvCxnSpPr/>
          <p:nvPr/>
        </p:nvCxnSpPr>
        <p:spPr>
          <a:xfrm>
            <a:off x="152400" y="2779425"/>
            <a:ext cx="426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480560" y="595102"/>
            <a:ext cx="91440" cy="6262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556760" y="3726551"/>
            <a:ext cx="45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4592112" y="3726550"/>
            <a:ext cx="4475688" cy="3139321"/>
          </a:xfrm>
          <a:prstGeom prst="rect">
            <a:avLst/>
          </a:prstGeom>
        </p:spPr>
        <p:txBody>
          <a:bodyPr wrap="square">
            <a:spAutoFit/>
          </a:bodyPr>
          <a:lstStyle/>
          <a:p>
            <a:r>
              <a:rPr lang="en-US" dirty="0">
                <a:latin typeface="Times New Roman" pitchFamily="18" charset="0"/>
                <a:cs typeface="Times New Roman" pitchFamily="18" charset="0"/>
              </a:rPr>
              <a:t>N</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  200 – 600  + F</a:t>
            </a:r>
            <a:r>
              <a:rPr lang="en-US" baseline="-25000" dirty="0">
                <a:latin typeface="Times New Roman" pitchFamily="18" charset="0"/>
                <a:cs typeface="Times New Roman" pitchFamily="18" charset="0"/>
              </a:rPr>
              <a:t>s2</a:t>
            </a:r>
            <a:r>
              <a:rPr lang="en-US" dirty="0">
                <a:latin typeface="Times New Roman" pitchFamily="18" charset="0"/>
                <a:cs typeface="Times New Roman" pitchFamily="18" charset="0"/>
              </a:rPr>
              <a:t> = </a:t>
            </a:r>
            <a:r>
              <a:rPr lang="en-US" dirty="0" smtClean="0">
                <a:latin typeface="Times New Roman" pitchFamily="18" charset="0"/>
                <a:cs typeface="Times New Roman" pitchFamily="18" charset="0"/>
              </a:rPr>
              <a:t>0</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N</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  200 – 600  + </a:t>
            </a:r>
            <a:r>
              <a:rPr lang="en-US" dirty="0" smtClean="0">
                <a:latin typeface="Times New Roman" pitchFamily="18" charset="0"/>
                <a:cs typeface="Times New Roman" pitchFamily="18" charset="0"/>
              </a:rPr>
              <a:t>56.94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0</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N</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743.06 N</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By equation (1)</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P  + 0.3</a:t>
            </a:r>
            <a:r>
              <a:rPr lang="en-US" dirty="0">
                <a:latin typeface="Times New Roman" pitchFamily="18" charset="0"/>
                <a:cs typeface="Times New Roman" pitchFamily="18" charset="0"/>
              </a:rPr>
              <a:t> N</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   284.7 N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  + </a:t>
            </a:r>
            <a:r>
              <a:rPr lang="en-US" dirty="0" smtClean="0">
                <a:latin typeface="Times New Roman" pitchFamily="18" charset="0"/>
                <a:cs typeface="Times New Roman" pitchFamily="18" charset="0"/>
              </a:rPr>
              <a:t>0.3*743.06 N = 284.7 N</a:t>
            </a:r>
            <a:endParaRPr lang="en-US" dirty="0">
              <a:latin typeface="Times New Roman" pitchFamily="18" charset="0"/>
              <a:cs typeface="Times New Roman" pitchFamily="18" charset="0"/>
            </a:endParaRPr>
          </a:p>
        </p:txBody>
      </p:sp>
      <p:sp>
        <p:nvSpPr>
          <p:cNvPr id="42" name="Rectangle 41"/>
          <p:cNvSpPr/>
          <p:nvPr/>
        </p:nvSpPr>
        <p:spPr>
          <a:xfrm>
            <a:off x="4605942" y="4800600"/>
            <a:ext cx="1600200" cy="4719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10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81891"/>
          </a:xfrm>
          <a:solidFill>
            <a:schemeClr val="accent5">
              <a:lumMod val="60000"/>
              <a:lumOff val="40000"/>
            </a:schemeClr>
          </a:solidFill>
        </p:spPr>
        <p:txBody>
          <a:bodyPr>
            <a:normAutofit fontScale="90000"/>
          </a:bodyPr>
          <a:lstStyle/>
          <a:p>
            <a:pPr algn="l"/>
            <a:r>
              <a:rPr lang="en-US" dirty="0" smtClean="0"/>
              <a:t>Friction problem</a:t>
            </a:r>
            <a:endParaRPr lang="en-US" dirty="0"/>
          </a:p>
        </p:txBody>
      </p:sp>
      <p:sp>
        <p:nvSpPr>
          <p:cNvPr id="3" name="Rectangle 2"/>
          <p:cNvSpPr/>
          <p:nvPr/>
        </p:nvSpPr>
        <p:spPr>
          <a:xfrm>
            <a:off x="0" y="609600"/>
            <a:ext cx="9067800" cy="2031325"/>
          </a:xfrm>
          <a:prstGeom prst="rect">
            <a:avLst/>
          </a:prstGeom>
        </p:spPr>
        <p:txBody>
          <a:bodyPr wrap="square">
            <a:spAutoFit/>
          </a:bodyPr>
          <a:lstStyle/>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endParaRPr lang="en-US" u="sng" dirty="0">
              <a:latin typeface="Times New Roman" pitchFamily="18" charset="0"/>
              <a:cs typeface="Times New Roman" pitchFamily="18" charset="0"/>
            </a:endParaRPr>
          </a:p>
          <a:p>
            <a:endParaRPr lang="en-US" u="sng" dirty="0">
              <a:latin typeface="Times New Roman" pitchFamily="18" charset="0"/>
              <a:cs typeface="Times New Roman" pitchFamily="18" charset="0"/>
            </a:endParaRPr>
          </a:p>
        </p:txBody>
      </p:sp>
      <p:cxnSp>
        <p:nvCxnSpPr>
          <p:cNvPr id="15" name="Straight Connector 14"/>
          <p:cNvCxnSpPr/>
          <p:nvPr/>
        </p:nvCxnSpPr>
        <p:spPr>
          <a:xfrm flipV="1">
            <a:off x="5533042" y="1145977"/>
            <a:ext cx="1447800" cy="152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rc 15"/>
          <p:cNvSpPr/>
          <p:nvPr/>
        </p:nvSpPr>
        <p:spPr>
          <a:xfrm rot="1211422">
            <a:off x="5510404" y="2353829"/>
            <a:ext cx="457200" cy="457200"/>
          </a:xfrm>
          <a:prstGeom prst="arc">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5885474" y="2293459"/>
            <a:ext cx="56738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a:t>
            </a:r>
            <a:r>
              <a:rPr lang="en-US" sz="1400" baseline="30000" dirty="0" smtClean="0">
                <a:latin typeface="Times New Roman" pitchFamily="18" charset="0"/>
                <a:cs typeface="Times New Roman" pitchFamily="18" charset="0"/>
              </a:rPr>
              <a:t>0</a:t>
            </a:r>
            <a:endParaRPr lang="en-US" sz="1400" baseline="30000" dirty="0">
              <a:latin typeface="Times New Roman" pitchFamily="18" charset="0"/>
              <a:cs typeface="Times New Roman" pitchFamily="18" charset="0"/>
            </a:endParaRPr>
          </a:p>
        </p:txBody>
      </p:sp>
      <p:cxnSp>
        <p:nvCxnSpPr>
          <p:cNvPr id="18" name="Straight Arrow Connector 17"/>
          <p:cNvCxnSpPr/>
          <p:nvPr/>
        </p:nvCxnSpPr>
        <p:spPr>
          <a:xfrm>
            <a:off x="6310730" y="1867636"/>
            <a:ext cx="0" cy="6744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292433" y="2350851"/>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200 N</a:t>
            </a:r>
            <a:endParaRPr lang="en-US" sz="1400" baseline="30000" dirty="0">
              <a:latin typeface="Times New Roman" pitchFamily="18" charset="0"/>
              <a:cs typeface="Times New Roman" pitchFamily="18" charset="0"/>
            </a:endParaRPr>
          </a:p>
        </p:txBody>
      </p:sp>
      <p:cxnSp>
        <p:nvCxnSpPr>
          <p:cNvPr id="20" name="Straight Arrow Connector 19"/>
          <p:cNvCxnSpPr/>
          <p:nvPr/>
        </p:nvCxnSpPr>
        <p:spPr>
          <a:xfrm>
            <a:off x="6643524" y="813233"/>
            <a:ext cx="0" cy="6744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319696" y="595102"/>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600 N</a:t>
            </a:r>
            <a:endParaRPr lang="en-US" sz="1400" baseline="30000" dirty="0">
              <a:latin typeface="Times New Roman" pitchFamily="18" charset="0"/>
              <a:cs typeface="Times New Roman" pitchFamily="18" charset="0"/>
            </a:endParaRPr>
          </a:p>
        </p:txBody>
      </p:sp>
      <p:cxnSp>
        <p:nvCxnSpPr>
          <p:cNvPr id="25" name="Straight Arrow Connector 24"/>
          <p:cNvCxnSpPr/>
          <p:nvPr/>
        </p:nvCxnSpPr>
        <p:spPr>
          <a:xfrm flipV="1">
            <a:off x="4815866" y="2674176"/>
            <a:ext cx="70173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530542" y="2475747"/>
            <a:ext cx="751488"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P</a:t>
            </a:r>
            <a:endParaRPr lang="en-US" b="1" baseline="30000" dirty="0">
              <a:solidFill>
                <a:srgbClr val="FF0000"/>
              </a:solidFill>
              <a:latin typeface="Times New Roman" pitchFamily="18" charset="0"/>
              <a:cs typeface="Times New Roman" pitchFamily="18" charset="0"/>
            </a:endParaRPr>
          </a:p>
        </p:txBody>
      </p:sp>
      <p:cxnSp>
        <p:nvCxnSpPr>
          <p:cNvPr id="27" name="Straight Connector 26"/>
          <p:cNvCxnSpPr/>
          <p:nvPr/>
        </p:nvCxnSpPr>
        <p:spPr>
          <a:xfrm>
            <a:off x="5533042" y="2674176"/>
            <a:ext cx="91981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7318068" y="813233"/>
            <a:ext cx="0" cy="67445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655294" y="992088"/>
            <a:ext cx="1437906" cy="369332"/>
          </a:xfrm>
          <a:prstGeom prst="rect">
            <a:avLst/>
          </a:prstGeom>
          <a:solidFill>
            <a:schemeClr val="accent3">
              <a:lumMod val="60000"/>
              <a:lumOff val="40000"/>
            </a:schemeClr>
          </a:solidFill>
        </p:spPr>
        <p:txBody>
          <a:bodyPr wrap="square" rtlCol="0">
            <a:spAutoFit/>
          </a:bodyPr>
          <a:lstStyle/>
          <a:p>
            <a:r>
              <a:rPr lang="en-US" dirty="0" smtClean="0">
                <a:latin typeface="Times New Roman" pitchFamily="18" charset="0"/>
                <a:cs typeface="Times New Roman" pitchFamily="18" charset="0"/>
              </a:rPr>
              <a:t>N</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 284.7 N</a:t>
            </a:r>
            <a:endParaRPr lang="en-US" baseline="30000" dirty="0">
              <a:latin typeface="Times New Roman" pitchFamily="18" charset="0"/>
              <a:cs typeface="Times New Roman" pitchFamily="18" charset="0"/>
            </a:endParaRPr>
          </a:p>
        </p:txBody>
      </p:sp>
      <p:cxnSp>
        <p:nvCxnSpPr>
          <p:cNvPr id="30" name="Straight Arrow Connector 29"/>
          <p:cNvCxnSpPr/>
          <p:nvPr/>
        </p:nvCxnSpPr>
        <p:spPr>
          <a:xfrm rot="10800000">
            <a:off x="7024747" y="1173318"/>
            <a:ext cx="0" cy="67445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043921" y="1687888"/>
            <a:ext cx="1362861" cy="369332"/>
          </a:xfrm>
          <a:prstGeom prst="rect">
            <a:avLst/>
          </a:prstGeom>
          <a:solidFill>
            <a:schemeClr val="accent3">
              <a:lumMod val="60000"/>
              <a:lumOff val="40000"/>
            </a:schemeClr>
          </a:solidFill>
        </p:spPr>
        <p:txBody>
          <a:bodyPr wrap="square" rtlCol="0">
            <a:spAutoFit/>
          </a:bodyPr>
          <a:lstStyle/>
          <a:p>
            <a:r>
              <a:rPr lang="en-US" dirty="0" smtClean="0"/>
              <a:t>F</a:t>
            </a:r>
            <a:r>
              <a:rPr lang="en-US" baseline="-25000" dirty="0" smtClean="0"/>
              <a:t>s</a:t>
            </a:r>
            <a:r>
              <a:rPr lang="en-US" sz="1600" baseline="-25000" dirty="0" smtClean="0"/>
              <a:t>2</a:t>
            </a:r>
            <a:r>
              <a:rPr lang="en-US" sz="1600" dirty="0" smtClean="0"/>
              <a:t> = 56.94 N</a:t>
            </a:r>
            <a:endParaRPr lang="en-US" sz="1600" dirty="0"/>
          </a:p>
        </p:txBody>
      </p:sp>
      <p:cxnSp>
        <p:nvCxnSpPr>
          <p:cNvPr id="32" name="Straight Arrow Connector 31"/>
          <p:cNvCxnSpPr/>
          <p:nvPr/>
        </p:nvCxnSpPr>
        <p:spPr>
          <a:xfrm rot="10800000">
            <a:off x="5533042" y="2698365"/>
            <a:ext cx="0" cy="674452"/>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363260" y="3312603"/>
            <a:ext cx="75148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a:t>
            </a:r>
            <a:r>
              <a:rPr lang="en-US" baseline="-25000" dirty="0">
                <a:latin typeface="Times New Roman" pitchFamily="18" charset="0"/>
                <a:cs typeface="Times New Roman" pitchFamily="18" charset="0"/>
              </a:rPr>
              <a:t>A</a:t>
            </a:r>
            <a:endParaRPr lang="en-US" baseline="30000" dirty="0">
              <a:latin typeface="Times New Roman" pitchFamily="18" charset="0"/>
              <a:cs typeface="Times New Roman" pitchFamily="18" charset="0"/>
            </a:endParaRPr>
          </a:p>
        </p:txBody>
      </p:sp>
      <p:cxnSp>
        <p:nvCxnSpPr>
          <p:cNvPr id="34" name="Straight Arrow Connector 33"/>
          <p:cNvCxnSpPr/>
          <p:nvPr/>
        </p:nvCxnSpPr>
        <p:spPr>
          <a:xfrm rot="16200000">
            <a:off x="5885474" y="2358540"/>
            <a:ext cx="0" cy="674452"/>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066943" y="2663546"/>
            <a:ext cx="563881" cy="369332"/>
          </a:xfrm>
          <a:prstGeom prst="rect">
            <a:avLst/>
          </a:prstGeom>
          <a:noFill/>
        </p:spPr>
        <p:txBody>
          <a:bodyPr wrap="square" rtlCol="0">
            <a:spAutoFit/>
          </a:bodyPr>
          <a:lstStyle/>
          <a:p>
            <a:r>
              <a:rPr lang="en-US" dirty="0" smtClean="0"/>
              <a:t>F</a:t>
            </a:r>
            <a:r>
              <a:rPr lang="en-US" baseline="-25000" dirty="0" smtClean="0"/>
              <a:t>s</a:t>
            </a:r>
            <a:r>
              <a:rPr lang="en-US" sz="1600" baseline="-25000" dirty="0"/>
              <a:t>1</a:t>
            </a:r>
            <a:endParaRPr lang="en-US" sz="1600" dirty="0"/>
          </a:p>
        </p:txBody>
      </p:sp>
      <p:sp>
        <p:nvSpPr>
          <p:cNvPr id="41" name="Rectangle 40"/>
          <p:cNvSpPr/>
          <p:nvPr/>
        </p:nvSpPr>
        <p:spPr>
          <a:xfrm>
            <a:off x="0" y="635201"/>
            <a:ext cx="4475688" cy="923330"/>
          </a:xfrm>
          <a:prstGeom prst="rect">
            <a:avLst/>
          </a:prstGeom>
        </p:spPr>
        <p:txBody>
          <a:bodyPr wrap="square">
            <a:spAutoFit/>
          </a:bodyPr>
          <a:lstStyle/>
          <a:p>
            <a:r>
              <a:rPr lang="en-US" dirty="0" smtClean="0">
                <a:latin typeface="Times New Roman" pitchFamily="18" charset="0"/>
                <a:cs typeface="Times New Roman" pitchFamily="18" charset="0"/>
              </a:rPr>
              <a:t>P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0.3*743.06 N = 284.7 N</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P  = 61.78  N</a:t>
            </a:r>
            <a:endParaRPr lang="en-US" dirty="0">
              <a:latin typeface="Times New Roman" pitchFamily="18" charset="0"/>
              <a:cs typeface="Times New Roman" pitchFamily="18" charset="0"/>
            </a:endParaRPr>
          </a:p>
        </p:txBody>
      </p:sp>
      <p:sp>
        <p:nvSpPr>
          <p:cNvPr id="37" name="Rectangle 36"/>
          <p:cNvSpPr/>
          <p:nvPr/>
        </p:nvSpPr>
        <p:spPr>
          <a:xfrm>
            <a:off x="1437744" y="1173318"/>
            <a:ext cx="1600200" cy="4719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9682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lstStyle/>
          <a:p>
            <a:r>
              <a:rPr lang="en-US" dirty="0" smtClean="0"/>
              <a:t>Friction Numerical</a:t>
            </a:r>
            <a:endParaRPr lang="en-US" dirty="0"/>
          </a:p>
        </p:txBody>
      </p:sp>
    </p:spTree>
    <p:extLst>
      <p:ext uri="{BB962C8B-B14F-4D97-AF65-F5344CB8AC3E}">
        <p14:creationId xmlns:p14="http://schemas.microsoft.com/office/powerpoint/2010/main" val="2588484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lstStyle/>
          <a:p>
            <a:r>
              <a:rPr lang="en-US" dirty="0" smtClean="0"/>
              <a:t>Problem-3</a:t>
            </a:r>
            <a:endParaRPr lang="en-US" dirty="0"/>
          </a:p>
        </p:txBody>
      </p:sp>
    </p:spTree>
    <p:extLst>
      <p:ext uri="{BB962C8B-B14F-4D97-AF65-F5344CB8AC3E}">
        <p14:creationId xmlns:p14="http://schemas.microsoft.com/office/powerpoint/2010/main" val="2007305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81891"/>
          </a:xfrm>
          <a:solidFill>
            <a:schemeClr val="accent5">
              <a:lumMod val="60000"/>
              <a:lumOff val="40000"/>
            </a:schemeClr>
          </a:solidFill>
        </p:spPr>
        <p:txBody>
          <a:bodyPr>
            <a:normAutofit fontScale="90000"/>
          </a:bodyPr>
          <a:lstStyle/>
          <a:p>
            <a:pPr algn="l"/>
            <a:r>
              <a:rPr lang="en-US" dirty="0" smtClean="0"/>
              <a:t>Ladder problem</a:t>
            </a:r>
            <a:endParaRPr lang="en-US" dirty="0"/>
          </a:p>
        </p:txBody>
      </p:sp>
      <p:sp>
        <p:nvSpPr>
          <p:cNvPr id="7" name="TextBox 6"/>
          <p:cNvSpPr txBox="1"/>
          <p:nvPr/>
        </p:nvSpPr>
        <p:spPr>
          <a:xfrm>
            <a:off x="0" y="609600"/>
            <a:ext cx="9144000" cy="2308324"/>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3. A ladder of length 4 m weighing 200 N is placed against a vertical wall. The coefficient of friction between the wall and the ladder is 0.2. and that between the floor and the ladder is 0.3.The ladder in addition to its own weight has to support a man weighing 600 N. at a distance of 3m from A. Calculate the minimum horizontal force to be applied at A to prevent slipping.</a:t>
            </a:r>
            <a:endParaRPr lang="en-US" sz="2400" dirty="0">
              <a:latin typeface="Times New Roman" pitchFamily="18" charset="0"/>
              <a:cs typeface="Times New Roman" pitchFamily="18" charset="0"/>
            </a:endParaRPr>
          </a:p>
        </p:txBody>
      </p:sp>
      <p:cxnSp>
        <p:nvCxnSpPr>
          <p:cNvPr id="16" name="Straight Connector 15"/>
          <p:cNvCxnSpPr/>
          <p:nvPr/>
        </p:nvCxnSpPr>
        <p:spPr>
          <a:xfrm>
            <a:off x="2743200" y="5334000"/>
            <a:ext cx="2057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800600" y="3352800"/>
            <a:ext cx="0" cy="1981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352800" y="3810000"/>
            <a:ext cx="1447800" cy="152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Arc 20"/>
          <p:cNvSpPr/>
          <p:nvPr/>
        </p:nvSpPr>
        <p:spPr>
          <a:xfrm rot="1211422">
            <a:off x="3330162" y="5017852"/>
            <a:ext cx="457200" cy="457200"/>
          </a:xfrm>
          <a:prstGeom prst="arc">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3705232" y="4957482"/>
            <a:ext cx="56738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a:t>
            </a:r>
            <a:r>
              <a:rPr lang="en-US" sz="1400" baseline="30000" dirty="0" smtClean="0">
                <a:latin typeface="Times New Roman" pitchFamily="18" charset="0"/>
                <a:cs typeface="Times New Roman" pitchFamily="18" charset="0"/>
              </a:rPr>
              <a:t>0</a:t>
            </a:r>
            <a:endParaRPr lang="en-US" sz="1400" baseline="30000" dirty="0">
              <a:latin typeface="Times New Roman" pitchFamily="18" charset="0"/>
              <a:cs typeface="Times New Roman" pitchFamily="18" charset="0"/>
            </a:endParaRPr>
          </a:p>
        </p:txBody>
      </p:sp>
      <p:sp>
        <p:nvSpPr>
          <p:cNvPr id="23" name="TextBox 22"/>
          <p:cNvSpPr txBox="1"/>
          <p:nvPr/>
        </p:nvSpPr>
        <p:spPr>
          <a:xfrm>
            <a:off x="3211522" y="5284411"/>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A</a:t>
            </a:r>
            <a:endParaRPr lang="en-US" sz="1400" dirty="0">
              <a:latin typeface="Times New Roman" pitchFamily="18" charset="0"/>
              <a:cs typeface="Times New Roman" pitchFamily="18" charset="0"/>
            </a:endParaRPr>
          </a:p>
        </p:txBody>
      </p:sp>
      <p:sp>
        <p:nvSpPr>
          <p:cNvPr id="36" name="TextBox 35"/>
          <p:cNvSpPr txBox="1"/>
          <p:nvPr/>
        </p:nvSpPr>
        <p:spPr>
          <a:xfrm>
            <a:off x="4751294" y="3625334"/>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B</a:t>
            </a:r>
            <a:endParaRPr lang="en-US" sz="1400" dirty="0">
              <a:latin typeface="Times New Roman" pitchFamily="18" charset="0"/>
              <a:cs typeface="Times New Roman" pitchFamily="18" charset="0"/>
            </a:endParaRPr>
          </a:p>
        </p:txBody>
      </p:sp>
      <p:cxnSp>
        <p:nvCxnSpPr>
          <p:cNvPr id="25" name="Straight Arrow Connector 24"/>
          <p:cNvCxnSpPr/>
          <p:nvPr/>
        </p:nvCxnSpPr>
        <p:spPr>
          <a:xfrm>
            <a:off x="4130488" y="4531659"/>
            <a:ext cx="0" cy="6744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112191" y="5014874"/>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200 N</a:t>
            </a:r>
            <a:endParaRPr lang="en-US" sz="1400" baseline="30000" dirty="0">
              <a:latin typeface="Times New Roman" pitchFamily="18" charset="0"/>
              <a:cs typeface="Times New Roman" pitchFamily="18" charset="0"/>
            </a:endParaRPr>
          </a:p>
        </p:txBody>
      </p:sp>
      <p:cxnSp>
        <p:nvCxnSpPr>
          <p:cNvPr id="40" name="Straight Arrow Connector 39"/>
          <p:cNvCxnSpPr/>
          <p:nvPr/>
        </p:nvCxnSpPr>
        <p:spPr>
          <a:xfrm>
            <a:off x="4463282" y="3477256"/>
            <a:ext cx="0" cy="6744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379260" y="4132889"/>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C</a:t>
            </a:r>
            <a:endParaRPr lang="en-US" sz="1400" dirty="0">
              <a:latin typeface="Times New Roman" pitchFamily="18" charset="0"/>
              <a:cs typeface="Times New Roman" pitchFamily="18" charset="0"/>
            </a:endParaRPr>
          </a:p>
        </p:txBody>
      </p:sp>
      <p:sp>
        <p:nvSpPr>
          <p:cNvPr id="47" name="TextBox 46"/>
          <p:cNvSpPr txBox="1"/>
          <p:nvPr/>
        </p:nvSpPr>
        <p:spPr>
          <a:xfrm>
            <a:off x="4139454" y="3259125"/>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600 N</a:t>
            </a:r>
            <a:endParaRPr lang="en-US" sz="1400" baseline="30000" dirty="0">
              <a:latin typeface="Times New Roman" pitchFamily="18" charset="0"/>
              <a:cs typeface="Times New Roman" pitchFamily="18" charset="0"/>
            </a:endParaRPr>
          </a:p>
        </p:txBody>
      </p:sp>
      <p:sp>
        <p:nvSpPr>
          <p:cNvPr id="48" name="TextBox 47"/>
          <p:cNvSpPr txBox="1"/>
          <p:nvPr/>
        </p:nvSpPr>
        <p:spPr>
          <a:xfrm>
            <a:off x="5334000" y="3883819"/>
            <a:ext cx="1371600" cy="1554480"/>
          </a:xfrm>
          <a:prstGeom prst="rect">
            <a:avLst/>
          </a:prstGeom>
          <a:solidFill>
            <a:schemeClr val="accent3">
              <a:lumMod val="60000"/>
              <a:lumOff val="40000"/>
            </a:schemeClr>
          </a:solidFill>
        </p:spPr>
        <p:txBody>
          <a:bodyPr wrap="square" rtlCol="0">
            <a:spAutoFit/>
          </a:bodyPr>
          <a:lstStyle/>
          <a:p>
            <a:pPr algn="ctr">
              <a:lnSpc>
                <a:spcPct val="150000"/>
              </a:lnSpc>
            </a:pPr>
            <a:r>
              <a:rPr lang="en-US" sz="2000" dirty="0" smtClean="0">
                <a:latin typeface="Times New Roman" pitchFamily="18" charset="0"/>
                <a:cs typeface="Times New Roman" pitchFamily="18" charset="0"/>
              </a:rPr>
              <a:t>AB = 4 m</a:t>
            </a:r>
          </a:p>
          <a:p>
            <a:pPr algn="ctr">
              <a:lnSpc>
                <a:spcPct val="150000"/>
              </a:lnSpc>
            </a:pPr>
            <a:r>
              <a:rPr lang="en-US" sz="2000" dirty="0">
                <a:latin typeface="Times New Roman" pitchFamily="18" charset="0"/>
                <a:cs typeface="Times New Roman" pitchFamily="18" charset="0"/>
              </a:rPr>
              <a:t>AG = 2 m</a:t>
            </a:r>
          </a:p>
          <a:p>
            <a:pPr algn="ctr">
              <a:lnSpc>
                <a:spcPct val="150000"/>
              </a:lnSpc>
            </a:pPr>
            <a:r>
              <a:rPr lang="en-US" sz="2000" dirty="0" smtClean="0">
                <a:latin typeface="Times New Roman" pitchFamily="18" charset="0"/>
                <a:cs typeface="Times New Roman" pitchFamily="18" charset="0"/>
              </a:rPr>
              <a:t>AC = 3 m</a:t>
            </a:r>
          </a:p>
          <a:p>
            <a:pPr algn="ctr"/>
            <a:endParaRPr lang="en-US" sz="2000" dirty="0">
              <a:latin typeface="Times New Roman" pitchFamily="18" charset="0"/>
              <a:cs typeface="Times New Roman" pitchFamily="18" charset="0"/>
            </a:endParaRPr>
          </a:p>
        </p:txBody>
      </p:sp>
      <p:sp>
        <p:nvSpPr>
          <p:cNvPr id="49" name="TextBox 48"/>
          <p:cNvSpPr txBox="1"/>
          <p:nvPr/>
        </p:nvSpPr>
        <p:spPr>
          <a:xfrm>
            <a:off x="3878783" y="4255418"/>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G</a:t>
            </a:r>
            <a:endParaRPr lang="en-US" sz="1400" dirty="0">
              <a:latin typeface="Times New Roman" pitchFamily="18" charset="0"/>
              <a:cs typeface="Times New Roman" pitchFamily="18" charset="0"/>
            </a:endParaRPr>
          </a:p>
        </p:txBody>
      </p:sp>
      <p:cxnSp>
        <p:nvCxnSpPr>
          <p:cNvPr id="28" name="Straight Arrow Connector 27"/>
          <p:cNvCxnSpPr/>
          <p:nvPr/>
        </p:nvCxnSpPr>
        <p:spPr>
          <a:xfrm flipV="1">
            <a:off x="2635624" y="5338199"/>
            <a:ext cx="70173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350300" y="5139770"/>
            <a:ext cx="751488"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P</a:t>
            </a:r>
            <a:endParaRPr lang="en-US" b="1" baseline="30000" dirty="0">
              <a:solidFill>
                <a:srgbClr val="FF0000"/>
              </a:solidFill>
              <a:latin typeface="Times New Roman" pitchFamily="18" charset="0"/>
              <a:cs typeface="Times New Roman" pitchFamily="18" charset="0"/>
            </a:endParaRPr>
          </a:p>
        </p:txBody>
      </p:sp>
      <p:sp>
        <p:nvSpPr>
          <p:cNvPr id="52" name="TextBox 51"/>
          <p:cNvSpPr txBox="1"/>
          <p:nvPr/>
        </p:nvSpPr>
        <p:spPr>
          <a:xfrm>
            <a:off x="3223789" y="5750004"/>
            <a:ext cx="1994321" cy="1107996"/>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AIM:</a:t>
            </a:r>
          </a:p>
          <a:p>
            <a:endParaRPr lang="en-US" b="1" dirty="0" smtClean="0">
              <a:solidFill>
                <a:srgbClr val="FF0000"/>
              </a:solidFill>
              <a:latin typeface="Times New Roman" pitchFamily="18" charset="0"/>
              <a:cs typeface="Times New Roman" pitchFamily="18" charset="0"/>
            </a:endParaRPr>
          </a:p>
          <a:p>
            <a:r>
              <a:rPr lang="en-US" b="1" dirty="0" err="1" smtClean="0">
                <a:solidFill>
                  <a:srgbClr val="FF0000"/>
                </a:solidFill>
                <a:latin typeface="Times New Roman" pitchFamily="18" charset="0"/>
                <a:cs typeface="Times New Roman" pitchFamily="18" charset="0"/>
              </a:rPr>
              <a:t>P</a:t>
            </a:r>
            <a:r>
              <a:rPr lang="en-US" b="1" baseline="-25000" dirty="0" err="1" smtClean="0">
                <a:solidFill>
                  <a:srgbClr val="FF0000"/>
                </a:solidFill>
                <a:latin typeface="Times New Roman" pitchFamily="18" charset="0"/>
                <a:cs typeface="Times New Roman" pitchFamily="18" charset="0"/>
              </a:rPr>
              <a:t>min</a:t>
            </a:r>
            <a:r>
              <a:rPr lang="en-US" b="1" dirty="0" smtClean="0">
                <a:solidFill>
                  <a:srgbClr val="FF0000"/>
                </a:solidFill>
                <a:latin typeface="Times New Roman" pitchFamily="18" charset="0"/>
                <a:cs typeface="Times New Roman" pitchFamily="18" charset="0"/>
              </a:rPr>
              <a:t> = ??</a:t>
            </a:r>
          </a:p>
          <a:p>
            <a:endParaRPr lang="en-US" b="1" baseline="30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59804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81891"/>
          </a:xfrm>
          <a:solidFill>
            <a:schemeClr val="accent5">
              <a:lumMod val="60000"/>
              <a:lumOff val="40000"/>
            </a:schemeClr>
          </a:solidFill>
        </p:spPr>
        <p:txBody>
          <a:bodyPr>
            <a:normAutofit fontScale="90000"/>
          </a:bodyPr>
          <a:lstStyle/>
          <a:p>
            <a:pPr algn="l"/>
            <a:r>
              <a:rPr lang="en-US" dirty="0"/>
              <a:t>Ladder problem</a:t>
            </a:r>
          </a:p>
        </p:txBody>
      </p:sp>
      <p:sp>
        <p:nvSpPr>
          <p:cNvPr id="21" name="TextBox 20"/>
          <p:cNvSpPr txBox="1"/>
          <p:nvPr/>
        </p:nvSpPr>
        <p:spPr>
          <a:xfrm>
            <a:off x="3657600" y="2057400"/>
            <a:ext cx="1097280" cy="461665"/>
          </a:xfrm>
          <a:prstGeom prst="rect">
            <a:avLst/>
          </a:prstGeom>
          <a:solidFill>
            <a:schemeClr val="accent3">
              <a:lumMod val="60000"/>
              <a:lumOff val="40000"/>
            </a:schemeClr>
          </a:solidFill>
        </p:spPr>
        <p:txBody>
          <a:bodyPr wrap="square" rtlCol="0">
            <a:spAutoFit/>
          </a:bodyPr>
          <a:lstStyle/>
          <a:p>
            <a:r>
              <a:rPr lang="en-US" sz="2400" dirty="0" smtClean="0">
                <a:latin typeface="Times New Roman" pitchFamily="18" charset="0"/>
                <a:cs typeface="Times New Roman" pitchFamily="18" charset="0"/>
              </a:rPr>
              <a:t>Step-1</a:t>
            </a:r>
            <a:endParaRPr lang="en-US" sz="2400" dirty="0">
              <a:latin typeface="Times New Roman" pitchFamily="18" charset="0"/>
              <a:cs typeface="Times New Roman" pitchFamily="18" charset="0"/>
            </a:endParaRPr>
          </a:p>
        </p:txBody>
      </p:sp>
      <p:sp>
        <p:nvSpPr>
          <p:cNvPr id="22" name="TextBox 21"/>
          <p:cNvSpPr txBox="1"/>
          <p:nvPr/>
        </p:nvSpPr>
        <p:spPr>
          <a:xfrm>
            <a:off x="1828800" y="3461266"/>
            <a:ext cx="5120640" cy="369332"/>
          </a:xfrm>
          <a:prstGeom prst="rect">
            <a:avLst/>
          </a:prstGeom>
          <a:noFill/>
        </p:spPr>
        <p:txBody>
          <a:bodyPr wrap="square" rtlCol="0">
            <a:spAutoFit/>
          </a:bodyPr>
          <a:lstStyle/>
          <a:p>
            <a:pPr marL="285750" indent="-285750">
              <a:buFont typeface="Courier New" pitchFamily="49" charset="0"/>
              <a:buChar char="o"/>
            </a:pPr>
            <a:r>
              <a:rPr lang="en-US" dirty="0" smtClean="0">
                <a:latin typeface="Times New Roman" pitchFamily="18" charset="0"/>
                <a:cs typeface="Times New Roman" pitchFamily="18" charset="0"/>
              </a:rPr>
              <a:t>DRAW FREE BODY DIAGRAM OF LADDER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83007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81891"/>
          </a:xfrm>
          <a:solidFill>
            <a:schemeClr val="accent5">
              <a:lumMod val="60000"/>
              <a:lumOff val="40000"/>
            </a:schemeClr>
          </a:solidFill>
        </p:spPr>
        <p:txBody>
          <a:bodyPr>
            <a:normAutofit fontScale="90000"/>
          </a:bodyPr>
          <a:lstStyle/>
          <a:p>
            <a:pPr algn="l"/>
            <a:r>
              <a:rPr lang="en-US" dirty="0"/>
              <a:t>Ladder problem</a:t>
            </a:r>
          </a:p>
        </p:txBody>
      </p:sp>
      <p:sp>
        <p:nvSpPr>
          <p:cNvPr id="21" name="TextBox 20"/>
          <p:cNvSpPr txBox="1"/>
          <p:nvPr/>
        </p:nvSpPr>
        <p:spPr>
          <a:xfrm>
            <a:off x="1874520" y="784410"/>
            <a:ext cx="1097280" cy="461665"/>
          </a:xfrm>
          <a:prstGeom prst="rect">
            <a:avLst/>
          </a:prstGeom>
          <a:solidFill>
            <a:schemeClr val="accent3">
              <a:lumMod val="60000"/>
              <a:lumOff val="40000"/>
            </a:schemeClr>
          </a:solidFill>
        </p:spPr>
        <p:txBody>
          <a:bodyPr wrap="square" rtlCol="0">
            <a:spAutoFit/>
          </a:bodyPr>
          <a:lstStyle/>
          <a:p>
            <a:r>
              <a:rPr lang="en-US" sz="2400" dirty="0" smtClean="0">
                <a:latin typeface="Times New Roman" pitchFamily="18" charset="0"/>
                <a:cs typeface="Times New Roman" pitchFamily="18" charset="0"/>
              </a:rPr>
              <a:t>Step-1</a:t>
            </a:r>
            <a:endParaRPr lang="en-US" sz="2400" dirty="0">
              <a:latin typeface="Times New Roman" pitchFamily="18" charset="0"/>
              <a:cs typeface="Times New Roman" pitchFamily="18" charset="0"/>
            </a:endParaRPr>
          </a:p>
        </p:txBody>
      </p:sp>
      <p:sp>
        <p:nvSpPr>
          <p:cNvPr id="22" name="TextBox 21"/>
          <p:cNvSpPr txBox="1"/>
          <p:nvPr/>
        </p:nvSpPr>
        <p:spPr>
          <a:xfrm>
            <a:off x="-15240" y="1447800"/>
            <a:ext cx="5120640" cy="369332"/>
          </a:xfrm>
          <a:prstGeom prst="rect">
            <a:avLst/>
          </a:prstGeom>
          <a:noFill/>
        </p:spPr>
        <p:txBody>
          <a:bodyPr wrap="square" rtlCol="0">
            <a:spAutoFit/>
          </a:bodyPr>
          <a:lstStyle/>
          <a:p>
            <a:pPr marL="285750" indent="-285750">
              <a:buFont typeface="Courier New" pitchFamily="49" charset="0"/>
              <a:buChar char="o"/>
            </a:pPr>
            <a:r>
              <a:rPr lang="en-US" dirty="0" smtClean="0">
                <a:latin typeface="Times New Roman" pitchFamily="18" charset="0"/>
                <a:cs typeface="Times New Roman" pitchFamily="18" charset="0"/>
              </a:rPr>
              <a:t>DRAW FREE BODY DIAGRAM OF LADDER</a:t>
            </a:r>
            <a:endParaRPr lang="en-US" dirty="0">
              <a:latin typeface="Times New Roman" pitchFamily="18" charset="0"/>
              <a:cs typeface="Times New Roman" pitchFamily="18" charset="0"/>
            </a:endParaRPr>
          </a:p>
        </p:txBody>
      </p:sp>
      <p:cxnSp>
        <p:nvCxnSpPr>
          <p:cNvPr id="7" name="Straight Connector 6"/>
          <p:cNvCxnSpPr/>
          <p:nvPr/>
        </p:nvCxnSpPr>
        <p:spPr>
          <a:xfrm flipV="1">
            <a:off x="1764500" y="2913075"/>
            <a:ext cx="1447800" cy="152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rot="1211422">
            <a:off x="1741862" y="4120927"/>
            <a:ext cx="457200" cy="457200"/>
          </a:xfrm>
          <a:prstGeom prst="arc">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2116932" y="4060557"/>
            <a:ext cx="56738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a:t>
            </a:r>
            <a:r>
              <a:rPr lang="en-US" sz="1400" baseline="30000" dirty="0" smtClean="0">
                <a:latin typeface="Times New Roman" pitchFamily="18" charset="0"/>
                <a:cs typeface="Times New Roman" pitchFamily="18" charset="0"/>
              </a:rPr>
              <a:t>0</a:t>
            </a:r>
            <a:endParaRPr lang="en-US" sz="1400" baseline="30000" dirty="0">
              <a:latin typeface="Times New Roman" pitchFamily="18" charset="0"/>
              <a:cs typeface="Times New Roman" pitchFamily="18" charset="0"/>
            </a:endParaRPr>
          </a:p>
        </p:txBody>
      </p:sp>
      <p:cxnSp>
        <p:nvCxnSpPr>
          <p:cNvPr id="12" name="Straight Arrow Connector 11"/>
          <p:cNvCxnSpPr/>
          <p:nvPr/>
        </p:nvCxnSpPr>
        <p:spPr>
          <a:xfrm>
            <a:off x="2542188" y="3634734"/>
            <a:ext cx="0" cy="6744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23891" y="4117949"/>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200 N</a:t>
            </a:r>
            <a:endParaRPr lang="en-US" sz="1400" baseline="30000" dirty="0">
              <a:latin typeface="Times New Roman" pitchFamily="18" charset="0"/>
              <a:cs typeface="Times New Roman" pitchFamily="18" charset="0"/>
            </a:endParaRPr>
          </a:p>
        </p:txBody>
      </p:sp>
      <p:cxnSp>
        <p:nvCxnSpPr>
          <p:cNvPr id="14" name="Straight Arrow Connector 13"/>
          <p:cNvCxnSpPr/>
          <p:nvPr/>
        </p:nvCxnSpPr>
        <p:spPr>
          <a:xfrm>
            <a:off x="2874982" y="2580331"/>
            <a:ext cx="0" cy="6744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51154" y="2362200"/>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600 N</a:t>
            </a:r>
            <a:endParaRPr lang="en-US" sz="1400" baseline="30000" dirty="0">
              <a:latin typeface="Times New Roman" pitchFamily="18" charset="0"/>
              <a:cs typeface="Times New Roman" pitchFamily="18" charset="0"/>
            </a:endParaRPr>
          </a:p>
        </p:txBody>
      </p:sp>
      <p:cxnSp>
        <p:nvCxnSpPr>
          <p:cNvPr id="18" name="Straight Arrow Connector 17"/>
          <p:cNvCxnSpPr/>
          <p:nvPr/>
        </p:nvCxnSpPr>
        <p:spPr>
          <a:xfrm flipV="1">
            <a:off x="1047324" y="4441274"/>
            <a:ext cx="70173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2000" y="4242845"/>
            <a:ext cx="751488"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P</a:t>
            </a:r>
            <a:endParaRPr lang="en-US" b="1" baseline="30000"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764500" y="4441274"/>
            <a:ext cx="91981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549526" y="2580331"/>
            <a:ext cx="0" cy="67445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86752" y="2759186"/>
            <a:ext cx="75148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a:t>
            </a:r>
            <a:r>
              <a:rPr lang="en-US" baseline="-25000" dirty="0" smtClean="0">
                <a:latin typeface="Times New Roman" pitchFamily="18" charset="0"/>
                <a:cs typeface="Times New Roman" pitchFamily="18" charset="0"/>
              </a:rPr>
              <a:t>B</a:t>
            </a:r>
            <a:endParaRPr lang="en-US" baseline="30000" dirty="0">
              <a:latin typeface="Times New Roman" pitchFamily="18" charset="0"/>
              <a:cs typeface="Times New Roman" pitchFamily="18" charset="0"/>
            </a:endParaRPr>
          </a:p>
        </p:txBody>
      </p:sp>
      <p:cxnSp>
        <p:nvCxnSpPr>
          <p:cNvPr id="25" name="Straight Connector 24"/>
          <p:cNvCxnSpPr/>
          <p:nvPr/>
        </p:nvCxnSpPr>
        <p:spPr>
          <a:xfrm flipV="1">
            <a:off x="6248400" y="2944451"/>
            <a:ext cx="1447800" cy="152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696200" y="291755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a:stCxn id="20" idx="4"/>
          </p:cNvCxnSpPr>
          <p:nvPr/>
        </p:nvCxnSpPr>
        <p:spPr>
          <a:xfrm>
            <a:off x="7719060" y="2963276"/>
            <a:ext cx="22859" cy="5593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620000" y="3441993"/>
            <a:ext cx="563881" cy="369332"/>
          </a:xfrm>
          <a:prstGeom prst="rect">
            <a:avLst/>
          </a:prstGeom>
          <a:noFill/>
        </p:spPr>
        <p:txBody>
          <a:bodyPr wrap="square" rtlCol="0">
            <a:spAutoFit/>
          </a:bodyPr>
          <a:lstStyle/>
          <a:p>
            <a:r>
              <a:rPr lang="en-US" dirty="0" smtClean="0"/>
              <a:t>V</a:t>
            </a:r>
            <a:r>
              <a:rPr lang="en-US" baseline="-25000" dirty="0" smtClean="0"/>
              <a:t>B</a:t>
            </a:r>
            <a:endParaRPr lang="en-US" dirty="0"/>
          </a:p>
        </p:txBody>
      </p:sp>
      <p:cxnSp>
        <p:nvCxnSpPr>
          <p:cNvPr id="29" name="Straight Arrow Connector 28"/>
          <p:cNvCxnSpPr/>
          <p:nvPr/>
        </p:nvCxnSpPr>
        <p:spPr>
          <a:xfrm flipH="1">
            <a:off x="5769340" y="4468451"/>
            <a:ext cx="4790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684519" y="4490863"/>
            <a:ext cx="563881" cy="369332"/>
          </a:xfrm>
          <a:prstGeom prst="rect">
            <a:avLst/>
          </a:prstGeom>
          <a:noFill/>
        </p:spPr>
        <p:txBody>
          <a:bodyPr wrap="square" rtlCol="0">
            <a:spAutoFit/>
          </a:bodyPr>
          <a:lstStyle/>
          <a:p>
            <a:r>
              <a:rPr lang="en-US" dirty="0" smtClean="0"/>
              <a:t>V</a:t>
            </a:r>
            <a:r>
              <a:rPr lang="en-US" baseline="-25000" dirty="0"/>
              <a:t>A</a:t>
            </a:r>
            <a:endParaRPr lang="en-US" dirty="0"/>
          </a:p>
        </p:txBody>
      </p:sp>
      <p:sp>
        <p:nvSpPr>
          <p:cNvPr id="33" name="Oval 32"/>
          <p:cNvSpPr/>
          <p:nvPr/>
        </p:nvSpPr>
        <p:spPr>
          <a:xfrm>
            <a:off x="6248400" y="444000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210300" y="4401963"/>
            <a:ext cx="563881" cy="369332"/>
          </a:xfrm>
          <a:prstGeom prst="rect">
            <a:avLst/>
          </a:prstGeom>
          <a:noFill/>
        </p:spPr>
        <p:txBody>
          <a:bodyPr wrap="square" rtlCol="0">
            <a:spAutoFit/>
          </a:bodyPr>
          <a:lstStyle/>
          <a:p>
            <a:r>
              <a:rPr lang="en-US" dirty="0" smtClean="0"/>
              <a:t>A</a:t>
            </a:r>
            <a:endParaRPr lang="en-US" dirty="0"/>
          </a:p>
        </p:txBody>
      </p:sp>
      <p:sp>
        <p:nvSpPr>
          <p:cNvPr id="35" name="TextBox 34"/>
          <p:cNvSpPr txBox="1"/>
          <p:nvPr/>
        </p:nvSpPr>
        <p:spPr>
          <a:xfrm>
            <a:off x="7655559" y="2657277"/>
            <a:ext cx="563881" cy="369332"/>
          </a:xfrm>
          <a:prstGeom prst="rect">
            <a:avLst/>
          </a:prstGeom>
          <a:noFill/>
        </p:spPr>
        <p:txBody>
          <a:bodyPr wrap="square" rtlCol="0">
            <a:spAutoFit/>
          </a:bodyPr>
          <a:lstStyle/>
          <a:p>
            <a:r>
              <a:rPr lang="en-US" dirty="0" smtClean="0"/>
              <a:t>B</a:t>
            </a:r>
            <a:endParaRPr lang="en-US" dirty="0"/>
          </a:p>
        </p:txBody>
      </p:sp>
      <p:sp>
        <p:nvSpPr>
          <p:cNvPr id="36" name="TextBox 35"/>
          <p:cNvSpPr txBox="1"/>
          <p:nvPr/>
        </p:nvSpPr>
        <p:spPr>
          <a:xfrm>
            <a:off x="5067300" y="5918200"/>
            <a:ext cx="4038600" cy="923330"/>
          </a:xfrm>
          <a:prstGeom prst="rect">
            <a:avLst/>
          </a:prstGeom>
          <a:noFill/>
        </p:spPr>
        <p:txBody>
          <a:bodyPr wrap="square" rtlCol="0">
            <a:spAutoFit/>
          </a:bodyPr>
          <a:lstStyle/>
          <a:p>
            <a:pPr algn="just"/>
            <a:r>
              <a:rPr lang="en-US" dirty="0" smtClean="0"/>
              <a:t>At the time of slipping direction of velocity of point A and B are shown in above figure.</a:t>
            </a:r>
            <a:endParaRPr lang="en-US" dirty="0"/>
          </a:p>
        </p:txBody>
      </p:sp>
      <p:cxnSp>
        <p:nvCxnSpPr>
          <p:cNvPr id="38" name="Straight Connector 37"/>
          <p:cNvCxnSpPr/>
          <p:nvPr/>
        </p:nvCxnSpPr>
        <p:spPr>
          <a:xfrm>
            <a:off x="4953000" y="609600"/>
            <a:ext cx="91440" cy="632460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092700" y="1447800"/>
            <a:ext cx="3749040" cy="369332"/>
          </a:xfrm>
          <a:prstGeom prst="rect">
            <a:avLst/>
          </a:prstGeom>
          <a:noFill/>
        </p:spPr>
        <p:txBody>
          <a:bodyPr wrap="square" rtlCol="0">
            <a:spAutoFit/>
          </a:bodyPr>
          <a:lstStyle/>
          <a:p>
            <a:pPr marL="285750" indent="-285750">
              <a:buFont typeface="Courier New" pitchFamily="49" charset="0"/>
              <a:buChar char="o"/>
            </a:pPr>
            <a:r>
              <a:rPr lang="en-US" dirty="0" smtClean="0">
                <a:latin typeface="Times New Roman" pitchFamily="18" charset="0"/>
                <a:cs typeface="Times New Roman" pitchFamily="18" charset="0"/>
              </a:rPr>
              <a:t>Velocity direction of point A and B.</a:t>
            </a:r>
            <a:endParaRPr lang="en-US" dirty="0">
              <a:latin typeface="Times New Roman" pitchFamily="18" charset="0"/>
              <a:cs typeface="Times New Roman" pitchFamily="18" charset="0"/>
            </a:endParaRPr>
          </a:p>
        </p:txBody>
      </p:sp>
      <p:cxnSp>
        <p:nvCxnSpPr>
          <p:cNvPr id="40" name="Straight Arrow Connector 39"/>
          <p:cNvCxnSpPr/>
          <p:nvPr/>
        </p:nvCxnSpPr>
        <p:spPr>
          <a:xfrm rot="10800000">
            <a:off x="3256205" y="2940416"/>
            <a:ext cx="0" cy="67445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275379" y="3454986"/>
            <a:ext cx="563881" cy="369332"/>
          </a:xfrm>
          <a:prstGeom prst="rect">
            <a:avLst/>
          </a:prstGeom>
          <a:noFill/>
        </p:spPr>
        <p:txBody>
          <a:bodyPr wrap="square" rtlCol="0">
            <a:spAutoFit/>
          </a:bodyPr>
          <a:lstStyle/>
          <a:p>
            <a:r>
              <a:rPr lang="en-US" dirty="0" smtClean="0"/>
              <a:t>F</a:t>
            </a:r>
            <a:r>
              <a:rPr lang="en-US" baseline="-25000" dirty="0" smtClean="0"/>
              <a:t>s</a:t>
            </a:r>
            <a:r>
              <a:rPr lang="en-US" sz="1600" baseline="-25000" dirty="0" smtClean="0"/>
              <a:t>2</a:t>
            </a:r>
            <a:endParaRPr lang="en-US" sz="1600" dirty="0"/>
          </a:p>
        </p:txBody>
      </p:sp>
      <p:cxnSp>
        <p:nvCxnSpPr>
          <p:cNvPr id="42" name="Straight Arrow Connector 41"/>
          <p:cNvCxnSpPr/>
          <p:nvPr/>
        </p:nvCxnSpPr>
        <p:spPr>
          <a:xfrm rot="10800000">
            <a:off x="1764500" y="4465463"/>
            <a:ext cx="0" cy="674452"/>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594718" y="5079701"/>
            <a:ext cx="75148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a:t>
            </a:r>
            <a:r>
              <a:rPr lang="en-US" baseline="-25000" dirty="0">
                <a:latin typeface="Times New Roman" pitchFamily="18" charset="0"/>
                <a:cs typeface="Times New Roman" pitchFamily="18" charset="0"/>
              </a:rPr>
              <a:t>A</a:t>
            </a:r>
            <a:endParaRPr lang="en-US" baseline="30000" dirty="0">
              <a:latin typeface="Times New Roman" pitchFamily="18" charset="0"/>
              <a:cs typeface="Times New Roman" pitchFamily="18" charset="0"/>
            </a:endParaRPr>
          </a:p>
        </p:txBody>
      </p:sp>
      <p:cxnSp>
        <p:nvCxnSpPr>
          <p:cNvPr id="44" name="Straight Arrow Connector 43"/>
          <p:cNvCxnSpPr/>
          <p:nvPr/>
        </p:nvCxnSpPr>
        <p:spPr>
          <a:xfrm rot="16200000">
            <a:off x="2116932" y="4125638"/>
            <a:ext cx="0" cy="674452"/>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298401" y="4430644"/>
            <a:ext cx="563881" cy="369332"/>
          </a:xfrm>
          <a:prstGeom prst="rect">
            <a:avLst/>
          </a:prstGeom>
          <a:noFill/>
        </p:spPr>
        <p:txBody>
          <a:bodyPr wrap="square" rtlCol="0">
            <a:spAutoFit/>
          </a:bodyPr>
          <a:lstStyle/>
          <a:p>
            <a:r>
              <a:rPr lang="en-US" dirty="0" smtClean="0"/>
              <a:t>F</a:t>
            </a:r>
            <a:r>
              <a:rPr lang="en-US" baseline="-25000" dirty="0" smtClean="0"/>
              <a:t>s</a:t>
            </a:r>
            <a:r>
              <a:rPr lang="en-US" sz="1600" baseline="-25000" dirty="0"/>
              <a:t>1</a:t>
            </a:r>
            <a:endParaRPr lang="en-US" sz="1600" dirty="0"/>
          </a:p>
        </p:txBody>
      </p:sp>
    </p:spTree>
    <p:extLst>
      <p:ext uri="{BB962C8B-B14F-4D97-AF65-F5344CB8AC3E}">
        <p14:creationId xmlns:p14="http://schemas.microsoft.com/office/powerpoint/2010/main" val="2008234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81891"/>
          </a:xfrm>
          <a:solidFill>
            <a:schemeClr val="accent5">
              <a:lumMod val="60000"/>
              <a:lumOff val="40000"/>
            </a:schemeClr>
          </a:solidFill>
        </p:spPr>
        <p:txBody>
          <a:bodyPr>
            <a:normAutofit fontScale="90000"/>
          </a:bodyPr>
          <a:lstStyle/>
          <a:p>
            <a:pPr algn="l"/>
            <a:r>
              <a:rPr lang="en-US" dirty="0"/>
              <a:t>Ladder problem</a:t>
            </a:r>
          </a:p>
        </p:txBody>
      </p:sp>
      <p:sp>
        <p:nvSpPr>
          <p:cNvPr id="21" name="TextBox 20"/>
          <p:cNvSpPr txBox="1"/>
          <p:nvPr/>
        </p:nvSpPr>
        <p:spPr>
          <a:xfrm>
            <a:off x="3657600" y="2057400"/>
            <a:ext cx="1097280" cy="461665"/>
          </a:xfrm>
          <a:prstGeom prst="rect">
            <a:avLst/>
          </a:prstGeom>
          <a:solidFill>
            <a:schemeClr val="accent3">
              <a:lumMod val="60000"/>
              <a:lumOff val="40000"/>
            </a:schemeClr>
          </a:solidFill>
        </p:spPr>
        <p:txBody>
          <a:bodyPr wrap="square" rtlCol="0">
            <a:spAutoFit/>
          </a:bodyPr>
          <a:lstStyle/>
          <a:p>
            <a:r>
              <a:rPr lang="en-US" sz="2400" dirty="0" smtClean="0">
                <a:latin typeface="Times New Roman" pitchFamily="18" charset="0"/>
                <a:cs typeface="Times New Roman" pitchFamily="18" charset="0"/>
              </a:rPr>
              <a:t>Step-2</a:t>
            </a:r>
            <a:endParaRPr lang="en-US" sz="2400" dirty="0">
              <a:latin typeface="Times New Roman" pitchFamily="18" charset="0"/>
              <a:cs typeface="Times New Roman" pitchFamily="18" charset="0"/>
            </a:endParaRPr>
          </a:p>
        </p:txBody>
      </p:sp>
      <p:sp>
        <p:nvSpPr>
          <p:cNvPr id="22" name="TextBox 21"/>
          <p:cNvSpPr txBox="1"/>
          <p:nvPr/>
        </p:nvSpPr>
        <p:spPr>
          <a:xfrm>
            <a:off x="2057400" y="3461266"/>
            <a:ext cx="5120640" cy="369332"/>
          </a:xfrm>
          <a:prstGeom prst="rect">
            <a:avLst/>
          </a:prstGeom>
          <a:noFill/>
        </p:spPr>
        <p:txBody>
          <a:bodyPr wrap="square" rtlCol="0">
            <a:spAutoFit/>
          </a:bodyPr>
          <a:lstStyle/>
          <a:p>
            <a:pPr marL="285750" indent="-285750">
              <a:buFont typeface="Courier New" pitchFamily="49" charset="0"/>
              <a:buChar char="o"/>
            </a:pPr>
            <a:r>
              <a:rPr lang="en-US" dirty="0" smtClean="0">
                <a:latin typeface="Times New Roman" pitchFamily="18" charset="0"/>
                <a:cs typeface="Times New Roman" pitchFamily="18" charset="0"/>
              </a:rPr>
              <a:t>Moment equilibrium about point A</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03448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81891"/>
          </a:xfrm>
          <a:solidFill>
            <a:schemeClr val="accent5">
              <a:lumMod val="60000"/>
              <a:lumOff val="40000"/>
            </a:schemeClr>
          </a:solidFill>
        </p:spPr>
        <p:txBody>
          <a:bodyPr>
            <a:normAutofit fontScale="90000"/>
          </a:bodyPr>
          <a:lstStyle/>
          <a:p>
            <a:pPr algn="l"/>
            <a:r>
              <a:rPr lang="en-US" dirty="0"/>
              <a:t>Ladder problem</a:t>
            </a:r>
          </a:p>
        </p:txBody>
      </p:sp>
      <p:cxnSp>
        <p:nvCxnSpPr>
          <p:cNvPr id="34" name="Straight Connector 33"/>
          <p:cNvCxnSpPr/>
          <p:nvPr/>
        </p:nvCxnSpPr>
        <p:spPr>
          <a:xfrm flipV="1">
            <a:off x="5955500" y="1160475"/>
            <a:ext cx="1447800" cy="152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Arc 34"/>
          <p:cNvSpPr/>
          <p:nvPr/>
        </p:nvSpPr>
        <p:spPr>
          <a:xfrm rot="1211422">
            <a:off x="5932862" y="2368327"/>
            <a:ext cx="457200" cy="457200"/>
          </a:xfrm>
          <a:prstGeom prst="arc">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TextBox 37"/>
          <p:cNvSpPr txBox="1"/>
          <p:nvPr/>
        </p:nvSpPr>
        <p:spPr>
          <a:xfrm>
            <a:off x="6307932" y="2307957"/>
            <a:ext cx="56738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a:t>
            </a:r>
            <a:r>
              <a:rPr lang="en-US" sz="1400" baseline="30000" dirty="0" smtClean="0">
                <a:latin typeface="Times New Roman" pitchFamily="18" charset="0"/>
                <a:cs typeface="Times New Roman" pitchFamily="18" charset="0"/>
              </a:rPr>
              <a:t>0</a:t>
            </a:r>
            <a:endParaRPr lang="en-US" sz="1400" baseline="30000" dirty="0">
              <a:latin typeface="Times New Roman" pitchFamily="18" charset="0"/>
              <a:cs typeface="Times New Roman" pitchFamily="18" charset="0"/>
            </a:endParaRPr>
          </a:p>
        </p:txBody>
      </p:sp>
      <p:cxnSp>
        <p:nvCxnSpPr>
          <p:cNvPr id="39" name="Straight Arrow Connector 38"/>
          <p:cNvCxnSpPr/>
          <p:nvPr/>
        </p:nvCxnSpPr>
        <p:spPr>
          <a:xfrm>
            <a:off x="6676791" y="1396989"/>
            <a:ext cx="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083353" y="1268500"/>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200 N</a:t>
            </a:r>
            <a:endParaRPr lang="en-US" sz="1400" baseline="30000" dirty="0">
              <a:latin typeface="Times New Roman" pitchFamily="18" charset="0"/>
              <a:cs typeface="Times New Roman" pitchFamily="18" charset="0"/>
            </a:endParaRPr>
          </a:p>
        </p:txBody>
      </p:sp>
      <p:cxnSp>
        <p:nvCxnSpPr>
          <p:cNvPr id="41" name="Straight Arrow Connector 40"/>
          <p:cNvCxnSpPr/>
          <p:nvPr/>
        </p:nvCxnSpPr>
        <p:spPr>
          <a:xfrm>
            <a:off x="7065982" y="827731"/>
            <a:ext cx="0" cy="6744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742154" y="609600"/>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600 N</a:t>
            </a:r>
            <a:endParaRPr lang="en-US" sz="1400" baseline="30000" dirty="0">
              <a:latin typeface="Times New Roman" pitchFamily="18" charset="0"/>
              <a:cs typeface="Times New Roman" pitchFamily="18" charset="0"/>
            </a:endParaRPr>
          </a:p>
        </p:txBody>
      </p:sp>
      <p:cxnSp>
        <p:nvCxnSpPr>
          <p:cNvPr id="43" name="Straight Arrow Connector 42"/>
          <p:cNvCxnSpPr/>
          <p:nvPr/>
        </p:nvCxnSpPr>
        <p:spPr>
          <a:xfrm flipV="1">
            <a:off x="5238324" y="2688674"/>
            <a:ext cx="70173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953000" y="2490245"/>
            <a:ext cx="751488"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P</a:t>
            </a:r>
            <a:endParaRPr lang="en-US" b="1" baseline="30000" dirty="0">
              <a:solidFill>
                <a:srgbClr val="FF0000"/>
              </a:solidFill>
              <a:latin typeface="Times New Roman" pitchFamily="18" charset="0"/>
              <a:cs typeface="Times New Roman" pitchFamily="18" charset="0"/>
            </a:endParaRPr>
          </a:p>
        </p:txBody>
      </p:sp>
      <p:cxnSp>
        <p:nvCxnSpPr>
          <p:cNvPr id="45" name="Straight Connector 44"/>
          <p:cNvCxnSpPr/>
          <p:nvPr/>
        </p:nvCxnSpPr>
        <p:spPr>
          <a:xfrm>
            <a:off x="5955500" y="2688674"/>
            <a:ext cx="91981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7740526" y="827731"/>
            <a:ext cx="0" cy="67445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8077752" y="1006586"/>
            <a:ext cx="75148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a:t>
            </a:r>
            <a:r>
              <a:rPr lang="en-US" baseline="-25000" dirty="0" smtClean="0">
                <a:latin typeface="Times New Roman" pitchFamily="18" charset="0"/>
                <a:cs typeface="Times New Roman" pitchFamily="18" charset="0"/>
              </a:rPr>
              <a:t>B</a:t>
            </a:r>
            <a:endParaRPr lang="en-US" baseline="30000" dirty="0">
              <a:latin typeface="Times New Roman" pitchFamily="18" charset="0"/>
              <a:cs typeface="Times New Roman" pitchFamily="18" charset="0"/>
            </a:endParaRPr>
          </a:p>
        </p:txBody>
      </p:sp>
      <p:cxnSp>
        <p:nvCxnSpPr>
          <p:cNvPr id="55" name="Straight Arrow Connector 54"/>
          <p:cNvCxnSpPr/>
          <p:nvPr/>
        </p:nvCxnSpPr>
        <p:spPr>
          <a:xfrm rot="10800000">
            <a:off x="7424345" y="1187816"/>
            <a:ext cx="0" cy="67445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466379" y="1702386"/>
            <a:ext cx="563881" cy="369332"/>
          </a:xfrm>
          <a:prstGeom prst="rect">
            <a:avLst/>
          </a:prstGeom>
          <a:noFill/>
        </p:spPr>
        <p:txBody>
          <a:bodyPr wrap="square" rtlCol="0">
            <a:spAutoFit/>
          </a:bodyPr>
          <a:lstStyle/>
          <a:p>
            <a:r>
              <a:rPr lang="en-US" dirty="0" smtClean="0"/>
              <a:t>F</a:t>
            </a:r>
            <a:r>
              <a:rPr lang="en-US" baseline="-25000" dirty="0" smtClean="0"/>
              <a:t>s</a:t>
            </a:r>
            <a:r>
              <a:rPr lang="en-US" sz="1600" baseline="-25000" dirty="0" smtClean="0"/>
              <a:t>2</a:t>
            </a:r>
            <a:endParaRPr lang="en-US" sz="1600" dirty="0"/>
          </a:p>
        </p:txBody>
      </p:sp>
      <p:cxnSp>
        <p:nvCxnSpPr>
          <p:cNvPr id="57" name="Straight Arrow Connector 56"/>
          <p:cNvCxnSpPr/>
          <p:nvPr/>
        </p:nvCxnSpPr>
        <p:spPr>
          <a:xfrm rot="10800000">
            <a:off x="5955500" y="2712863"/>
            <a:ext cx="0" cy="674452"/>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785718" y="3327101"/>
            <a:ext cx="75148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a:t>
            </a:r>
            <a:r>
              <a:rPr lang="en-US" baseline="-25000" dirty="0">
                <a:latin typeface="Times New Roman" pitchFamily="18" charset="0"/>
                <a:cs typeface="Times New Roman" pitchFamily="18" charset="0"/>
              </a:rPr>
              <a:t>A</a:t>
            </a:r>
            <a:endParaRPr lang="en-US" baseline="30000" dirty="0">
              <a:latin typeface="Times New Roman" pitchFamily="18" charset="0"/>
              <a:cs typeface="Times New Roman" pitchFamily="18" charset="0"/>
            </a:endParaRPr>
          </a:p>
        </p:txBody>
      </p:sp>
      <p:cxnSp>
        <p:nvCxnSpPr>
          <p:cNvPr id="59" name="Straight Arrow Connector 58"/>
          <p:cNvCxnSpPr/>
          <p:nvPr/>
        </p:nvCxnSpPr>
        <p:spPr>
          <a:xfrm rot="16200000">
            <a:off x="6307932" y="2360338"/>
            <a:ext cx="0" cy="674452"/>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248101" y="2639944"/>
            <a:ext cx="563881" cy="369332"/>
          </a:xfrm>
          <a:prstGeom prst="rect">
            <a:avLst/>
          </a:prstGeom>
          <a:noFill/>
        </p:spPr>
        <p:txBody>
          <a:bodyPr wrap="square" rtlCol="0">
            <a:spAutoFit/>
          </a:bodyPr>
          <a:lstStyle/>
          <a:p>
            <a:r>
              <a:rPr lang="en-US" dirty="0" smtClean="0"/>
              <a:t>F</a:t>
            </a:r>
            <a:r>
              <a:rPr lang="en-US" baseline="-25000" dirty="0" smtClean="0"/>
              <a:t>s</a:t>
            </a:r>
            <a:r>
              <a:rPr lang="en-US" sz="1600" baseline="-25000" dirty="0"/>
              <a:t>1</a:t>
            </a:r>
            <a:endParaRPr lang="en-US" sz="1600" dirty="0"/>
          </a:p>
        </p:txBody>
      </p:sp>
      <p:sp>
        <p:nvSpPr>
          <p:cNvPr id="61" name="TextBox 60"/>
          <p:cNvSpPr txBox="1"/>
          <p:nvPr/>
        </p:nvSpPr>
        <p:spPr>
          <a:xfrm>
            <a:off x="-12700" y="609600"/>
            <a:ext cx="5346700" cy="7201972"/>
          </a:xfrm>
          <a:prstGeom prst="rect">
            <a:avLst/>
          </a:prstGeom>
          <a:noFill/>
        </p:spPr>
        <p:txBody>
          <a:bodyPr wrap="square" rtlCol="0">
            <a:spAutoFit/>
          </a:bodyPr>
          <a:lstStyle/>
          <a:p>
            <a:pPr marL="285750" indent="-285750">
              <a:buFont typeface="Courier New" pitchFamily="49" charset="0"/>
              <a:buChar char="o"/>
            </a:pPr>
            <a:r>
              <a:rPr lang="en-US" u="sng" dirty="0" smtClean="0">
                <a:latin typeface="Times New Roman" pitchFamily="18" charset="0"/>
                <a:cs typeface="Times New Roman" pitchFamily="18" charset="0"/>
              </a:rPr>
              <a:t>Moment equilibrium about point A</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marL="342900" indent="-342900">
              <a:buFont typeface="+mj-lt"/>
              <a:buAutoNum type="arabicPeriod"/>
            </a:pPr>
            <a:r>
              <a:rPr lang="en-US" dirty="0" smtClean="0">
                <a:latin typeface="Times New Roman" pitchFamily="18" charset="0"/>
                <a:cs typeface="Times New Roman" pitchFamily="18" charset="0"/>
              </a:rPr>
              <a:t>Moment due to Normal force N</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about point A.</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Force  x  perpendicular distance from A to line</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of action of force N</a:t>
            </a:r>
            <a:r>
              <a:rPr lang="en-US" baseline="-25000" dirty="0" smtClean="0">
                <a:latin typeface="Times New Roman" pitchFamily="18" charset="0"/>
                <a:cs typeface="Times New Roman" pitchFamily="18" charset="0"/>
              </a:rPr>
              <a:t>B</a:t>
            </a:r>
          </a:p>
          <a:p>
            <a:endParaRPr lang="en-US" baseline="-25000" dirty="0">
              <a:latin typeface="Times New Roman" pitchFamily="18" charset="0"/>
              <a:cs typeface="Times New Roman" pitchFamily="18" charset="0"/>
            </a:endParaRPr>
          </a:p>
          <a:p>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 N</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x    AX</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 N</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x   </a:t>
            </a:r>
            <a:r>
              <a:rPr lang="en-US" dirty="0">
                <a:latin typeface="Times New Roman" pitchFamily="18" charset="0"/>
                <a:cs typeface="Times New Roman" pitchFamily="18" charset="0"/>
              </a:rPr>
              <a:t>AB * Cos( 30</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 )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 N</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x    4  * </a:t>
            </a:r>
            <a:r>
              <a:rPr lang="en-US" dirty="0">
                <a:latin typeface="Times New Roman" pitchFamily="18" charset="0"/>
                <a:cs typeface="Times New Roman" pitchFamily="18" charset="0"/>
              </a:rPr>
              <a:t>Cos( 30</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 )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Direction : Anticlockwise moment</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2. Moment due to Friction force F</a:t>
            </a:r>
            <a:r>
              <a:rPr lang="en-US" baseline="-25000" dirty="0" smtClean="0">
                <a:latin typeface="Times New Roman" pitchFamily="18" charset="0"/>
                <a:cs typeface="Times New Roman" pitchFamily="18" charset="0"/>
              </a:rPr>
              <a:t>s2</a:t>
            </a:r>
            <a:r>
              <a:rPr lang="en-US" dirty="0" smtClean="0">
                <a:latin typeface="Times New Roman" pitchFamily="18" charset="0"/>
                <a:cs typeface="Times New Roman" pitchFamily="18" charset="0"/>
              </a:rPr>
              <a:t> about point A.</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Force  x  perpendicular distance from A to line</a:t>
            </a:r>
          </a:p>
          <a:p>
            <a:r>
              <a:rPr lang="en-US" dirty="0">
                <a:latin typeface="Times New Roman" pitchFamily="18" charset="0"/>
                <a:cs typeface="Times New Roman" pitchFamily="18" charset="0"/>
              </a:rPr>
              <a:t>                       of action of force F</a:t>
            </a:r>
            <a:r>
              <a:rPr lang="en-US" baseline="-25000" dirty="0">
                <a:latin typeface="Times New Roman" pitchFamily="18" charset="0"/>
                <a:cs typeface="Times New Roman" pitchFamily="18" charset="0"/>
              </a:rPr>
              <a:t>s2</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s2</a:t>
            </a:r>
            <a:r>
              <a:rPr lang="en-US" dirty="0" smtClean="0">
                <a:latin typeface="Times New Roman" pitchFamily="18" charset="0"/>
                <a:cs typeface="Times New Roman" pitchFamily="18" charset="0"/>
              </a:rPr>
              <a:t>  x  AY</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s2</a:t>
            </a:r>
            <a:r>
              <a:rPr lang="en-US" dirty="0" smtClean="0">
                <a:latin typeface="Times New Roman" pitchFamily="18" charset="0"/>
                <a:cs typeface="Times New Roman" pitchFamily="18" charset="0"/>
              </a:rPr>
              <a:t>  x  AB Cos ( 60</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62" name="TextBox 61"/>
          <p:cNvSpPr txBox="1"/>
          <p:nvPr/>
        </p:nvSpPr>
        <p:spPr>
          <a:xfrm>
            <a:off x="5930112" y="2667154"/>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A</a:t>
            </a:r>
            <a:endParaRPr lang="en-US" sz="1400" dirty="0">
              <a:latin typeface="Times New Roman" pitchFamily="18" charset="0"/>
              <a:cs typeface="Times New Roman" pitchFamily="18" charset="0"/>
            </a:endParaRPr>
          </a:p>
        </p:txBody>
      </p:sp>
      <p:sp>
        <p:nvSpPr>
          <p:cNvPr id="63" name="TextBox 62"/>
          <p:cNvSpPr txBox="1"/>
          <p:nvPr/>
        </p:nvSpPr>
        <p:spPr>
          <a:xfrm>
            <a:off x="7444484" y="868377"/>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B</a:t>
            </a:r>
            <a:endParaRPr lang="en-US" sz="1400" dirty="0">
              <a:latin typeface="Times New Roman" pitchFamily="18" charset="0"/>
              <a:cs typeface="Times New Roman" pitchFamily="18" charset="0"/>
            </a:endParaRPr>
          </a:p>
        </p:txBody>
      </p:sp>
      <p:sp>
        <p:nvSpPr>
          <p:cNvPr id="64" name="TextBox 63"/>
          <p:cNvSpPr txBox="1"/>
          <p:nvPr/>
        </p:nvSpPr>
        <p:spPr>
          <a:xfrm>
            <a:off x="6983550" y="1477532"/>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C</a:t>
            </a:r>
            <a:endParaRPr lang="en-US" sz="1400" dirty="0">
              <a:latin typeface="Times New Roman" pitchFamily="18" charset="0"/>
              <a:cs typeface="Times New Roman" pitchFamily="18" charset="0"/>
            </a:endParaRPr>
          </a:p>
        </p:txBody>
      </p:sp>
      <p:sp>
        <p:nvSpPr>
          <p:cNvPr id="66" name="TextBox 65"/>
          <p:cNvSpPr txBox="1"/>
          <p:nvPr/>
        </p:nvSpPr>
        <p:spPr>
          <a:xfrm>
            <a:off x="8115300" y="2768600"/>
            <a:ext cx="1005840" cy="914400"/>
          </a:xfrm>
          <a:prstGeom prst="rect">
            <a:avLst/>
          </a:prstGeom>
          <a:solidFill>
            <a:schemeClr val="accent3">
              <a:lumMod val="60000"/>
              <a:lumOff val="40000"/>
            </a:schemeClr>
          </a:solidFill>
        </p:spPr>
        <p:txBody>
          <a:bodyPr wrap="square" rtlCol="0">
            <a:spAutoFit/>
          </a:bodyPr>
          <a:lstStyle/>
          <a:p>
            <a:pPr algn="ctr"/>
            <a:r>
              <a:rPr lang="en-US" sz="1600" dirty="0" smtClean="0">
                <a:latin typeface="Times New Roman" pitchFamily="18" charset="0"/>
                <a:cs typeface="Times New Roman" pitchFamily="18" charset="0"/>
              </a:rPr>
              <a:t>AB = 4 m</a:t>
            </a:r>
          </a:p>
          <a:p>
            <a:pPr algn="ctr"/>
            <a:r>
              <a:rPr lang="en-US" sz="1600" dirty="0">
                <a:latin typeface="Times New Roman" pitchFamily="18" charset="0"/>
                <a:cs typeface="Times New Roman" pitchFamily="18" charset="0"/>
              </a:rPr>
              <a:t>AG = 2 m</a:t>
            </a:r>
          </a:p>
          <a:p>
            <a:pPr algn="ctr"/>
            <a:r>
              <a:rPr lang="en-US" sz="1600" dirty="0" smtClean="0">
                <a:latin typeface="Times New Roman" pitchFamily="18" charset="0"/>
                <a:cs typeface="Times New Roman" pitchFamily="18" charset="0"/>
              </a:rPr>
              <a:t>AC = 3 m</a:t>
            </a:r>
          </a:p>
          <a:p>
            <a:pPr algn="ctr"/>
            <a:endParaRPr lang="en-US" sz="2000" dirty="0">
              <a:latin typeface="Times New Roman" pitchFamily="18" charset="0"/>
              <a:cs typeface="Times New Roman" pitchFamily="18" charset="0"/>
            </a:endParaRPr>
          </a:p>
        </p:txBody>
      </p:sp>
      <p:cxnSp>
        <p:nvCxnSpPr>
          <p:cNvPr id="6" name="Straight Connector 5"/>
          <p:cNvCxnSpPr/>
          <p:nvPr/>
        </p:nvCxnSpPr>
        <p:spPr>
          <a:xfrm flipH="1">
            <a:off x="7416000" y="1178560"/>
            <a:ext cx="0" cy="155448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5970706" y="1160475"/>
            <a:ext cx="2097654"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7077935" y="1496669"/>
            <a:ext cx="0" cy="118872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6709635" y="1887052"/>
            <a:ext cx="0" cy="82296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400123" y="1700300"/>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G</a:t>
            </a:r>
            <a:endParaRPr lang="en-US" sz="1400" dirty="0">
              <a:latin typeface="Times New Roman" pitchFamily="18" charset="0"/>
              <a:cs typeface="Times New Roman" pitchFamily="18" charset="0"/>
            </a:endParaRPr>
          </a:p>
        </p:txBody>
      </p:sp>
      <p:cxnSp>
        <p:nvCxnSpPr>
          <p:cNvPr id="9" name="Straight Connector 8"/>
          <p:cNvCxnSpPr/>
          <p:nvPr/>
        </p:nvCxnSpPr>
        <p:spPr>
          <a:xfrm flipV="1">
            <a:off x="5970706" y="1160475"/>
            <a:ext cx="0" cy="1537088"/>
          </a:xfrm>
          <a:prstGeom prst="line">
            <a:avLst/>
          </a:prstGeom>
          <a:ln>
            <a:solidFill>
              <a:schemeClr val="accent4"/>
            </a:solidFill>
            <a:prstDash val="lgDash"/>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740400" y="927100"/>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X</a:t>
            </a:r>
            <a:endParaRPr lang="en-US" sz="1400" dirty="0">
              <a:latin typeface="Times New Roman" pitchFamily="18" charset="0"/>
              <a:cs typeface="Times New Roman" pitchFamily="18" charset="0"/>
            </a:endParaRPr>
          </a:p>
        </p:txBody>
      </p:sp>
      <p:sp>
        <p:nvSpPr>
          <p:cNvPr id="72" name="TextBox 71"/>
          <p:cNvSpPr txBox="1"/>
          <p:nvPr/>
        </p:nvSpPr>
        <p:spPr>
          <a:xfrm>
            <a:off x="5970706" y="1919177"/>
            <a:ext cx="56738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30</a:t>
            </a:r>
            <a:r>
              <a:rPr lang="en-US" sz="1400" baseline="30000" dirty="0" smtClean="0">
                <a:latin typeface="Times New Roman" pitchFamily="18" charset="0"/>
                <a:cs typeface="Times New Roman" pitchFamily="18" charset="0"/>
              </a:rPr>
              <a:t>0</a:t>
            </a:r>
            <a:endParaRPr lang="en-US" sz="1400" baseline="30000" dirty="0">
              <a:latin typeface="Times New Roman" pitchFamily="18" charset="0"/>
              <a:cs typeface="Times New Roman" pitchFamily="18" charset="0"/>
            </a:endParaRPr>
          </a:p>
        </p:txBody>
      </p:sp>
      <p:sp>
        <p:nvSpPr>
          <p:cNvPr id="10" name="Arc 9"/>
          <p:cNvSpPr/>
          <p:nvPr/>
        </p:nvSpPr>
        <p:spPr>
          <a:xfrm rot="20037572">
            <a:off x="5799589" y="2184004"/>
            <a:ext cx="548640" cy="548640"/>
          </a:xfrm>
          <a:prstGeom prst="arc">
            <a:avLst/>
          </a:prstGeom>
          <a:noFill/>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p:nvPr/>
        </p:nvCxnSpPr>
        <p:spPr>
          <a:xfrm>
            <a:off x="4876800" y="609600"/>
            <a:ext cx="0" cy="624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flipV="1">
            <a:off x="5973954" y="2697565"/>
            <a:ext cx="1463040" cy="0"/>
          </a:xfrm>
          <a:prstGeom prst="line">
            <a:avLst/>
          </a:prstGeom>
          <a:ln>
            <a:solidFill>
              <a:schemeClr val="accent4"/>
            </a:solidFill>
            <a:prstDash val="lgDash"/>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288579" y="2629206"/>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Y</a:t>
            </a:r>
            <a:endParaRPr lang="en-US" sz="1400" dirty="0">
              <a:latin typeface="Times New Roman" pitchFamily="18" charset="0"/>
              <a:cs typeface="Times New Roman" pitchFamily="18" charset="0"/>
            </a:endParaRPr>
          </a:p>
        </p:txBody>
      </p:sp>
      <p:cxnSp>
        <p:nvCxnSpPr>
          <p:cNvPr id="76" name="Straight Connector 75"/>
          <p:cNvCxnSpPr/>
          <p:nvPr/>
        </p:nvCxnSpPr>
        <p:spPr>
          <a:xfrm>
            <a:off x="4876800" y="3696433"/>
            <a:ext cx="4297680" cy="0"/>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924313" y="3724537"/>
            <a:ext cx="4206240" cy="1200329"/>
          </a:xfrm>
          <a:prstGeom prst="rect">
            <a:avLst/>
          </a:prstGeom>
          <a:noFill/>
        </p:spPr>
        <p:txBody>
          <a:bodyPr wrap="square" rtlCol="0">
            <a:spAutoFit/>
          </a:bodyPr>
          <a:lstStyle/>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extBox 2"/>
          <p:cNvSpPr txBox="1"/>
          <p:nvPr/>
        </p:nvSpPr>
        <p:spPr>
          <a:xfrm>
            <a:off x="4924313" y="3733800"/>
            <a:ext cx="4196827" cy="923330"/>
          </a:xfrm>
          <a:prstGeom prst="rect">
            <a:avLst/>
          </a:prstGeom>
          <a:noFill/>
        </p:spPr>
        <p:txBody>
          <a:bodyPr wrap="square" rtlCol="0">
            <a:spAutoFit/>
          </a:bodyPr>
          <a:lstStyle/>
          <a:p>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s2</a:t>
            </a:r>
            <a:r>
              <a:rPr lang="en-US" dirty="0" smtClean="0">
                <a:latin typeface="Times New Roman" pitchFamily="18" charset="0"/>
                <a:cs typeface="Times New Roman" pitchFamily="18" charset="0"/>
              </a:rPr>
              <a:t> x 4  x 0.5.</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Direction: Anticlockwise direction.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98636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81891"/>
          </a:xfrm>
          <a:solidFill>
            <a:schemeClr val="accent5">
              <a:lumMod val="60000"/>
              <a:lumOff val="40000"/>
            </a:schemeClr>
          </a:solidFill>
        </p:spPr>
        <p:txBody>
          <a:bodyPr>
            <a:normAutofit fontScale="90000"/>
          </a:bodyPr>
          <a:lstStyle/>
          <a:p>
            <a:pPr algn="l"/>
            <a:r>
              <a:rPr lang="en-US" dirty="0"/>
              <a:t>Ladder problem</a:t>
            </a:r>
          </a:p>
        </p:txBody>
      </p:sp>
      <p:cxnSp>
        <p:nvCxnSpPr>
          <p:cNvPr id="34" name="Straight Connector 33"/>
          <p:cNvCxnSpPr/>
          <p:nvPr/>
        </p:nvCxnSpPr>
        <p:spPr>
          <a:xfrm flipV="1">
            <a:off x="5955500" y="1160475"/>
            <a:ext cx="1447800" cy="152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Arc 34"/>
          <p:cNvSpPr/>
          <p:nvPr/>
        </p:nvSpPr>
        <p:spPr>
          <a:xfrm rot="1211422">
            <a:off x="5932862" y="2368327"/>
            <a:ext cx="457200" cy="457200"/>
          </a:xfrm>
          <a:prstGeom prst="arc">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TextBox 37"/>
          <p:cNvSpPr txBox="1"/>
          <p:nvPr/>
        </p:nvSpPr>
        <p:spPr>
          <a:xfrm>
            <a:off x="6307932" y="2307957"/>
            <a:ext cx="56738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a:t>
            </a:r>
            <a:r>
              <a:rPr lang="en-US" sz="1400" baseline="30000" dirty="0" smtClean="0">
                <a:latin typeface="Times New Roman" pitchFamily="18" charset="0"/>
                <a:cs typeface="Times New Roman" pitchFamily="18" charset="0"/>
              </a:rPr>
              <a:t>0</a:t>
            </a:r>
            <a:endParaRPr lang="en-US" sz="1400" baseline="30000" dirty="0">
              <a:latin typeface="Times New Roman" pitchFamily="18" charset="0"/>
              <a:cs typeface="Times New Roman" pitchFamily="18" charset="0"/>
            </a:endParaRPr>
          </a:p>
        </p:txBody>
      </p:sp>
      <p:cxnSp>
        <p:nvCxnSpPr>
          <p:cNvPr id="39" name="Straight Arrow Connector 38"/>
          <p:cNvCxnSpPr/>
          <p:nvPr/>
        </p:nvCxnSpPr>
        <p:spPr>
          <a:xfrm>
            <a:off x="6676791" y="1396989"/>
            <a:ext cx="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083353" y="1268500"/>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200 N</a:t>
            </a:r>
            <a:endParaRPr lang="en-US" sz="1400" baseline="30000" dirty="0">
              <a:latin typeface="Times New Roman" pitchFamily="18" charset="0"/>
              <a:cs typeface="Times New Roman" pitchFamily="18" charset="0"/>
            </a:endParaRPr>
          </a:p>
        </p:txBody>
      </p:sp>
      <p:cxnSp>
        <p:nvCxnSpPr>
          <p:cNvPr id="41" name="Straight Arrow Connector 40"/>
          <p:cNvCxnSpPr/>
          <p:nvPr/>
        </p:nvCxnSpPr>
        <p:spPr>
          <a:xfrm>
            <a:off x="7065982" y="827731"/>
            <a:ext cx="0" cy="6744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742154" y="609600"/>
            <a:ext cx="751488"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600 N</a:t>
            </a:r>
            <a:endParaRPr lang="en-US" sz="1400" baseline="30000" dirty="0">
              <a:latin typeface="Times New Roman" pitchFamily="18" charset="0"/>
              <a:cs typeface="Times New Roman" pitchFamily="18" charset="0"/>
            </a:endParaRPr>
          </a:p>
        </p:txBody>
      </p:sp>
      <p:cxnSp>
        <p:nvCxnSpPr>
          <p:cNvPr id="43" name="Straight Arrow Connector 42"/>
          <p:cNvCxnSpPr/>
          <p:nvPr/>
        </p:nvCxnSpPr>
        <p:spPr>
          <a:xfrm flipV="1">
            <a:off x="5238324" y="2688674"/>
            <a:ext cx="70173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953000" y="2490245"/>
            <a:ext cx="751488"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P</a:t>
            </a:r>
            <a:endParaRPr lang="en-US" b="1" baseline="30000" dirty="0">
              <a:solidFill>
                <a:srgbClr val="FF0000"/>
              </a:solidFill>
              <a:latin typeface="Times New Roman" pitchFamily="18" charset="0"/>
              <a:cs typeface="Times New Roman" pitchFamily="18" charset="0"/>
            </a:endParaRPr>
          </a:p>
        </p:txBody>
      </p:sp>
      <p:cxnSp>
        <p:nvCxnSpPr>
          <p:cNvPr id="45" name="Straight Connector 44"/>
          <p:cNvCxnSpPr/>
          <p:nvPr/>
        </p:nvCxnSpPr>
        <p:spPr>
          <a:xfrm>
            <a:off x="5955500" y="2688674"/>
            <a:ext cx="91981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7740526" y="827731"/>
            <a:ext cx="0" cy="67445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8077752" y="1006586"/>
            <a:ext cx="75148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a:t>
            </a:r>
            <a:r>
              <a:rPr lang="en-US" baseline="-25000" dirty="0" smtClean="0">
                <a:latin typeface="Times New Roman" pitchFamily="18" charset="0"/>
                <a:cs typeface="Times New Roman" pitchFamily="18" charset="0"/>
              </a:rPr>
              <a:t>B</a:t>
            </a:r>
            <a:endParaRPr lang="en-US" baseline="30000" dirty="0">
              <a:latin typeface="Times New Roman" pitchFamily="18" charset="0"/>
              <a:cs typeface="Times New Roman" pitchFamily="18" charset="0"/>
            </a:endParaRPr>
          </a:p>
        </p:txBody>
      </p:sp>
      <p:cxnSp>
        <p:nvCxnSpPr>
          <p:cNvPr id="55" name="Straight Arrow Connector 54"/>
          <p:cNvCxnSpPr/>
          <p:nvPr/>
        </p:nvCxnSpPr>
        <p:spPr>
          <a:xfrm rot="10800000">
            <a:off x="7424345" y="1187816"/>
            <a:ext cx="0" cy="67445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466379" y="1702386"/>
            <a:ext cx="563881" cy="369332"/>
          </a:xfrm>
          <a:prstGeom prst="rect">
            <a:avLst/>
          </a:prstGeom>
          <a:noFill/>
        </p:spPr>
        <p:txBody>
          <a:bodyPr wrap="square" rtlCol="0">
            <a:spAutoFit/>
          </a:bodyPr>
          <a:lstStyle/>
          <a:p>
            <a:r>
              <a:rPr lang="en-US" dirty="0" smtClean="0"/>
              <a:t>F</a:t>
            </a:r>
            <a:r>
              <a:rPr lang="en-US" baseline="-25000" dirty="0" smtClean="0"/>
              <a:t>s</a:t>
            </a:r>
            <a:r>
              <a:rPr lang="en-US" sz="1600" baseline="-25000" dirty="0" smtClean="0"/>
              <a:t>2</a:t>
            </a:r>
            <a:endParaRPr lang="en-US" sz="1600" dirty="0"/>
          </a:p>
        </p:txBody>
      </p:sp>
      <p:cxnSp>
        <p:nvCxnSpPr>
          <p:cNvPr id="57" name="Straight Arrow Connector 56"/>
          <p:cNvCxnSpPr/>
          <p:nvPr/>
        </p:nvCxnSpPr>
        <p:spPr>
          <a:xfrm rot="10800000">
            <a:off x="5955500" y="2712863"/>
            <a:ext cx="0" cy="674452"/>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785718" y="3327101"/>
            <a:ext cx="75148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N</a:t>
            </a:r>
            <a:r>
              <a:rPr lang="en-US" baseline="-25000" dirty="0">
                <a:latin typeface="Times New Roman" pitchFamily="18" charset="0"/>
                <a:cs typeface="Times New Roman" pitchFamily="18" charset="0"/>
              </a:rPr>
              <a:t>A</a:t>
            </a:r>
            <a:endParaRPr lang="en-US" baseline="30000" dirty="0">
              <a:latin typeface="Times New Roman" pitchFamily="18" charset="0"/>
              <a:cs typeface="Times New Roman" pitchFamily="18" charset="0"/>
            </a:endParaRPr>
          </a:p>
        </p:txBody>
      </p:sp>
      <p:cxnSp>
        <p:nvCxnSpPr>
          <p:cNvPr id="59" name="Straight Arrow Connector 58"/>
          <p:cNvCxnSpPr/>
          <p:nvPr/>
        </p:nvCxnSpPr>
        <p:spPr>
          <a:xfrm rot="16200000">
            <a:off x="6307932" y="2360338"/>
            <a:ext cx="0" cy="674452"/>
          </a:xfrm>
          <a:prstGeom prst="straightConnector1">
            <a:avLst/>
          </a:prstGeom>
          <a:ln w="285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248101" y="2639944"/>
            <a:ext cx="563881" cy="369332"/>
          </a:xfrm>
          <a:prstGeom prst="rect">
            <a:avLst/>
          </a:prstGeom>
          <a:noFill/>
        </p:spPr>
        <p:txBody>
          <a:bodyPr wrap="square" rtlCol="0">
            <a:spAutoFit/>
          </a:bodyPr>
          <a:lstStyle/>
          <a:p>
            <a:r>
              <a:rPr lang="en-US" dirty="0" smtClean="0"/>
              <a:t>F</a:t>
            </a:r>
            <a:r>
              <a:rPr lang="en-US" baseline="-25000" dirty="0" smtClean="0"/>
              <a:t>s</a:t>
            </a:r>
            <a:r>
              <a:rPr lang="en-US" sz="1600" baseline="-25000" dirty="0"/>
              <a:t>1</a:t>
            </a:r>
            <a:endParaRPr lang="en-US" sz="1600" dirty="0"/>
          </a:p>
        </p:txBody>
      </p:sp>
      <p:sp>
        <p:nvSpPr>
          <p:cNvPr id="61" name="TextBox 60"/>
          <p:cNvSpPr txBox="1"/>
          <p:nvPr/>
        </p:nvSpPr>
        <p:spPr>
          <a:xfrm>
            <a:off x="-12700" y="609600"/>
            <a:ext cx="4937760" cy="7571303"/>
          </a:xfrm>
          <a:prstGeom prst="rect">
            <a:avLst/>
          </a:prstGeom>
          <a:noFill/>
        </p:spPr>
        <p:txBody>
          <a:bodyPr wrap="square" rtlCol="0">
            <a:spAutoFit/>
          </a:bodyPr>
          <a:lstStyle/>
          <a:p>
            <a:pPr marL="285750" indent="-285750">
              <a:buFont typeface="Courier New" pitchFamily="49" charset="0"/>
              <a:buChar char="o"/>
            </a:pPr>
            <a:r>
              <a:rPr lang="en-US" u="sng" dirty="0" smtClean="0">
                <a:latin typeface="Times New Roman" pitchFamily="18" charset="0"/>
                <a:cs typeface="Times New Roman" pitchFamily="18" charset="0"/>
              </a:rPr>
              <a:t>Moment equilibrium about point A</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3. Moment due to 600 N force act at point C about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point A.</a:t>
            </a:r>
          </a:p>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Force x perpendicular distance of line of action</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of force 600 N from A.</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 600 N   x   AZ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 600 N    x   3 * Cos ( 60</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m</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 900 N m</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Direction : Clockwise moment</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4. Moment due to 200 N force act at point G about</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point A.</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 Force x perpendicular distance of line of action</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of force 200N from A.</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62" name="TextBox 61"/>
          <p:cNvSpPr txBox="1"/>
          <p:nvPr/>
        </p:nvSpPr>
        <p:spPr>
          <a:xfrm>
            <a:off x="5930112" y="2667154"/>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A</a:t>
            </a:r>
            <a:endParaRPr lang="en-US" sz="1400" dirty="0">
              <a:latin typeface="Times New Roman" pitchFamily="18" charset="0"/>
              <a:cs typeface="Times New Roman" pitchFamily="18" charset="0"/>
            </a:endParaRPr>
          </a:p>
        </p:txBody>
      </p:sp>
      <p:sp>
        <p:nvSpPr>
          <p:cNvPr id="63" name="TextBox 62"/>
          <p:cNvSpPr txBox="1"/>
          <p:nvPr/>
        </p:nvSpPr>
        <p:spPr>
          <a:xfrm>
            <a:off x="7444484" y="868377"/>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B</a:t>
            </a:r>
            <a:endParaRPr lang="en-US" sz="1400" dirty="0">
              <a:latin typeface="Times New Roman" pitchFamily="18" charset="0"/>
              <a:cs typeface="Times New Roman" pitchFamily="18" charset="0"/>
            </a:endParaRPr>
          </a:p>
        </p:txBody>
      </p:sp>
      <p:sp>
        <p:nvSpPr>
          <p:cNvPr id="64" name="TextBox 63"/>
          <p:cNvSpPr txBox="1"/>
          <p:nvPr/>
        </p:nvSpPr>
        <p:spPr>
          <a:xfrm>
            <a:off x="6983550" y="1477532"/>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C</a:t>
            </a:r>
            <a:endParaRPr lang="en-US" sz="1400" dirty="0">
              <a:latin typeface="Times New Roman" pitchFamily="18" charset="0"/>
              <a:cs typeface="Times New Roman" pitchFamily="18" charset="0"/>
            </a:endParaRPr>
          </a:p>
        </p:txBody>
      </p:sp>
      <p:sp>
        <p:nvSpPr>
          <p:cNvPr id="66" name="TextBox 65"/>
          <p:cNvSpPr txBox="1"/>
          <p:nvPr/>
        </p:nvSpPr>
        <p:spPr>
          <a:xfrm>
            <a:off x="8115300" y="2768600"/>
            <a:ext cx="1005840" cy="914400"/>
          </a:xfrm>
          <a:prstGeom prst="rect">
            <a:avLst/>
          </a:prstGeom>
          <a:solidFill>
            <a:schemeClr val="accent3">
              <a:lumMod val="60000"/>
              <a:lumOff val="40000"/>
            </a:schemeClr>
          </a:solidFill>
        </p:spPr>
        <p:txBody>
          <a:bodyPr wrap="square" rtlCol="0">
            <a:spAutoFit/>
          </a:bodyPr>
          <a:lstStyle/>
          <a:p>
            <a:pPr algn="ctr"/>
            <a:r>
              <a:rPr lang="en-US" sz="1600" dirty="0" smtClean="0">
                <a:latin typeface="Times New Roman" pitchFamily="18" charset="0"/>
                <a:cs typeface="Times New Roman" pitchFamily="18" charset="0"/>
              </a:rPr>
              <a:t>AB = 4 m</a:t>
            </a:r>
          </a:p>
          <a:p>
            <a:pPr algn="ctr"/>
            <a:r>
              <a:rPr lang="en-US" sz="1600" dirty="0">
                <a:latin typeface="Times New Roman" pitchFamily="18" charset="0"/>
                <a:cs typeface="Times New Roman" pitchFamily="18" charset="0"/>
              </a:rPr>
              <a:t>AG = 2 m</a:t>
            </a:r>
          </a:p>
          <a:p>
            <a:pPr algn="ctr"/>
            <a:r>
              <a:rPr lang="en-US" sz="1600" dirty="0" smtClean="0">
                <a:latin typeface="Times New Roman" pitchFamily="18" charset="0"/>
                <a:cs typeface="Times New Roman" pitchFamily="18" charset="0"/>
              </a:rPr>
              <a:t>AC = 3 m</a:t>
            </a:r>
          </a:p>
          <a:p>
            <a:pPr algn="ctr"/>
            <a:endParaRPr lang="en-US" sz="2000" dirty="0">
              <a:latin typeface="Times New Roman" pitchFamily="18" charset="0"/>
              <a:cs typeface="Times New Roman" pitchFamily="18" charset="0"/>
            </a:endParaRPr>
          </a:p>
        </p:txBody>
      </p:sp>
      <p:cxnSp>
        <p:nvCxnSpPr>
          <p:cNvPr id="6" name="Straight Connector 5"/>
          <p:cNvCxnSpPr/>
          <p:nvPr/>
        </p:nvCxnSpPr>
        <p:spPr>
          <a:xfrm flipH="1">
            <a:off x="7416000" y="1178560"/>
            <a:ext cx="0" cy="155448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5970706" y="1160475"/>
            <a:ext cx="2097654"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7077935" y="1496669"/>
            <a:ext cx="0" cy="118872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6709635" y="1887052"/>
            <a:ext cx="0" cy="82296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400123" y="1700300"/>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G</a:t>
            </a:r>
            <a:endParaRPr lang="en-US" sz="1400" dirty="0">
              <a:latin typeface="Times New Roman" pitchFamily="18" charset="0"/>
              <a:cs typeface="Times New Roman" pitchFamily="18" charset="0"/>
            </a:endParaRPr>
          </a:p>
        </p:txBody>
      </p:sp>
      <p:cxnSp>
        <p:nvCxnSpPr>
          <p:cNvPr id="9" name="Straight Connector 8"/>
          <p:cNvCxnSpPr/>
          <p:nvPr/>
        </p:nvCxnSpPr>
        <p:spPr>
          <a:xfrm flipV="1">
            <a:off x="5970706" y="1160475"/>
            <a:ext cx="0" cy="1537088"/>
          </a:xfrm>
          <a:prstGeom prst="line">
            <a:avLst/>
          </a:prstGeom>
          <a:ln>
            <a:solidFill>
              <a:schemeClr val="accent4"/>
            </a:solidFill>
            <a:prstDash val="lgDash"/>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740400" y="927100"/>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X</a:t>
            </a:r>
            <a:endParaRPr lang="en-US" sz="1400" dirty="0">
              <a:latin typeface="Times New Roman" pitchFamily="18" charset="0"/>
              <a:cs typeface="Times New Roman" pitchFamily="18" charset="0"/>
            </a:endParaRPr>
          </a:p>
        </p:txBody>
      </p:sp>
      <p:sp>
        <p:nvSpPr>
          <p:cNvPr id="72" name="TextBox 71"/>
          <p:cNvSpPr txBox="1"/>
          <p:nvPr/>
        </p:nvSpPr>
        <p:spPr>
          <a:xfrm>
            <a:off x="5970706" y="1919177"/>
            <a:ext cx="56738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30</a:t>
            </a:r>
            <a:r>
              <a:rPr lang="en-US" sz="1400" baseline="30000" dirty="0" smtClean="0">
                <a:latin typeface="Times New Roman" pitchFamily="18" charset="0"/>
                <a:cs typeface="Times New Roman" pitchFamily="18" charset="0"/>
              </a:rPr>
              <a:t>0</a:t>
            </a:r>
            <a:endParaRPr lang="en-US" sz="1400" baseline="30000" dirty="0">
              <a:latin typeface="Times New Roman" pitchFamily="18" charset="0"/>
              <a:cs typeface="Times New Roman" pitchFamily="18" charset="0"/>
            </a:endParaRPr>
          </a:p>
        </p:txBody>
      </p:sp>
      <p:sp>
        <p:nvSpPr>
          <p:cNvPr id="10" name="Arc 9"/>
          <p:cNvSpPr/>
          <p:nvPr/>
        </p:nvSpPr>
        <p:spPr>
          <a:xfrm rot="20037572">
            <a:off x="5799589" y="2184004"/>
            <a:ext cx="548640" cy="548640"/>
          </a:xfrm>
          <a:prstGeom prst="arc">
            <a:avLst/>
          </a:prstGeom>
          <a:noFill/>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p:nvPr/>
        </p:nvCxnSpPr>
        <p:spPr>
          <a:xfrm>
            <a:off x="4876800" y="609600"/>
            <a:ext cx="0" cy="624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flipV="1">
            <a:off x="5973954" y="2697565"/>
            <a:ext cx="1463040" cy="0"/>
          </a:xfrm>
          <a:prstGeom prst="line">
            <a:avLst/>
          </a:prstGeom>
          <a:ln>
            <a:solidFill>
              <a:schemeClr val="accent4"/>
            </a:solidFill>
            <a:prstDash val="lgDash"/>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288579" y="2629206"/>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Y</a:t>
            </a:r>
            <a:endParaRPr lang="en-US" sz="1400" dirty="0">
              <a:latin typeface="Times New Roman" pitchFamily="18" charset="0"/>
              <a:cs typeface="Times New Roman" pitchFamily="18" charset="0"/>
            </a:endParaRPr>
          </a:p>
        </p:txBody>
      </p:sp>
      <p:cxnSp>
        <p:nvCxnSpPr>
          <p:cNvPr id="76" name="Straight Connector 75"/>
          <p:cNvCxnSpPr/>
          <p:nvPr/>
        </p:nvCxnSpPr>
        <p:spPr>
          <a:xfrm>
            <a:off x="4876800" y="3696433"/>
            <a:ext cx="4297680" cy="0"/>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924313" y="3724537"/>
            <a:ext cx="4206240" cy="1200329"/>
          </a:xfrm>
          <a:prstGeom prst="rect">
            <a:avLst/>
          </a:prstGeom>
          <a:noFill/>
        </p:spPr>
        <p:txBody>
          <a:bodyPr wrap="square" rtlCol="0">
            <a:spAutoFit/>
          </a:bodyPr>
          <a:lstStyle/>
          <a:p>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6" name="TextBox 45"/>
          <p:cNvSpPr txBox="1"/>
          <p:nvPr/>
        </p:nvSpPr>
        <p:spPr>
          <a:xfrm>
            <a:off x="6922590" y="2637874"/>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Z</a:t>
            </a:r>
            <a:endParaRPr lang="en-US" sz="1400" dirty="0">
              <a:latin typeface="Times New Roman" pitchFamily="18" charset="0"/>
              <a:cs typeface="Times New Roman" pitchFamily="18" charset="0"/>
            </a:endParaRPr>
          </a:p>
        </p:txBody>
      </p:sp>
      <p:sp>
        <p:nvSpPr>
          <p:cNvPr id="47" name="TextBox 46"/>
          <p:cNvSpPr txBox="1"/>
          <p:nvPr/>
        </p:nvSpPr>
        <p:spPr>
          <a:xfrm>
            <a:off x="4885062" y="3721100"/>
            <a:ext cx="3383280" cy="2651760"/>
          </a:xfrm>
          <a:prstGeom prst="rect">
            <a:avLst/>
          </a:prstGeom>
          <a:noFill/>
        </p:spPr>
        <p:txBody>
          <a:bodyPr wrap="square" rtlCol="0">
            <a:spAutoFit/>
          </a:bodyPr>
          <a:lstStyle/>
          <a:p>
            <a:r>
              <a:rPr lang="en-US" dirty="0" smtClean="0">
                <a:latin typeface="Times New Roman" pitchFamily="18" charset="0"/>
                <a:cs typeface="Times New Roman" pitchFamily="18" charset="0"/>
              </a:rPr>
              <a:t>= 200 N  x  AM</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200 N  x  AG * Cos( 60</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200 N  x  2 * 0.5 m</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200 N m</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Direction : Clockwise moment</a:t>
            </a:r>
            <a:endParaRPr lang="en-US" dirty="0">
              <a:latin typeface="Times New Roman" pitchFamily="18" charset="0"/>
              <a:cs typeface="Times New Roman" pitchFamily="18" charset="0"/>
            </a:endParaRPr>
          </a:p>
        </p:txBody>
      </p:sp>
      <p:sp>
        <p:nvSpPr>
          <p:cNvPr id="48" name="TextBox 47"/>
          <p:cNvSpPr txBox="1"/>
          <p:nvPr/>
        </p:nvSpPr>
        <p:spPr>
          <a:xfrm>
            <a:off x="6552427" y="2637999"/>
            <a:ext cx="466816"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M</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622649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TotalTime>
  <Words>846</Words>
  <Application>Microsoft Office PowerPoint</Application>
  <PresentationFormat>On-screen Show (4:3)</PresentationFormat>
  <Paragraphs>251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ESC-S201</vt:lpstr>
      <vt:lpstr>Friction Numerical</vt:lpstr>
      <vt:lpstr>Problem-3</vt:lpstr>
      <vt:lpstr>Ladder problem</vt:lpstr>
      <vt:lpstr>Ladder problem</vt:lpstr>
      <vt:lpstr>Ladder problem</vt:lpstr>
      <vt:lpstr>Ladder problem</vt:lpstr>
      <vt:lpstr>Ladder problem</vt:lpstr>
      <vt:lpstr>Ladder problem</vt:lpstr>
      <vt:lpstr>Friction problem</vt:lpstr>
      <vt:lpstr>Friction problem</vt:lpstr>
      <vt:lpstr>Friction problem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ESC-S201</dc:title>
  <dc:creator>CAD-LAB</dc:creator>
  <cp:lastModifiedBy>CAD-LAB</cp:lastModifiedBy>
  <cp:revision>133</cp:revision>
  <dcterms:created xsi:type="dcterms:W3CDTF">2020-09-28T04:48:48Z</dcterms:created>
  <dcterms:modified xsi:type="dcterms:W3CDTF">2021-11-16T07:09:37Z</dcterms:modified>
</cp:coreProperties>
</file>