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0" r:id="rId3"/>
    <p:sldId id="311" r:id="rId4"/>
    <p:sldId id="312" r:id="rId5"/>
    <p:sldId id="313" r:id="rId6"/>
    <p:sldId id="314" r:id="rId7"/>
    <p:sldId id="315" r:id="rId8"/>
    <p:sldId id="293" r:id="rId9"/>
    <p:sldId id="294" r:id="rId10"/>
    <p:sldId id="296" r:id="rId11"/>
    <p:sldId id="309" r:id="rId12"/>
    <p:sldId id="316" r:id="rId13"/>
    <p:sldId id="317" r:id="rId14"/>
    <p:sldId id="318" r:id="rId15"/>
    <p:sldId id="319" r:id="rId16"/>
    <p:sldId id="323" r:id="rId17"/>
    <p:sldId id="320" r:id="rId18"/>
    <p:sldId id="321" r:id="rId19"/>
    <p:sldId id="322" r:id="rId20"/>
    <p:sldId id="306" r:id="rId21"/>
    <p:sldId id="307" r:id="rId22"/>
    <p:sldId id="308" r:id="rId23"/>
    <p:sldId id="301" r:id="rId24"/>
    <p:sldId id="302" r:id="rId25"/>
    <p:sldId id="297" r:id="rId26"/>
    <p:sldId id="298" r:id="rId27"/>
    <p:sldId id="299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797" autoAdjust="0"/>
  </p:normalViewPr>
  <p:slideViewPr>
    <p:cSldViewPr>
      <p:cViewPr varScale="1">
        <p:scale>
          <a:sx n="71" d="100"/>
          <a:sy n="7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892CD-063A-4C62-8655-DC5366055044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78CA5-6C50-4B20-A8AC-64B7C2A4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78CA5-6C50-4B20-A8AC-64B7C2A45E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77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78CA5-6C50-4B20-A8AC-64B7C2A45E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7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4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3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2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3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5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ESC-S201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11-NOV</a:t>
            </a:r>
          </a:p>
        </p:txBody>
      </p:sp>
    </p:spTree>
    <p:extLst>
      <p:ext uri="{BB962C8B-B14F-4D97-AF65-F5344CB8AC3E}">
        <p14:creationId xmlns:p14="http://schemas.microsoft.com/office/powerpoint/2010/main" val="38301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Centroid of semi circle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rot="16200000">
            <a:off x="609600" y="1752599"/>
            <a:ext cx="2743200" cy="2743200"/>
            <a:chOff x="5410200" y="3276600"/>
            <a:chExt cx="2743200" cy="2743200"/>
          </a:xfrm>
        </p:grpSpPr>
        <p:sp>
          <p:nvSpPr>
            <p:cNvPr id="2" name="Arc 1"/>
            <p:cNvSpPr/>
            <p:nvPr/>
          </p:nvSpPr>
          <p:spPr>
            <a:xfrm>
              <a:off x="5410200" y="3276600"/>
              <a:ext cx="2743200" cy="27432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flipV="1">
              <a:off x="5410200" y="3276600"/>
              <a:ext cx="2743200" cy="27432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>
            <a:stCxn id="2" idx="0"/>
          </p:cNvCxnSpPr>
          <p:nvPr/>
        </p:nvCxnSpPr>
        <p:spPr>
          <a:xfrm flipV="1">
            <a:off x="609600" y="3124198"/>
            <a:ext cx="3291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199" y="914399"/>
            <a:ext cx="1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86200" y="293953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28754" y="54506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828754" y="306069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90800" y="1905000"/>
            <a:ext cx="0" cy="1219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43200" y="1981200"/>
            <a:ext cx="0" cy="11429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81200" y="2743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140306" y="247376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590800" y="3174999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200" y="3174999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25040" y="3430030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43200" y="3430030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455480" y="3451859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dx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590800" y="1905000"/>
            <a:ext cx="128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>
            <a:off x="2666894" y="2839721"/>
            <a:ext cx="5486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56428" y="235088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658420" y="25145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11049" y="235259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748066" y="2537458"/>
            <a:ext cx="360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525842" y="1930400"/>
            <a:ext cx="0" cy="1183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901029" y="2653266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y/2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cxnSp>
        <p:nvCxnSpPr>
          <p:cNvPr id="56" name="Straight Connector 55"/>
          <p:cNvCxnSpPr>
            <a:stCxn id="3" idx="2"/>
          </p:cNvCxnSpPr>
          <p:nvPr/>
        </p:nvCxnSpPr>
        <p:spPr>
          <a:xfrm>
            <a:off x="4572000" y="581890"/>
            <a:ext cx="0" cy="627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0" y="381635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692862" y="1420744"/>
            <a:ext cx="722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G</a:t>
            </a:r>
            <a:r>
              <a:rPr lang="en-US" dirty="0" smtClean="0"/>
              <a:t>  </a:t>
            </a:r>
            <a:r>
              <a:rPr lang="en-US" dirty="0"/>
              <a:t>=  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5341463" y="1666175"/>
            <a:ext cx="192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51225" y="1688327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ꙥ R</a:t>
            </a:r>
            <a:r>
              <a:rPr lang="en-US" baseline="30000" dirty="0" smtClean="0"/>
              <a:t>2</a:t>
            </a:r>
            <a:r>
              <a:rPr lang="en-US" dirty="0" smtClean="0"/>
              <a:t> /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660190" y="917016"/>
                <a:ext cx="99597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/>
                        </a:rPr>
                        <m:t>𝑑𝐴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190" y="917016"/>
                <a:ext cx="995978" cy="818879"/>
              </a:xfrm>
              <a:prstGeom prst="rect">
                <a:avLst/>
              </a:prstGeom>
              <a:blipFill rotWithShape="1">
                <a:blip r:embed="rId2"/>
                <a:stretch>
                  <a:fillRect r="-7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666739" y="2137368"/>
            <a:ext cx="44820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Area of infinitesimal element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dA</a:t>
            </a:r>
            <a:r>
              <a:rPr lang="en-US" dirty="0" smtClean="0"/>
              <a:t>  = y dx</a:t>
            </a:r>
          </a:p>
          <a:p>
            <a:endParaRPr lang="en-US" dirty="0"/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 =  y /2   (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is centroid of elemental strip)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27008" y="581890"/>
            <a:ext cx="445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Y – coordinate of centroid of plane section 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722159" y="3676920"/>
                <a:ext cx="1310743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∗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159" y="3676920"/>
                <a:ext cx="1310743" cy="818879"/>
              </a:xfrm>
              <a:prstGeom prst="rect">
                <a:avLst/>
              </a:prstGeom>
              <a:blipFill rotWithShape="1">
                <a:blip r:embed="rId3"/>
                <a:stretch>
                  <a:fillRect r="-5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5000262" y="4191000"/>
            <a:ext cx="287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0262" y="4125773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828933" y="4539063"/>
                <a:ext cx="982961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nary>
                      <m:r>
                        <a:rPr lang="en-US" b="0" i="1" baseline="30000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933" y="4539063"/>
                <a:ext cx="982961" cy="818879"/>
              </a:xfrm>
              <a:prstGeom prst="rect">
                <a:avLst/>
              </a:prstGeom>
              <a:blipFill rotWithShape="1">
                <a:blip r:embed="rId4"/>
                <a:stretch>
                  <a:fillRect r="-8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5107080" y="4988818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072782" y="5045968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853617" y="4732024"/>
            <a:ext cx="129715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 y</a:t>
            </a:r>
            <a:r>
              <a:rPr lang="en-US" baseline="30000" dirty="0"/>
              <a:t>2</a:t>
            </a:r>
            <a:r>
              <a:rPr lang="en-US" dirty="0"/>
              <a:t>  = R</a:t>
            </a:r>
            <a:r>
              <a:rPr lang="en-US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869970" y="5486400"/>
                <a:ext cx="1699055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</m:nary>
                      <m:r>
                        <a:rPr lang="en-US" b="0" i="1" baseline="30000" smtClean="0">
                          <a:latin typeface="Cambria Math"/>
                        </a:rPr>
                        <m:t>2   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baseline="30000" smtClean="0">
                          <a:latin typeface="Cambria Math"/>
                        </a:rPr>
                        <m:t>2  </m:t>
                      </m:r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970" y="5486400"/>
                <a:ext cx="1699055" cy="818879"/>
              </a:xfrm>
              <a:prstGeom prst="rect">
                <a:avLst/>
              </a:prstGeom>
              <a:blipFill rotWithShape="1">
                <a:blip r:embed="rId5"/>
                <a:stretch>
                  <a:fillRect r="-2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447305" y="5942157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5180856" y="5993305"/>
            <a:ext cx="8520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828933" y="5993305"/>
            <a:ext cx="64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R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993690" y="5301734"/>
            <a:ext cx="64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723944" y="3913145"/>
                <a:ext cx="11624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baseline="30000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x  –   x</a:t>
                </a:r>
                <a:r>
                  <a:rPr lang="en-US" baseline="30000" dirty="0" smtClean="0"/>
                  <a:t>3 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44" y="3913145"/>
                <a:ext cx="11624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63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/>
          <p:cNvCxnSpPr/>
          <p:nvPr/>
        </p:nvCxnSpPr>
        <p:spPr>
          <a:xfrm>
            <a:off x="757285" y="421005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548160" y="4200529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05290" y="4172324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504726" y="4169939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 </a:t>
            </a:r>
            <a:endParaRPr lang="en-US" dirty="0"/>
          </a:p>
        </p:txBody>
      </p:sp>
      <p:sp>
        <p:nvSpPr>
          <p:cNvPr id="43" name="Left Bracket 42"/>
          <p:cNvSpPr/>
          <p:nvPr/>
        </p:nvSpPr>
        <p:spPr>
          <a:xfrm>
            <a:off x="723944" y="3913145"/>
            <a:ext cx="81346" cy="62830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eft Bracket 71"/>
          <p:cNvSpPr/>
          <p:nvPr/>
        </p:nvSpPr>
        <p:spPr>
          <a:xfrm flipH="1">
            <a:off x="1892947" y="3913145"/>
            <a:ext cx="81346" cy="62830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892947" y="4374297"/>
            <a:ext cx="64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R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943145" y="3745468"/>
            <a:ext cx="64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269273" y="5051802"/>
                <a:ext cx="13292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baseline="30000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*R  –   R</a:t>
                </a:r>
                <a:r>
                  <a:rPr lang="en-US" baseline="30000" dirty="0" smtClean="0"/>
                  <a:t>3 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73" y="5051802"/>
                <a:ext cx="132921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29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429004" y="5356215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309946" y="5351594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146541" y="5362281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1172460" y="5357942"/>
            <a:ext cx="335270" cy="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617820" y="511706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–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970802" y="5095520"/>
                <a:ext cx="8867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en-US" i="1" baseline="30000">
                        <a:latin typeface="Cambria Math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*- R </a:t>
                </a:r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802" y="5095520"/>
                <a:ext cx="886781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095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>
            <a:off x="2026920" y="5421134"/>
            <a:ext cx="677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233597" y="5426028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2926080" y="519432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 </a:t>
            </a:r>
            <a:endParaRPr lang="en-US" dirty="0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3365590" y="5383884"/>
            <a:ext cx="335270" cy="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375833" y="5426028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271116" y="5056696"/>
            <a:ext cx="599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(-R)</a:t>
            </a:r>
            <a:r>
              <a:rPr lang="en-US" baseline="30000" dirty="0" smtClean="0"/>
              <a:t>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329470" y="5993305"/>
                <a:ext cx="4174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en-US" baseline="30000" dirty="0" smtClean="0"/>
                  <a:t>3</a:t>
                </a:r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70" y="5993305"/>
                <a:ext cx="417422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463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1066517" y="5895051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2R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189976" y="6178075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 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767146" y="5993409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– </a:t>
            </a:r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1137003" y="6216071"/>
            <a:ext cx="414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726838" y="60314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2038838" y="5936669"/>
                <a:ext cx="5456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en-US" baseline="30000" dirty="0"/>
                  <a:t>3</a:t>
                </a:r>
                <a:endParaRPr lang="en-US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838" y="5936669"/>
                <a:ext cx="54566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888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/>
          <p:cNvCxnSpPr/>
          <p:nvPr/>
        </p:nvCxnSpPr>
        <p:spPr>
          <a:xfrm flipV="1">
            <a:off x="2050936" y="6264383"/>
            <a:ext cx="414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103909" y="6213583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2801145" y="5942157"/>
                <a:ext cx="5456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en-US" baseline="30000" dirty="0"/>
                  <a:t>3</a:t>
                </a:r>
                <a:endParaRPr lang="en-US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145" y="5942157"/>
                <a:ext cx="54566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1910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2801145" y="625024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145" y="6250240"/>
                <a:ext cx="365806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 flipV="1">
            <a:off x="2827767" y="6250240"/>
            <a:ext cx="414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2501063" y="606557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pic>
        <p:nvPicPr>
          <p:cNvPr id="111" name="Picture 4" descr="Centroid &amp; Center of Mass of a Semicircle - Video &amp; Lesson Transcript |  Study.com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3" t="68171" r="60763"/>
          <a:stretch/>
        </p:blipFill>
        <p:spPr bwMode="auto">
          <a:xfrm>
            <a:off x="7823669" y="5895051"/>
            <a:ext cx="1262996" cy="965231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Rectangle 111"/>
          <p:cNvSpPr/>
          <p:nvPr/>
        </p:nvSpPr>
        <p:spPr>
          <a:xfrm>
            <a:off x="409961" y="3059668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-R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3272518" y="3095575"/>
            <a:ext cx="232682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Centroid of semi circle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889900" y="2120204"/>
            <a:ext cx="722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G</a:t>
            </a:r>
            <a:r>
              <a:rPr lang="en-US" dirty="0" smtClean="0"/>
              <a:t>  </a:t>
            </a:r>
            <a:r>
              <a:rPr lang="en-US" dirty="0"/>
              <a:t>=  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1538501" y="2365635"/>
            <a:ext cx="192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848263" y="2387787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ꙥ R</a:t>
            </a:r>
            <a:r>
              <a:rPr lang="en-US" baseline="30000" dirty="0" smtClean="0"/>
              <a:t>2</a:t>
            </a:r>
            <a:r>
              <a:rPr lang="en-US" dirty="0" smtClean="0"/>
              <a:t> /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57228" y="1616476"/>
                <a:ext cx="99597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/>
                        </a:rPr>
                        <m:t>𝑑𝐴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228" y="1616476"/>
                <a:ext cx="995978" cy="818879"/>
              </a:xfrm>
              <a:prstGeom prst="rect">
                <a:avLst/>
              </a:prstGeom>
              <a:blipFill rotWithShape="1">
                <a:blip r:embed="rId2"/>
                <a:stretch>
                  <a:fillRect r="-6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39644" y="914400"/>
            <a:ext cx="445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Y – coordinate of centroid of plane section 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4074974" y="1732088"/>
                <a:ext cx="5456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en-US" baseline="30000" dirty="0"/>
                  <a:t>3</a:t>
                </a:r>
                <a:endParaRPr lang="en-US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974" y="1732088"/>
                <a:ext cx="54566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1888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Straight Connector 95"/>
          <p:cNvCxnSpPr/>
          <p:nvPr/>
        </p:nvCxnSpPr>
        <p:spPr>
          <a:xfrm flipV="1">
            <a:off x="4087072" y="2059802"/>
            <a:ext cx="414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140045" y="2009002"/>
            <a:ext cx="361189" cy="36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 </a:t>
            </a:r>
            <a:endParaRPr lang="en-US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3928705" y="2378126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928705" y="2387787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ꙥ R</a:t>
            </a:r>
            <a:r>
              <a:rPr lang="en-US" baseline="30000" dirty="0" smtClean="0"/>
              <a:t>2</a:t>
            </a:r>
            <a:r>
              <a:rPr lang="en-US" dirty="0" smtClean="0"/>
              <a:t> / 2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3549189" y="218086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108" name="Straight Arrow Connector 107"/>
          <p:cNvCxnSpPr>
            <a:endCxn id="100" idx="0"/>
          </p:cNvCxnSpPr>
          <p:nvPr/>
        </p:nvCxnSpPr>
        <p:spPr>
          <a:xfrm flipV="1">
            <a:off x="4140045" y="2387787"/>
            <a:ext cx="291580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4431625" y="1785825"/>
            <a:ext cx="145790" cy="1846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4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Area moment of inertia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/>
              <a:t>Determine the moment of inertia of the section about an axis passing through the centroid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     and parallel to the top most fiber of the section.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95600" y="21336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895600" y="37719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5600" y="19050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92521" y="171925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727161" y="173736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4610100" y="40005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6015033" y="5224463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6015033" y="24003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00500" y="1617659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15033" y="38158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16200000" flipV="1">
            <a:off x="6015033" y="19431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19800" y="1676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38816" y="2170667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076720" y="5453047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533900" y="5453047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800600" y="543239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3822700" y="543239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89400" y="5476327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21336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895600" y="37719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05300" y="1447800"/>
            <a:ext cx="0" cy="466344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66888" y="101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Axis of symmetry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5575" y="6346706"/>
            <a:ext cx="32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lie on axis of symmetry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371788" y="1385332"/>
            <a:ext cx="1419412" cy="367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91200" y="117377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Locus of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21336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895600" y="3771900"/>
            <a:ext cx="28194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91853" y="1752600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5575" y="6346706"/>
            <a:ext cx="32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lie on axis of symmetry</a:t>
            </a:r>
            <a:endParaRPr lang="en-US" dirty="0"/>
          </a:p>
        </p:txBody>
      </p:sp>
      <p:cxnSp>
        <p:nvCxnSpPr>
          <p:cNvPr id="7" name="Straight Connector 6"/>
          <p:cNvCxnSpPr>
            <a:stCxn id="8" idx="1"/>
          </p:cNvCxnSpPr>
          <p:nvPr/>
        </p:nvCxnSpPr>
        <p:spPr>
          <a:xfrm>
            <a:off x="4305300" y="5410200"/>
            <a:ext cx="210312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15336" y="1438835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64449" y="5225534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 axis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>
            <a:off x="1223967" y="40005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628900" y="5224463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628900" y="24003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28900" y="38158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18486" y="2895600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Section-1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21" idx="1"/>
          </p:cNvCxnSpPr>
          <p:nvPr/>
        </p:nvCxnSpPr>
        <p:spPr>
          <a:xfrm>
            <a:off x="4507006" y="3080266"/>
            <a:ext cx="4114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46133" y="40005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6200000">
            <a:off x="3029712" y="4710875"/>
            <a:ext cx="14081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3733800" y="380551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V="1">
            <a:off x="3787589" y="5224463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304615" y="447242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7280" y="401485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622231"/>
              </p:ext>
            </p:extLst>
          </p:nvPr>
        </p:nvGraphicFramePr>
        <p:xfrm>
          <a:off x="5957606" y="3581400"/>
          <a:ext cx="26596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"/>
                <a:gridCol w="713890"/>
                <a:gridCol w="886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70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092164" y="5342965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2133600"/>
            <a:ext cx="281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895600" y="3771900"/>
            <a:ext cx="28194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91853" y="1752600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5575" y="6346706"/>
            <a:ext cx="32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lie on axis of symmetry</a:t>
            </a:r>
            <a:endParaRPr lang="en-US" dirty="0"/>
          </a:p>
        </p:txBody>
      </p:sp>
      <p:cxnSp>
        <p:nvCxnSpPr>
          <p:cNvPr id="7" name="Straight Connector 6"/>
          <p:cNvCxnSpPr>
            <a:stCxn id="8" idx="1"/>
          </p:cNvCxnSpPr>
          <p:nvPr/>
        </p:nvCxnSpPr>
        <p:spPr>
          <a:xfrm>
            <a:off x="4305300" y="5410200"/>
            <a:ext cx="210312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15336" y="1438835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64449" y="5225534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 axis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>
            <a:off x="1223967" y="40005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628900" y="5224463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628900" y="24003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33600" y="38158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05350" y="1073985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Section-2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03520" y="1443317"/>
            <a:ext cx="0" cy="654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46133" y="232185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903894"/>
              </p:ext>
            </p:extLst>
          </p:nvPr>
        </p:nvGraphicFramePr>
        <p:xfrm>
          <a:off x="5957606" y="3581400"/>
          <a:ext cx="26596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"/>
                <a:gridCol w="713890"/>
                <a:gridCol w="886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0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rot="16200000" flipV="1">
            <a:off x="2705100" y="24003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V="1">
            <a:off x="2628900" y="19431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642632" y="1676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15153" y="21775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77236" y="215826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92164" y="5342965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42574" y="331696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342574" y="1969996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721235" y="2177587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6689970" y="214463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864383" y="2195432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857810" y="3583475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178788" y="2191775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07233" y="2688974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753675" y="1660622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6694898" y="18830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5864383" y="1933890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169226" y="1291062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24936" y="1936430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029200" y="1928810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029200" y="2190352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13800" y="200141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G1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037774" y="560296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36086" y="25549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6693107" y="51457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962900" y="1288730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975600" y="2202782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816850" y="1907910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8572500" y="528254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501064" y="106097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856664" y="174922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</a:t>
            </a:r>
            <a:endParaRPr lang="en-US" dirty="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99901"/>
              </p:ext>
            </p:extLst>
          </p:nvPr>
        </p:nvGraphicFramePr>
        <p:xfrm>
          <a:off x="122874" y="4114800"/>
          <a:ext cx="8915400" cy="176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17602"/>
                <a:gridCol w="669475"/>
                <a:gridCol w="820681"/>
                <a:gridCol w="885966"/>
                <a:gridCol w="1660202"/>
                <a:gridCol w="1371600"/>
                <a:gridCol w="1875474"/>
              </a:tblGrid>
              <a:tr h="345739">
                <a:tc gridSpan="8"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</a:rPr>
                        <a:t>                                                                        Section -1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Length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width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L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6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I</a:t>
                      </a:r>
                      <a:r>
                        <a:rPr lang="en-US" sz="1600" baseline="-25000" dirty="0" smtClean="0"/>
                        <a:t>G1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A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0" dirty="0" smtClean="0"/>
                        <a:t>d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  I</a:t>
                      </a:r>
                      <a:r>
                        <a:rPr lang="en-US" sz="1800" baseline="-25000" dirty="0" smtClean="0"/>
                        <a:t>G1</a:t>
                      </a:r>
                      <a:r>
                        <a:rPr lang="en-US" sz="1800" baseline="0" dirty="0" smtClean="0"/>
                        <a:t>   +     </a:t>
                      </a:r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baseline="0" dirty="0" smtClean="0"/>
                        <a:t>d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140 mm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10 mm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1400 mm</a:t>
                      </a:r>
                      <a:r>
                        <a:rPr lang="en-US" sz="140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140    mm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sz="1400" baseline="-25000" dirty="0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 – Y</a:t>
                      </a:r>
                      <a:r>
                        <a:rPr lang="en-US" sz="1400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= 76 – 70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= 6 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   (A</a:t>
                      </a:r>
                      <a:r>
                        <a:rPr lang="en-US" sz="1400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L</a:t>
                      </a:r>
                      <a:r>
                        <a:rPr lang="en-US" sz="1400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sz="140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 )/12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= (1400* 140</a:t>
                      </a:r>
                      <a:r>
                        <a:rPr lang="en-US" sz="140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 )/12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= 163566.67 mm</a:t>
                      </a:r>
                      <a:r>
                        <a:rPr lang="en-US" sz="1400" baseline="300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= 1400 x 6</a:t>
                      </a:r>
                    </a:p>
                    <a:p>
                      <a:r>
                        <a:rPr lang="en-US" sz="1600" dirty="0" smtClean="0"/>
                        <a:t>= 8400 mm</a:t>
                      </a:r>
                      <a:r>
                        <a:rPr lang="en-US" sz="1600" baseline="300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171966.67 mm</a:t>
                      </a:r>
                      <a:r>
                        <a:rPr lang="en-US" baseline="30000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278120" y="6182534"/>
            <a:ext cx="384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</a:t>
            </a:r>
            <a:r>
              <a:rPr lang="en-US" sz="2000" baseline="-25000" dirty="0" smtClean="0"/>
              <a:t>G</a:t>
            </a:r>
            <a:r>
              <a:rPr lang="en-US" sz="2000" dirty="0" smtClean="0"/>
              <a:t> = (  I</a:t>
            </a:r>
            <a:r>
              <a:rPr lang="en-US" sz="2000" baseline="-25000" dirty="0" smtClean="0"/>
              <a:t>G1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d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)   + ( I</a:t>
            </a:r>
            <a:r>
              <a:rPr lang="en-US" sz="2000" baseline="-25000" dirty="0" smtClean="0"/>
              <a:t>G2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d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)</a:t>
            </a:r>
            <a:endParaRPr lang="en-US" sz="2000" dirty="0"/>
          </a:p>
          <a:p>
            <a:endParaRPr lang="en-US" sz="2400" baseline="-25000" dirty="0"/>
          </a:p>
        </p:txBody>
      </p:sp>
      <p:sp>
        <p:nvSpPr>
          <p:cNvPr id="76" name="Rectangle 75"/>
          <p:cNvSpPr/>
          <p:nvPr/>
        </p:nvSpPr>
        <p:spPr>
          <a:xfrm>
            <a:off x="536479" y="287341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16200000">
            <a:off x="536479" y="1925641"/>
            <a:ext cx="281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>
          <a:xfrm rot="16200000">
            <a:off x="2250979" y="2154241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6200000" flipV="1">
            <a:off x="3655912" y="3378204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V="1">
            <a:off x="3655912" y="554041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592412" y="1994975"/>
            <a:ext cx="114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L</a:t>
            </a:r>
            <a:r>
              <a:rPr lang="en-US" baseline="-25000" dirty="0" smtClean="0"/>
              <a:t>1</a:t>
            </a:r>
            <a:r>
              <a:rPr lang="en-US" dirty="0" smtClean="0"/>
              <a:t> =140</a:t>
            </a:r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1717599" y="360678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2174779" y="360678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2441479" y="358613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6200000" flipH="1">
            <a:off x="1463579" y="358613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730279" y="363006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2" name="Straight Connector 11"/>
          <p:cNvCxnSpPr>
            <a:stCxn id="77" idx="0"/>
            <a:endCxn id="77" idx="2"/>
          </p:cNvCxnSpPr>
          <p:nvPr/>
        </p:nvCxnSpPr>
        <p:spPr>
          <a:xfrm>
            <a:off x="1717579" y="2154241"/>
            <a:ext cx="457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>
            <a:off x="528859" y="2164080"/>
            <a:ext cx="28346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908079" y="2121818"/>
            <a:ext cx="69850" cy="652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1882679" y="1890585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1463579" y="2160528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079582" y="2694544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</a:t>
            </a:r>
            <a:endParaRPr lang="en-US" sz="1400" dirty="0"/>
          </a:p>
        </p:txBody>
      </p:sp>
      <p:cxnSp>
        <p:nvCxnSpPr>
          <p:cNvPr id="98" name="Straight Connector 97"/>
          <p:cNvCxnSpPr/>
          <p:nvPr/>
        </p:nvCxnSpPr>
        <p:spPr>
          <a:xfrm flipH="1">
            <a:off x="1158735" y="3578244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120592" y="2157372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89560" y="2154719"/>
            <a:ext cx="32918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80975" y="181877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G1</a:t>
            </a:r>
            <a:endParaRPr lang="en-US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307975" y="1793374"/>
            <a:ext cx="32918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897919" y="174557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908079" y="152808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endParaRPr lang="en-US" sz="1400" dirty="0"/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1463578" y="1153294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1139684" y="1788135"/>
            <a:ext cx="60968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279667" y="1814041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737100" y="7937"/>
            <a:ext cx="0" cy="399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80975" y="146767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39998" y="6169087"/>
            <a:ext cx="1485502" cy="446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8991" y="1263134"/>
            <a:ext cx="281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818991" y="2901434"/>
            <a:ext cx="28194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215244" y="882134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5575" y="6346706"/>
            <a:ext cx="32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lie on axis of symmetry</a:t>
            </a:r>
            <a:endParaRPr lang="en-US" dirty="0"/>
          </a:p>
        </p:txBody>
      </p:sp>
      <p:cxnSp>
        <p:nvCxnSpPr>
          <p:cNvPr id="7" name="Straight Connector 6"/>
          <p:cNvCxnSpPr>
            <a:stCxn id="8" idx="1"/>
          </p:cNvCxnSpPr>
          <p:nvPr/>
        </p:nvCxnSpPr>
        <p:spPr>
          <a:xfrm>
            <a:off x="7228691" y="4539734"/>
            <a:ext cx="82296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8727" y="568369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16240" y="435506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 axis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169524" y="14513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800627" y="12878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44914" y="451732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5752"/>
              </p:ext>
            </p:extLst>
          </p:nvPr>
        </p:nvGraphicFramePr>
        <p:xfrm>
          <a:off x="155575" y="2140188"/>
          <a:ext cx="6016625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35025"/>
                <a:gridCol w="765175"/>
                <a:gridCol w="914400"/>
                <a:gridCol w="1139825"/>
                <a:gridCol w="11430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Section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(mm</a:t>
                      </a:r>
                      <a:r>
                        <a:rPr lang="en-US" b="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Centroid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  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( mm</a:t>
                      </a:r>
                      <a:r>
                        <a:rPr lang="en-US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 )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 ( mm</a:t>
                      </a:r>
                      <a:r>
                        <a:rPr lang="en-US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 )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8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</a:p>
                    <a:p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           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(mm)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(mm)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9800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145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203000</a:t>
                      </a:r>
                      <a:endParaRPr lang="en-US" sz="18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854427" y="2945368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Section-1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496735" y="3130034"/>
            <a:ext cx="4114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47719"/>
              </p:ext>
            </p:extLst>
          </p:nvPr>
        </p:nvGraphicFramePr>
        <p:xfrm>
          <a:off x="6286611" y="5029200"/>
          <a:ext cx="26596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"/>
                <a:gridCol w="713890"/>
                <a:gridCol w="886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70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323963"/>
              </p:ext>
            </p:extLst>
          </p:nvPr>
        </p:nvGraphicFramePr>
        <p:xfrm>
          <a:off x="6310368" y="5942982"/>
          <a:ext cx="26596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"/>
                <a:gridCol w="713890"/>
                <a:gridCol w="886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0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7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71391" y="1263134"/>
            <a:ext cx="281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971391" y="2901434"/>
            <a:ext cx="28194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367644" y="882134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1"/>
          </p:cNvCxnSpPr>
          <p:nvPr/>
        </p:nvCxnSpPr>
        <p:spPr>
          <a:xfrm>
            <a:off x="7381091" y="4539734"/>
            <a:ext cx="82296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91127" y="568369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68640" y="435506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 axis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197314" y="451732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475977"/>
              </p:ext>
            </p:extLst>
          </p:nvPr>
        </p:nvGraphicFramePr>
        <p:xfrm>
          <a:off x="155576" y="644128"/>
          <a:ext cx="5663416" cy="224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626"/>
                <a:gridCol w="786004"/>
                <a:gridCol w="720255"/>
                <a:gridCol w="860720"/>
                <a:gridCol w="1072911"/>
                <a:gridCol w="1075900"/>
              </a:tblGrid>
              <a:tr h="345739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Section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</a:rPr>
                        <a:t>(mm</a:t>
                      </a:r>
                      <a:r>
                        <a:rPr lang="en-US" sz="1600" b="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Centroid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A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   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( mm</a:t>
                      </a:r>
                      <a:r>
                        <a:rPr lang="en-US" sz="1600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 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sz="1600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 ( mm</a:t>
                      </a:r>
                      <a:r>
                        <a:rPr lang="en-US" sz="1600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 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  x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</a:p>
                    <a:p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            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(mm)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sz="1600" baseline="-25000" dirty="0" err="1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(mm)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9800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II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145 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203000</a:t>
                      </a: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ysClr val="windowText" lastClr="000000"/>
                          </a:solidFill>
                        </a:rPr>
                        <a:t>2800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212800</a:t>
                      </a:r>
                      <a:endParaRPr lang="en-US" sz="18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041596"/>
              </p:ext>
            </p:extLst>
          </p:nvPr>
        </p:nvGraphicFramePr>
        <p:xfrm>
          <a:off x="201669" y="3358211"/>
          <a:ext cx="3263191" cy="141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991"/>
                <a:gridCol w="1600200"/>
              </a:tblGrid>
              <a:tr h="361125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Centroid of the Section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62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9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           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307975" y="5113475"/>
            <a:ext cx="1638301" cy="802307"/>
            <a:chOff x="5971391" y="5113475"/>
            <a:chExt cx="1638301" cy="802307"/>
          </a:xfrm>
        </p:grpSpPr>
        <p:sp>
          <p:nvSpPr>
            <p:cNvPr id="11" name="Rectangle 10"/>
            <p:cNvSpPr/>
            <p:nvPr/>
          </p:nvSpPr>
          <p:spPr>
            <a:xfrm>
              <a:off x="5971391" y="5257800"/>
              <a:ext cx="3866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ysClr val="windowText" lastClr="000000"/>
                  </a:solidFill>
                </a:rPr>
                <a:t>y</a:t>
              </a:r>
              <a:r>
                <a:rPr lang="en-US" baseline="-25000" dirty="0" err="1">
                  <a:solidFill>
                    <a:sysClr val="windowText" lastClr="000000"/>
                  </a:solidFill>
                </a:rPr>
                <a:t>G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09100" y="5113475"/>
              <a:ext cx="8867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/>
                <a:t>212800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70942" y="5546450"/>
              <a:ext cx="6527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2800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870942" y="5482807"/>
              <a:ext cx="738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409576" y="5298141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ysClr val="windowText" lastClr="000000"/>
                  </a:solidFill>
                </a:rPr>
                <a:t>=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724400" y="2505635"/>
            <a:ext cx="1097280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90918" y="2505635"/>
            <a:ext cx="822960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350052" y="3172525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7318787" y="326657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6480500" y="3312290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486627" y="4514913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807605" y="3288268"/>
            <a:ext cx="0" cy="125146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23350" y="3760112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382492" y="2896860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7323715" y="300502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6480500" y="3050748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785343" y="2407920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641053" y="302788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04156" y="568369"/>
            <a:ext cx="0" cy="6289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2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Moment of inertia</a:t>
            </a:r>
            <a:endParaRPr lang="en-US" dirty="0"/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42274" y="1219200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942274" y="2857500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38527" y="838200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lg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62010" y="524435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320935" y="3065091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4289670" y="3032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464083" y="3082936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457510" y="4470979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778488" y="3079279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06933" y="357647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4353375" y="2548126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4294598" y="277059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464083" y="2821394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768926" y="2178566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24636" y="2823934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628900" y="2816314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8900" y="3077856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13500" y="288892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G1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637474" y="1447800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935786" y="11430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292807" y="14020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32270" y="52070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 = (  I</a:t>
            </a:r>
            <a:r>
              <a:rPr lang="en-US" sz="2400" baseline="-25000" dirty="0" smtClean="0"/>
              <a:t>G1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d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)   + ( I</a:t>
            </a:r>
            <a:r>
              <a:rPr lang="en-US" sz="2400" baseline="-25000" dirty="0" smtClean="0"/>
              <a:t>G2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d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)</a:t>
            </a:r>
            <a:endParaRPr lang="en-US" sz="2400" dirty="0"/>
          </a:p>
          <a:p>
            <a:endParaRPr lang="en-US" sz="2400" baseline="-25000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5562600" y="2176234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575300" y="3090286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16550" y="2795414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6172200" y="1415758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100764" y="1948477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56364" y="263672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Centroid of triangle</a:t>
            </a:r>
            <a:br>
              <a:rPr lang="en-US" dirty="0" smtClean="0"/>
            </a:b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Centroid of Composite section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Problem-1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flipH="1">
            <a:off x="685800" y="1371600"/>
            <a:ext cx="1828801" cy="1831046"/>
            <a:chOff x="2438400" y="2283754"/>
            <a:chExt cx="1828801" cy="1831046"/>
          </a:xfrm>
        </p:grpSpPr>
        <p:sp>
          <p:nvSpPr>
            <p:cNvPr id="2" name="Arc 1"/>
            <p:cNvSpPr/>
            <p:nvPr/>
          </p:nvSpPr>
          <p:spPr>
            <a:xfrm>
              <a:off x="2438400" y="2286000"/>
              <a:ext cx="1828800" cy="1828800"/>
            </a:xfrm>
            <a:prstGeom prst="arc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flipV="1">
              <a:off x="2438401" y="2283754"/>
              <a:ext cx="1828800" cy="1828800"/>
            </a:xfrm>
            <a:prstGeom prst="arc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Triangle 6"/>
          <p:cNvSpPr/>
          <p:nvPr/>
        </p:nvSpPr>
        <p:spPr>
          <a:xfrm>
            <a:off x="4340860" y="1373846"/>
            <a:ext cx="1371600" cy="1828800"/>
          </a:xfrm>
          <a:prstGeom prst="rtTriangl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1373846"/>
            <a:ext cx="2743200" cy="182880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651921"/>
              </p:ext>
            </p:extLst>
          </p:nvPr>
        </p:nvGraphicFramePr>
        <p:xfrm>
          <a:off x="152916" y="3886200"/>
          <a:ext cx="57912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838200"/>
                <a:gridCol w="914400"/>
                <a:gridCol w="990600"/>
                <a:gridCol w="10668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Section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Centroid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86387" y="1697850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45205" y="151318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66946" y="1916668"/>
            <a:ext cx="357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III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00200" y="3352800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43400" y="3352800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953000" y="2286000"/>
            <a:ext cx="1828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86300" y="32893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840737" y="21013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600200" y="3200400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343400" y="323266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715000" y="319456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5944116" y="2965450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5867400" y="116429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1" y="57733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086600" y="29834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pic>
        <p:nvPicPr>
          <p:cNvPr id="69" name="Picture 4" descr="Centroid &amp; Center of Mass of a Semicircle - Video &amp; Lesson Transcript |  Study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4937"/>
            <a:ext cx="2043954" cy="14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/>
          <p:cNvSpPr/>
          <p:nvPr/>
        </p:nvSpPr>
        <p:spPr>
          <a:xfrm>
            <a:off x="6459455" y="4114800"/>
            <a:ext cx="474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X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531100" y="3976300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r>
              <a:rPr lang="en-US" dirty="0">
                <a:solidFill>
                  <a:sysClr val="windowText" lastClr="000000"/>
                </a:solidFill>
              </a:rPr>
              <a:t>* x</a:t>
            </a:r>
            <a:r>
              <a:rPr lang="en-US" baseline="-25000" dirty="0">
                <a:solidFill>
                  <a:sysClr val="windowText" lastClr="000000"/>
                </a:solidFill>
              </a:rPr>
              <a:t>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581900" y="4345632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746577" y="4391799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81900" y="5105400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r>
              <a:rPr lang="en-US" dirty="0">
                <a:solidFill>
                  <a:sysClr val="windowText" lastClr="000000"/>
                </a:solidFill>
              </a:rPr>
              <a:t>* </a:t>
            </a:r>
            <a:r>
              <a:rPr lang="en-US" dirty="0" err="1">
                <a:solidFill>
                  <a:sysClr val="windowText" lastClr="000000"/>
                </a:solidFill>
              </a:rPr>
              <a:t>y</a:t>
            </a:r>
            <a:r>
              <a:rPr lang="en-US" baseline="-25000" dirty="0" err="1">
                <a:solidFill>
                  <a:sysClr val="windowText" lastClr="000000"/>
                </a:solidFill>
              </a:rPr>
              <a:t>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790533" y="5562600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7625855" y="5474732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536347" y="5243899"/>
            <a:ext cx="455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Y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002295" y="41482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=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099300" y="53110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=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459455" y="3886200"/>
            <a:ext cx="2151145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455527" y="5105400"/>
            <a:ext cx="2151145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712460" y="6477000"/>
            <a:ext cx="336758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 is centroid of composite section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85324" y="6178034"/>
            <a:ext cx="1414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X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G </a:t>
            </a:r>
            <a:r>
              <a:rPr lang="en-US" dirty="0" smtClean="0">
                <a:solidFill>
                  <a:sysClr val="windowText" lastClr="000000"/>
                </a:solidFill>
              </a:rPr>
              <a:t> = 2.995 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85324" y="6475968"/>
            <a:ext cx="1406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Y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G </a:t>
            </a:r>
            <a:r>
              <a:rPr lang="en-US" dirty="0" smtClean="0">
                <a:solidFill>
                  <a:sysClr val="windowText" lastClr="000000"/>
                </a:solidFill>
              </a:rPr>
              <a:t> = 1.890 m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Problem-1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flipH="1">
            <a:off x="685800" y="1371600"/>
            <a:ext cx="1828801" cy="1831046"/>
            <a:chOff x="2438400" y="2283754"/>
            <a:chExt cx="1828801" cy="1831046"/>
          </a:xfrm>
        </p:grpSpPr>
        <p:sp>
          <p:nvSpPr>
            <p:cNvPr id="2" name="Arc 1"/>
            <p:cNvSpPr/>
            <p:nvPr/>
          </p:nvSpPr>
          <p:spPr>
            <a:xfrm>
              <a:off x="2438400" y="2286000"/>
              <a:ext cx="1828800" cy="1828800"/>
            </a:xfrm>
            <a:prstGeom prst="arc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flipV="1">
              <a:off x="2438401" y="2283754"/>
              <a:ext cx="1828800" cy="1828800"/>
            </a:xfrm>
            <a:prstGeom prst="arc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Triangle 6"/>
          <p:cNvSpPr/>
          <p:nvPr/>
        </p:nvSpPr>
        <p:spPr>
          <a:xfrm>
            <a:off x="4340860" y="1373846"/>
            <a:ext cx="1371600" cy="1828800"/>
          </a:xfrm>
          <a:prstGeom prst="rtTriangl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1373846"/>
            <a:ext cx="2743200" cy="182880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48058"/>
              </p:ext>
            </p:extLst>
          </p:nvPr>
        </p:nvGraphicFramePr>
        <p:xfrm>
          <a:off x="152916" y="3886200"/>
          <a:ext cx="57912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838200"/>
                <a:gridCol w="914400"/>
                <a:gridCol w="990600"/>
                <a:gridCol w="10668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Section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Centroid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86387" y="1697850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45205" y="151318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66946" y="1916668"/>
            <a:ext cx="357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III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00200" y="3352800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43400" y="3352800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953000" y="2286000"/>
            <a:ext cx="1828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86300" y="32893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840737" y="21013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600200" y="3200400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343400" y="323266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715000" y="319456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5944116" y="2965450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5867400" y="116429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600200" y="762000"/>
            <a:ext cx="1" cy="2432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638300" y="3202647"/>
            <a:ext cx="54483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1" y="57733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086600" y="29834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600200" y="2288246"/>
            <a:ext cx="13716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2501900" y="2745448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21000" y="225742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72205" y="1962381"/>
            <a:ext cx="56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655320" y="2284319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44117" y="1925745"/>
            <a:ext cx="56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1156774" y="225036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4" descr="Centroid &amp; Center of Mass of a Semicircle - Video &amp; Lesson Transcript |  Study.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1" t="67451" r="63815"/>
          <a:stretch/>
        </p:blipFill>
        <p:spPr bwMode="auto">
          <a:xfrm>
            <a:off x="1248214" y="2419187"/>
            <a:ext cx="288486" cy="46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>
            <a:off x="1175600" y="2470666"/>
            <a:ext cx="43580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4" descr="Centroid &amp; Center of Mass of a Semicircle - Video &amp; Lesson Transcript |  Study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4937"/>
            <a:ext cx="2043954" cy="14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1975671" y="1793616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3 m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613077" y="2162948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970605" y="1978282"/>
            <a:ext cx="0" cy="32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6200000">
            <a:off x="2628900" y="2743200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3145259" y="2154014"/>
            <a:ext cx="0" cy="32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459455" y="4114800"/>
            <a:ext cx="474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X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531100" y="3976300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r>
              <a:rPr lang="en-US" dirty="0">
                <a:solidFill>
                  <a:sysClr val="windowText" lastClr="000000"/>
                </a:solidFill>
              </a:rPr>
              <a:t>* x</a:t>
            </a:r>
            <a:r>
              <a:rPr lang="en-US" baseline="-25000" dirty="0">
                <a:solidFill>
                  <a:sysClr val="windowText" lastClr="000000"/>
                </a:solidFill>
              </a:rPr>
              <a:t>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581900" y="4345632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746577" y="4391799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81900" y="5105400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r>
              <a:rPr lang="en-US" dirty="0">
                <a:solidFill>
                  <a:sysClr val="windowText" lastClr="000000"/>
                </a:solidFill>
              </a:rPr>
              <a:t>* </a:t>
            </a:r>
            <a:r>
              <a:rPr lang="en-US" dirty="0" err="1">
                <a:solidFill>
                  <a:sysClr val="windowText" lastClr="000000"/>
                </a:solidFill>
              </a:rPr>
              <a:t>y</a:t>
            </a:r>
            <a:r>
              <a:rPr lang="en-US" baseline="-25000" dirty="0" err="1">
                <a:solidFill>
                  <a:sysClr val="windowText" lastClr="000000"/>
                </a:solidFill>
              </a:rPr>
              <a:t>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790533" y="5562600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7625855" y="5474732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536347" y="5243899"/>
            <a:ext cx="455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Y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002295" y="41482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=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099300" y="53110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=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459455" y="3886200"/>
            <a:ext cx="2151145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455527" y="5105400"/>
            <a:ext cx="2151145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712460" y="6477000"/>
            <a:ext cx="336758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 is centroid of composite section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4824737" y="269747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4916177" y="2646561"/>
            <a:ext cx="56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85324" y="6178034"/>
            <a:ext cx="1414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X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G </a:t>
            </a:r>
            <a:r>
              <a:rPr lang="en-US" dirty="0" smtClean="0">
                <a:solidFill>
                  <a:sysClr val="windowText" lastClr="000000"/>
                </a:solidFill>
              </a:rPr>
              <a:t> = 2.995 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85324" y="6475968"/>
            <a:ext cx="1406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Y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G </a:t>
            </a:r>
            <a:r>
              <a:rPr lang="en-US" dirty="0" smtClean="0">
                <a:solidFill>
                  <a:sysClr val="windowText" lastClr="000000"/>
                </a:solidFill>
              </a:rPr>
              <a:t> = 1.890 m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Centroid of Composite section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Problem-2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145496" y="397046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602696" y="-60154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71326" y="397046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79067" y="387488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528526" y="844721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43471" y="-995338"/>
            <a:ext cx="0" cy="27432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826071" y="377994"/>
            <a:ext cx="1828800" cy="1828800"/>
          </a:xfrm>
          <a:prstGeom prst="arc">
            <a:avLst/>
          </a:prstGeom>
          <a:ln w="28575">
            <a:solidFill>
              <a:schemeClr val="accent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654871" y="1311446"/>
            <a:ext cx="0" cy="22860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197671" y="3143421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40471" y="2683046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009971" y="1311446"/>
            <a:ext cx="2743200" cy="2743200"/>
          </a:xfrm>
          <a:prstGeom prst="arc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flipH="1">
            <a:off x="3973026" y="1311446"/>
            <a:ext cx="2743200" cy="2743200"/>
          </a:xfrm>
          <a:prstGeom prst="arc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2"/>
          </p:cNvCxnSpPr>
          <p:nvPr/>
        </p:nvCxnSpPr>
        <p:spPr>
          <a:xfrm flipH="1">
            <a:off x="2145496" y="2683046"/>
            <a:ext cx="1827530" cy="917575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2"/>
          </p:cNvCxnSpPr>
          <p:nvPr/>
        </p:nvCxnSpPr>
        <p:spPr>
          <a:xfrm flipH="1">
            <a:off x="2145496" y="2683046"/>
            <a:ext cx="182753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144341" y="1297591"/>
            <a:ext cx="914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821896" y="2683046"/>
            <a:ext cx="292608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272881" y="847321"/>
            <a:ext cx="914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H="1">
            <a:off x="6730081" y="1294127"/>
            <a:ext cx="914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99926" y="1997246"/>
            <a:ext cx="1371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6054671" y="1978194"/>
            <a:ext cx="1371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01541" y="274172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60868" y="177813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II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72941" y="65419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III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16026" y="185601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IV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56336" y="77804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V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58681" y="82653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VI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58681" y="2206736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VII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09133" y="-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144341" y="251567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145496" y="693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087605" y="16488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1916896" y="112048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1879022" y="20090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>
            <a:off x="1459696" y="854246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00200" y="6418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-76200" y="4114800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032209"/>
              </p:ext>
            </p:extLst>
          </p:nvPr>
        </p:nvGraphicFramePr>
        <p:xfrm>
          <a:off x="3372525" y="4267200"/>
          <a:ext cx="1885275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875"/>
                <a:gridCol w="9144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Area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latin typeface="Algerian" pitchFamily="82" charset="0"/>
                        </a:rPr>
                        <a:t>   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4 mm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lgerian" pitchFamily="82" charset="0"/>
                        </a:rPr>
                        <a:t>   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12 mm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Algerian" pitchFamily="82" charset="0"/>
                        </a:rPr>
                        <a:t>     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 4 mm</a:t>
                      </a:r>
                      <a:r>
                        <a:rPr lang="en-US" sz="12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lgerian" pitchFamily="82" charset="0"/>
                        </a:rPr>
                        <a:t>    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- 14.14 mm</a:t>
                      </a:r>
                      <a:r>
                        <a:rPr lang="en-US" sz="11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lgerian" pitchFamily="82" charset="0"/>
                        </a:rPr>
                        <a:t>     V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30 mm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  <a:r>
                        <a:rPr lang="en-US" sz="1100" dirty="0" smtClean="0">
                          <a:latin typeface="Algerian" pitchFamily="82" charset="0"/>
                        </a:rPr>
                        <a:t>VI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3.14 mm</a:t>
                      </a:r>
                      <a:r>
                        <a:rPr lang="en-US" sz="11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rot="16200000">
            <a:off x="1203664" y="1988403"/>
            <a:ext cx="14264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V="1">
            <a:off x="1939409" y="249276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645666" y="1889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095571" y="265422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009971" y="-3629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01928" y="-34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16200000">
            <a:off x="1445614" y="3157358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V="1">
            <a:off x="1896690" y="340716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54319" y="2972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009971" y="267609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22234" y="-4296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34093" y="-6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2129688" y="3600621"/>
            <a:ext cx="1842183" cy="13937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936114" y="342515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149549" y="2290773"/>
            <a:ext cx="0" cy="1318984"/>
          </a:xfrm>
          <a:prstGeom prst="line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121534" y="206370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966110" y="357987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145496" y="397046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602696" y="-60154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71326" y="397046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79067" y="387488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528526" y="844721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43471" y="-995338"/>
            <a:ext cx="0" cy="27432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826071" y="377994"/>
            <a:ext cx="1828800" cy="1828800"/>
          </a:xfrm>
          <a:prstGeom prst="arc">
            <a:avLst/>
          </a:prstGeom>
          <a:ln w="28575">
            <a:solidFill>
              <a:schemeClr val="accent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654871" y="1311446"/>
            <a:ext cx="0" cy="22860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197671" y="3143421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40471" y="2683046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009971" y="1311446"/>
            <a:ext cx="2743200" cy="2743200"/>
          </a:xfrm>
          <a:prstGeom prst="arc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flipH="1">
            <a:off x="3973026" y="1311446"/>
            <a:ext cx="2743200" cy="2743200"/>
          </a:xfrm>
          <a:prstGeom prst="arc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2"/>
          </p:cNvCxnSpPr>
          <p:nvPr/>
        </p:nvCxnSpPr>
        <p:spPr>
          <a:xfrm flipH="1">
            <a:off x="2145496" y="2683046"/>
            <a:ext cx="1827530" cy="917575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2"/>
          </p:cNvCxnSpPr>
          <p:nvPr/>
        </p:nvCxnSpPr>
        <p:spPr>
          <a:xfrm flipH="1">
            <a:off x="2145496" y="2683046"/>
            <a:ext cx="182753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144341" y="1297591"/>
            <a:ext cx="914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821896" y="2683046"/>
            <a:ext cx="292608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272881" y="847321"/>
            <a:ext cx="914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H="1">
            <a:off x="6730081" y="1294127"/>
            <a:ext cx="914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99926" y="1997246"/>
            <a:ext cx="1371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6054671" y="1978194"/>
            <a:ext cx="1371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72941" y="65419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III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16026" y="185601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IV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56336" y="77804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V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58681" y="82653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VI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58681" y="2206736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VII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09133" y="-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144341" y="251567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145496" y="693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087605" y="16488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1916896" y="112048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1879022" y="20090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>
            <a:off x="1459696" y="854246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00200" y="6418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-76200" y="4114800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343428"/>
              </p:ext>
            </p:extLst>
          </p:nvPr>
        </p:nvGraphicFramePr>
        <p:xfrm>
          <a:off x="76200" y="4191000"/>
          <a:ext cx="348187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074"/>
                <a:gridCol w="10668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Area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0" baseline="-25000" dirty="0" err="1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0" baseline="-25000" dirty="0" err="1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latin typeface="Algerian" pitchFamily="82" charset="0"/>
                        </a:rPr>
                        <a:t>   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4 mm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 4/3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 4/3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lgerian" pitchFamily="82" charset="0"/>
                        </a:rPr>
                        <a:t>   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12 mm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Algerian" pitchFamily="82" charset="0"/>
                        </a:rPr>
                        <a:t>     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4 mm</a:t>
                      </a:r>
                      <a:r>
                        <a:rPr lang="en-US" sz="16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lgerian" pitchFamily="82" charset="0"/>
                        </a:rPr>
                        <a:t>    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- 14.14 mm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lgerian" pitchFamily="82" charset="0"/>
                        </a:rPr>
                        <a:t>     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30 mm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rot="16200000">
            <a:off x="1203664" y="1988403"/>
            <a:ext cx="14264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V="1">
            <a:off x="1939409" y="249276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645666" y="1889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095571" y="265422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009971" y="-3629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01928" y="-34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16200000">
            <a:off x="1445614" y="3157358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V="1">
            <a:off x="1896690" y="340716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54319" y="2972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009971" y="267609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22234" y="-4296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34093" y="-6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2129688" y="3600621"/>
            <a:ext cx="1842183" cy="13937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936114" y="342515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149549" y="2290773"/>
            <a:ext cx="0" cy="1318984"/>
          </a:xfrm>
          <a:prstGeom prst="line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121534" y="206370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966110" y="357987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13118" y="4174778"/>
            <a:ext cx="210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-  1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07679" y="2648411"/>
            <a:ext cx="91440" cy="9478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150657" y="23872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9600" y="231535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918531" y="263732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927765" y="262242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357228"/>
              </p:ext>
            </p:extLst>
          </p:nvPr>
        </p:nvGraphicFramePr>
        <p:xfrm>
          <a:off x="3794990" y="4539552"/>
          <a:ext cx="2854272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424"/>
                <a:gridCol w="951424"/>
                <a:gridCol w="951424"/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Point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    x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    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2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6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7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7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158478"/>
              </p:ext>
            </p:extLst>
          </p:nvPr>
        </p:nvGraphicFramePr>
        <p:xfrm>
          <a:off x="6853622" y="4724400"/>
          <a:ext cx="221418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061"/>
                <a:gridCol w="738061"/>
                <a:gridCol w="738061"/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Point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  x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    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2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4/3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4/3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6868861" y="4220945"/>
            <a:ext cx="2275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of section-1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117853" y="1973575"/>
            <a:ext cx="0" cy="1654756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74" idx="2"/>
          </p:cNvCxnSpPr>
          <p:nvPr/>
        </p:nvCxnSpPr>
        <p:spPr>
          <a:xfrm>
            <a:off x="2156244" y="1978194"/>
            <a:ext cx="906653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062897" y="193247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145496" y="397046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602696" y="-60154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71326" y="397046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79067" y="387488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528526" y="844721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43471" y="-995338"/>
            <a:ext cx="0" cy="27432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826071" y="377994"/>
            <a:ext cx="1828800" cy="1828800"/>
          </a:xfrm>
          <a:prstGeom prst="arc">
            <a:avLst/>
          </a:prstGeom>
          <a:ln w="28575">
            <a:solidFill>
              <a:schemeClr val="accent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654871" y="1311446"/>
            <a:ext cx="0" cy="22860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197671" y="3143421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40471" y="2683046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009971" y="1311446"/>
            <a:ext cx="2743200" cy="2743200"/>
          </a:xfrm>
          <a:prstGeom prst="arc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flipH="1">
            <a:off x="3973026" y="1311446"/>
            <a:ext cx="2743200" cy="2743200"/>
          </a:xfrm>
          <a:prstGeom prst="arc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2"/>
          </p:cNvCxnSpPr>
          <p:nvPr/>
        </p:nvCxnSpPr>
        <p:spPr>
          <a:xfrm flipH="1">
            <a:off x="2145496" y="2683046"/>
            <a:ext cx="1827530" cy="917575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2"/>
          </p:cNvCxnSpPr>
          <p:nvPr/>
        </p:nvCxnSpPr>
        <p:spPr>
          <a:xfrm flipH="1">
            <a:off x="2145496" y="2683046"/>
            <a:ext cx="182753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144341" y="1297591"/>
            <a:ext cx="914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821896" y="2683046"/>
            <a:ext cx="292608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272881" y="847321"/>
            <a:ext cx="914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H="1">
            <a:off x="6730081" y="1294127"/>
            <a:ext cx="914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99926" y="1997246"/>
            <a:ext cx="1371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6054671" y="1978194"/>
            <a:ext cx="1371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509635" y="30564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VI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18120" y="223721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VII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09133" y="-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144341" y="251567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145496" y="693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087605" y="16488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1916896" y="112048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1879022" y="20090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>
            <a:off x="1459696" y="854246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00200" y="6418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-76200" y="4114800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616453"/>
              </p:ext>
            </p:extLst>
          </p:nvPr>
        </p:nvGraphicFramePr>
        <p:xfrm>
          <a:off x="76200" y="4191000"/>
          <a:ext cx="3657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074"/>
                <a:gridCol w="1166326"/>
                <a:gridCol w="6096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Area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lgerian" pitchFamily="82" charset="0"/>
                        </a:rPr>
                        <a:t>   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4 mm</a:t>
                      </a:r>
                      <a:r>
                        <a:rPr lang="en-US" sz="16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4/3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4/3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lgerian" pitchFamily="82" charset="0"/>
                        </a:rPr>
                        <a:t>   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12 mm</a:t>
                      </a:r>
                      <a:r>
                        <a:rPr lang="en-US" sz="16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 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3.5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lgerian" pitchFamily="82" charset="0"/>
                        </a:rPr>
                        <a:t>     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4 mm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  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 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lgerian" pitchFamily="82" charset="0"/>
                        </a:rPr>
                        <a:t>    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- 14.14 mm</a:t>
                      </a:r>
                      <a:r>
                        <a:rPr lang="en-US" sz="12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7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3.27324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lgerian" pitchFamily="82" charset="0"/>
                        </a:rPr>
                        <a:t>    V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30 mm</a:t>
                      </a:r>
                      <a:r>
                        <a:rPr lang="en-US" sz="16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7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4.5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400" dirty="0" smtClean="0">
                          <a:latin typeface="Algerian" pitchFamily="82" charset="0"/>
                        </a:rPr>
                        <a:t>VI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3.14 mm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10.85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rot="16200000">
            <a:off x="1203664" y="1988403"/>
            <a:ext cx="14264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V="1">
            <a:off x="1939409" y="249276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645666" y="1889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095571" y="265422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009971" y="-3629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01928" y="-34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16200000">
            <a:off x="1445614" y="3157358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V="1">
            <a:off x="1896690" y="340716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54319" y="2972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009971" y="267609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22234" y="-4296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34093" y="-6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2129688" y="3600621"/>
            <a:ext cx="1842183" cy="13937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936114" y="342515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149549" y="2290773"/>
            <a:ext cx="0" cy="1318984"/>
          </a:xfrm>
          <a:prstGeom prst="line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121534" y="206370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784582" y="357987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07679" y="2648411"/>
            <a:ext cx="91440" cy="9478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150657" y="23872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458200" y="643842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918531" y="263732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927765" y="262242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117853" y="1973575"/>
            <a:ext cx="0" cy="1654756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74" idx="2"/>
          </p:cNvCxnSpPr>
          <p:nvPr/>
        </p:nvCxnSpPr>
        <p:spPr>
          <a:xfrm>
            <a:off x="2156244" y="1978194"/>
            <a:ext cx="906653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062897" y="193247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123930" y="1802135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459185" y="1600200"/>
            <a:ext cx="30168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539104" y="2612675"/>
            <a:ext cx="47641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3.5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5" idx="3"/>
          </p:cNvCxnSpPr>
          <p:nvPr/>
        </p:nvCxnSpPr>
        <p:spPr>
          <a:xfrm>
            <a:off x="3533016" y="1986801"/>
            <a:ext cx="0" cy="16415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564308" y="83322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2616177" y="70575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80" name="Straight Connector 79"/>
          <p:cNvCxnSpPr>
            <a:endCxn id="78" idx="3"/>
          </p:cNvCxnSpPr>
          <p:nvPr/>
        </p:nvCxnSpPr>
        <p:spPr>
          <a:xfrm>
            <a:off x="2180952" y="875943"/>
            <a:ext cx="396747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228482" y="60948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1143000" y="875696"/>
            <a:ext cx="0" cy="27110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V="1">
            <a:off x="1143000" y="663967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V="1">
            <a:off x="1200723" y="3384864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60230" y="2006304"/>
            <a:ext cx="80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G3</a:t>
            </a:r>
            <a:r>
              <a:rPr lang="en-US" dirty="0" smtClean="0"/>
              <a:t> = 6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5381571" y="1363592"/>
            <a:ext cx="0" cy="128016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403130" y="1945029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5325545" y="207171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134093" y="2117431"/>
            <a:ext cx="0" cy="6257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V="1">
            <a:off x="5134093" y="1925768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5396665" y="2862986"/>
            <a:ext cx="134380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826071" y="28055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5368955" y="2669190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448412" y="199724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4*3</a:t>
            </a:r>
            <a:endParaRPr lang="en-US" dirty="0"/>
          </a:p>
        </p:txBody>
      </p:sp>
      <p:cxnSp>
        <p:nvCxnSpPr>
          <p:cNvPr id="94" name="Straight Connector 93"/>
          <p:cNvCxnSpPr/>
          <p:nvPr/>
        </p:nvCxnSpPr>
        <p:spPr>
          <a:xfrm flipH="1" flipV="1">
            <a:off x="4490872" y="2328423"/>
            <a:ext cx="548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338467" y="232842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3*3.14</a:t>
            </a:r>
            <a:endParaRPr lang="en-US" dirty="0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2142389" y="3789092"/>
            <a:ext cx="3200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5380965" y="2991761"/>
            <a:ext cx="0" cy="10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2119575" y="3628331"/>
            <a:ext cx="0" cy="38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637885" y="37446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365030" y="1359703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5326930" y="14782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rot="-2700000">
            <a:off x="6619259" y="989518"/>
            <a:ext cx="9144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7092612" y="88006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>
            <a:endCxn id="116" idx="2"/>
          </p:cNvCxnSpPr>
          <p:nvPr/>
        </p:nvCxnSpPr>
        <p:spPr>
          <a:xfrm>
            <a:off x="6753171" y="912355"/>
            <a:ext cx="339441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16200000">
            <a:off x="6934187" y="1141037"/>
            <a:ext cx="339441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59619"/>
              </p:ext>
            </p:extLst>
          </p:nvPr>
        </p:nvGraphicFramePr>
        <p:xfrm>
          <a:off x="4266040" y="4267200"/>
          <a:ext cx="3657600" cy="7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074"/>
                <a:gridCol w="1166326"/>
                <a:gridCol w="6096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Area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lgerian" pitchFamily="82" charset="0"/>
                        </a:rPr>
                        <a:t>VII</a:t>
                      </a:r>
                      <a:endParaRPr lang="en-US" sz="1600" dirty="0">
                        <a:latin typeface="Algerian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10 mm</a:t>
                      </a:r>
                      <a:r>
                        <a:rPr lang="en-US" sz="16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 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2.5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2" name="TextBox 121"/>
          <p:cNvSpPr txBox="1"/>
          <p:nvPr/>
        </p:nvSpPr>
        <p:spPr>
          <a:xfrm>
            <a:off x="6987489" y="1275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195206" y="208511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7</a:t>
            </a:r>
            <a:endParaRPr lang="en-US" dirty="0"/>
          </a:p>
        </p:txBody>
      </p:sp>
      <p:sp>
        <p:nvSpPr>
          <p:cNvPr id="127" name="Oval 126"/>
          <p:cNvSpPr/>
          <p:nvPr/>
        </p:nvSpPr>
        <p:spPr>
          <a:xfrm>
            <a:off x="7151951" y="225914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918531" y="5257800"/>
            <a:ext cx="5377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G</a:t>
            </a:r>
            <a:r>
              <a:rPr lang="en-US" dirty="0" smtClean="0"/>
              <a:t> =  A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+ A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2 </a:t>
            </a:r>
            <a:r>
              <a:rPr lang="en-US" dirty="0" smtClean="0"/>
              <a:t> + A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 x</a:t>
            </a:r>
            <a:r>
              <a:rPr lang="en-US" baseline="-25000" dirty="0" smtClean="0"/>
              <a:t>4</a:t>
            </a:r>
            <a:r>
              <a:rPr lang="en-US" dirty="0"/>
              <a:t> </a:t>
            </a:r>
            <a:r>
              <a:rPr lang="en-US" dirty="0" smtClean="0"/>
              <a:t>+ A</a:t>
            </a:r>
            <a:r>
              <a:rPr lang="en-US" baseline="-25000" dirty="0" smtClean="0"/>
              <a:t>5</a:t>
            </a:r>
            <a:r>
              <a:rPr lang="en-US" dirty="0" smtClean="0"/>
              <a:t> x</a:t>
            </a:r>
            <a:r>
              <a:rPr lang="en-US" baseline="-25000" dirty="0" smtClean="0"/>
              <a:t>5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r>
              <a:rPr lang="en-US" dirty="0" smtClean="0"/>
              <a:t> x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r>
              <a:rPr lang="en-US" dirty="0" smtClean="0"/>
              <a:t> x</a:t>
            </a:r>
            <a:r>
              <a:rPr lang="en-US" baseline="-25000" dirty="0" smtClean="0"/>
              <a:t>7</a:t>
            </a:r>
            <a:endParaRPr lang="en-US" dirty="0"/>
          </a:p>
          <a:p>
            <a:endParaRPr lang="en-US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4490358" y="5624507"/>
            <a:ext cx="448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4398918" y="5624507"/>
            <a:ext cx="4897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A</a:t>
            </a:r>
            <a:r>
              <a:rPr lang="en-US" baseline="-25000" dirty="0" smtClean="0"/>
              <a:t>1</a:t>
            </a:r>
            <a:r>
              <a:rPr lang="en-US" dirty="0" smtClean="0"/>
              <a:t> + A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/>
              <a:t>A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/>
              <a:t>A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dirty="0" smtClean="0"/>
              <a:t>+ A</a:t>
            </a:r>
            <a:r>
              <a:rPr lang="en-US" baseline="-25000" dirty="0" smtClean="0"/>
              <a:t>6</a:t>
            </a:r>
            <a:r>
              <a:rPr lang="en-US" dirty="0" smtClean="0"/>
              <a:t> + A</a:t>
            </a:r>
            <a:r>
              <a:rPr lang="en-US" baseline="-25000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496376"/>
              </p:ext>
            </p:extLst>
          </p:nvPr>
        </p:nvGraphicFramePr>
        <p:xfrm>
          <a:off x="914400" y="1295400"/>
          <a:ext cx="65532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321"/>
                <a:gridCol w="812321"/>
                <a:gridCol w="516372"/>
                <a:gridCol w="868818"/>
                <a:gridCol w="419168"/>
                <a:gridCol w="713398"/>
                <a:gridCol w="744700"/>
                <a:gridCol w="744700"/>
                <a:gridCol w="921402"/>
              </a:tblGrid>
              <a:tr h="523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Section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  Area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   x</a:t>
                      </a:r>
                      <a:r>
                        <a:rPr lang="en-US" sz="1600" u="none" strike="noStrike" baseline="-25000">
                          <a:effectLst/>
                        </a:rPr>
                        <a:t>G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   y</a:t>
                      </a:r>
                      <a:r>
                        <a:rPr lang="en-US" sz="1600" u="none" strike="noStrike" baseline="-25000"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A*x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A*y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X_G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Y_G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5.88617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4.151402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3.27324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-98.98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-46.28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288.42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203.42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Centroid of triangle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028700" y="1257300"/>
            <a:ext cx="2514600" cy="20574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6300" y="3301253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467100" y="3301253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2178424" y="970429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47382" y="990600"/>
            <a:ext cx="0" cy="28575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6200000">
            <a:off x="2276587" y="1941307"/>
            <a:ext cx="0" cy="384048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237168" y="369121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118782" y="609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50158" y="3774141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923674"/>
              </p:ext>
            </p:extLst>
          </p:nvPr>
        </p:nvGraphicFramePr>
        <p:xfrm>
          <a:off x="419100" y="4419600"/>
          <a:ext cx="39243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/>
                <a:gridCol w="1676400"/>
                <a:gridCol w="1676400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X - Coordinate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Y - Coordinate</a:t>
                      </a:r>
                    </a:p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4876800" y="1305262"/>
            <a:ext cx="474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X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Connector 47"/>
          <p:cNvCxnSpPr>
            <a:stCxn id="3" idx="2"/>
          </p:cNvCxnSpPr>
          <p:nvPr/>
        </p:nvCxnSpPr>
        <p:spPr>
          <a:xfrm>
            <a:off x="4572000" y="581890"/>
            <a:ext cx="122368" cy="627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694368" y="581890"/>
            <a:ext cx="376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of triangle (G)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511338" y="1351429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4886610" y="2514600"/>
            <a:ext cx="455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Y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19800" y="1246989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A</a:t>
            </a:r>
            <a:r>
              <a:rPr lang="en-US" dirty="0" smtClean="0"/>
              <a:t> + X</a:t>
            </a:r>
            <a:r>
              <a:rPr lang="en-US" baseline="-25000" dirty="0" smtClean="0"/>
              <a:t>B</a:t>
            </a:r>
            <a:r>
              <a:rPr lang="en-US" dirty="0" smtClean="0"/>
              <a:t> + X</a:t>
            </a:r>
            <a:r>
              <a:rPr lang="en-US" baseline="-25000" dirty="0" smtClean="0"/>
              <a:t>C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594465" y="2560766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019800" y="2417744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A</a:t>
            </a:r>
            <a:r>
              <a:rPr lang="en-US" dirty="0" smtClean="0"/>
              <a:t> + Y</a:t>
            </a:r>
            <a:r>
              <a:rPr lang="en-US" baseline="-25000" dirty="0" smtClean="0"/>
              <a:t>B</a:t>
            </a:r>
            <a:r>
              <a:rPr lang="en-US" dirty="0" smtClean="0"/>
              <a:t> + Y</a:t>
            </a:r>
            <a:r>
              <a:rPr lang="en-US" baseline="-25000" dirty="0" smtClean="0"/>
              <a:t>C</a:t>
            </a:r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5987935" y="1616321"/>
            <a:ext cx="128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112625" y="2787076"/>
            <a:ext cx="1188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548574" y="1582211"/>
            <a:ext cx="3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558272" y="2748303"/>
            <a:ext cx="3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Centroid of triangle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1194" y="376701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2037229" y="3771901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26894" y="1811371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47382" y="990600"/>
            <a:ext cx="0" cy="28575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6200000">
            <a:off x="2276587" y="1941307"/>
            <a:ext cx="0" cy="384048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237168" y="369121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118782" y="609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725731"/>
              </p:ext>
            </p:extLst>
          </p:nvPr>
        </p:nvGraphicFramePr>
        <p:xfrm>
          <a:off x="419100" y="4419600"/>
          <a:ext cx="39243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/>
                <a:gridCol w="1676400"/>
                <a:gridCol w="1676400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X - Coordinate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Y - Coordinate</a:t>
                      </a:r>
                    </a:p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4876800" y="1305262"/>
            <a:ext cx="474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X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Connector 47"/>
          <p:cNvCxnSpPr>
            <a:stCxn id="3" idx="2"/>
          </p:cNvCxnSpPr>
          <p:nvPr/>
        </p:nvCxnSpPr>
        <p:spPr>
          <a:xfrm>
            <a:off x="4572000" y="581890"/>
            <a:ext cx="122368" cy="627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694368" y="581890"/>
            <a:ext cx="376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of triangle (G)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511338" y="1351429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4886610" y="2514600"/>
            <a:ext cx="455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Y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19800" y="1246989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+ b + 0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594465" y="2560766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019800" y="2417744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+ 0  + h</a:t>
            </a:r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5987935" y="1616321"/>
            <a:ext cx="128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974080" y="2760182"/>
            <a:ext cx="1188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400800" y="1582211"/>
            <a:ext cx="3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558272" y="2748303"/>
            <a:ext cx="3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" name="Right Triangle 1"/>
          <p:cNvSpPr/>
          <p:nvPr/>
        </p:nvSpPr>
        <p:spPr>
          <a:xfrm>
            <a:off x="356347" y="2030506"/>
            <a:ext cx="1828800" cy="1828800"/>
          </a:xfrm>
          <a:prstGeom prst="rtTriangl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25370" y="3705580"/>
            <a:ext cx="474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X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14172" y="4495800"/>
            <a:ext cx="455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Y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08320" y="3783569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22175" y="4541966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1200" y="36024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6068209" y="394493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167493" y="3887552"/>
            <a:ext cx="3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79918" y="4455459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83504" y="4827023"/>
            <a:ext cx="3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6107753" y="4770508"/>
            <a:ext cx="506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>
            <a:off x="638735" y="2915172"/>
            <a:ext cx="0" cy="61264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86745" y="3235452"/>
            <a:ext cx="0" cy="61264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18165" y="3004611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31700" y="2852164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b/3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15923" y="3403957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Centroid of Composite section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Problem-1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flipH="1">
            <a:off x="685800" y="1371600"/>
            <a:ext cx="1828801" cy="1831046"/>
            <a:chOff x="2438400" y="2283754"/>
            <a:chExt cx="1828801" cy="1831046"/>
          </a:xfrm>
        </p:grpSpPr>
        <p:sp>
          <p:nvSpPr>
            <p:cNvPr id="2" name="Arc 1"/>
            <p:cNvSpPr/>
            <p:nvPr/>
          </p:nvSpPr>
          <p:spPr>
            <a:xfrm>
              <a:off x="2438400" y="2286000"/>
              <a:ext cx="1828800" cy="1828800"/>
            </a:xfrm>
            <a:prstGeom prst="arc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flipV="1">
              <a:off x="2438401" y="2283754"/>
              <a:ext cx="1828800" cy="1828800"/>
            </a:xfrm>
            <a:prstGeom prst="arc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Triangle 6"/>
          <p:cNvSpPr/>
          <p:nvPr/>
        </p:nvSpPr>
        <p:spPr>
          <a:xfrm>
            <a:off x="4340860" y="1373846"/>
            <a:ext cx="1371600" cy="1828800"/>
          </a:xfrm>
          <a:prstGeom prst="rtTriangl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1373846"/>
            <a:ext cx="2743200" cy="182880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06119"/>
              </p:ext>
            </p:extLst>
          </p:nvPr>
        </p:nvGraphicFramePr>
        <p:xfrm>
          <a:off x="152916" y="3886200"/>
          <a:ext cx="57912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838200"/>
                <a:gridCol w="914400"/>
                <a:gridCol w="990600"/>
                <a:gridCol w="10668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Section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Centroid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86387" y="1697850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45205" y="151318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66946" y="1916668"/>
            <a:ext cx="357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III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00200" y="3352800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43400" y="3352800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953000" y="2286000"/>
            <a:ext cx="1828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86300" y="32893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840737" y="21013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600200" y="3200400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343400" y="323266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715000" y="319456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5944116" y="2965450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5867400" y="116429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1" y="57733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086600" y="29834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pic>
        <p:nvPicPr>
          <p:cNvPr id="69" name="Picture 4" descr="Centroid &amp; Center of Mass of a Semicircle - Video &amp; Lesson Transcript |  Study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4937"/>
            <a:ext cx="2043954" cy="14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/>
          <p:cNvSpPr/>
          <p:nvPr/>
        </p:nvSpPr>
        <p:spPr>
          <a:xfrm>
            <a:off x="6459455" y="4114800"/>
            <a:ext cx="474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X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531100" y="3976300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r>
              <a:rPr lang="en-US" dirty="0">
                <a:solidFill>
                  <a:sysClr val="windowText" lastClr="000000"/>
                </a:solidFill>
              </a:rPr>
              <a:t>* x</a:t>
            </a:r>
            <a:r>
              <a:rPr lang="en-US" baseline="-25000" dirty="0">
                <a:solidFill>
                  <a:sysClr val="windowText" lastClr="000000"/>
                </a:solidFill>
              </a:rPr>
              <a:t>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581900" y="4345632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746577" y="4391799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81900" y="5105400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r>
              <a:rPr lang="en-US" dirty="0">
                <a:solidFill>
                  <a:sysClr val="windowText" lastClr="000000"/>
                </a:solidFill>
              </a:rPr>
              <a:t>* </a:t>
            </a:r>
            <a:r>
              <a:rPr lang="en-US" dirty="0" err="1">
                <a:solidFill>
                  <a:sysClr val="windowText" lastClr="000000"/>
                </a:solidFill>
              </a:rPr>
              <a:t>y</a:t>
            </a:r>
            <a:r>
              <a:rPr lang="en-US" baseline="-25000" dirty="0" err="1">
                <a:solidFill>
                  <a:sysClr val="windowText" lastClr="000000"/>
                </a:solidFill>
              </a:rPr>
              <a:t>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790533" y="5562600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7625855" y="5474732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536347" y="5243899"/>
            <a:ext cx="455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Y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002295" y="41482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=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099300" y="53110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=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459455" y="3886200"/>
            <a:ext cx="2151145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455527" y="5105400"/>
            <a:ext cx="2151145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712460" y="6477000"/>
            <a:ext cx="336758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 is centroid of composite section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85324" y="6178034"/>
            <a:ext cx="1414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X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G </a:t>
            </a:r>
            <a:r>
              <a:rPr lang="en-US" dirty="0" smtClean="0">
                <a:solidFill>
                  <a:sysClr val="windowText" lastClr="000000"/>
                </a:solidFill>
              </a:rPr>
              <a:t> = 2.995 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85324" y="6475968"/>
            <a:ext cx="1406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Y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G </a:t>
            </a:r>
            <a:r>
              <a:rPr lang="en-US" dirty="0" smtClean="0">
                <a:solidFill>
                  <a:sysClr val="windowText" lastClr="000000"/>
                </a:solidFill>
              </a:rPr>
              <a:t> = 1.890 m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Problem-1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flipH="1">
            <a:off x="685800" y="1371600"/>
            <a:ext cx="1828801" cy="1831046"/>
            <a:chOff x="2438400" y="2283754"/>
            <a:chExt cx="1828801" cy="1831046"/>
          </a:xfrm>
        </p:grpSpPr>
        <p:sp>
          <p:nvSpPr>
            <p:cNvPr id="2" name="Arc 1"/>
            <p:cNvSpPr/>
            <p:nvPr/>
          </p:nvSpPr>
          <p:spPr>
            <a:xfrm>
              <a:off x="2438400" y="2286000"/>
              <a:ext cx="1828800" cy="1828800"/>
            </a:xfrm>
            <a:prstGeom prst="arc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flipV="1">
              <a:off x="2438401" y="2283754"/>
              <a:ext cx="1828800" cy="1828800"/>
            </a:xfrm>
            <a:prstGeom prst="arc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Triangle 6"/>
          <p:cNvSpPr/>
          <p:nvPr/>
        </p:nvSpPr>
        <p:spPr>
          <a:xfrm>
            <a:off x="4340860" y="1373846"/>
            <a:ext cx="1371600" cy="1828800"/>
          </a:xfrm>
          <a:prstGeom prst="rtTriangl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1373846"/>
            <a:ext cx="2743200" cy="182880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683602"/>
              </p:ext>
            </p:extLst>
          </p:nvPr>
        </p:nvGraphicFramePr>
        <p:xfrm>
          <a:off x="152916" y="3886200"/>
          <a:ext cx="57912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838200"/>
                <a:gridCol w="914400"/>
                <a:gridCol w="990600"/>
                <a:gridCol w="10668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Section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Centroid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3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ysClr val="windowText" lastClr="00000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86387" y="1697850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45205" y="151318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66946" y="1916668"/>
            <a:ext cx="357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III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00200" y="3352800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43400" y="3352800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953000" y="2286000"/>
            <a:ext cx="1828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86300" y="32893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840737" y="21013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600200" y="3200400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343400" y="323266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715000" y="319456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5944116" y="2965450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5867400" y="1164296"/>
            <a:ext cx="1" cy="45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600200" y="762000"/>
            <a:ext cx="1" cy="2432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638300" y="3202647"/>
            <a:ext cx="54483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1" y="57733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086600" y="29834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600200" y="2288246"/>
            <a:ext cx="13716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2501900" y="2745448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21000" y="225742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72205" y="1962381"/>
            <a:ext cx="56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655320" y="2284319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44117" y="1925745"/>
            <a:ext cx="56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1156774" y="225036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4" descr="Centroid &amp; Center of Mass of a Semicircle - Video &amp; Lesson Transcript |  Study.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1" t="67451" r="63815"/>
          <a:stretch/>
        </p:blipFill>
        <p:spPr bwMode="auto">
          <a:xfrm>
            <a:off x="1248214" y="2419187"/>
            <a:ext cx="288486" cy="46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>
            <a:off x="1175600" y="2470666"/>
            <a:ext cx="43580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4" descr="Centroid &amp; Center of Mass of a Semicircle - Video &amp; Lesson Transcript |  Study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4937"/>
            <a:ext cx="2043954" cy="14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1975671" y="1793616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3 m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613077" y="2162948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970605" y="1978282"/>
            <a:ext cx="0" cy="32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6200000">
            <a:off x="2628900" y="2743200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3145259" y="2154014"/>
            <a:ext cx="0" cy="32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459455" y="4114800"/>
            <a:ext cx="474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X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531100" y="3976300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r>
              <a:rPr lang="en-US" dirty="0">
                <a:solidFill>
                  <a:sysClr val="windowText" lastClr="000000"/>
                </a:solidFill>
              </a:rPr>
              <a:t>* x</a:t>
            </a:r>
            <a:r>
              <a:rPr lang="en-US" baseline="-25000" dirty="0">
                <a:solidFill>
                  <a:sysClr val="windowText" lastClr="000000"/>
                </a:solidFill>
              </a:rPr>
              <a:t>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581900" y="4345632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746577" y="4391799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81900" y="5105400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r>
              <a:rPr lang="en-US" dirty="0">
                <a:solidFill>
                  <a:sysClr val="windowText" lastClr="000000"/>
                </a:solidFill>
              </a:rPr>
              <a:t>* </a:t>
            </a:r>
            <a:r>
              <a:rPr lang="en-US" dirty="0" err="1">
                <a:solidFill>
                  <a:sysClr val="windowText" lastClr="000000"/>
                </a:solidFill>
              </a:rPr>
              <a:t>y</a:t>
            </a:r>
            <a:r>
              <a:rPr lang="en-US" baseline="-25000" dirty="0" err="1">
                <a:solidFill>
                  <a:sysClr val="windowText" lastClr="000000"/>
                </a:solidFill>
              </a:rPr>
              <a:t>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790533" y="5562600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ysClr val="windowText" lastClr="000000"/>
                </a:solidFill>
              </a:rPr>
              <a:t>Σ</a:t>
            </a:r>
            <a:r>
              <a:rPr lang="en-US" dirty="0">
                <a:solidFill>
                  <a:sysClr val="windowText" lastClr="000000"/>
                </a:solidFill>
              </a:rPr>
              <a:t> A</a:t>
            </a:r>
            <a:r>
              <a:rPr lang="en-US" baseline="-25000" dirty="0">
                <a:solidFill>
                  <a:sysClr val="windowText" lastClr="000000"/>
                </a:solidFill>
              </a:rPr>
              <a:t>i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7625855" y="5474732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536347" y="5243899"/>
            <a:ext cx="455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Y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002295" y="41482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=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099300" y="53110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=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459455" y="3886200"/>
            <a:ext cx="2151145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455527" y="5105400"/>
            <a:ext cx="2151145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712460" y="6477000"/>
            <a:ext cx="336758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 is centroid of composite section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4824737" y="269747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4916177" y="2646561"/>
            <a:ext cx="56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85324" y="6178034"/>
            <a:ext cx="1414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X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G </a:t>
            </a:r>
            <a:r>
              <a:rPr lang="en-US" dirty="0" smtClean="0">
                <a:solidFill>
                  <a:sysClr val="windowText" lastClr="000000"/>
                </a:solidFill>
              </a:rPr>
              <a:t> = 2.995 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85324" y="6475968"/>
            <a:ext cx="1406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Y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G </a:t>
            </a:r>
            <a:r>
              <a:rPr lang="en-US" dirty="0" smtClean="0">
                <a:solidFill>
                  <a:sysClr val="windowText" lastClr="000000"/>
                </a:solidFill>
              </a:rPr>
              <a:t> = 1.890 m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Centroid of semi circle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rot="16200000">
            <a:off x="73529" y="1752599"/>
            <a:ext cx="2743200" cy="2743200"/>
            <a:chOff x="5410200" y="3276600"/>
            <a:chExt cx="2743200" cy="2743200"/>
          </a:xfrm>
        </p:grpSpPr>
        <p:sp>
          <p:nvSpPr>
            <p:cNvPr id="2" name="Arc 1"/>
            <p:cNvSpPr/>
            <p:nvPr/>
          </p:nvSpPr>
          <p:spPr>
            <a:xfrm>
              <a:off x="5410200" y="3276600"/>
              <a:ext cx="2743200" cy="27432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flipV="1">
              <a:off x="5410200" y="3276600"/>
              <a:ext cx="2743200" cy="27432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/>
          <p:nvPr/>
        </p:nvCxnSpPr>
        <p:spPr>
          <a:xfrm flipV="1">
            <a:off x="-42583" y="3124198"/>
            <a:ext cx="3291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29016" y="914399"/>
            <a:ext cx="1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34017" y="293953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76571" y="54506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76571" y="306069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38617" y="1844039"/>
            <a:ext cx="0" cy="12801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91017" y="1935479"/>
            <a:ext cx="0" cy="11887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329017" y="2743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88123" y="247376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938617" y="3174999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91017" y="3174999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72857" y="3430030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091017" y="3430030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803297" y="3451859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dx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938617" y="1844040"/>
            <a:ext cx="128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>
            <a:off x="2014711" y="2839721"/>
            <a:ext cx="5486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835665" y="227468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006237" y="25145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658866" y="235259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095883" y="2537458"/>
            <a:ext cx="360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873659" y="1861819"/>
            <a:ext cx="0" cy="128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248846" y="2653266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y/2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801034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641280" y="545067"/>
            <a:ext cx="0" cy="6312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377" y="3992879"/>
            <a:ext cx="310896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/>
              <a:t>Area of infinitesimal element</a:t>
            </a:r>
          </a:p>
          <a:p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err="1" smtClean="0"/>
              <a:t>dA</a:t>
            </a:r>
            <a:r>
              <a:rPr lang="en-US" dirty="0" smtClean="0"/>
              <a:t>  =  y </a:t>
            </a:r>
            <a:r>
              <a:rPr lang="en-US" dirty="0"/>
              <a:t>dx</a:t>
            </a:r>
          </a:p>
        </p:txBody>
      </p:sp>
      <p:cxnSp>
        <p:nvCxnSpPr>
          <p:cNvPr id="43" name="Straight Connector 42"/>
          <p:cNvCxnSpPr/>
          <p:nvPr/>
        </p:nvCxnSpPr>
        <p:spPr>
          <a:xfrm rot="16200000">
            <a:off x="1816101" y="1948932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 rot="16200000">
            <a:off x="3768484" y="1752599"/>
            <a:ext cx="2743200" cy="2743200"/>
            <a:chOff x="5410200" y="3276600"/>
            <a:chExt cx="2743200" cy="2743200"/>
          </a:xfrm>
        </p:grpSpPr>
        <p:sp>
          <p:nvSpPr>
            <p:cNvPr id="45" name="Arc 44"/>
            <p:cNvSpPr/>
            <p:nvPr/>
          </p:nvSpPr>
          <p:spPr>
            <a:xfrm>
              <a:off x="5410200" y="3276600"/>
              <a:ext cx="2743200" cy="27432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flipV="1">
              <a:off x="5410200" y="3276600"/>
              <a:ext cx="2743200" cy="27432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Straight Connector 46"/>
          <p:cNvCxnSpPr/>
          <p:nvPr/>
        </p:nvCxnSpPr>
        <p:spPr>
          <a:xfrm flipV="1">
            <a:off x="3652372" y="3124198"/>
            <a:ext cx="3291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023971" y="914399"/>
            <a:ext cx="1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928972" y="293953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71526" y="306069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7495989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713332" y="3992879"/>
            <a:ext cx="310896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/>
              <a:t>Area of infinitesimal element</a:t>
            </a:r>
          </a:p>
          <a:p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err="1" smtClean="0"/>
              <a:t>dA</a:t>
            </a:r>
            <a:r>
              <a:rPr lang="en-US" dirty="0" smtClean="0"/>
              <a:t>  =  2 x * </a:t>
            </a:r>
            <a:r>
              <a:rPr lang="en-US" dirty="0" err="1" smtClean="0"/>
              <a:t>dy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rot="16200000">
            <a:off x="5511056" y="1948932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>
            <a:off x="5124844" y="1244119"/>
            <a:ext cx="0" cy="2194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6200000">
            <a:off x="5130652" y="1173480"/>
            <a:ext cx="0" cy="19202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6200000">
            <a:off x="5209540" y="2745740"/>
            <a:ext cx="7315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5575300" y="2528686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85" name="Straight Arrow Connector 84"/>
          <p:cNvCxnSpPr/>
          <p:nvPr/>
        </p:nvCxnSpPr>
        <p:spPr>
          <a:xfrm rot="16200000">
            <a:off x="3570364" y="1874520"/>
            <a:ext cx="9144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6200000">
            <a:off x="5766588" y="1861819"/>
            <a:ext cx="9144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27564" y="1600200"/>
            <a:ext cx="21945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992415" y="1296154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2x</a:t>
            </a:r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4996181" y="22097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995514" y="2094468"/>
            <a:ext cx="2808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C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6481801" y="2158999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6448502" y="1950720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6177001" y="1800106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 flipV="1">
            <a:off x="6177001" y="263652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614710" y="2023979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Centroid of semi circle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rot="16200000">
            <a:off x="609600" y="1752599"/>
            <a:ext cx="2743200" cy="2743200"/>
            <a:chOff x="5410200" y="3276600"/>
            <a:chExt cx="2743200" cy="2743200"/>
          </a:xfrm>
        </p:grpSpPr>
        <p:sp>
          <p:nvSpPr>
            <p:cNvPr id="2" name="Arc 1"/>
            <p:cNvSpPr/>
            <p:nvPr/>
          </p:nvSpPr>
          <p:spPr>
            <a:xfrm>
              <a:off x="5410200" y="3276600"/>
              <a:ext cx="2743200" cy="27432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flipV="1">
              <a:off x="5410200" y="3276600"/>
              <a:ext cx="2743200" cy="27432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>
            <a:stCxn id="2" idx="0"/>
          </p:cNvCxnSpPr>
          <p:nvPr/>
        </p:nvCxnSpPr>
        <p:spPr>
          <a:xfrm flipV="1">
            <a:off x="609600" y="3124198"/>
            <a:ext cx="3291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199" y="914399"/>
            <a:ext cx="1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81600" y="598855"/>
            <a:ext cx="3733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R is radius of a circle.</a:t>
            </a:r>
          </a:p>
          <a:p>
            <a:endParaRPr lang="en-US" dirty="0"/>
          </a:p>
          <a:p>
            <a:r>
              <a:rPr lang="en-US" u="sng" dirty="0" smtClean="0"/>
              <a:t>Equation of circle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 y</a:t>
            </a:r>
            <a:r>
              <a:rPr lang="en-US" baseline="30000" dirty="0" smtClean="0"/>
              <a:t>2</a:t>
            </a:r>
            <a:r>
              <a:rPr lang="en-US" dirty="0" smtClean="0"/>
              <a:t>  = R</a:t>
            </a:r>
            <a:r>
              <a:rPr lang="en-US" baseline="30000" dirty="0" smtClean="0"/>
              <a:t>2</a:t>
            </a:r>
          </a:p>
          <a:p>
            <a:endParaRPr lang="en-US" baseline="30000" dirty="0"/>
          </a:p>
          <a:p>
            <a:r>
              <a:rPr lang="en-US" u="sng" dirty="0" smtClean="0"/>
              <a:t>Area </a:t>
            </a:r>
            <a:r>
              <a:rPr lang="en-US" u="sng" dirty="0"/>
              <a:t>of infinitesimal </a:t>
            </a:r>
            <a:r>
              <a:rPr lang="en-US" u="sng" dirty="0" smtClean="0"/>
              <a:t>element</a:t>
            </a:r>
          </a:p>
          <a:p>
            <a:endParaRPr lang="en-US" dirty="0"/>
          </a:p>
          <a:p>
            <a:r>
              <a:rPr lang="en-US" dirty="0" err="1" smtClean="0"/>
              <a:t>dA</a:t>
            </a:r>
            <a:r>
              <a:rPr lang="en-US" dirty="0" smtClean="0"/>
              <a:t>       =    length x width</a:t>
            </a:r>
          </a:p>
          <a:p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        = y dx</a:t>
            </a:r>
          </a:p>
          <a:p>
            <a:endParaRPr lang="en-US" dirty="0"/>
          </a:p>
          <a:p>
            <a:r>
              <a:rPr lang="en-US" dirty="0" smtClean="0"/>
              <a:t>Centroid of this elemental area :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-25000" dirty="0" smtClean="0"/>
              <a:t>c</a:t>
            </a:r>
            <a:r>
              <a:rPr lang="en-US" dirty="0" smtClean="0"/>
              <a:t>           =  x + dx /2</a:t>
            </a:r>
          </a:p>
          <a:p>
            <a:endParaRPr lang="en-US" dirty="0"/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          = y / 2 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-25000" dirty="0" smtClean="0"/>
              <a:t>c</a:t>
            </a:r>
            <a:r>
              <a:rPr lang="en-US" dirty="0" smtClean="0"/>
              <a:t> is centroid of elemental section.</a:t>
            </a:r>
          </a:p>
          <a:p>
            <a:endParaRPr lang="en-US" dirty="0"/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is centroid of elemental section.     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86200" y="293953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28754" y="54506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828754" y="306069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90800" y="1905000"/>
            <a:ext cx="0" cy="1219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43200" y="1981200"/>
            <a:ext cx="0" cy="11429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81200" y="2743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140306" y="247376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590800" y="3174999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200" y="3174999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25040" y="3430030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43200" y="3430030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455480" y="3451859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dx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590800" y="1905000"/>
            <a:ext cx="128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>
            <a:off x="2666894" y="2839721"/>
            <a:ext cx="5486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56428" y="235088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658420" y="25145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11049" y="235259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748066" y="2537458"/>
            <a:ext cx="360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525842" y="1930400"/>
            <a:ext cx="0" cy="1183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901029" y="2653266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y/2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cxnSp>
        <p:nvCxnSpPr>
          <p:cNvPr id="56" name="Straight Connector 55"/>
          <p:cNvCxnSpPr>
            <a:stCxn id="3" idx="2"/>
          </p:cNvCxnSpPr>
          <p:nvPr/>
        </p:nvCxnSpPr>
        <p:spPr>
          <a:xfrm>
            <a:off x="4572000" y="581890"/>
            <a:ext cx="0" cy="627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0" y="381635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6200" y="3962400"/>
            <a:ext cx="4377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-25000" dirty="0" smtClean="0"/>
              <a:t>G</a:t>
            </a:r>
            <a:r>
              <a:rPr lang="en-US" dirty="0" smtClean="0"/>
              <a:t>  =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987207" y="4034102"/>
                <a:ext cx="1164229" cy="721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b="0" i="1" baseline="-25000" smtClean="0">
                              <a:latin typeface="Cambria Math"/>
                            </a:rPr>
                            <m:t>𝑐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𝑑𝐴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07" y="4034102"/>
                <a:ext cx="1164229" cy="721223"/>
              </a:xfrm>
              <a:prstGeom prst="rect">
                <a:avLst/>
              </a:prstGeom>
              <a:blipFill rotWithShape="1">
                <a:blip r:embed="rId2"/>
                <a:stretch>
                  <a:fillRect r="-4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651031" y="4728431"/>
            <a:ext cx="182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68680" y="4763837"/>
            <a:ext cx="2392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of plane section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07491" y="5715000"/>
            <a:ext cx="722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G</a:t>
            </a:r>
            <a:r>
              <a:rPr lang="en-US" dirty="0" smtClean="0"/>
              <a:t>  </a:t>
            </a:r>
            <a:r>
              <a:rPr lang="en-US" dirty="0"/>
              <a:t>=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998619" y="5243337"/>
                <a:ext cx="1175450" cy="748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b="0" i="1" baseline="-25000" smtClean="0">
                              <a:latin typeface="Cambria Math"/>
                            </a:rPr>
                            <m:t>𝑐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𝑑𝐴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619" y="5243337"/>
                <a:ext cx="1175450" cy="748923"/>
              </a:xfrm>
              <a:prstGeom prst="rect">
                <a:avLst/>
              </a:prstGeom>
              <a:blipFill rotWithShape="1">
                <a:blip r:embed="rId3"/>
                <a:stretch>
                  <a:fillRect r="-4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Connector 66"/>
          <p:cNvCxnSpPr/>
          <p:nvPr/>
        </p:nvCxnSpPr>
        <p:spPr>
          <a:xfrm>
            <a:off x="756092" y="5960431"/>
            <a:ext cx="192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73741" y="5995837"/>
            <a:ext cx="2392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of plane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1653</Words>
  <Application>Microsoft Office PowerPoint</Application>
  <PresentationFormat>On-screen Show (4:3)</PresentationFormat>
  <Paragraphs>843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ESC-S201</vt:lpstr>
      <vt:lpstr>PowerPoint Presentation</vt:lpstr>
      <vt:lpstr>Centroid of triangle</vt:lpstr>
      <vt:lpstr>Centroid of triangle</vt:lpstr>
      <vt:lpstr>PowerPoint Presentation</vt:lpstr>
      <vt:lpstr>Problem-1</vt:lpstr>
      <vt:lpstr>Problem-1</vt:lpstr>
      <vt:lpstr>Centroid of semi circle</vt:lpstr>
      <vt:lpstr>Centroid of semi circle</vt:lpstr>
      <vt:lpstr>Centroid of semi circle</vt:lpstr>
      <vt:lpstr>Centroid of semi circle</vt:lpstr>
      <vt:lpstr>Area moment of inertia</vt:lpstr>
      <vt:lpstr>Locate the centroid </vt:lpstr>
      <vt:lpstr>Locate the centroid </vt:lpstr>
      <vt:lpstr>Locate the centroid </vt:lpstr>
      <vt:lpstr>PowerPoint Presentation</vt:lpstr>
      <vt:lpstr>Locate the centroid </vt:lpstr>
      <vt:lpstr>Locate the centroid </vt:lpstr>
      <vt:lpstr>Moment of inertia</vt:lpstr>
      <vt:lpstr>PowerPoint Presentation</vt:lpstr>
      <vt:lpstr>Problem-1</vt:lpstr>
      <vt:lpstr>Problem-1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ESC-S201</dc:title>
  <dc:creator>CAD-LAB</dc:creator>
  <cp:lastModifiedBy>CAD-LAB</cp:lastModifiedBy>
  <cp:revision>252</cp:revision>
  <dcterms:created xsi:type="dcterms:W3CDTF">2020-09-28T04:48:48Z</dcterms:created>
  <dcterms:modified xsi:type="dcterms:W3CDTF">2021-11-16T07:23:52Z</dcterms:modified>
</cp:coreProperties>
</file>