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306" r:id="rId3"/>
    <p:sldId id="307" r:id="rId4"/>
    <p:sldId id="308" r:id="rId5"/>
    <p:sldId id="309" r:id="rId6"/>
    <p:sldId id="310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797" autoAdjust="0"/>
  </p:normalViewPr>
  <p:slideViewPr>
    <p:cSldViewPr>
      <p:cViewPr varScale="1">
        <p:scale>
          <a:sx n="71" d="100"/>
          <a:sy n="7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892CD-063A-4C62-8655-DC5366055044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78CA5-6C50-4B20-A8AC-64B7C2A45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78CA5-6C50-4B20-A8AC-64B7C2A45E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7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78CA5-6C50-4B20-A8AC-64B7C2A45E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7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ESC-S201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09-NOV</a:t>
            </a:r>
          </a:p>
          <a:p>
            <a:r>
              <a:rPr lang="en-US" dirty="0" smtClean="0"/>
              <a:t>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1853" y="17526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4305300" y="5410200"/>
            <a:ext cx="210312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5336" y="14388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64449" y="522553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>
            <a:off x="1223967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628900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6289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33600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05350" y="1073985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03520" y="1443317"/>
            <a:ext cx="0" cy="654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46133" y="232185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30186"/>
              </p:ext>
            </p:extLst>
          </p:nvPr>
        </p:nvGraphicFramePr>
        <p:xfrm>
          <a:off x="5957606" y="35814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0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rot="16200000" flipV="1">
            <a:off x="27051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2628900" y="19431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42632" y="167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15153" y="21775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77236" y="215826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92164" y="534296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8991" y="1263134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818991" y="2901434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215244" y="882134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7228691" y="4539734"/>
            <a:ext cx="82296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8727" y="568369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16240" y="435506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169524" y="14513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00627" y="12878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44914" y="45173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29775"/>
              </p:ext>
            </p:extLst>
          </p:nvPr>
        </p:nvGraphicFramePr>
        <p:xfrm>
          <a:off x="155575" y="2140188"/>
          <a:ext cx="6016625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35025"/>
                <a:gridCol w="765175"/>
                <a:gridCol w="914400"/>
                <a:gridCol w="1139825"/>
                <a:gridCol w="11430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(mm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( 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( mm</a:t>
                      </a:r>
                      <a:r>
                        <a:rPr lang="en-US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  <a:p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(mm)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(mm)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9800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baseline="30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x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* y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G2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203000</a:t>
                      </a:r>
                      <a:endParaRPr lang="en-US" sz="18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54427" y="2945368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Section-1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496735" y="3130034"/>
            <a:ext cx="411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91765"/>
              </p:ext>
            </p:extLst>
          </p:nvPr>
        </p:nvGraphicFramePr>
        <p:xfrm>
          <a:off x="6286611" y="50292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12991"/>
              </p:ext>
            </p:extLst>
          </p:nvPr>
        </p:nvGraphicFramePr>
        <p:xfrm>
          <a:off x="6310368" y="5942982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0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0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1391" y="1263134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971391" y="2901434"/>
            <a:ext cx="28194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367644" y="882134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7381091" y="4539734"/>
            <a:ext cx="82296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91127" y="568369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68640" y="435506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97314" y="451732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78110"/>
              </p:ext>
            </p:extLst>
          </p:nvPr>
        </p:nvGraphicFramePr>
        <p:xfrm>
          <a:off x="155576" y="644128"/>
          <a:ext cx="5663416" cy="224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626"/>
                <a:gridCol w="786004"/>
                <a:gridCol w="720255"/>
                <a:gridCol w="860720"/>
                <a:gridCol w="1072911"/>
                <a:gridCol w="1075900"/>
              </a:tblGrid>
              <a:tr h="345739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Section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(mm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Centroid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A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* x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( 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i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*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600" baseline="-25000" dirty="0" err="1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( mm</a:t>
                      </a:r>
                      <a:r>
                        <a:rPr lang="en-US" sz="1600" b="0" baseline="30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 x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  <a:p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(mm)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600" baseline="-25000" dirty="0" err="1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600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(mm)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9800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II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145 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203000</a:t>
                      </a:r>
                      <a:endParaRPr lang="en-US" sz="16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ysClr val="windowText" lastClr="000000"/>
                          </a:solidFill>
                        </a:rPr>
                        <a:t>2800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212800</a:t>
                      </a:r>
                      <a:endParaRPr 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25627"/>
              </p:ext>
            </p:extLst>
          </p:nvPr>
        </p:nvGraphicFramePr>
        <p:xfrm>
          <a:off x="201669" y="3358211"/>
          <a:ext cx="3263191" cy="141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991"/>
                <a:gridCol w="1600200"/>
              </a:tblGrid>
              <a:tr h="361125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Centroid of the Section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6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aseline="-25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9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          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307975" y="5113475"/>
            <a:ext cx="1638301" cy="802307"/>
            <a:chOff x="5971391" y="5113475"/>
            <a:chExt cx="1638301" cy="802307"/>
          </a:xfrm>
        </p:grpSpPr>
        <p:sp>
          <p:nvSpPr>
            <p:cNvPr id="11" name="Rectangle 10"/>
            <p:cNvSpPr/>
            <p:nvPr/>
          </p:nvSpPr>
          <p:spPr>
            <a:xfrm>
              <a:off x="5971391" y="5257800"/>
              <a:ext cx="3866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ysClr val="windowText" lastClr="000000"/>
                  </a:solidFill>
                </a:rPr>
                <a:t>y</a:t>
              </a:r>
              <a:r>
                <a:rPr lang="en-US" baseline="-25000" dirty="0" err="1">
                  <a:solidFill>
                    <a:sysClr val="windowText" lastClr="000000"/>
                  </a:solidFill>
                </a:rPr>
                <a:t>G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09100" y="5113475"/>
              <a:ext cx="8867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"/>
              <a:r>
                <a:rPr lang="en-US" dirty="0"/>
                <a:t>212800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70942" y="5546450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2800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870942" y="5482807"/>
              <a:ext cx="738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409576" y="529814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ysClr val="windowText" lastClr="000000"/>
                  </a:solidFill>
                </a:rPr>
                <a:t>=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724400" y="2505635"/>
            <a:ext cx="109728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0918" y="2505635"/>
            <a:ext cx="82296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350052" y="317252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7318787" y="326657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480500" y="3312290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486627" y="4514913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807605" y="3288268"/>
            <a:ext cx="0" cy="125146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3350" y="3760112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382492" y="289686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7323715" y="300502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480500" y="3050748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785343" y="2407920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41053" y="30278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04156" y="568369"/>
            <a:ext cx="0" cy="628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8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Moment of inertia</a:t>
            </a:r>
            <a:endParaRPr lang="en-US" dirty="0"/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2274" y="12192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942274" y="28575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38527" y="8382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010" y="5244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20935" y="3065091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4289670" y="3032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464083" y="3082936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457510" y="4470979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778488" y="3079279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06933" y="35764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3375" y="2548126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4294598" y="277059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464083" y="2821394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768926" y="2178566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24636" y="282393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628900" y="2816314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8900" y="3077856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13500" y="28889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637474" y="1447800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35786" y="11430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292807" y="14020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32270" y="5207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 = (  I</a:t>
            </a:r>
            <a:r>
              <a:rPr lang="en-US" sz="2400" baseline="-25000" dirty="0" smtClean="0"/>
              <a:t>G1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)   + ( I</a:t>
            </a:r>
            <a:r>
              <a:rPr lang="en-US" sz="2400" baseline="-25000" dirty="0" smtClean="0"/>
              <a:t>G2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)</a:t>
            </a:r>
            <a:endParaRPr lang="en-US" sz="2400" dirty="0"/>
          </a:p>
          <a:p>
            <a:endParaRPr lang="en-US" sz="2400" baseline="-25000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562600" y="2176234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575300" y="3090286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16550" y="279541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172200" y="1415758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00764" y="194847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56364" y="263672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42574" y="331696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342574" y="1969996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21235" y="217758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6689970" y="214463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864383" y="2195432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857810" y="3583475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178788" y="2191775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07233" y="268897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753675" y="1660622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6694898" y="18830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5864383" y="1933890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69226" y="1291062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24936" y="193643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029200" y="1928810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29200" y="2190352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13800" y="200141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037774" y="560296"/>
            <a:ext cx="37490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36086" y="25549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693107" y="5145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962900" y="1288730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975600" y="2202782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816850" y="190791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8572500" y="528254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501064" y="106097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856664" y="174922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66475"/>
              </p:ext>
            </p:extLst>
          </p:nvPr>
        </p:nvGraphicFramePr>
        <p:xfrm>
          <a:off x="122874" y="4114800"/>
          <a:ext cx="8915400" cy="176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17602"/>
                <a:gridCol w="669475"/>
                <a:gridCol w="820681"/>
                <a:gridCol w="885966"/>
                <a:gridCol w="1660202"/>
                <a:gridCol w="1371600"/>
                <a:gridCol w="1875474"/>
              </a:tblGrid>
              <a:tr h="345739">
                <a:tc gridSpan="8"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                                                                        Section -1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Length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width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Area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L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r>
                        <a:rPr lang="en-US" sz="16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6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I</a:t>
                      </a:r>
                      <a:r>
                        <a:rPr lang="en-US" sz="1600" baseline="-25000" dirty="0" smtClean="0"/>
                        <a:t>G1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A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d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  I</a:t>
                      </a:r>
                      <a:r>
                        <a:rPr lang="en-US" sz="1800" baseline="-25000" dirty="0" smtClean="0"/>
                        <a:t>G1</a:t>
                      </a:r>
                      <a:r>
                        <a:rPr lang="en-US" sz="1800" baseline="0" dirty="0" smtClean="0"/>
                        <a:t>   +     </a:t>
                      </a:r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0" dirty="0" smtClean="0"/>
                        <a:t>d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30000" dirty="0" smtClean="0"/>
                        <a:t>2</a:t>
                      </a:r>
                      <a:endParaRPr 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140 mm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10 mm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1400 mm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140    mm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– Y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G1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76 – 70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6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   (A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  <a:r>
                        <a:rPr lang="en-US" sz="140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)/12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(1400* 140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)/12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= 163566.67 mm</a:t>
                      </a:r>
                      <a:r>
                        <a:rPr lang="en-US" sz="1400" baseline="30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 1400 x 6</a:t>
                      </a:r>
                    </a:p>
                    <a:p>
                      <a:r>
                        <a:rPr lang="en-US" sz="1600" dirty="0" smtClean="0"/>
                        <a:t>= 8400 mm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171966.67 mm</a:t>
                      </a:r>
                      <a:r>
                        <a:rPr lang="en-US" baseline="30000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278120" y="6182534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 = (  I</a:t>
            </a:r>
            <a:r>
              <a:rPr lang="en-US" sz="2000" baseline="-25000" dirty="0" smtClean="0"/>
              <a:t>G1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d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)   + ( I</a:t>
            </a:r>
            <a:r>
              <a:rPr lang="en-US" sz="2000" baseline="-25000" dirty="0" smtClean="0"/>
              <a:t>G2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d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)</a:t>
            </a:r>
            <a:endParaRPr lang="en-US" sz="2000" dirty="0"/>
          </a:p>
          <a:p>
            <a:endParaRPr lang="en-US" sz="24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536479" y="287341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6200000">
            <a:off x="536479" y="1925641"/>
            <a:ext cx="2819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rot="16200000">
            <a:off x="2250979" y="2154241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V="1">
            <a:off x="3655912" y="3378204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655912" y="55404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592412" y="1994975"/>
            <a:ext cx="114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r>
              <a:rPr lang="en-US" dirty="0" smtClean="0"/>
              <a:t> =140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1717599" y="360678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174779" y="360678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2441479" y="358613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H="1">
            <a:off x="1463579" y="358613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730279" y="3630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2" name="Straight Connector 11"/>
          <p:cNvCxnSpPr>
            <a:stCxn id="77" idx="0"/>
            <a:endCxn id="77" idx="2"/>
          </p:cNvCxnSpPr>
          <p:nvPr/>
        </p:nvCxnSpPr>
        <p:spPr>
          <a:xfrm>
            <a:off x="1717579" y="2154241"/>
            <a:ext cx="457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528859" y="2164080"/>
            <a:ext cx="28346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908079" y="2121818"/>
            <a:ext cx="69850" cy="652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882679" y="189058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1463579" y="2160528"/>
            <a:ext cx="0" cy="1408176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079582" y="2694544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70</a:t>
            </a:r>
            <a:endParaRPr lang="en-US" sz="1400" dirty="0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1158735" y="3578244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120592" y="2157372"/>
            <a:ext cx="609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89560" y="2154719"/>
            <a:ext cx="32918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80975" y="181877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G1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307975" y="1793374"/>
            <a:ext cx="3291840" cy="0"/>
          </a:xfrm>
          <a:prstGeom prst="line">
            <a:avLst/>
          </a:prstGeom>
          <a:ln w="19050">
            <a:solidFill>
              <a:srgbClr val="FF0000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897919" y="174557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908079" y="15280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463578" y="1153294"/>
            <a:ext cx="0" cy="64008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1139684" y="1788135"/>
            <a:ext cx="60968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79667" y="1814041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37100" y="7937"/>
            <a:ext cx="0" cy="399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80975" y="14676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39998" y="6169087"/>
            <a:ext cx="1485502" cy="446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638800" y="1219200"/>
            <a:ext cx="0" cy="44958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7467600" y="339235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59040" y="2438400"/>
            <a:ext cx="899160" cy="953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582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10345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area of element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38800" y="3455886"/>
            <a:ext cx="1842191" cy="1339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31643" y="305737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" y="1592176"/>
            <a:ext cx="476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is perpendicular distance of elemental area to axis about which area moment of inertia is calculated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660735" y="1034534"/>
            <a:ext cx="587665" cy="661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40795" y="66520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Axis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2735080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Area moment of inertia ( I 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695" y="3810000"/>
            <a:ext cx="2728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    = Area * 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43" name="Rectangle 42"/>
          <p:cNvSpPr/>
          <p:nvPr/>
        </p:nvSpPr>
        <p:spPr>
          <a:xfrm>
            <a:off x="714695" y="4800600"/>
            <a:ext cx="2431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   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* 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69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Area Moment of Inertia - Typical Cross Sections 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5"/>
          <a:stretch/>
        </p:blipFill>
        <p:spPr bwMode="auto">
          <a:xfrm>
            <a:off x="4216400" y="614091"/>
            <a:ext cx="4957911" cy="422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790" y="3068163"/>
            <a:ext cx="249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YY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1583694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* y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1476" y="3838171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15000" y="2467999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50800" y="570991"/>
            <a:ext cx="472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Area moment of inertia about x-axis 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65074" y="2375666"/>
            <a:ext cx="472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Area moment of inertia about x-axis 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1649" y="1914000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= 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531649" y="1307289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= 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601115" y="3444042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= 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01115" y="2837331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= 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8678" y="4092389"/>
            <a:ext cx="1862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tends to infinity.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495800" y="570991"/>
            <a:ext cx="0" cy="6287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10274" y="2467999"/>
            <a:ext cx="0" cy="134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09113" y="2537762"/>
            <a:ext cx="0" cy="134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95355" y="2605048"/>
            <a:ext cx="0" cy="134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72200" y="2492796"/>
            <a:ext cx="0" cy="134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53111" y="2492795"/>
            <a:ext cx="0" cy="134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29200" y="2837331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29200" y="303992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29200" y="346137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029200" y="363567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29200" y="3210449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6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11541" y="990600"/>
            <a:ext cx="306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Area moment of inertia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991849"/>
            <a:ext cx="3113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moment of inertia</a:t>
            </a:r>
          </a:p>
        </p:txBody>
      </p:sp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4572000" y="581890"/>
            <a:ext cx="76200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38200" y="2895600"/>
            <a:ext cx="3113353" cy="82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94877" y="1752600"/>
            <a:ext cx="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349906" y="327779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41346" y="3124200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524000" y="4800600"/>
            <a:ext cx="82590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623" y="5046901"/>
            <a:ext cx="28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Centroidal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9661" y="3093126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8200" y="2514600"/>
            <a:ext cx="311335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44739" y="2151514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09825" y="5700356"/>
            <a:ext cx="194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G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  M L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349906" y="603891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04936" y="6053530"/>
            <a:ext cx="6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389787" y="2911339"/>
            <a:ext cx="3113353" cy="82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6946464" y="1768339"/>
            <a:ext cx="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901493" y="329353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92933" y="3139939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075587" y="4816339"/>
            <a:ext cx="82590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33210" y="5062640"/>
            <a:ext cx="28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Centroidal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51248" y="3108865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389787" y="2530339"/>
            <a:ext cx="311335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96326" y="2167253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78375" y="5734430"/>
            <a:ext cx="194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G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  A L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618456" y="607298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73486" y="6087604"/>
            <a:ext cx="6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11541" y="990600"/>
            <a:ext cx="306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Area moment of inertia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991849"/>
            <a:ext cx="3113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moment of inertia</a:t>
            </a:r>
          </a:p>
        </p:txBody>
      </p:sp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4572000" y="581890"/>
            <a:ext cx="76200" cy="62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94877" y="1752600"/>
            <a:ext cx="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349906" y="327779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41346" y="3124200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524000" y="4800600"/>
            <a:ext cx="82590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623" y="5046901"/>
            <a:ext cx="28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Centroidal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09825" y="5700356"/>
            <a:ext cx="194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G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  M 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349906" y="603891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04936" y="6053530"/>
            <a:ext cx="6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619885" y="2607040"/>
            <a:ext cx="1566775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09826" y="3221973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203073" y="1699452"/>
            <a:ext cx="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158102" y="322464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249542" y="3071052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332196" y="4747452"/>
            <a:ext cx="82590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89819" y="4993753"/>
            <a:ext cx="288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Centroidal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428081" y="2553892"/>
            <a:ext cx="1566775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518022" y="3168825"/>
            <a:ext cx="4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998388" y="5700356"/>
            <a:ext cx="194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G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  A 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638469" y="603891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93499" y="6053530"/>
            <a:ext cx="6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Area moment of inertia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Determine the moment of inertia of the section about an axis passing through the centroid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 and parallel to the top most fiber of the section.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19050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2521" y="171925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27161" y="173736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4610100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6015033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6015033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0500" y="1617659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5033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16200000" flipV="1">
            <a:off x="6015033" y="19431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167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38816" y="217066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076720" y="5453047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533900" y="5453047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800600" y="543239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822700" y="5432394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89400" y="547632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05300" y="1447800"/>
            <a:ext cx="0" cy="466344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66888" y="101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Axis of symmetry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371788" y="1385332"/>
            <a:ext cx="1419412" cy="36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91200" y="117377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Locate the centroid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" name="AutoShape 2" descr="Moment of Inert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Moment of Inert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133600"/>
            <a:ext cx="2819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3771900"/>
            <a:ext cx="28194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91853" y="1752600"/>
            <a:ext cx="0" cy="36576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75" y="6346706"/>
            <a:ext cx="327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Centroid lie on axis of symmetry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1"/>
          </p:cNvCxnSpPr>
          <p:nvPr/>
        </p:nvCxnSpPr>
        <p:spPr>
          <a:xfrm>
            <a:off x="4305300" y="5410200"/>
            <a:ext cx="210312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5336" y="1438835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 axis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64449" y="522553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 axis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>
            <a:off x="1223967" y="40005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2628900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628900" y="24003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28900" y="38158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18486" y="2895600"/>
            <a:ext cx="130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Section-1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21" idx="1"/>
          </p:cNvCxnSpPr>
          <p:nvPr/>
        </p:nvCxnSpPr>
        <p:spPr>
          <a:xfrm>
            <a:off x="4507006" y="3080266"/>
            <a:ext cx="4114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46133" y="40005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>
            <a:off x="3029712" y="4710875"/>
            <a:ext cx="1408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V="1">
            <a:off x="3733800" y="380551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3787589" y="5224463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04615" y="447242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7280" y="401485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83918"/>
              </p:ext>
            </p:extLst>
          </p:nvPr>
        </p:nvGraphicFramePr>
        <p:xfrm>
          <a:off x="5957606" y="3581400"/>
          <a:ext cx="2659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/>
                <a:gridCol w="713890"/>
                <a:gridCol w="8865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baseline="-25000" dirty="0" err="1" smtClean="0">
                          <a:solidFill>
                            <a:sysClr val="windowText" lastClr="000000"/>
                          </a:solidFill>
                        </a:rPr>
                        <a:t>G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70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92164" y="534296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601</Words>
  <Application>Microsoft Office PowerPoint</Application>
  <PresentationFormat>On-screen Show (4:3)</PresentationFormat>
  <Paragraphs>269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ESC-S201</vt:lpstr>
      <vt:lpstr>PowerPoint Presentation</vt:lpstr>
      <vt:lpstr>Area moment of inertia</vt:lpstr>
      <vt:lpstr>Area moment of inertia</vt:lpstr>
      <vt:lpstr>Area moment of inertia</vt:lpstr>
      <vt:lpstr>Area moment of inertia</vt:lpstr>
      <vt:lpstr>Area moment of inertia</vt:lpstr>
      <vt:lpstr>Locate the centroid </vt:lpstr>
      <vt:lpstr>Locate the centroid </vt:lpstr>
      <vt:lpstr>Locate the centroid </vt:lpstr>
      <vt:lpstr>Locate the centroid </vt:lpstr>
      <vt:lpstr>Locate the centroid </vt:lpstr>
      <vt:lpstr>Moment of inertia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CAD-LAB</cp:lastModifiedBy>
  <cp:revision>318</cp:revision>
  <dcterms:created xsi:type="dcterms:W3CDTF">2020-09-28T04:48:48Z</dcterms:created>
  <dcterms:modified xsi:type="dcterms:W3CDTF">2021-11-16T06:54:08Z</dcterms:modified>
</cp:coreProperties>
</file>