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38B89-433F-4206-A8CF-C3E2C1107210}" type="datetimeFigureOut">
              <a:rPr lang="en-IN" smtClean="0"/>
              <a:t>19-11-2021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B9E36-0543-470B-B4BF-A695CBEE54B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67100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38B89-433F-4206-A8CF-C3E2C1107210}" type="datetimeFigureOut">
              <a:rPr lang="en-IN" smtClean="0"/>
              <a:t>19-11-2021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B9E36-0543-470B-B4BF-A695CBEE54B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22395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38B89-433F-4206-A8CF-C3E2C1107210}" type="datetimeFigureOut">
              <a:rPr lang="en-IN" smtClean="0"/>
              <a:t>19-11-2021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B9E36-0543-470B-B4BF-A695CBEE54B0}" type="slidenum">
              <a:rPr lang="en-IN" smtClean="0"/>
              <a:t>‹#›</a:t>
            </a:fld>
            <a:endParaRPr lang="en-IN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694950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38B89-433F-4206-A8CF-C3E2C1107210}" type="datetimeFigureOut">
              <a:rPr lang="en-IN" smtClean="0"/>
              <a:t>19-11-2021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B9E36-0543-470B-B4BF-A695CBEE54B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789083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38B89-433F-4206-A8CF-C3E2C1107210}" type="datetimeFigureOut">
              <a:rPr lang="en-IN" smtClean="0"/>
              <a:t>19-11-2021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B9E36-0543-470B-B4BF-A695CBEE54B0}" type="slidenum">
              <a:rPr lang="en-IN" smtClean="0"/>
              <a:t>‹#›</a:t>
            </a:fld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598433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38B89-433F-4206-A8CF-C3E2C1107210}" type="datetimeFigureOut">
              <a:rPr lang="en-IN" smtClean="0"/>
              <a:t>19-11-2021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B9E36-0543-470B-B4BF-A695CBEE54B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8653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38B89-433F-4206-A8CF-C3E2C1107210}" type="datetimeFigureOut">
              <a:rPr lang="en-IN" smtClean="0"/>
              <a:t>19-11-2021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B9E36-0543-470B-B4BF-A695CBEE54B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661766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38B89-433F-4206-A8CF-C3E2C1107210}" type="datetimeFigureOut">
              <a:rPr lang="en-IN" smtClean="0"/>
              <a:t>19-11-2021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B9E36-0543-470B-B4BF-A695CBEE54B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68403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38B89-433F-4206-A8CF-C3E2C1107210}" type="datetimeFigureOut">
              <a:rPr lang="en-IN" smtClean="0"/>
              <a:t>19-11-2021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B9E36-0543-470B-B4BF-A695CBEE54B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49585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38B89-433F-4206-A8CF-C3E2C1107210}" type="datetimeFigureOut">
              <a:rPr lang="en-IN" smtClean="0"/>
              <a:t>19-11-2021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B9E36-0543-470B-B4BF-A695CBEE54B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57689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38B89-433F-4206-A8CF-C3E2C1107210}" type="datetimeFigureOut">
              <a:rPr lang="en-IN" smtClean="0"/>
              <a:t>19-11-2021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B9E36-0543-470B-B4BF-A695CBEE54B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58636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38B89-433F-4206-A8CF-C3E2C1107210}" type="datetimeFigureOut">
              <a:rPr lang="en-IN" smtClean="0"/>
              <a:t>19-11-2021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B9E36-0543-470B-B4BF-A695CBEE54B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33081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38B89-433F-4206-A8CF-C3E2C1107210}" type="datetimeFigureOut">
              <a:rPr lang="en-IN" smtClean="0"/>
              <a:t>19-11-2021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B9E36-0543-470B-B4BF-A695CBEE54B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57206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38B89-433F-4206-A8CF-C3E2C1107210}" type="datetimeFigureOut">
              <a:rPr lang="en-IN" smtClean="0"/>
              <a:t>19-11-2021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B9E36-0543-470B-B4BF-A695CBEE54B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13440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38B89-433F-4206-A8CF-C3E2C1107210}" type="datetimeFigureOut">
              <a:rPr lang="en-IN" smtClean="0"/>
              <a:t>19-11-2021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B9E36-0543-470B-B4BF-A695CBEE54B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17730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38B89-433F-4206-A8CF-C3E2C1107210}" type="datetimeFigureOut">
              <a:rPr lang="en-IN" smtClean="0"/>
              <a:t>19-11-2021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B9E36-0543-470B-B4BF-A695CBEE54B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94434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B38B89-433F-4206-A8CF-C3E2C1107210}" type="datetimeFigureOut">
              <a:rPr lang="en-IN" smtClean="0"/>
              <a:t>19-11-2021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99B9E36-0543-470B-B4BF-A695CBEE54B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46269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456F8-B925-412B-AF38-B35B759E34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419450"/>
            <a:ext cx="7766936" cy="3631386"/>
          </a:xfrm>
        </p:spPr>
        <p:txBody>
          <a:bodyPr/>
          <a:lstStyle/>
          <a:p>
            <a:r>
              <a:rPr lang="en-US" sz="4400" dirty="0"/>
              <a:t>BA </a:t>
            </a:r>
            <a:r>
              <a:rPr lang="en-US" sz="4400"/>
              <a:t>Sociology (Hons)</a:t>
            </a:r>
            <a:br>
              <a:rPr lang="en-US" sz="4400" dirty="0"/>
            </a:br>
            <a:r>
              <a:rPr lang="en-US" sz="4400" dirty="0"/>
              <a:t>BAHS-102</a:t>
            </a:r>
            <a:br>
              <a:rPr lang="en-US" sz="4400"/>
            </a:br>
            <a:r>
              <a:rPr lang="en-US" sz="4400"/>
              <a:t>Semester-1</a:t>
            </a:r>
            <a:br>
              <a:rPr lang="en-US" sz="4400" dirty="0"/>
            </a:br>
            <a:r>
              <a:rPr lang="en-US" sz="4400" dirty="0"/>
              <a:t>Sociology </a:t>
            </a:r>
            <a:r>
              <a:rPr lang="en-US" sz="4400"/>
              <a:t>of India-1</a:t>
            </a:r>
            <a:br>
              <a:rPr lang="en-US" sz="4400" dirty="0"/>
            </a:br>
            <a:endParaRPr lang="en-IN" sz="4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F3DAC8-19C4-401A-95B2-EF43811F2E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sz="3600" dirty="0"/>
          </a:p>
          <a:p>
            <a:r>
              <a:rPr lang="en-US" sz="3600" dirty="0"/>
              <a:t>Dr Kiran Jha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997668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91AD4-4218-4580-8D83-47927D4ED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FDA20E-77D1-4F15-8548-D4C6782F6B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15626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5E9F0-8CB7-4E3A-958C-5CD1765FE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78592"/>
          </a:xfrm>
        </p:spPr>
        <p:txBody>
          <a:bodyPr>
            <a:normAutofit fontScale="90000"/>
          </a:bodyPr>
          <a:lstStyle/>
          <a:p>
            <a:r>
              <a:rPr lang="en-US" dirty="0"/>
              <a:t>Unit 1</a:t>
            </a:r>
            <a:br>
              <a:rPr lang="en-US" dirty="0"/>
            </a:br>
            <a:r>
              <a:rPr lang="en-US" dirty="0"/>
              <a:t>Historical Development of Sociology in India</a:t>
            </a:r>
            <a:br>
              <a:rPr lang="en-US" sz="4000" dirty="0"/>
            </a:br>
            <a:endParaRPr lang="en-IN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52931C-4649-474B-94C6-47182A2689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First Phase _ 1773 – 1900 ( The foundation period)</a:t>
            </a:r>
          </a:p>
          <a:p>
            <a:r>
              <a:rPr lang="en-US" dirty="0"/>
              <a:t>Ethnographic details of Indians began to be collected </a:t>
            </a:r>
          </a:p>
          <a:p>
            <a:r>
              <a:rPr lang="en-US" dirty="0"/>
              <a:t>Contribution of Henry </a:t>
            </a:r>
            <a:r>
              <a:rPr lang="en-US" dirty="0" err="1"/>
              <a:t>Verelst</a:t>
            </a:r>
            <a:r>
              <a:rPr lang="en-US" dirty="0"/>
              <a:t> -1769 – Stressed the importance of collecting information regarding the life and culture of Indians, William Jones _ Asiatic Society of Bengal -1787 – Carried out oriental research, Francis Buchanan – 1807- Conducted ethnographic survey of Bengal, Abbe Dubois _ 1816- Wrote Hindu manners, Customs and Ceremonies and was one of the first to study caste</a:t>
            </a:r>
          </a:p>
          <a:p>
            <a:r>
              <a:rPr lang="en-US" dirty="0"/>
              <a:t>First all India census in1871, </a:t>
            </a:r>
            <a:r>
              <a:rPr lang="en-IN" dirty="0"/>
              <a:t>Herbert </a:t>
            </a:r>
            <a:r>
              <a:rPr lang="en-IN" dirty="0" err="1"/>
              <a:t>Risley’s</a:t>
            </a:r>
            <a:r>
              <a:rPr lang="en-IN" dirty="0"/>
              <a:t> ethnographic survey of 1901 and the arguments for it</a:t>
            </a:r>
          </a:p>
          <a:p>
            <a:r>
              <a:rPr lang="en-IN" dirty="0"/>
              <a:t>Caste based census started but discontinued after 1931 as it was seen to be creating ‘divisions” in the society</a:t>
            </a:r>
          </a:p>
        </p:txBody>
      </p:sp>
    </p:spTree>
    <p:extLst>
      <p:ext uri="{BB962C8B-B14F-4D97-AF65-F5344CB8AC3E}">
        <p14:creationId xmlns:p14="http://schemas.microsoft.com/office/powerpoint/2010/main" val="2374851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D5D687-4035-48A8-B32C-D421B4D78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Importance of this period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34BB7A-4621-49F1-9CDC-E9A3E8DF72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Administrative needs of the British were fulfilled through these studies as it was helpful in framing policies</a:t>
            </a:r>
          </a:p>
          <a:p>
            <a:r>
              <a:rPr lang="en-US" dirty="0"/>
              <a:t>Led to the development of Sociology, Anthropology and Indology</a:t>
            </a:r>
          </a:p>
          <a:p>
            <a:r>
              <a:rPr lang="en-US" dirty="0"/>
              <a:t>Growth of self respect and self confidence among the Indian elite with discovery of India’s past</a:t>
            </a:r>
          </a:p>
          <a:p>
            <a:r>
              <a:rPr lang="en-US" dirty="0"/>
              <a:t>Reaction to Missionaries among Indians</a:t>
            </a:r>
          </a:p>
          <a:p>
            <a:r>
              <a:rPr lang="en-US" dirty="0"/>
              <a:t>Rise of Nationalism and an urge for social reform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90210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A8D494-61FC-445E-B344-5760786FC9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 Phase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555432-8AC2-476A-9A44-F66AC2BDC1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Second Phase _ 1900- 1950 (Growth of Sociology as a Profession)</a:t>
            </a:r>
          </a:p>
          <a:p>
            <a:r>
              <a:rPr lang="en-US" dirty="0"/>
              <a:t>Growth of empirical studies in this period</a:t>
            </a:r>
          </a:p>
          <a:p>
            <a:r>
              <a:rPr lang="en-US" dirty="0"/>
              <a:t>W. H. R. Rivers study of the </a:t>
            </a:r>
            <a:r>
              <a:rPr lang="en-US" dirty="0" err="1"/>
              <a:t>Todas</a:t>
            </a:r>
            <a:r>
              <a:rPr lang="en-US" dirty="0"/>
              <a:t>, Radcliffe Brown’s Andaman Islanders, S. C. Roy’s study on tribes of Bihar</a:t>
            </a:r>
          </a:p>
          <a:p>
            <a:r>
              <a:rPr lang="en-US" dirty="0"/>
              <a:t>Academic discipline of Sociology started in various universities starting from 1914 in University of Bombay ( G.S. </a:t>
            </a:r>
            <a:r>
              <a:rPr lang="en-US" dirty="0" err="1"/>
              <a:t>Ghurye</a:t>
            </a:r>
            <a:r>
              <a:rPr lang="en-US" dirty="0"/>
              <a:t>, K. M. Kapadia, </a:t>
            </a:r>
            <a:r>
              <a:rPr lang="en-US" dirty="0" err="1"/>
              <a:t>Irawati</a:t>
            </a:r>
            <a:r>
              <a:rPr lang="en-US" dirty="0"/>
              <a:t> </a:t>
            </a:r>
            <a:r>
              <a:rPr lang="en-US" dirty="0" err="1"/>
              <a:t>Karve</a:t>
            </a:r>
            <a:r>
              <a:rPr lang="en-US" dirty="0"/>
              <a:t> )</a:t>
            </a:r>
          </a:p>
          <a:p>
            <a:r>
              <a:rPr lang="en-US" dirty="0"/>
              <a:t>Calcutta and Mysore University -1917</a:t>
            </a:r>
          </a:p>
          <a:p>
            <a:r>
              <a:rPr lang="en-US" dirty="0"/>
              <a:t>Lucknow University -1921 (</a:t>
            </a:r>
            <a:r>
              <a:rPr lang="en-US" dirty="0" err="1"/>
              <a:t>Radhakamal</a:t>
            </a:r>
            <a:r>
              <a:rPr lang="en-US" dirty="0"/>
              <a:t> </a:t>
            </a:r>
            <a:r>
              <a:rPr lang="en-US" dirty="0" err="1"/>
              <a:t>Mukerjee</a:t>
            </a:r>
            <a:r>
              <a:rPr lang="en-US" dirty="0"/>
              <a:t>, D.P. Mukherjee, D. N. Majumdar)</a:t>
            </a:r>
          </a:p>
          <a:p>
            <a:r>
              <a:rPr lang="en-US" dirty="0"/>
              <a:t>Pune University – late 1930s ( </a:t>
            </a:r>
            <a:r>
              <a:rPr lang="en-US" dirty="0" err="1"/>
              <a:t>Irawati</a:t>
            </a:r>
            <a:r>
              <a:rPr lang="en-US" dirty="0"/>
              <a:t> </a:t>
            </a:r>
            <a:r>
              <a:rPr lang="en-US" dirty="0" err="1"/>
              <a:t>Karve</a:t>
            </a:r>
            <a:r>
              <a:rPr lang="en-US" dirty="0"/>
              <a:t>)</a:t>
            </a:r>
          </a:p>
          <a:p>
            <a:r>
              <a:rPr lang="en-US" dirty="0"/>
              <a:t>Osmania University – 1946 ( </a:t>
            </a:r>
            <a:r>
              <a:rPr lang="en-US" dirty="0" err="1"/>
              <a:t>Haimendorf</a:t>
            </a:r>
            <a:r>
              <a:rPr lang="en-US" dirty="0"/>
              <a:t> and S. C. Dube)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67506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B6EBF-13E2-4D48-9791-CF368CE7F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Disabilities</a:t>
            </a:r>
            <a:br>
              <a:rPr lang="en-US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A773AE-8A84-4AE0-A144-1A2863FFF1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Not too many job opportunities in Sociology </a:t>
            </a:r>
          </a:p>
          <a:p>
            <a:r>
              <a:rPr lang="en-US" dirty="0"/>
              <a:t>Sociologists steeped in British traditions, ignored other influences from Europe and America</a:t>
            </a:r>
          </a:p>
          <a:p>
            <a:r>
              <a:rPr lang="en-US" dirty="0"/>
              <a:t>Sociology seen as a subject that created divisions in society</a:t>
            </a:r>
          </a:p>
          <a:p>
            <a:r>
              <a:rPr lang="en-US" dirty="0"/>
              <a:t>Being studied by anthropologists meant being “primitive”</a:t>
            </a:r>
          </a:p>
          <a:p>
            <a:endParaRPr lang="en-US" dirty="0"/>
          </a:p>
          <a:p>
            <a:r>
              <a:rPr lang="en-US" sz="3000" dirty="0"/>
              <a:t>Importance of the period</a:t>
            </a:r>
          </a:p>
          <a:p>
            <a:r>
              <a:rPr lang="en-US" dirty="0"/>
              <a:t>Indian Sociologists adapted western methods to study Indian situations</a:t>
            </a:r>
          </a:p>
          <a:p>
            <a:r>
              <a:rPr lang="en-US" dirty="0"/>
              <a:t>Very few sociologists in this period but they were dedicated teachers, researchers and critics</a:t>
            </a:r>
          </a:p>
          <a:p>
            <a:endParaRPr lang="en-US" sz="1900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41077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505A16-335E-4E00-A5A1-4A74155D9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Third Phase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78C7C8-DFE5-4468-8ABC-AF4DC1162A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Third phase – Post Independence Period from 1950 (Greater research activity)</a:t>
            </a:r>
          </a:p>
          <a:p>
            <a:r>
              <a:rPr lang="en-US" dirty="0"/>
              <a:t>Sociology grew in popularity and many more universities started departments of Sociology</a:t>
            </a:r>
          </a:p>
          <a:p>
            <a:r>
              <a:rPr lang="en-US" dirty="0"/>
              <a:t>Establishment of National Planning Commission in 1950, had a great impact in raising awareness of social sciences </a:t>
            </a:r>
          </a:p>
          <a:p>
            <a:r>
              <a:rPr lang="en-US" dirty="0"/>
              <a:t>Central Social Welfare Board, Commission for SC/ST, Tribal Research Institutes, Community Development Programmes, all needed sociologists</a:t>
            </a:r>
          </a:p>
          <a:p>
            <a:r>
              <a:rPr lang="en-US" dirty="0"/>
              <a:t>Establishment of Indian Sociological Society in 1951 led to more professionalization</a:t>
            </a:r>
          </a:p>
          <a:p>
            <a:r>
              <a:rPr lang="en-US" dirty="0"/>
              <a:t>Establishment of ICSSR in 1969 – Sociology and social anthropology grew more popular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03557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C809B-2DFE-4538-9DDE-0537BBB4B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development in this period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90B17F-4B2A-43FE-AF40-4F22F674C9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Emergence of a distinct theoretical line gave new insights regarding various phenomena like caste, family, religion etc.</a:t>
            </a:r>
          </a:p>
          <a:p>
            <a:r>
              <a:rPr lang="en-US" dirty="0"/>
              <a:t>Revealed ideas of uniformity in different parts of the country</a:t>
            </a:r>
          </a:p>
          <a:p>
            <a:r>
              <a:rPr lang="en-US" dirty="0"/>
              <a:t>But also highlighted the diversities in various regions</a:t>
            </a:r>
          </a:p>
          <a:p>
            <a:r>
              <a:rPr lang="en-US" dirty="0"/>
              <a:t>Micro studies conducted by Kathleen Gough, F. G. Bailey, S. C. Dubey T. Scarlett Epstein</a:t>
            </a:r>
          </a:p>
          <a:p>
            <a:r>
              <a:rPr lang="en-US" dirty="0"/>
              <a:t>Growth of different branches of Sociology</a:t>
            </a:r>
          </a:p>
          <a:p>
            <a:r>
              <a:rPr lang="en-US" dirty="0"/>
              <a:t>Study of Social Change and also Continuity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637952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01A90-C63A-4FB3-A7EA-ECE41CAB7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9F2F7E-503C-4B9B-A669-B83AB594BB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Material used in these slides have been based on :</a:t>
            </a:r>
          </a:p>
          <a:p>
            <a:endParaRPr lang="en-US" dirty="0"/>
          </a:p>
          <a:p>
            <a:r>
              <a:rPr lang="en-US" dirty="0"/>
              <a:t>1. Cohn, Bernard. 1990. An Anthropologist among the Historians and Other essays. OUP Delhi</a:t>
            </a:r>
          </a:p>
          <a:p>
            <a:r>
              <a:rPr lang="en-US" dirty="0"/>
              <a:t>2. Srinivas M. N. and M. N. Panini. “The Development of Sociology and Social Anthropology in India.” In Indian Sociology : Reflections and Introspections, edited by T. K. </a:t>
            </a:r>
            <a:r>
              <a:rPr lang="en-US" dirty="0" err="1"/>
              <a:t>Oomen</a:t>
            </a:r>
            <a:r>
              <a:rPr lang="en-US" dirty="0"/>
              <a:t> and </a:t>
            </a:r>
            <a:r>
              <a:rPr lang="en-US" dirty="0" err="1"/>
              <a:t>Partha</a:t>
            </a:r>
            <a:r>
              <a:rPr lang="en-US" dirty="0"/>
              <a:t> N. Mukherji. Bombay: Popular </a:t>
            </a:r>
            <a:r>
              <a:rPr lang="en-US" dirty="0" err="1"/>
              <a:t>Prakashan</a:t>
            </a:r>
            <a:r>
              <a:rPr lang="en-US" dirty="0"/>
              <a:t>, 1986, pp. 16-55. First published in Sociological Bulletin, Vol.22, No.1, pp. </a:t>
            </a:r>
            <a:r>
              <a:rPr lang="en-US"/>
              <a:t>179-215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186162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8CDAE-8508-4689-A43D-B83E44E12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FB58A-E3C7-4085-A29E-A32354DFF7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Thank You</a:t>
            </a:r>
            <a:endParaRPr lang="en-IN" sz="4000" dirty="0"/>
          </a:p>
        </p:txBody>
      </p:sp>
    </p:spTree>
    <p:extLst>
      <p:ext uri="{BB962C8B-B14F-4D97-AF65-F5344CB8AC3E}">
        <p14:creationId xmlns:p14="http://schemas.microsoft.com/office/powerpoint/2010/main" val="252279395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145</TotalTime>
  <Words>682</Words>
  <Application>Microsoft Office PowerPoint</Application>
  <PresentationFormat>Widescreen</PresentationFormat>
  <Paragraphs>53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Facet</vt:lpstr>
      <vt:lpstr>BA Sociology (Hons) BAHS-102 Semester-1 Sociology of India-1 </vt:lpstr>
      <vt:lpstr>Unit 1 Historical Development of Sociology in India </vt:lpstr>
      <vt:lpstr>Importance of this period</vt:lpstr>
      <vt:lpstr>Second Phase </vt:lpstr>
      <vt:lpstr>Disabilities </vt:lpstr>
      <vt:lpstr>Third Phase</vt:lpstr>
      <vt:lpstr>Important development in this period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Historical Development of Sociology in India</dc:title>
  <dc:creator>Munmun Jha</dc:creator>
  <cp:lastModifiedBy>Munmun Jha</cp:lastModifiedBy>
  <cp:revision>12</cp:revision>
  <dcterms:created xsi:type="dcterms:W3CDTF">2021-10-28T12:02:26Z</dcterms:created>
  <dcterms:modified xsi:type="dcterms:W3CDTF">2021-11-19T12:35:41Z</dcterms:modified>
</cp:coreProperties>
</file>