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24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61" r:id="rId6"/>
    <p:sldId id="264" r:id="rId7"/>
    <p:sldId id="265" r:id="rId8"/>
    <p:sldId id="262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-198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146A1F-FEA7-4B7A-AD44-FF1480388DAD}" type="doc">
      <dgm:prSet loTypeId="urn:microsoft.com/office/officeart/2005/8/layout/rings+Icon" loCatId="officeonline" qsTypeId="urn:microsoft.com/office/officeart/2005/8/quickstyle/simple1" qsCatId="simple" csTypeId="urn:microsoft.com/office/officeart/2005/8/colors/colorful4" csCatId="colorful" phldr="1"/>
      <dgm:spPr/>
    </dgm:pt>
    <dgm:pt modelId="{03BB181B-459A-46E7-9317-F15A8BE0940B}">
      <dgm:prSet phldrT="[Text]"/>
      <dgm:spPr/>
      <dgm:t>
        <a:bodyPr/>
        <a:lstStyle/>
        <a:p>
          <a:r>
            <a:rPr lang="en-US" dirty="0" smtClean="0"/>
            <a:t>ARTISTICS / CREATIVE STAFF</a:t>
          </a:r>
          <a:endParaRPr lang="en-US" dirty="0"/>
        </a:p>
      </dgm:t>
    </dgm:pt>
    <dgm:pt modelId="{82E5B57A-86D7-4237-958B-2AB7F941891F}" type="parTrans" cxnId="{21C94BAF-E99E-4A79-96BE-F0E4FDE0953C}">
      <dgm:prSet/>
      <dgm:spPr/>
      <dgm:t>
        <a:bodyPr/>
        <a:lstStyle/>
        <a:p>
          <a:endParaRPr lang="en-US"/>
        </a:p>
      </dgm:t>
    </dgm:pt>
    <dgm:pt modelId="{E446E5EA-BFE9-4A99-BDA8-B299FEE4B920}" type="sibTrans" cxnId="{21C94BAF-E99E-4A79-96BE-F0E4FDE0953C}">
      <dgm:prSet/>
      <dgm:spPr/>
      <dgm:t>
        <a:bodyPr/>
        <a:lstStyle/>
        <a:p>
          <a:endParaRPr lang="en-US"/>
        </a:p>
      </dgm:t>
    </dgm:pt>
    <dgm:pt modelId="{8D603A60-E6A7-4BD0-B132-6F8854C6B420}">
      <dgm:prSet phldrT="[Text]"/>
      <dgm:spPr/>
      <dgm:t>
        <a:bodyPr/>
        <a:lstStyle/>
        <a:p>
          <a:r>
            <a:rPr lang="en-US" dirty="0" smtClean="0"/>
            <a:t>BOARDS OF DIRECTORS</a:t>
          </a:r>
          <a:endParaRPr lang="en-US" dirty="0"/>
        </a:p>
      </dgm:t>
    </dgm:pt>
    <dgm:pt modelId="{D7A0E6B2-F2AF-40CE-91B7-D3DB96B63588}" type="parTrans" cxnId="{086C2793-D0E7-4A68-AB77-36C842DC6F7F}">
      <dgm:prSet/>
      <dgm:spPr/>
      <dgm:t>
        <a:bodyPr/>
        <a:lstStyle/>
        <a:p>
          <a:endParaRPr lang="en-US"/>
        </a:p>
      </dgm:t>
    </dgm:pt>
    <dgm:pt modelId="{2C4F3C9B-0412-4965-8877-70A769834BA3}" type="sibTrans" cxnId="{086C2793-D0E7-4A68-AB77-36C842DC6F7F}">
      <dgm:prSet/>
      <dgm:spPr/>
      <dgm:t>
        <a:bodyPr/>
        <a:lstStyle/>
        <a:p>
          <a:endParaRPr lang="en-US"/>
        </a:p>
      </dgm:t>
    </dgm:pt>
    <dgm:pt modelId="{0AD8A0E2-E6E7-4EB4-90E1-52AFF4D72AB0}">
      <dgm:prSet phldrT="[Text]"/>
      <dgm:spPr/>
      <dgm:t>
        <a:bodyPr/>
        <a:lstStyle/>
        <a:p>
          <a:r>
            <a:rPr lang="en-US" dirty="0" smtClean="0"/>
            <a:t>ADMINISTRATION</a:t>
          </a:r>
          <a:endParaRPr lang="en-US" dirty="0"/>
        </a:p>
      </dgm:t>
    </dgm:pt>
    <dgm:pt modelId="{1D844D56-8E11-4870-A589-84067B74A0AF}" type="parTrans" cxnId="{B1C9C9E5-336B-4AAB-B5DF-FAF61EFB8E82}">
      <dgm:prSet/>
      <dgm:spPr/>
      <dgm:t>
        <a:bodyPr/>
        <a:lstStyle/>
        <a:p>
          <a:endParaRPr lang="en-US"/>
        </a:p>
      </dgm:t>
    </dgm:pt>
    <dgm:pt modelId="{4B7E32B4-CA4A-47AA-ABA0-CCC8CE2D3C84}" type="sibTrans" cxnId="{B1C9C9E5-336B-4AAB-B5DF-FAF61EFB8E82}">
      <dgm:prSet/>
      <dgm:spPr/>
      <dgm:t>
        <a:bodyPr/>
        <a:lstStyle/>
        <a:p>
          <a:endParaRPr lang="en-US"/>
        </a:p>
      </dgm:t>
    </dgm:pt>
    <dgm:pt modelId="{D82A93F1-A546-433D-A370-ED7A99084151}" type="pres">
      <dgm:prSet presAssocID="{CC146A1F-FEA7-4B7A-AD44-FF1480388DAD}" presName="Name0" presStyleCnt="0">
        <dgm:presLayoutVars>
          <dgm:chMax val="7"/>
          <dgm:dir/>
          <dgm:resizeHandles val="exact"/>
        </dgm:presLayoutVars>
      </dgm:prSet>
      <dgm:spPr/>
    </dgm:pt>
    <dgm:pt modelId="{D675A44A-56FE-4AB6-9433-9C7868969F3D}" type="pres">
      <dgm:prSet presAssocID="{CC146A1F-FEA7-4B7A-AD44-FF1480388DAD}" presName="ellipse1" presStyleLbl="vennNode1" presStyleIdx="0" presStyleCnt="3" custLinFactNeighborX="17400" custLinFactNeighborY="614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2C5A59-E337-43CC-8806-4F59DC690477}" type="pres">
      <dgm:prSet presAssocID="{CC146A1F-FEA7-4B7A-AD44-FF1480388DAD}" presName="ellipse2" presStyleLbl="vennNode1" presStyleIdx="1" presStyleCnt="3" custLinFactNeighborX="4806" custLinFactNeighborY="-754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0F1F46-6240-437D-BB06-F07D1C9A7104}" type="pres">
      <dgm:prSet presAssocID="{CC146A1F-FEA7-4B7A-AD44-FF1480388DAD}" presName="ellipse3" presStyleLbl="vennNode1" presStyleIdx="2" presStyleCnt="3" custAng="0" custLinFactNeighborX="-1332" custLinFactNeighborY="614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1AF6031-5E9F-43E1-9A6A-091269477B12}" type="presOf" srcId="{03BB181B-459A-46E7-9317-F15A8BE0940B}" destId="{D675A44A-56FE-4AB6-9433-9C7868969F3D}" srcOrd="0" destOrd="0" presId="urn:microsoft.com/office/officeart/2005/8/layout/rings+Icon"/>
    <dgm:cxn modelId="{086C2793-D0E7-4A68-AB77-36C842DC6F7F}" srcId="{CC146A1F-FEA7-4B7A-AD44-FF1480388DAD}" destId="{8D603A60-E6A7-4BD0-B132-6F8854C6B420}" srcOrd="1" destOrd="0" parTransId="{D7A0E6B2-F2AF-40CE-91B7-D3DB96B63588}" sibTransId="{2C4F3C9B-0412-4965-8877-70A769834BA3}"/>
    <dgm:cxn modelId="{E697BD52-AE8B-468E-B7D7-6DF1DE61DC1D}" type="presOf" srcId="{8D603A60-E6A7-4BD0-B132-6F8854C6B420}" destId="{DD2C5A59-E337-43CC-8806-4F59DC690477}" srcOrd="0" destOrd="0" presId="urn:microsoft.com/office/officeart/2005/8/layout/rings+Icon"/>
    <dgm:cxn modelId="{B1C9C9E5-336B-4AAB-B5DF-FAF61EFB8E82}" srcId="{CC146A1F-FEA7-4B7A-AD44-FF1480388DAD}" destId="{0AD8A0E2-E6E7-4EB4-90E1-52AFF4D72AB0}" srcOrd="2" destOrd="0" parTransId="{1D844D56-8E11-4870-A589-84067B74A0AF}" sibTransId="{4B7E32B4-CA4A-47AA-ABA0-CCC8CE2D3C84}"/>
    <dgm:cxn modelId="{FB4D6CF9-6648-44B9-AA23-836D00C0B7B4}" type="presOf" srcId="{CC146A1F-FEA7-4B7A-AD44-FF1480388DAD}" destId="{D82A93F1-A546-433D-A370-ED7A99084151}" srcOrd="0" destOrd="0" presId="urn:microsoft.com/office/officeart/2005/8/layout/rings+Icon"/>
    <dgm:cxn modelId="{69A91483-8C3E-4FA6-A1E6-9BF0D01E7849}" type="presOf" srcId="{0AD8A0E2-E6E7-4EB4-90E1-52AFF4D72AB0}" destId="{F90F1F46-6240-437D-BB06-F07D1C9A7104}" srcOrd="0" destOrd="0" presId="urn:microsoft.com/office/officeart/2005/8/layout/rings+Icon"/>
    <dgm:cxn modelId="{21C94BAF-E99E-4A79-96BE-F0E4FDE0953C}" srcId="{CC146A1F-FEA7-4B7A-AD44-FF1480388DAD}" destId="{03BB181B-459A-46E7-9317-F15A8BE0940B}" srcOrd="0" destOrd="0" parTransId="{82E5B57A-86D7-4237-958B-2AB7F941891F}" sibTransId="{E446E5EA-BFE9-4A99-BDA8-B299FEE4B920}"/>
    <dgm:cxn modelId="{5CC18083-DF1B-4314-80B1-7C462DB4DB42}" type="presParOf" srcId="{D82A93F1-A546-433D-A370-ED7A99084151}" destId="{D675A44A-56FE-4AB6-9433-9C7868969F3D}" srcOrd="0" destOrd="0" presId="urn:microsoft.com/office/officeart/2005/8/layout/rings+Icon"/>
    <dgm:cxn modelId="{4A08255D-4E51-475F-938F-FCE84A00FCA5}" type="presParOf" srcId="{D82A93F1-A546-433D-A370-ED7A99084151}" destId="{DD2C5A59-E337-43CC-8806-4F59DC690477}" srcOrd="1" destOrd="0" presId="urn:microsoft.com/office/officeart/2005/8/layout/rings+Icon"/>
    <dgm:cxn modelId="{20E933C2-F8D2-4A5B-89A1-10B3098EA797}" type="presParOf" srcId="{D82A93F1-A546-433D-A370-ED7A99084151}" destId="{F90F1F46-6240-437D-BB06-F07D1C9A7104}" srcOrd="2" destOrd="0" presId="urn:microsoft.com/office/officeart/2005/8/layout/rings+Icon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75A44A-56FE-4AB6-9433-9C7868969F3D}">
      <dsp:nvSpPr>
        <dsp:cNvPr id="0" name=""/>
        <dsp:cNvSpPr/>
      </dsp:nvSpPr>
      <dsp:spPr>
        <a:xfrm>
          <a:off x="2886894" y="1732865"/>
          <a:ext cx="2821147" cy="2821107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ARTISTICS / CREATIVE STAFF</a:t>
          </a:r>
          <a:endParaRPr lang="en-US" sz="1600" kern="1200" dirty="0"/>
        </a:p>
      </dsp:txBody>
      <dsp:txXfrm>
        <a:off x="3300041" y="2146007"/>
        <a:ext cx="1994853" cy="1994823"/>
      </dsp:txXfrm>
    </dsp:sp>
    <dsp:sp modelId="{DD2C5A59-E337-43CC-8806-4F59DC690477}">
      <dsp:nvSpPr>
        <dsp:cNvPr id="0" name=""/>
        <dsp:cNvSpPr/>
      </dsp:nvSpPr>
      <dsp:spPr>
        <a:xfrm>
          <a:off x="3983669" y="0"/>
          <a:ext cx="2821147" cy="2821107"/>
        </a:xfrm>
        <a:prstGeom prst="ellipse">
          <a:avLst/>
        </a:prstGeom>
        <a:solidFill>
          <a:schemeClr val="accent4">
            <a:alpha val="50000"/>
            <a:hueOff val="10211516"/>
            <a:satOff val="-11993"/>
            <a:lumOff val="4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BOARDS OF DIRECTORS</a:t>
          </a:r>
          <a:endParaRPr lang="en-US" sz="1600" kern="1200" dirty="0"/>
        </a:p>
      </dsp:txBody>
      <dsp:txXfrm>
        <a:off x="4396816" y="413142"/>
        <a:ext cx="1994853" cy="1994823"/>
      </dsp:txXfrm>
    </dsp:sp>
    <dsp:sp modelId="{F90F1F46-6240-437D-BB06-F07D1C9A7104}">
      <dsp:nvSpPr>
        <dsp:cNvPr id="0" name=""/>
        <dsp:cNvSpPr/>
      </dsp:nvSpPr>
      <dsp:spPr>
        <a:xfrm>
          <a:off x="5260859" y="1732865"/>
          <a:ext cx="2821147" cy="2821107"/>
        </a:xfrm>
        <a:prstGeom prst="ellipse">
          <a:avLst/>
        </a:prstGeom>
        <a:solidFill>
          <a:schemeClr val="accent4">
            <a:alpha val="50000"/>
            <a:hueOff val="20423033"/>
            <a:satOff val="-23986"/>
            <a:lumOff val="921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ADMINISTRATION</a:t>
          </a:r>
          <a:endParaRPr lang="en-US" sz="1600" kern="1200" dirty="0"/>
        </a:p>
      </dsp:txBody>
      <dsp:txXfrm>
        <a:off x="5674006" y="2146007"/>
        <a:ext cx="1994853" cy="19948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9E7E0E-E8D7-402F-9683-B2109D94CC6E}" type="datetimeFigureOut">
              <a:rPr lang="en-US" smtClean="0"/>
              <a:pPr/>
              <a:t>18/2/2022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CAA52E-544C-4540-BBA7-E14D880B28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2574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=""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=""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=""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=""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D7787-C92A-489F-8CE8-27BF6582165E}" type="datetime1">
              <a:rPr lang="en-US" smtClean="0"/>
              <a:pPr/>
              <a:t>18/2/2022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37487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52B6C-CE93-407F-8E3C-11438F6D9568}" type="datetime1">
              <a:rPr lang="en-US" smtClean="0"/>
              <a:pPr/>
              <a:t>18/2/2022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4746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95EDC-3BCA-4165-9BF0-3958E8FF7B09}" type="datetime1">
              <a:rPr lang="en-US" smtClean="0"/>
              <a:pPr/>
              <a:t>18/2/2022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83566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A0FE-7F15-4A86-B359-A79C92E48DA6}" type="datetime1">
              <a:rPr lang="en-US" smtClean="0"/>
              <a:pPr/>
              <a:t>18/2/2022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82349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=""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D1964C5A-E07F-4AEF-AFD6-D8050FE27884}" type="datetime1">
              <a:rPr lang="en-US" smtClean="0"/>
              <a:pPr/>
              <a:t>18/2/2022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=""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20589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F251C-8D86-4A94-B25F-DA8773521CA3}" type="datetime1">
              <a:rPr lang="en-US" smtClean="0"/>
              <a:pPr/>
              <a:t>18/2/2022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86375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3F5C4-2460-40F5-ACB8-618ED88B38F5}" type="datetime1">
              <a:rPr lang="en-US" smtClean="0"/>
              <a:pPr/>
              <a:t>18/2/2022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92055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6BC86-CF5B-4037-AE34-99ECAB8F7879}" type="datetime1">
              <a:rPr lang="en-US" smtClean="0"/>
              <a:pPr/>
              <a:t>18/2/2022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93085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CB6C2-DB4E-4B65-A458-8D9D8580574A}" type="datetime1">
              <a:rPr lang="en-US" smtClean="0"/>
              <a:pPr/>
              <a:t>18/2/2022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39276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=""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E5B7F-0ADC-4659-B3D7-A5B44343DAF7}" type="datetime1">
              <a:rPr lang="en-US" smtClean="0"/>
              <a:pPr/>
              <a:t>18/2/2022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=""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99567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=""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5278D-3FC0-4EE5-B748-53F970BCE93F}" type="datetime1">
              <a:rPr lang="en-US" smtClean="0"/>
              <a:pPr/>
              <a:t>18/2/2022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=""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4165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93D1467A-A960-4523-9236-5C3A91193942}" type="datetime1">
              <a:rPr lang="en-US" smtClean="0"/>
              <a:pPr/>
              <a:t>18/2/2022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=""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69220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haritable_organization" TargetMode="External"/><Relationship Id="rId2" Type="http://schemas.openxmlformats.org/officeDocument/2006/relationships/hyperlink" Target="https://www.newworldencyclopedia.org/entry/Charitable_organizatio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diagramLayout" Target="../diagrams/layout1.xml"/><Relationship Id="rId7" Type="http://schemas.openxmlformats.org/officeDocument/2006/relationships/hyperlink" Target="https://en.wikipedia.org/wiki/Charitable_organization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newworldencyclopedia.org/entry/Charitable_organization" TargetMode="Externa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haritable_organization" TargetMode="External"/><Relationship Id="rId2" Type="http://schemas.openxmlformats.org/officeDocument/2006/relationships/hyperlink" Target="https://www.newworldencyclopedia.org/entry/Charitable_organizatio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Charitable_organization" TargetMode="External"/><Relationship Id="rId5" Type="http://schemas.openxmlformats.org/officeDocument/2006/relationships/hyperlink" Target="https://www.newworldencyclopedia.org/entry/Charitable_organization" TargetMode="Externa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haritable_organization" TargetMode="External"/><Relationship Id="rId2" Type="http://schemas.openxmlformats.org/officeDocument/2006/relationships/hyperlink" Target="https://www.newworldencyclopedia.org/entry/Charitable_organization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haritable_organization" TargetMode="External"/><Relationship Id="rId2" Type="http://schemas.openxmlformats.org/officeDocument/2006/relationships/hyperlink" Target="https://www.newworldencyclopedia.org/entry/Charitable_organization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haritable_organization" TargetMode="External"/><Relationship Id="rId2" Type="http://schemas.openxmlformats.org/officeDocument/2006/relationships/hyperlink" Target="https://www.newworldencyclopedia.org/entry/Charitable_organization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haritable_organization" TargetMode="External"/><Relationship Id="rId2" Type="http://schemas.openxmlformats.org/officeDocument/2006/relationships/hyperlink" Target="https://www.newworldencyclopedia.org/entry/Charitable_organizatio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800" b="1" dirty="0" smtClean="0">
                <a:solidFill>
                  <a:schemeClr val="accent1">
                    <a:lumMod val="75000"/>
                  </a:schemeClr>
                </a:solidFill>
              </a:rPr>
              <a:t>CHARITABLE  ORGANIZATION</a:t>
            </a:r>
            <a:endParaRPr lang="en-US" sz="8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46029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Than2Y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</a:rPr>
              <a:t>INTRODUCTION</a:t>
            </a:r>
            <a:endParaRPr lang="en-US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Charitable organization is a kind of institution or a business that falls under </a:t>
            </a:r>
            <a:r>
              <a:rPr lang="en-US" sz="2400" dirty="0" smtClean="0"/>
              <a:t>the </a:t>
            </a:r>
            <a:r>
              <a:rPr lang="en-US" sz="2400" dirty="0"/>
              <a:t>category of NPO or non-profit organization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It can be run privately as well as publicly. </a:t>
            </a:r>
            <a:endParaRPr lang="en-US" sz="2400" dirty="0" smtClean="0"/>
          </a:p>
          <a:p>
            <a:r>
              <a:rPr lang="en-US" sz="2400" dirty="0" smtClean="0"/>
              <a:t>This </a:t>
            </a:r>
            <a:r>
              <a:rPr lang="en-US" sz="2400" dirty="0"/>
              <a:t>type of organization is often called a foundation or charity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It can be based on educational, religious or even based on public interest activities. </a:t>
            </a:r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law and regulation of the charity is dependent on the country or the region where it has been established and operated.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https://www.newworldencyclopedia.org/entry/Charitable_organization</a:t>
            </a:r>
            <a:endParaRPr lang="en-US" dirty="0"/>
          </a:p>
          <a:p>
            <a:r>
              <a:rPr lang="en-US" dirty="0">
                <a:hlinkClick r:id="rId3"/>
              </a:rPr>
              <a:t>https://en.wikipedia.org/wiki/Charitable_organization</a:t>
            </a:r>
            <a:endParaRPr lang="en-US" dirty="0"/>
          </a:p>
          <a:p>
            <a:r>
              <a:rPr lang="en-US" dirty="0"/>
              <a:t>Park’s textbook of Preventive and social medicine (23th Edition)</a:t>
            </a:r>
            <a:r>
              <a:rPr lang="en-US" dirty="0">
                <a:solidFill>
                  <a:schemeClr val="bg1"/>
                </a:solidFill>
              </a:rPr>
              <a:t>Preventive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36752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</a:rPr>
              <a:t>STRUCTURE OFCHARITABLE ORGANIZATION</a:t>
            </a:r>
            <a:endParaRPr lang="en-US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32093035"/>
              </p:ext>
            </p:extLst>
          </p:nvPr>
        </p:nvGraphicFramePr>
        <p:xfrm>
          <a:off x="838200" y="1901370"/>
          <a:ext cx="10515600" cy="47026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hlinkClick r:id="rId6"/>
              </a:rPr>
              <a:t>https://www.newworldencyclopedia.org/entry/Charitable_organization</a:t>
            </a:r>
            <a:endParaRPr lang="en-US" dirty="0"/>
          </a:p>
          <a:p>
            <a:r>
              <a:rPr lang="en-US" dirty="0">
                <a:hlinkClick r:id="rId7"/>
              </a:rPr>
              <a:t>https://en.wikipedia.org/wiki/Charitable_organization</a:t>
            </a:r>
            <a:endParaRPr lang="en-US" dirty="0"/>
          </a:p>
          <a:p>
            <a:r>
              <a:rPr lang="en-US" dirty="0"/>
              <a:t>Park’s textbook of Preventive and social medicine (23th Edition)</a:t>
            </a:r>
            <a:r>
              <a:rPr lang="en-US" dirty="0">
                <a:solidFill>
                  <a:schemeClr val="bg1"/>
                </a:solidFill>
              </a:rPr>
              <a:t>Preventive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39232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43" y="484632"/>
            <a:ext cx="11220994" cy="1609344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</a:rPr>
              <a:t>TYPES OF CHARITABLE ORGANIZATION</a:t>
            </a:r>
            <a:endParaRPr lang="en-US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There are </a:t>
            </a:r>
            <a:r>
              <a:rPr lang="en-US" sz="2400" dirty="0"/>
              <a:t>five different kinds of organizations that can qualify as a charitable organization.</a:t>
            </a:r>
          </a:p>
          <a:p>
            <a:pPr marL="0" indent="0">
              <a:buNone/>
            </a:pPr>
            <a:r>
              <a:rPr lang="en-US" sz="2400" dirty="0"/>
              <a:t>The five kinds </a:t>
            </a:r>
            <a:r>
              <a:rPr lang="en-US" sz="2400" dirty="0" smtClean="0"/>
              <a:t>of </a:t>
            </a:r>
            <a:r>
              <a:rPr lang="en-US" sz="2400" dirty="0"/>
              <a:t>charities are:</a:t>
            </a:r>
          </a:p>
          <a:p>
            <a:r>
              <a:rPr lang="en-US" sz="2400" dirty="0"/>
              <a:t>The private independent foundation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dirty="0"/>
              <a:t>The publicly supported entity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dirty="0"/>
              <a:t>The charity supported by gifts, dues and fees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dirty="0"/>
              <a:t>The private operating foundation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dirty="0"/>
              <a:t>The supporting charitable organization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https://www.newworldencyclopedia.org/entry/Charitable_organization</a:t>
            </a:r>
            <a:endParaRPr lang="en-US" dirty="0"/>
          </a:p>
          <a:p>
            <a:r>
              <a:rPr lang="en-US" dirty="0">
                <a:hlinkClick r:id="rId3"/>
              </a:rPr>
              <a:t>https://en.wikipedia.org/wiki/Charitable_organization</a:t>
            </a:r>
            <a:endParaRPr lang="en-US" dirty="0"/>
          </a:p>
          <a:p>
            <a:r>
              <a:rPr lang="en-US" dirty="0"/>
              <a:t>Park’s textbook of Preventive and social medicine (23th Edition)</a:t>
            </a:r>
            <a:r>
              <a:rPr lang="en-US" dirty="0">
                <a:solidFill>
                  <a:schemeClr val="bg1"/>
                </a:solidFill>
              </a:rPr>
              <a:t>Preventive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92557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331" y="484632"/>
            <a:ext cx="10816046" cy="1609344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</a:rPr>
              <a:t>FUNDING SOURCES FOR CHARITIES</a:t>
            </a:r>
            <a:endParaRPr lang="en-US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Gifts </a:t>
            </a:r>
            <a:r>
              <a:rPr lang="en-US" sz="2400" dirty="0"/>
              <a:t>and donations </a:t>
            </a:r>
            <a:endParaRPr lang="en-US" sz="2400" dirty="0" smtClean="0"/>
          </a:p>
          <a:p>
            <a:r>
              <a:rPr lang="en-US" sz="2400" dirty="0" smtClean="0"/>
              <a:t>Grant </a:t>
            </a:r>
            <a:r>
              <a:rPr lang="en-US" sz="2400" dirty="0"/>
              <a:t>funding </a:t>
            </a:r>
          </a:p>
          <a:p>
            <a:r>
              <a:rPr lang="en-US" sz="2400" dirty="0" smtClean="0"/>
              <a:t>Loan </a:t>
            </a:r>
            <a:r>
              <a:rPr lang="en-US" sz="2400" dirty="0"/>
              <a:t>financing </a:t>
            </a:r>
          </a:p>
          <a:p>
            <a:r>
              <a:rPr lang="en-US" sz="2400" dirty="0" smtClean="0"/>
              <a:t>Equity </a:t>
            </a:r>
            <a:r>
              <a:rPr lang="en-US" sz="2400" dirty="0"/>
              <a:t>capital </a:t>
            </a:r>
          </a:p>
          <a:p>
            <a:r>
              <a:rPr lang="en-US" sz="2400" dirty="0" smtClean="0"/>
              <a:t>Trading 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0748" y="2093976"/>
            <a:ext cx="2857500" cy="1600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0748" y="4146804"/>
            <a:ext cx="2390775" cy="19145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2168" y="4299412"/>
            <a:ext cx="2628900" cy="1743075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hlinkClick r:id="rId5"/>
              </a:rPr>
              <a:t>https://www.newworldencyclopedia.org/entry/Charitable_organization</a:t>
            </a:r>
            <a:endParaRPr lang="en-US" dirty="0"/>
          </a:p>
          <a:p>
            <a:r>
              <a:rPr lang="en-US" dirty="0">
                <a:hlinkClick r:id="rId6"/>
              </a:rPr>
              <a:t>https://en.wikipedia.org/wiki/Charitable_organization</a:t>
            </a:r>
            <a:endParaRPr lang="en-US" dirty="0"/>
          </a:p>
          <a:p>
            <a:r>
              <a:rPr lang="en-US" dirty="0"/>
              <a:t>Park’s textbook of Preventive and social medicine (23th Edition)</a:t>
            </a:r>
            <a:r>
              <a:rPr lang="en-US" dirty="0">
                <a:solidFill>
                  <a:schemeClr val="bg1"/>
                </a:solidFill>
              </a:rPr>
              <a:t>Preventive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13912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149" y="484632"/>
            <a:ext cx="10698480" cy="1609344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</a:rPr>
              <a:t>CHARACTERISTICS OF CHARITABLE ORGANIZATION</a:t>
            </a:r>
            <a:endParaRPr lang="en-US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Formal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dirty="0" smtClean="0"/>
              <a:t>A charitable organization should be institutionalized and registered, and should have well defined program objectives as well as rules and regulations of governance. </a:t>
            </a:r>
          </a:p>
          <a:p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Private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dirty="0" smtClean="0"/>
              <a:t>It is important that a charitable organization be institutionally separate from the Government. </a:t>
            </a:r>
          </a:p>
          <a:p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Self-governing: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/>
              <a:t>A charitable organization is usually managed by ‘Board of Trustees’ or ‘Governing Council’ and not controlled from the outside. Key participants in the </a:t>
            </a:r>
            <a:r>
              <a:rPr lang="en-US" dirty="0" smtClean="0"/>
              <a:t> </a:t>
            </a:r>
            <a:r>
              <a:rPr lang="en-US" dirty="0" smtClean="0"/>
              <a:t>management of a charitable organization are supposed to act in fiduciary capacity.</a:t>
            </a:r>
          </a:p>
          <a:p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Not for profit: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/>
              <a:t>A charitable organization cannot distribute profits. It can earn and retain a profit, which is referred to as surplus.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https://www.newworldencyclopedia.org/entry/Charitable_organization</a:t>
            </a:r>
            <a:endParaRPr lang="en-US" dirty="0"/>
          </a:p>
          <a:p>
            <a:r>
              <a:rPr lang="en-US" dirty="0">
                <a:hlinkClick r:id="rId3"/>
              </a:rPr>
              <a:t>https://en.wikipedia.org/wiki/Charitable_organization</a:t>
            </a:r>
            <a:endParaRPr lang="en-US" dirty="0"/>
          </a:p>
          <a:p>
            <a:r>
              <a:rPr lang="en-US" dirty="0"/>
              <a:t>Park’s textbook of Preventive and social medicine (23th Edition)</a:t>
            </a:r>
            <a:r>
              <a:rPr lang="en-US" dirty="0">
                <a:solidFill>
                  <a:schemeClr val="bg1"/>
                </a:solidFill>
              </a:rPr>
              <a:t>Preventive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40550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4034" y="711201"/>
            <a:ext cx="9874214" cy="5075646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Voluntary: </a:t>
            </a:r>
            <a:r>
              <a:rPr lang="en-US" dirty="0" smtClean="0"/>
              <a:t>Some meaningful voluntary participation in the activities and management of the organization is important for an organization to be classified as charitable organization. </a:t>
            </a:r>
          </a:p>
          <a:p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Non-religious: </a:t>
            </a:r>
            <a:r>
              <a:rPr lang="en-US" dirty="0" smtClean="0"/>
              <a:t>A charitable organization should not be involved in promoting religious worship or religious education. However, pure service oriented organizations affiliated to religious organizations can be covered. </a:t>
            </a:r>
          </a:p>
          <a:p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Non-political: </a:t>
            </a:r>
            <a:r>
              <a:rPr lang="en-US" dirty="0" smtClean="0"/>
              <a:t>A charitable organization cannot be affiliated to any political party. </a:t>
            </a:r>
          </a:p>
          <a:p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Works for public benefit: </a:t>
            </a:r>
            <a:r>
              <a:rPr lang="en-US" dirty="0" smtClean="0"/>
              <a:t>A charitable organization should not serve private cause and public element for its activities is very </a:t>
            </a:r>
            <a:r>
              <a:rPr lang="en-US" dirty="0" smtClean="0"/>
              <a:t>important.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https://www.newworldencyclopedia.org/entry/Charitable_organization</a:t>
            </a:r>
            <a:endParaRPr lang="en-US" dirty="0"/>
          </a:p>
          <a:p>
            <a:r>
              <a:rPr lang="en-US" dirty="0">
                <a:hlinkClick r:id="rId3"/>
              </a:rPr>
              <a:t>https://en.wikipedia.org/wiki/Charitable_organization</a:t>
            </a:r>
            <a:endParaRPr lang="en-US" dirty="0"/>
          </a:p>
          <a:p>
            <a:r>
              <a:rPr lang="en-US" dirty="0"/>
              <a:t>Park’s textbook of Preventive and social medicine (23th Edition)</a:t>
            </a:r>
            <a:r>
              <a:rPr lang="en-US" dirty="0">
                <a:solidFill>
                  <a:schemeClr val="bg1"/>
                </a:solidFill>
              </a:rPr>
              <a:t>Preventive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77146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</a:rPr>
              <a:t>OBJECTIVES OF THE FOUNDATION</a:t>
            </a:r>
            <a:endParaRPr lang="en-US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Providing </a:t>
            </a:r>
            <a:r>
              <a:rPr lang="en-US" sz="2400" dirty="0"/>
              <a:t>financial assistance and spiritual support to seriously ill children and their parents </a:t>
            </a:r>
            <a:endParaRPr lang="en-US" sz="2400" dirty="0" smtClean="0"/>
          </a:p>
          <a:p>
            <a:r>
              <a:rPr lang="en-US" sz="2400" dirty="0" smtClean="0"/>
              <a:t>Actions </a:t>
            </a:r>
            <a:r>
              <a:rPr lang="en-US" sz="2400" dirty="0"/>
              <a:t>aimed at the development of family placement </a:t>
            </a:r>
            <a:endParaRPr lang="en-US" sz="2400" dirty="0" smtClean="0"/>
          </a:p>
          <a:p>
            <a:r>
              <a:rPr lang="en-US" sz="2400" dirty="0" smtClean="0"/>
              <a:t>Providing </a:t>
            </a:r>
            <a:r>
              <a:rPr lang="en-US" sz="2400" dirty="0"/>
              <a:t>spiritual, social, </a:t>
            </a:r>
            <a:r>
              <a:rPr lang="en-US" sz="2400" dirty="0" smtClean="0"/>
              <a:t>financial </a:t>
            </a:r>
            <a:r>
              <a:rPr lang="en-US" sz="2400" dirty="0"/>
              <a:t>assistance to orphans and children from large families, foster and low-income families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https://www.newworldencyclopedia.org/entry/Charitable_organization</a:t>
            </a:r>
            <a:endParaRPr lang="en-US" dirty="0"/>
          </a:p>
          <a:p>
            <a:r>
              <a:rPr lang="en-US" dirty="0">
                <a:hlinkClick r:id="rId3"/>
              </a:rPr>
              <a:t>https://en.wikipedia.org/wiki/Charitable_organization</a:t>
            </a:r>
            <a:endParaRPr lang="en-US" dirty="0"/>
          </a:p>
          <a:p>
            <a:r>
              <a:rPr lang="en-US" dirty="0"/>
              <a:t>Park’s textbook of Preventive and social medicine (23th Edition)</a:t>
            </a:r>
            <a:r>
              <a:rPr lang="en-US" dirty="0">
                <a:solidFill>
                  <a:schemeClr val="bg1"/>
                </a:solidFill>
              </a:rPr>
              <a:t>Preventive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592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017" y="484632"/>
            <a:ext cx="10972799" cy="1609344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</a:rPr>
              <a:t>IMPORTANCE OF CHARITABLE ORGANIZATION </a:t>
            </a:r>
            <a:endParaRPr lang="en-US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Harness the power of community</a:t>
            </a:r>
          </a:p>
          <a:p>
            <a:r>
              <a:rPr lang="en-US" sz="2400" dirty="0" smtClean="0"/>
              <a:t>Teaches the next generation about generosity</a:t>
            </a:r>
          </a:p>
          <a:p>
            <a:r>
              <a:rPr lang="en-US" sz="2400" dirty="0" smtClean="0"/>
              <a:t>Helps communicates become sustainable</a:t>
            </a:r>
          </a:p>
          <a:p>
            <a:r>
              <a:rPr lang="en-US" sz="2400" dirty="0" smtClean="0"/>
              <a:t>Improves gender equality</a:t>
            </a:r>
          </a:p>
          <a:p>
            <a:r>
              <a:rPr lang="en-US" sz="2400" dirty="0" smtClean="0"/>
              <a:t>Improves racial equality</a:t>
            </a:r>
          </a:p>
          <a:p>
            <a:r>
              <a:rPr lang="en-US" sz="2400" dirty="0" smtClean="0"/>
              <a:t>Reduces poverty</a:t>
            </a:r>
          </a:p>
          <a:p>
            <a:r>
              <a:rPr lang="en-US" sz="2400" dirty="0" smtClean="0"/>
              <a:t>Protect public health</a:t>
            </a:r>
          </a:p>
          <a:p>
            <a:r>
              <a:rPr lang="en-US" sz="2400" dirty="0" smtClean="0"/>
              <a:t>Ensures human rights are respected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https://www.newworldencyclopedia.org/entry/Charitable_organization</a:t>
            </a:r>
            <a:endParaRPr lang="en-US" dirty="0"/>
          </a:p>
          <a:p>
            <a:r>
              <a:rPr lang="en-US" dirty="0">
                <a:hlinkClick r:id="rId3"/>
              </a:rPr>
              <a:t>https://en.wikipedia.org/wiki/Charitable_organization</a:t>
            </a:r>
            <a:endParaRPr lang="en-US" dirty="0"/>
          </a:p>
          <a:p>
            <a:r>
              <a:rPr lang="en-US" dirty="0"/>
              <a:t>Park’s textbook of Preventive and social medicine (23th Edition)</a:t>
            </a:r>
            <a:r>
              <a:rPr lang="en-US" dirty="0">
                <a:solidFill>
                  <a:schemeClr val="bg1"/>
                </a:solidFill>
              </a:rPr>
              <a:t>Preventive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189296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161</TotalTime>
  <Words>584</Words>
  <Application>Microsoft Office PowerPoint</Application>
  <PresentationFormat>Custom</PresentationFormat>
  <Paragraphs>74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Wood Type</vt:lpstr>
      <vt:lpstr>CHARITABLE  ORGANIZATION</vt:lpstr>
      <vt:lpstr>INTRODUCTION</vt:lpstr>
      <vt:lpstr>STRUCTURE OFCHARITABLE ORGANIZATION</vt:lpstr>
      <vt:lpstr>TYPES OF CHARITABLE ORGANIZATION</vt:lpstr>
      <vt:lpstr>FUNDING SOURCES FOR CHARITIES</vt:lpstr>
      <vt:lpstr>CHARACTERISTICS OF CHARITABLE ORGANIZATION</vt:lpstr>
      <vt:lpstr>  </vt:lpstr>
      <vt:lpstr>OBJECTIVES OF THE FOUNDATION</vt:lpstr>
      <vt:lpstr>IMPORTANCE OF CHARITABLE ORGANIZATION 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CHARITABLE  ORGANIZATION</dc:title>
  <dc:creator>Windows User</dc:creator>
  <cp:lastModifiedBy>Hp</cp:lastModifiedBy>
  <cp:revision>18</cp:revision>
  <dcterms:created xsi:type="dcterms:W3CDTF">2022-01-31T05:20:17Z</dcterms:created>
  <dcterms:modified xsi:type="dcterms:W3CDTF">2022-02-18T10:15:43Z</dcterms:modified>
</cp:coreProperties>
</file>