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258" r:id="rId3"/>
    <p:sldId id="260" r:id="rId4"/>
    <p:sldId id="261" r:id="rId5"/>
    <p:sldId id="259" r:id="rId6"/>
    <p:sldId id="263" r:id="rId7"/>
    <p:sldId id="264" r:id="rId8"/>
    <p:sldId id="265" r:id="rId9"/>
    <p:sldId id="266" r:id="rId10"/>
    <p:sldId id="262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FF3300"/>
    <a:srgbClr val="CC3300"/>
    <a:srgbClr val="CC0000"/>
    <a:srgbClr val="003399"/>
    <a:srgbClr val="003366"/>
    <a:srgbClr val="003300"/>
    <a:srgbClr val="006600"/>
    <a:srgbClr val="FF33CC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747727DC-02AE-4B90-922F-7309CC19A953}" type="datetimeFigureOut">
              <a:rPr lang="en-US" smtClean="0"/>
              <a:pPr/>
              <a:t>8/3/2023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50540813-C61E-43EE-8DB0-D3A1820C4D3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B3203-C580-4021-BBD7-CE5F4BFCE4D0}" type="datetime1">
              <a:rPr lang="en-US" smtClean="0"/>
              <a:pPr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6F999-0F06-42EE-AE64-3D54DB7381B7}" type="datetime1">
              <a:rPr lang="en-US" smtClean="0"/>
              <a:pPr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29AA5-57D7-47AF-BBF4-EEFA2B24DCD8}" type="datetime1">
              <a:rPr lang="en-US" smtClean="0"/>
              <a:pPr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504BC-26BE-444A-A43F-95DB70E8A8BE}" type="datetime1">
              <a:rPr lang="en-US" smtClean="0"/>
              <a:pPr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DA2BA-616E-4F04-B81F-A006B9DDEEFC}" type="datetime1">
              <a:rPr lang="en-US" smtClean="0"/>
              <a:pPr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F2A94-82BA-476C-9FF3-3F1EAB7774DE}" type="datetime1">
              <a:rPr lang="en-US" smtClean="0"/>
              <a:pPr/>
              <a:t>8/3/2023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DA3B8-BA1F-46A8-93FD-77163C4E13B0}" type="datetime1">
              <a:rPr lang="en-US" smtClean="0"/>
              <a:pPr/>
              <a:t>8/3/2023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338F-BD7C-4CC6-BDB7-B0C307831969}" type="datetime1">
              <a:rPr lang="en-US" smtClean="0"/>
              <a:pPr/>
              <a:t>8/3/2023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31DC1-39FA-42B7-A06C-A06A86BB09F2}" type="datetime1">
              <a:rPr lang="en-US" smtClean="0"/>
              <a:pPr/>
              <a:t>8/3/2023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B68F6-30F1-43FA-9263-AD9C14C173E8}" type="datetime1">
              <a:rPr lang="en-US" smtClean="0"/>
              <a:pPr/>
              <a:t>8/3/2023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312C6-606F-436A-8352-6AECCB183CAC}" type="datetime1">
              <a:rPr lang="en-US" smtClean="0"/>
              <a:pPr/>
              <a:t>8/3/2023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16AE7F-C496-4AF5-8892-1EF89624222E}" type="datetime1">
              <a:rPr lang="en-US" smtClean="0"/>
              <a:pPr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31838"/>
          </a:xfrm>
        </p:spPr>
        <p:txBody>
          <a:bodyPr>
            <a:normAutofit/>
          </a:bodyPr>
          <a:lstStyle/>
          <a:p>
            <a:r>
              <a:rPr lang="en-US" sz="33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SAPONIN GLYCOSIDE</a:t>
            </a:r>
            <a:endParaRPr lang="en-US" sz="33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66800"/>
            <a:ext cx="8305800" cy="5486400"/>
          </a:xfrm>
        </p:spPr>
        <p:txBody>
          <a:bodyPr>
            <a:normAutofit/>
          </a:bodyPr>
          <a:lstStyle/>
          <a:p>
            <a:r>
              <a:rPr lang="en-US" sz="2600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Aglycone</a:t>
            </a:r>
            <a:r>
              <a:rPr lang="en-US" sz="26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part of these glycosides has soap  like action.</a:t>
            </a:r>
          </a:p>
          <a:p>
            <a:r>
              <a:rPr lang="en-US" sz="26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some physical properties like  foaming action by shaking with water and yielding  colloidal solutions.</a:t>
            </a:r>
          </a:p>
          <a:p>
            <a:r>
              <a:rPr lang="en-US" sz="2600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haemotoxic</a:t>
            </a:r>
            <a:r>
              <a:rPr lang="en-US" sz="26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, because they cause </a:t>
            </a:r>
            <a:r>
              <a:rPr lang="en-US" sz="2600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haemolysis</a:t>
            </a:r>
            <a:r>
              <a:rPr lang="en-US" sz="26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of  erythrocytes.</a:t>
            </a:r>
          </a:p>
          <a:p>
            <a:r>
              <a:rPr lang="en-US" sz="26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used  as fish poisons.</a:t>
            </a:r>
          </a:p>
          <a:p>
            <a:r>
              <a:rPr lang="en-US" sz="2600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Saponins</a:t>
            </a:r>
            <a:r>
              <a:rPr lang="en-US" sz="26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have a bitter and acrid taste. </a:t>
            </a:r>
          </a:p>
          <a:p>
            <a:r>
              <a:rPr lang="en-US" sz="26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cause irritation of mucous membrane.</a:t>
            </a:r>
          </a:p>
          <a:p>
            <a:r>
              <a:rPr lang="en-US" sz="26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Contain </a:t>
            </a:r>
            <a:r>
              <a:rPr lang="en-US" sz="2600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aglycone</a:t>
            </a:r>
            <a:r>
              <a:rPr lang="en-US" sz="26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called as  </a:t>
            </a:r>
            <a:r>
              <a:rPr lang="en-US" sz="2600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sapogenin</a:t>
            </a:r>
            <a:r>
              <a:rPr lang="en-US" sz="26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6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harmful </a:t>
            </a:r>
            <a:r>
              <a:rPr lang="en-US" sz="2600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sapogenins</a:t>
            </a:r>
            <a:r>
              <a:rPr lang="en-US" sz="26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are called as </a:t>
            </a:r>
            <a:r>
              <a:rPr lang="en-US" sz="2600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sapotoxins</a:t>
            </a:r>
            <a:r>
              <a:rPr lang="en-US" sz="26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08038"/>
          </a:xfrm>
        </p:spPr>
        <p:txBody>
          <a:bodyPr>
            <a:normAutofit/>
          </a:bodyPr>
          <a:lstStyle/>
          <a:p>
            <a:r>
              <a:rPr lang="en-US" sz="33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Allied Species </a:t>
            </a:r>
            <a:endParaRPr lang="en-US" sz="33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8077200" cy="5181600"/>
          </a:xfrm>
        </p:spPr>
        <p:txBody>
          <a:bodyPr>
            <a:normAutofit lnSpcReduction="10000"/>
          </a:bodyPr>
          <a:lstStyle/>
          <a:p>
            <a:r>
              <a:rPr lang="en-US" sz="2500" i="1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Dioscorea</a:t>
            </a:r>
            <a:r>
              <a:rPr lang="en-US" sz="2500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i="1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flouribunda</a:t>
            </a:r>
            <a:r>
              <a:rPr lang="en-US" sz="2500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: cultivated in Central America &amp; India (Karnataka State). </a:t>
            </a:r>
          </a:p>
          <a:p>
            <a:r>
              <a:rPr lang="en-US" sz="25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Contains  3 to 5% </a:t>
            </a:r>
            <a:r>
              <a:rPr lang="en-US" sz="2500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diosgenin</a:t>
            </a:r>
            <a:r>
              <a:rPr lang="en-US" sz="25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25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2500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villosa</a:t>
            </a:r>
            <a:r>
              <a:rPr lang="en-US" sz="25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from Virginia and Carolina in U.S.A. rich in </a:t>
            </a:r>
            <a:r>
              <a:rPr lang="en-US" sz="2500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diosgenin</a:t>
            </a:r>
            <a:r>
              <a:rPr lang="en-US" sz="25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content. It is a twining perennial with yellow flowers and  triangular capsules. </a:t>
            </a:r>
          </a:p>
          <a:p>
            <a:r>
              <a:rPr lang="en-US" sz="2500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Sikkimensis</a:t>
            </a:r>
            <a:r>
              <a:rPr lang="en-US" sz="25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Prain</a:t>
            </a:r>
            <a:r>
              <a:rPr lang="en-US" sz="25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500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Burkill</a:t>
            </a:r>
            <a:r>
              <a:rPr lang="en-US" sz="25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(syn. D. </a:t>
            </a:r>
            <a:r>
              <a:rPr lang="en-US" sz="2500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deltoidea</a:t>
            </a:r>
            <a:r>
              <a:rPr lang="en-US" sz="25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wall var. </a:t>
            </a:r>
            <a:r>
              <a:rPr lang="en-US" sz="2500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sikkimensis</a:t>
            </a:r>
            <a:r>
              <a:rPr lang="en-US" sz="25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Prain</a:t>
            </a:r>
            <a:r>
              <a:rPr lang="en-US" sz="25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) occurs in Eastern Himalayas, Nepal, Sikkim, Bhutan, Assam, Bihar and Bengal </a:t>
            </a:r>
            <a:r>
              <a:rPr lang="en-US" sz="2500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upto</a:t>
            </a:r>
            <a:r>
              <a:rPr lang="en-US" sz="25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an altitude of  1600 - 2000 m. Contains 2 to 2.8 % of </a:t>
            </a:r>
            <a:r>
              <a:rPr lang="en-US" sz="2500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diosgenin</a:t>
            </a:r>
            <a:r>
              <a:rPr lang="en-US" sz="25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500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Costus</a:t>
            </a:r>
            <a:r>
              <a:rPr lang="en-US" sz="25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speciosus</a:t>
            </a:r>
            <a:r>
              <a:rPr lang="en-US" sz="25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is an alternative potential source for </a:t>
            </a:r>
            <a:r>
              <a:rPr lang="en-US" sz="2500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diosgenin</a:t>
            </a:r>
            <a:r>
              <a:rPr lang="en-US" sz="25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(1.5%) and can be used  as a substitute for the genuine drug. </a:t>
            </a:r>
          </a:p>
          <a:p>
            <a:pPr>
              <a:buNone/>
            </a:pPr>
            <a:endParaRPr lang="en-US" sz="25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808038"/>
          </a:xfrm>
        </p:spPr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Liquorice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8001000" cy="5105400"/>
          </a:xfrm>
        </p:spPr>
        <p:txBody>
          <a:bodyPr>
            <a:normAutofit/>
          </a:bodyPr>
          <a:lstStyle/>
          <a:p>
            <a:pPr algn="just"/>
            <a:r>
              <a:rPr lang="en-US" sz="2600" dirty="0" err="1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Glycyrrhiza</a:t>
            </a:r>
            <a:r>
              <a:rPr lang="en-US" sz="2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Glycyrrhizae</a:t>
            </a:r>
            <a:r>
              <a:rPr lang="en-US" sz="2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radix, </a:t>
            </a:r>
            <a:r>
              <a:rPr lang="en-US" sz="2600" dirty="0" err="1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Mulethi</a:t>
            </a:r>
            <a:r>
              <a:rPr lang="en-US" sz="2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Yasti</a:t>
            </a:r>
            <a:endParaRPr lang="en-US" sz="2600" dirty="0" smtClean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consists of dried, unpeeled, roots and </a:t>
            </a:r>
            <a:r>
              <a:rPr lang="en-US" sz="2600" dirty="0" err="1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stolons</a:t>
            </a:r>
            <a:r>
              <a:rPr lang="en-US" sz="2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en-US" sz="2600" dirty="0" err="1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Glycyrrhiza</a:t>
            </a:r>
            <a:r>
              <a:rPr lang="en-US" sz="2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glabra</a:t>
            </a:r>
            <a:r>
              <a:rPr lang="en-US" sz="2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Linn, belonging to  family </a:t>
            </a:r>
            <a:r>
              <a:rPr lang="en-US" sz="2600" dirty="0" err="1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Leguminosae</a:t>
            </a:r>
            <a:r>
              <a:rPr lang="en-US" sz="2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2600" dirty="0" smtClean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600" dirty="0" err="1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Yasti</a:t>
            </a:r>
            <a:r>
              <a:rPr lang="en-US" sz="2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contains not less than 3.0 per cent of </a:t>
            </a:r>
            <a:r>
              <a:rPr lang="en-US" sz="2600" dirty="0" err="1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glycyrrhinic</a:t>
            </a:r>
            <a:r>
              <a:rPr lang="en-US" sz="2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acid. </a:t>
            </a:r>
          </a:p>
          <a:p>
            <a:pPr algn="just"/>
            <a:r>
              <a:rPr lang="en-US" sz="2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Commercially </a:t>
            </a:r>
            <a:r>
              <a:rPr lang="en-US" sz="2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cultivated on a large scale in Spain, Sicily and England. </a:t>
            </a:r>
            <a:r>
              <a:rPr lang="en-US" sz="2600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Glycyrrhiza</a:t>
            </a:r>
            <a:r>
              <a:rPr lang="en-US" sz="2600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600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glabra</a:t>
            </a:r>
            <a:r>
              <a:rPr lang="en-US" sz="2600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var. </a:t>
            </a:r>
            <a:r>
              <a:rPr lang="en-US" sz="2600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glandulifera</a:t>
            </a:r>
            <a:r>
              <a:rPr lang="en-US" sz="2600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(Russian </a:t>
            </a:r>
            <a:r>
              <a:rPr lang="en-US" sz="2600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liquorice</a:t>
            </a:r>
            <a:r>
              <a:rPr lang="en-US" sz="2600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) grows in Russia </a:t>
            </a:r>
            <a:r>
              <a:rPr lang="en-US" sz="2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Glycyrrhiza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glabra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var. </a:t>
            </a:r>
            <a:r>
              <a:rPr lang="en-US" sz="2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violacea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comes from Iran</a:t>
            </a:r>
            <a:r>
              <a:rPr lang="en-US" sz="2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>
            <a:normAutofit/>
          </a:bodyPr>
          <a:lstStyle/>
          <a:p>
            <a:r>
              <a:rPr lang="en-US" sz="33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Different varieties of G. </a:t>
            </a:r>
            <a:r>
              <a:rPr lang="en-US" sz="33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glabra</a:t>
            </a:r>
            <a:r>
              <a:rPr lang="en-US" sz="33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3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3000"/>
            <a:ext cx="8077200" cy="5257800"/>
          </a:xfrm>
        </p:spPr>
        <p:txBody>
          <a:bodyPr>
            <a:normAutofit lnSpcReduction="10000"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26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6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G. </a:t>
            </a:r>
            <a:r>
              <a:rPr lang="en-US" sz="2600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glabra</a:t>
            </a:r>
            <a:r>
              <a:rPr lang="en-US" sz="26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var. </a:t>
            </a:r>
            <a:r>
              <a:rPr lang="en-US" sz="2600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typica</a:t>
            </a:r>
            <a:r>
              <a:rPr lang="en-US" sz="26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: (Spanish </a:t>
            </a:r>
            <a:r>
              <a:rPr lang="en-US" sz="2600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liquorice</a:t>
            </a:r>
            <a:r>
              <a:rPr lang="en-US" sz="26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): This plant has purplish blue </a:t>
            </a:r>
            <a:r>
              <a:rPr lang="en-US" sz="2600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coloured</a:t>
            </a:r>
            <a:r>
              <a:rPr lang="en-US" sz="26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600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papilionaceous</a:t>
            </a:r>
            <a:r>
              <a:rPr lang="en-US" sz="26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flowers. It gives out large number of </a:t>
            </a:r>
            <a:r>
              <a:rPr lang="en-US" sz="2600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stolons</a:t>
            </a:r>
            <a:r>
              <a:rPr lang="en-US" sz="26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.  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6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2. G. </a:t>
            </a:r>
            <a:r>
              <a:rPr lang="en-US" sz="2600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glabra</a:t>
            </a:r>
            <a:r>
              <a:rPr lang="en-US" sz="26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var. </a:t>
            </a:r>
            <a:r>
              <a:rPr lang="en-US" sz="2600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glandulifera</a:t>
            </a:r>
            <a:r>
              <a:rPr lang="en-US" sz="26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(Russian </a:t>
            </a:r>
            <a:r>
              <a:rPr lang="en-US" sz="2600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liquorice</a:t>
            </a:r>
            <a:r>
              <a:rPr lang="en-US" sz="26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): It has a big root stock along with a number  of elongated roots, but does not bear </a:t>
            </a:r>
            <a:r>
              <a:rPr lang="en-US" sz="2600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stolons</a:t>
            </a:r>
            <a:r>
              <a:rPr lang="en-US" sz="26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.  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6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 G. </a:t>
            </a:r>
            <a:r>
              <a:rPr lang="en-US" sz="2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glabra</a:t>
            </a: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var. </a:t>
            </a:r>
            <a:r>
              <a:rPr lang="en-US" sz="2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violacea</a:t>
            </a: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(Persian </a:t>
            </a:r>
            <a:r>
              <a:rPr lang="en-US" sz="2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liquorice</a:t>
            </a: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): This plant shows violet flowers. </a:t>
            </a:r>
          </a:p>
          <a:p>
            <a:pPr algn="just"/>
            <a:r>
              <a:rPr lang="en-US" sz="26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Spanish </a:t>
            </a:r>
            <a:r>
              <a:rPr lang="en-US" sz="26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liquorice</a:t>
            </a:r>
            <a:r>
              <a:rPr lang="en-US" sz="26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is cultivated on a large scale in Spain and Italy.</a:t>
            </a:r>
          </a:p>
          <a:p>
            <a:pPr algn="just"/>
            <a:r>
              <a:rPr lang="en-US" sz="26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Propagation is  done with young pieces of </a:t>
            </a:r>
            <a:r>
              <a:rPr lang="en-US" sz="26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stolons</a:t>
            </a:r>
            <a:r>
              <a:rPr lang="en-US" sz="26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 divided into young pieces, each piece must be with  2 - 3 buds of aerial shoot.</a:t>
            </a:r>
          </a:p>
          <a:p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09600"/>
          </a:xfrm>
        </p:spPr>
        <p:txBody>
          <a:bodyPr>
            <a:normAutofit/>
          </a:bodyPr>
          <a:lstStyle/>
          <a:p>
            <a:r>
              <a:rPr lang="en-US" sz="33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Liquorice</a:t>
            </a:r>
            <a:endParaRPr lang="en-US" sz="33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66800"/>
            <a:ext cx="8077200" cy="5059363"/>
          </a:xfrm>
        </p:spPr>
        <p:txBody>
          <a:bodyPr>
            <a:normAutofit/>
          </a:bodyPr>
          <a:lstStyle/>
          <a:p>
            <a:pPr algn="just"/>
            <a:r>
              <a:rPr lang="en-US" sz="2600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Mophology</a:t>
            </a:r>
            <a:r>
              <a:rPr lang="en-US" sz="26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: Color - Unpeeled-yellowish-brown or dark brown externally, &amp; yellowish internally,  Peeled </a:t>
            </a:r>
            <a:r>
              <a:rPr lang="en-US" sz="2600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liquorice</a:t>
            </a:r>
            <a:r>
              <a:rPr lang="en-US" sz="26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pale yellow in color. </a:t>
            </a:r>
            <a:endParaRPr lang="en-US" sz="2600" dirty="0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6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Odor </a:t>
            </a:r>
            <a:r>
              <a:rPr lang="en-US" sz="26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- Faint and characteristic.  </a:t>
            </a:r>
            <a:endParaRPr lang="en-US" sz="2600" dirty="0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6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Taste </a:t>
            </a:r>
            <a:r>
              <a:rPr lang="en-US" sz="26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- Sweet.  Size - Length 20 to 50 cm and 2 cm in diameter.  </a:t>
            </a:r>
            <a:endParaRPr lang="en-US" sz="2600" dirty="0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6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Shape </a:t>
            </a:r>
            <a:r>
              <a:rPr lang="en-US" sz="26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- Cylindrical pieces that are straight may be peeled or unpeeled. Peeled  </a:t>
            </a:r>
            <a:r>
              <a:rPr lang="en-US" sz="2600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liquorice</a:t>
            </a:r>
            <a:r>
              <a:rPr lang="en-US" sz="26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is angular.  Fracture - It is fibrous in the bark and splintery in wood. </a:t>
            </a:r>
          </a:p>
          <a:p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/>
          <a:srcRect l="50588" t="34375" r="20000" b="40625"/>
          <a:stretch>
            <a:fillRect/>
          </a:stretch>
        </p:blipFill>
        <p:spPr bwMode="auto">
          <a:xfrm>
            <a:off x="1981200" y="5029200"/>
            <a:ext cx="45085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808038"/>
          </a:xfrm>
        </p:spPr>
        <p:txBody>
          <a:bodyPr/>
          <a:lstStyle/>
          <a:p>
            <a:r>
              <a:rPr lang="en-US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Liquorice</a:t>
            </a:r>
            <a:endParaRPr lang="en-US" dirty="0">
              <a:solidFill>
                <a:srgbClr val="CC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66800"/>
            <a:ext cx="8153400" cy="5059363"/>
          </a:xfrm>
        </p:spPr>
        <p:txBody>
          <a:bodyPr>
            <a:normAutofit/>
          </a:bodyPr>
          <a:lstStyle/>
          <a:p>
            <a:r>
              <a:rPr lang="en-US" sz="26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Unpeeled pieces show presence of small buds encircling scaly leaves and longitudinally the  drug is wrinkled, while the peeled drug is fibrous without wrinkles. </a:t>
            </a:r>
          </a:p>
          <a:p>
            <a:r>
              <a:rPr lang="en-US" sz="26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Chemical Constituents:  Chief constituent of </a:t>
            </a:r>
            <a:r>
              <a:rPr lang="en-US" sz="26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liquorice</a:t>
            </a:r>
            <a:r>
              <a:rPr lang="en-US" sz="26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is a </a:t>
            </a:r>
            <a:r>
              <a:rPr lang="en-US" sz="26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triterpenoid</a:t>
            </a:r>
            <a:r>
              <a:rPr lang="en-US" sz="26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6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saponin</a:t>
            </a:r>
            <a:r>
              <a:rPr lang="en-US" sz="26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known as glycyrrhizin (</a:t>
            </a:r>
            <a:r>
              <a:rPr lang="en-US" sz="26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glycyrrhizic</a:t>
            </a:r>
            <a:r>
              <a:rPr lang="en-US" sz="26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acid),  it is K and Ca salt of </a:t>
            </a:r>
            <a:r>
              <a:rPr lang="en-US" sz="26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glycyrrhizinic</a:t>
            </a:r>
            <a:r>
              <a:rPr lang="en-US" sz="26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acid. </a:t>
            </a:r>
          </a:p>
          <a:p>
            <a:r>
              <a:rPr lang="en-US" sz="26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Glycyrrhizinic</a:t>
            </a:r>
            <a:r>
              <a:rPr lang="en-US" sz="26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acid is a glycoside &amp; on  hydrolysis yields </a:t>
            </a:r>
            <a:r>
              <a:rPr lang="en-US" sz="26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glycyrrhetinic</a:t>
            </a:r>
            <a:r>
              <a:rPr lang="en-US" sz="26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acid (</a:t>
            </a:r>
            <a:r>
              <a:rPr lang="en-US" sz="26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glycyrrhetic</a:t>
            </a:r>
            <a:r>
              <a:rPr lang="en-US" sz="26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acid),  which has a </a:t>
            </a:r>
            <a:r>
              <a:rPr lang="en-US" sz="26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triterpenoid</a:t>
            </a:r>
            <a:r>
              <a:rPr lang="en-US" sz="26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structure. The different varieties  are found to contain varying amounts of glycyrrhizin  (from 6 to 14). </a:t>
            </a:r>
          </a:p>
          <a:p>
            <a:endParaRPr lang="en-US" sz="2600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808038"/>
          </a:xfrm>
        </p:spPr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Liquorice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686800" cy="5562600"/>
          </a:xfrm>
        </p:spPr>
        <p:txBody>
          <a:bodyPr>
            <a:normAutofit/>
          </a:bodyPr>
          <a:lstStyle/>
          <a:p>
            <a:pPr algn="just"/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Spanish </a:t>
            </a:r>
            <a:r>
              <a:rPr lang="en-US" sz="2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liquorice</a:t>
            </a: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contains 5 to 10%, </a:t>
            </a:r>
            <a:r>
              <a:rPr lang="en-US" sz="2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Russian variety contains about 10 %,</a:t>
            </a:r>
            <a:r>
              <a:rPr lang="en-US" sz="26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while  </a:t>
            </a:r>
            <a:r>
              <a:rPr lang="en-US" sz="2600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Persian </a:t>
            </a:r>
            <a:r>
              <a:rPr lang="en-US" sz="2600" dirty="0" err="1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liquorice</a:t>
            </a:r>
            <a:r>
              <a:rPr lang="en-US" sz="2600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contains 7.5 to 13 % of  glycyrrhizin. </a:t>
            </a:r>
          </a:p>
          <a:p>
            <a:pPr algn="just"/>
            <a:r>
              <a:rPr lang="en-US" sz="26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Other constituents of </a:t>
            </a:r>
            <a:r>
              <a:rPr lang="en-US" sz="2600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Liquorice</a:t>
            </a:r>
            <a:r>
              <a:rPr lang="en-US" sz="26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are glucose  (</a:t>
            </a:r>
            <a:r>
              <a:rPr lang="en-US" sz="2600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upto</a:t>
            </a:r>
            <a:r>
              <a:rPr lang="en-US" sz="26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4%); sucrose (2.5 to 6.5%); bitter  principle </a:t>
            </a:r>
            <a:r>
              <a:rPr lang="en-US" sz="2600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glycyramarin</a:t>
            </a:r>
            <a:r>
              <a:rPr lang="en-US" sz="26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resins, </a:t>
            </a:r>
            <a:r>
              <a:rPr lang="en-US" sz="2600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asparagin</a:t>
            </a:r>
            <a:r>
              <a:rPr lang="en-US" sz="26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(2 to 4%)  and fat. </a:t>
            </a:r>
          </a:p>
          <a:p>
            <a:pPr algn="just"/>
            <a:r>
              <a:rPr lang="en-US" sz="26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Important chemical aspect of </a:t>
            </a:r>
            <a:r>
              <a:rPr lang="en-US" sz="2600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liquorice</a:t>
            </a:r>
            <a:r>
              <a:rPr lang="en-US" sz="26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is the presence of </a:t>
            </a:r>
            <a:r>
              <a:rPr lang="en-US" sz="2600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flavonoids</a:t>
            </a:r>
            <a:r>
              <a:rPr lang="en-US" sz="26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which cause  </a:t>
            </a:r>
            <a:r>
              <a:rPr lang="en-US" sz="2600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antigastric</a:t>
            </a:r>
            <a:r>
              <a:rPr lang="en-US" sz="26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effect and are useful in peptic ulcer treatment. The </a:t>
            </a:r>
            <a:r>
              <a:rPr lang="en-US" sz="2600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flavonoids</a:t>
            </a:r>
            <a:r>
              <a:rPr lang="en-US" sz="26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, yellow in </a:t>
            </a:r>
            <a:r>
              <a:rPr lang="en-US" sz="2600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colour</a:t>
            </a:r>
            <a:r>
              <a:rPr lang="en-US" sz="26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, are  </a:t>
            </a:r>
            <a:r>
              <a:rPr lang="en-US" sz="2600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liquiritin</a:t>
            </a:r>
            <a:r>
              <a:rPr lang="en-US" sz="26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600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isoliquiritin</a:t>
            </a:r>
            <a:r>
              <a:rPr lang="en-US" sz="26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US" sz="26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The Indian </a:t>
            </a:r>
            <a:r>
              <a:rPr lang="en-US" sz="2600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liquorice</a:t>
            </a:r>
            <a:r>
              <a:rPr lang="en-US" sz="26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roots : presence of 2 - </a:t>
            </a:r>
            <a:r>
              <a:rPr lang="en-US" sz="2600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methylisoflavones</a:t>
            </a:r>
            <a:r>
              <a:rPr lang="en-US" sz="26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and a </a:t>
            </a:r>
            <a:r>
              <a:rPr lang="en-US" sz="2600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coumarin</a:t>
            </a:r>
            <a:r>
              <a:rPr lang="en-US" sz="26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 viz. </a:t>
            </a:r>
            <a:r>
              <a:rPr lang="en-US" sz="2600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Iiquo-coumarin</a:t>
            </a:r>
            <a:r>
              <a:rPr lang="en-US" sz="26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None/>
            </a:pP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08038"/>
          </a:xfrm>
        </p:spPr>
        <p:txBody>
          <a:bodyPr>
            <a:normAutofit/>
          </a:bodyPr>
          <a:lstStyle/>
          <a:p>
            <a:r>
              <a:rPr lang="en-US" sz="3300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Liquorice</a:t>
            </a:r>
            <a:endParaRPr lang="en-US" sz="3300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90600"/>
            <a:ext cx="8153400" cy="5486400"/>
          </a:xfrm>
        </p:spPr>
        <p:txBody>
          <a:bodyPr>
            <a:noAutofit/>
          </a:bodyPr>
          <a:lstStyle/>
          <a:p>
            <a:r>
              <a:rPr lang="en-US" sz="2550" dirty="0" err="1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Carbenoxolone</a:t>
            </a:r>
            <a:r>
              <a:rPr lang="en-US" sz="2550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:</a:t>
            </a:r>
            <a:r>
              <a:rPr lang="en-US" sz="255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255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oleandane</a:t>
            </a:r>
            <a:r>
              <a:rPr lang="en-US" sz="255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derivative prepared from </a:t>
            </a:r>
            <a:r>
              <a:rPr lang="en-US" sz="255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glycyrrhiza</a:t>
            </a:r>
            <a:r>
              <a:rPr lang="en-US" sz="255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&amp; possesses significant  </a:t>
            </a:r>
            <a:r>
              <a:rPr lang="en-US" sz="255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minerocorticoid</a:t>
            </a:r>
            <a:r>
              <a:rPr lang="en-US" sz="255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activity. used as an anti-ulcer drug. It changes the composition of mucous and  increases mucosal barrier for the diffusion of acid. </a:t>
            </a:r>
          </a:p>
          <a:p>
            <a:r>
              <a:rPr lang="en-US" sz="255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It is postulated that </a:t>
            </a:r>
            <a:r>
              <a:rPr lang="en-US" sz="255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carbenoxolone</a:t>
            </a:r>
            <a:r>
              <a:rPr lang="en-US" sz="255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inhibits the  enzymes which inactivate prostaglandins and suppresses the activation of </a:t>
            </a:r>
            <a:r>
              <a:rPr lang="en-US" sz="255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pepsinogen</a:t>
            </a:r>
            <a:r>
              <a:rPr lang="en-US" sz="255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255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This drug has marked anti-inflammatory effects. </a:t>
            </a:r>
          </a:p>
          <a:p>
            <a:r>
              <a:rPr lang="en-US" sz="255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It is employed in treatment of gastric and duodenal ulcers. </a:t>
            </a:r>
          </a:p>
          <a:p>
            <a:r>
              <a:rPr lang="en-US" sz="255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It is  also used along with antacids for treatment of gastric reflux and reflux </a:t>
            </a:r>
            <a:r>
              <a:rPr lang="en-US" sz="255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oesophagitis</a:t>
            </a:r>
            <a:r>
              <a:rPr lang="en-US" sz="255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 It has also  application in the form of gel for mouthwash in treatment of oral ulcers. </a:t>
            </a:r>
          </a:p>
          <a:p>
            <a:endParaRPr lang="en-US" sz="2550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55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21765" t="35417" r="53529" b="27083"/>
          <a:stretch>
            <a:fillRect/>
          </a:stretch>
        </p:blipFill>
        <p:spPr bwMode="auto">
          <a:xfrm>
            <a:off x="609600" y="533399"/>
            <a:ext cx="4038600" cy="3461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 l="46471" t="35417" r="20000" b="27083"/>
          <a:stretch>
            <a:fillRect/>
          </a:stretch>
        </p:blipFill>
        <p:spPr bwMode="auto">
          <a:xfrm>
            <a:off x="3886200" y="2514600"/>
            <a:ext cx="494665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457200"/>
            <a:ext cx="8153400" cy="5715000"/>
          </a:xfrm>
        </p:spPr>
        <p:txBody>
          <a:bodyPr>
            <a:noAutofit/>
          </a:bodyPr>
          <a:lstStyle/>
          <a:p>
            <a:pPr algn="just"/>
            <a:r>
              <a:rPr lang="en-US" sz="25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Chemical Test  </a:t>
            </a:r>
            <a:r>
              <a:rPr lang="en-US" sz="25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On addition of 80 per cent </a:t>
            </a:r>
            <a:r>
              <a:rPr lang="en-US" sz="25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sulphuric</a:t>
            </a:r>
            <a:r>
              <a:rPr lang="en-US" sz="25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acid, the thick section of drug or powder shows deep  yellow </a:t>
            </a:r>
            <a:r>
              <a:rPr lang="en-US" sz="25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colour</a:t>
            </a:r>
            <a:r>
              <a:rPr lang="en-US" sz="25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.  </a:t>
            </a:r>
          </a:p>
          <a:p>
            <a:pPr algn="just"/>
            <a:endParaRPr lang="en-US" sz="2500" dirty="0" smtClean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5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Uses : It</a:t>
            </a:r>
            <a:r>
              <a:rPr lang="en-US" sz="25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has been used as an expectorant and demulcent. </a:t>
            </a:r>
          </a:p>
          <a:p>
            <a:pPr algn="just"/>
            <a:r>
              <a:rPr lang="en-US" sz="25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Used in cough  mixtures, &amp; as a </a:t>
            </a:r>
            <a:r>
              <a:rPr lang="en-US" sz="25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flavouring</a:t>
            </a:r>
            <a:r>
              <a:rPr lang="en-US" sz="25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agent in formulations with nauseous drugs like, ammonium chloride,  alkali iodides, quinine, cascara, etc.  </a:t>
            </a:r>
          </a:p>
          <a:p>
            <a:pPr algn="just"/>
            <a:r>
              <a:rPr lang="en-US" sz="25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Due to </a:t>
            </a:r>
            <a:r>
              <a:rPr lang="en-US" sz="25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flavonoids</a:t>
            </a:r>
            <a:r>
              <a:rPr lang="en-US" sz="25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content (</a:t>
            </a:r>
            <a:r>
              <a:rPr lang="en-US" sz="25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isoliquiritin</a:t>
            </a:r>
            <a:r>
              <a:rPr lang="en-US" sz="25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) with </a:t>
            </a:r>
            <a:r>
              <a:rPr lang="en-US" sz="25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antigastric</a:t>
            </a:r>
            <a:r>
              <a:rPr lang="en-US" sz="25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effects, it is used in peptic ulcer in the  form of </a:t>
            </a:r>
            <a:r>
              <a:rPr lang="en-US" sz="25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deglycyrrhized</a:t>
            </a:r>
            <a:r>
              <a:rPr lang="en-US" sz="25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liquorice</a:t>
            </a:r>
            <a:r>
              <a:rPr lang="en-US" sz="25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(DGL). This form has a reduced </a:t>
            </a:r>
            <a:r>
              <a:rPr lang="en-US" sz="25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minerocorticoid</a:t>
            </a:r>
            <a:r>
              <a:rPr lang="en-US" sz="25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activity and  therefore used in treatment of peptic ulcer, for healing purposes.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31838"/>
          </a:xfrm>
        </p:spPr>
        <p:txBody>
          <a:bodyPr>
            <a:normAutofit/>
          </a:bodyPr>
          <a:lstStyle/>
          <a:p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Uses </a:t>
            </a:r>
            <a:endParaRPr lang="en-US" sz="3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14400"/>
            <a:ext cx="8077200" cy="5410200"/>
          </a:xfrm>
        </p:spPr>
        <p:txBody>
          <a:bodyPr>
            <a:noAutofit/>
          </a:bodyPr>
          <a:lstStyle/>
          <a:p>
            <a:pPr algn="just"/>
            <a:r>
              <a:rPr lang="en-US" sz="27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The drug is also an antispasmodic. </a:t>
            </a:r>
          </a:p>
          <a:p>
            <a:pPr algn="just"/>
            <a:r>
              <a:rPr lang="en-US" sz="27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This is due to </a:t>
            </a:r>
            <a:r>
              <a:rPr lang="en-US" sz="2700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flavonoids</a:t>
            </a:r>
            <a:r>
              <a:rPr lang="en-US" sz="27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glycoside viz. </a:t>
            </a:r>
            <a:r>
              <a:rPr lang="en-US" sz="2700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isoliquiritin</a:t>
            </a:r>
            <a:r>
              <a:rPr lang="en-US" sz="27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, the  </a:t>
            </a:r>
            <a:r>
              <a:rPr lang="en-US" sz="2700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aglycone</a:t>
            </a:r>
            <a:r>
              <a:rPr lang="en-US" sz="27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part of this glycoside has antispasmodic effects.  </a:t>
            </a:r>
          </a:p>
          <a:p>
            <a:pPr algn="just"/>
            <a:r>
              <a:rPr lang="en-US" sz="27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Because of </a:t>
            </a:r>
            <a:r>
              <a:rPr lang="en-US" sz="2700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minerocorticoid</a:t>
            </a:r>
            <a:r>
              <a:rPr lang="en-US" sz="27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activity (due to </a:t>
            </a:r>
            <a:r>
              <a:rPr lang="en-US" sz="2700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glycyrrhetinic</a:t>
            </a:r>
            <a:r>
              <a:rPr lang="en-US" sz="27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acid), it is employed in place of  corticosteroids for the treatment of rheumatoid arthritis, inflammations and </a:t>
            </a:r>
            <a:r>
              <a:rPr lang="en-US" sz="2700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Addision's</a:t>
            </a:r>
            <a:r>
              <a:rPr lang="en-US" sz="27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disease. </a:t>
            </a:r>
          </a:p>
          <a:p>
            <a:pPr algn="just"/>
            <a:r>
              <a:rPr lang="en-US" sz="27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But,  the heavy doses may cause sodium retention, consequently leading to hypertension, water retention  and severe electrolyte imbalance. </a:t>
            </a:r>
          </a:p>
          <a:p>
            <a:pPr algn="just"/>
            <a:r>
              <a:rPr lang="en-US" sz="27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Glycyrrhizin is an established anti-inflammatory drug.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31838"/>
          </a:xfrm>
        </p:spPr>
        <p:txBody>
          <a:bodyPr>
            <a:normAutofit/>
          </a:bodyPr>
          <a:lstStyle/>
          <a:p>
            <a:r>
              <a:rPr lang="en-US" sz="33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SAPONIN GLYCOSIDE</a:t>
            </a:r>
            <a:endParaRPr lang="en-US" sz="33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66800"/>
            <a:ext cx="8153400" cy="5059363"/>
          </a:xfrm>
        </p:spPr>
        <p:txBody>
          <a:bodyPr>
            <a:normAutofit/>
          </a:bodyPr>
          <a:lstStyle/>
          <a:p>
            <a:r>
              <a:rPr lang="en-US" sz="26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Depending on the nature of </a:t>
            </a:r>
            <a:r>
              <a:rPr lang="en-US" sz="26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aglycone</a:t>
            </a:r>
            <a:r>
              <a:rPr lang="en-US" sz="26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saponins</a:t>
            </a:r>
            <a:r>
              <a:rPr lang="en-US" sz="26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are  categorized into 2 groups</a:t>
            </a:r>
          </a:p>
          <a:p>
            <a:r>
              <a:rPr lang="en-US" sz="26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6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6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) Steroidal </a:t>
            </a:r>
            <a:r>
              <a:rPr lang="en-US" sz="26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saponins</a:t>
            </a:r>
            <a:r>
              <a:rPr lang="en-US" sz="26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6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Tetracyclic</a:t>
            </a:r>
            <a:r>
              <a:rPr lang="en-US" sz="26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triterpenoid</a:t>
            </a:r>
            <a:r>
              <a:rPr lang="en-US" sz="26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saponins</a:t>
            </a:r>
            <a:r>
              <a:rPr lang="en-US" sz="26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)  (ii) </a:t>
            </a:r>
            <a:r>
              <a:rPr lang="en-US" sz="26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Pentacyclic</a:t>
            </a:r>
            <a:r>
              <a:rPr lang="en-US" sz="26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triterpenoid</a:t>
            </a:r>
            <a:r>
              <a:rPr lang="en-US" sz="26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saponins</a:t>
            </a:r>
            <a:endParaRPr lang="en-US" sz="2600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Both types of </a:t>
            </a:r>
            <a:r>
              <a:rPr lang="en-US" sz="26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aglycones</a:t>
            </a:r>
            <a:r>
              <a:rPr lang="en-US" sz="26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are linked with different types of sugars and </a:t>
            </a:r>
            <a:r>
              <a:rPr lang="en-US" sz="26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uronic</a:t>
            </a:r>
            <a:r>
              <a:rPr lang="en-US" sz="26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acids. </a:t>
            </a:r>
          </a:p>
          <a:p>
            <a:pPr>
              <a:buNone/>
            </a:pPr>
            <a:endParaRPr lang="en-US" sz="2600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/>
          <a:srcRect l="57059" t="17708" r="19412" b="50000"/>
          <a:stretch>
            <a:fillRect/>
          </a:stretch>
        </p:blipFill>
        <p:spPr bwMode="auto">
          <a:xfrm>
            <a:off x="990600" y="3962400"/>
            <a:ext cx="3048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 l="57059" t="51042" r="19412" b="17708"/>
          <a:stretch>
            <a:fillRect/>
          </a:stretch>
        </p:blipFill>
        <p:spPr bwMode="auto">
          <a:xfrm>
            <a:off x="4495800" y="3962400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3183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3300"/>
                </a:solidFill>
              </a:rPr>
              <a:t>Uses</a:t>
            </a:r>
            <a:endParaRPr lang="en-US" dirty="0">
              <a:solidFill>
                <a:srgbClr val="FF33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90600"/>
            <a:ext cx="8153400" cy="5135563"/>
          </a:xfrm>
        </p:spPr>
        <p:txBody>
          <a:bodyPr>
            <a:normAutofit/>
          </a:bodyPr>
          <a:lstStyle/>
          <a:p>
            <a:r>
              <a:rPr lang="en-US" sz="2700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Liquorice</a:t>
            </a:r>
            <a:r>
              <a:rPr lang="en-US" sz="27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is used most commonly as a </a:t>
            </a:r>
            <a:r>
              <a:rPr lang="en-US" sz="2700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flavouring</a:t>
            </a:r>
            <a:r>
              <a:rPr lang="en-US" sz="27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agent for chewing tobacco and snuff tobacco.  </a:t>
            </a:r>
          </a:p>
          <a:p>
            <a:r>
              <a:rPr lang="en-US" sz="27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Ammoniated </a:t>
            </a:r>
            <a:r>
              <a:rPr lang="en-US" sz="2700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glycyrrhiza</a:t>
            </a:r>
            <a:r>
              <a:rPr lang="en-US" sz="27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is used as a </a:t>
            </a:r>
            <a:r>
              <a:rPr lang="en-US" sz="2700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flavouring</a:t>
            </a:r>
            <a:r>
              <a:rPr lang="en-US" sz="27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agent in beverages, confectionery and  pharmaceuticals.</a:t>
            </a:r>
          </a:p>
          <a:p>
            <a:r>
              <a:rPr lang="en-US" sz="27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Residual matter remaining in the preparation of </a:t>
            </a:r>
            <a:r>
              <a:rPr lang="en-US" sz="2700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liquorice</a:t>
            </a:r>
            <a:r>
              <a:rPr lang="en-US" sz="27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liquid extract is reported to have been  used as a foam stabilizer in foam type of fire extinguisher.</a:t>
            </a:r>
          </a:p>
          <a:p>
            <a:r>
              <a:rPr lang="en-US" sz="2700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Liquorice</a:t>
            </a:r>
            <a:r>
              <a:rPr lang="en-US" sz="27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is an ingredient of </a:t>
            </a:r>
            <a:r>
              <a:rPr lang="en-US" sz="2700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liquorice</a:t>
            </a:r>
            <a:r>
              <a:rPr lang="en-US" sz="27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 compound powder which is claimed to have a potentiating action of </a:t>
            </a:r>
            <a:r>
              <a:rPr lang="en-US" sz="2700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senna</a:t>
            </a:r>
            <a:r>
              <a:rPr lang="en-US" sz="27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en-US" sz="2700" dirty="0">
              <a:solidFill>
                <a:srgbClr val="00339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84238"/>
          </a:xfrm>
        </p:spPr>
        <p:txBody>
          <a:bodyPr/>
          <a:lstStyle/>
          <a:p>
            <a:r>
              <a:rPr lang="en-US" sz="33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Other Preparations </a:t>
            </a:r>
            <a:endParaRPr lang="en-US" sz="33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8001000" cy="510540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Liquorice</a:t>
            </a:r>
            <a:r>
              <a:rPr lang="en-US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powder: It is a powder of peeled drug.  </a:t>
            </a:r>
          </a:p>
          <a:p>
            <a:pPr>
              <a:buNone/>
            </a:pPr>
            <a:r>
              <a:rPr lang="en-US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dirty="0" err="1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Liquorice</a:t>
            </a:r>
            <a:r>
              <a:rPr lang="en-US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compound powder: It contains </a:t>
            </a:r>
            <a:r>
              <a:rPr lang="en-US" dirty="0" err="1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senna</a:t>
            </a:r>
            <a:r>
              <a:rPr lang="en-US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leaf, </a:t>
            </a:r>
            <a:r>
              <a:rPr lang="en-US" dirty="0" err="1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liquorice</a:t>
            </a:r>
            <a:r>
              <a:rPr lang="en-US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, fennel, sublimed </a:t>
            </a:r>
            <a:r>
              <a:rPr lang="en-US" dirty="0" err="1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sulphur</a:t>
            </a:r>
            <a:r>
              <a:rPr lang="en-US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 and sucrose and is used as laxative.</a:t>
            </a:r>
          </a:p>
          <a:p>
            <a:pPr>
              <a:buNone/>
            </a:pPr>
            <a:r>
              <a:rPr lang="en-US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dirty="0" err="1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Liquorice</a:t>
            </a:r>
            <a:r>
              <a:rPr lang="en-US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liquid extract </a:t>
            </a:r>
          </a:p>
          <a:p>
            <a:pPr>
              <a:buNone/>
            </a:pPr>
            <a:r>
              <a:rPr lang="en-US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dirty="0" err="1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Glycyrrhiza</a:t>
            </a:r>
            <a:r>
              <a:rPr lang="en-US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fluid extract: It contains </a:t>
            </a:r>
            <a:r>
              <a:rPr lang="en-US" dirty="0" err="1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liquorice</a:t>
            </a:r>
            <a:r>
              <a:rPr lang="en-US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, ammonia and alcohol.  </a:t>
            </a:r>
          </a:p>
          <a:p>
            <a:pPr>
              <a:buNone/>
            </a:pPr>
            <a:r>
              <a:rPr lang="en-US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dirty="0" err="1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Liquorice</a:t>
            </a:r>
            <a:r>
              <a:rPr lang="en-US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lozenges: It contains </a:t>
            </a:r>
            <a:r>
              <a:rPr lang="en-US" dirty="0" err="1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liquorice</a:t>
            </a:r>
            <a:r>
              <a:rPr lang="en-US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extract and anise oil along with a base.  </a:t>
            </a:r>
          </a:p>
          <a:p>
            <a:pPr>
              <a:buNone/>
            </a:pPr>
            <a:r>
              <a:rPr lang="en-US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6. Ammoniated glycyrrhizin: It is the ammonium salt of glycyrrhizin and used as sweetening  agent.  </a:t>
            </a:r>
          </a:p>
          <a:p>
            <a:pPr>
              <a:buNone/>
            </a:pPr>
            <a:r>
              <a:rPr lang="en-US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7. Stick </a:t>
            </a:r>
            <a:r>
              <a:rPr lang="en-US" dirty="0" err="1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liquorice</a:t>
            </a:r>
            <a:r>
              <a:rPr lang="en-US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dirty="0" smtClean="0">
              <a:solidFill>
                <a:srgbClr val="CC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808038"/>
          </a:xfrm>
        </p:spPr>
        <p:txBody>
          <a:bodyPr>
            <a:normAutofit/>
          </a:bodyPr>
          <a:lstStyle/>
          <a:p>
            <a:r>
              <a:rPr lang="en-US" sz="33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Adulterants and Substitutes </a:t>
            </a:r>
            <a:endParaRPr lang="en-US" sz="33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8001000" cy="5029200"/>
          </a:xfrm>
        </p:spPr>
        <p:txBody>
          <a:bodyPr>
            <a:normAutofit/>
          </a:bodyPr>
          <a:lstStyle/>
          <a:p>
            <a:r>
              <a:rPr lang="en-US" sz="2600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Manchurian </a:t>
            </a:r>
            <a:r>
              <a:rPr lang="en-US" sz="2600" dirty="0" err="1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liquorice</a:t>
            </a:r>
            <a:r>
              <a:rPr lang="en-US" sz="2600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 obtained from </a:t>
            </a:r>
            <a:r>
              <a:rPr lang="en-US" sz="2600" dirty="0" err="1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Glycyrrhiza</a:t>
            </a:r>
            <a:r>
              <a:rPr lang="en-US" sz="2600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uralensis</a:t>
            </a:r>
            <a:r>
              <a:rPr lang="en-US" sz="2600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2600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It is pale chocolate brown in  </a:t>
            </a:r>
            <a:r>
              <a:rPr lang="en-US" sz="2600" dirty="0" err="1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colour</a:t>
            </a:r>
            <a:r>
              <a:rPr lang="en-US" sz="2600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 with exfoliated cork and wavy </a:t>
            </a:r>
            <a:r>
              <a:rPr lang="en-US" sz="2600" dirty="0" err="1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medullary</a:t>
            </a:r>
            <a:r>
              <a:rPr lang="en-US" sz="2600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 rays. It is free from sugar, but contains glycyrrhizin.  </a:t>
            </a:r>
          </a:p>
          <a:p>
            <a:r>
              <a:rPr lang="en-US" sz="2600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Russian </a:t>
            </a:r>
            <a:r>
              <a:rPr lang="en-US" sz="2600" dirty="0" err="1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liquorice</a:t>
            </a:r>
            <a:r>
              <a:rPr lang="en-US" sz="2600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 may be peeled and obtained from </a:t>
            </a:r>
            <a:r>
              <a:rPr lang="en-US" sz="2600" dirty="0" err="1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Glycyrrhiza</a:t>
            </a:r>
            <a:r>
              <a:rPr lang="en-US" sz="2600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glabra</a:t>
            </a:r>
            <a:r>
              <a:rPr lang="en-US" sz="2600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 variety </a:t>
            </a:r>
            <a:r>
              <a:rPr lang="en-US" sz="2600" dirty="0" err="1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glandulifera</a:t>
            </a:r>
            <a:r>
              <a:rPr lang="en-US" sz="2600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2600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The  drug is purplish in </a:t>
            </a:r>
            <a:r>
              <a:rPr lang="en-US" sz="2600" dirty="0" err="1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colour</a:t>
            </a:r>
            <a:r>
              <a:rPr lang="en-US" sz="2600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 with numerous long roots, but no </a:t>
            </a:r>
            <a:r>
              <a:rPr lang="en-US" sz="2600" dirty="0" err="1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stolons</a:t>
            </a:r>
            <a:r>
              <a:rPr lang="en-US" sz="2600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31838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Steroidal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Saponins</a:t>
            </a:r>
            <a:endParaRPr lang="en-US" sz="33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610600" cy="5181600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600" b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600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ore important- used as raw material for the  synthesis of various medicinally useful steroids like vitamin D, cardiac glycosides, corticoids like  </a:t>
            </a:r>
            <a:r>
              <a:rPr lang="en-US" sz="2600" dirty="0" err="1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betamethasone</a:t>
            </a:r>
            <a:r>
              <a:rPr lang="en-US" sz="2600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and cortisone acetate, sex hormones like progesterone, testosterone and </a:t>
            </a:r>
            <a:r>
              <a:rPr lang="en-US" sz="2600" dirty="0" err="1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oestradiol</a:t>
            </a:r>
            <a:r>
              <a:rPr lang="en-US" sz="2600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,  oral contraceptives such as </a:t>
            </a:r>
            <a:r>
              <a:rPr lang="en-US" sz="2600" dirty="0" err="1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mestranol</a:t>
            </a:r>
            <a:r>
              <a:rPr lang="en-US" sz="2600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600" dirty="0" err="1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norethisterone</a:t>
            </a:r>
            <a:r>
              <a:rPr lang="en-US" sz="2600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; and </a:t>
            </a:r>
            <a:r>
              <a:rPr lang="en-US" sz="2600" dirty="0" err="1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spironolactone</a:t>
            </a:r>
            <a:r>
              <a:rPr lang="en-US" sz="2600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which is a diuretic  steroid. </a:t>
            </a:r>
          </a:p>
          <a:p>
            <a:pPr algn="just"/>
            <a:r>
              <a:rPr lang="en-US" sz="2600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Steroidal </a:t>
            </a:r>
            <a:r>
              <a:rPr lang="en-US" sz="2600" dirty="0" err="1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sapogenins</a:t>
            </a:r>
            <a:r>
              <a:rPr lang="en-US" sz="2600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ex. </a:t>
            </a:r>
            <a:r>
              <a:rPr lang="en-US" sz="2600" dirty="0" err="1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diosgenin</a:t>
            </a:r>
            <a:r>
              <a:rPr lang="en-US" sz="2600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600" dirty="0" err="1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hecogenin</a:t>
            </a:r>
            <a:r>
              <a:rPr lang="en-US" sz="2600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- considered  representative  example of this group of </a:t>
            </a:r>
            <a:r>
              <a:rPr lang="en-US" sz="2600" dirty="0" err="1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saponins</a:t>
            </a:r>
            <a:r>
              <a:rPr lang="en-US" sz="2600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US" sz="2600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Distribution -limited to plant kingdom.</a:t>
            </a:r>
          </a:p>
          <a:p>
            <a:pPr algn="just"/>
            <a:r>
              <a:rPr lang="en-US" sz="2600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2600" dirty="0" err="1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dicot</a:t>
            </a:r>
            <a:r>
              <a:rPr lang="en-US" sz="2600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 plants, important sources are : </a:t>
            </a:r>
            <a:r>
              <a:rPr lang="en-US" sz="2600" dirty="0" err="1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Leguminosae</a:t>
            </a:r>
            <a:r>
              <a:rPr lang="en-US" sz="2600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Solanaceae</a:t>
            </a:r>
            <a:r>
              <a:rPr lang="en-US" sz="2600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Apocynaceae</a:t>
            </a:r>
            <a:r>
              <a:rPr lang="en-US" sz="2600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, etc. </a:t>
            </a:r>
          </a:p>
          <a:p>
            <a:pPr algn="just"/>
            <a:r>
              <a:rPr lang="en-US" sz="2600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From monocot plants like </a:t>
            </a:r>
            <a:r>
              <a:rPr lang="en-US" sz="2600" dirty="0" err="1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Liliaceae</a:t>
            </a:r>
            <a:r>
              <a:rPr lang="en-US" sz="2600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Dioscoreaceae</a:t>
            </a:r>
            <a:r>
              <a:rPr lang="en-US" sz="2600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600" dirty="0" err="1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Amaryllidaceae</a:t>
            </a:r>
            <a:r>
              <a:rPr lang="en-US" sz="2600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31838"/>
          </a:xfrm>
        </p:spPr>
        <p:txBody>
          <a:bodyPr>
            <a:norm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Pentacyclic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Triterpenoid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Saponins</a:t>
            </a:r>
            <a:endParaRPr lang="en-US" sz="33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8077200" cy="2209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500" dirty="0" err="1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Pentacyclic</a:t>
            </a:r>
            <a:r>
              <a:rPr lang="en-US" sz="25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Triterpenoid</a:t>
            </a:r>
            <a:r>
              <a:rPr lang="en-US" sz="25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Saponins</a:t>
            </a:r>
            <a:r>
              <a:rPr lang="en-US" sz="25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5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This group contains the </a:t>
            </a:r>
            <a:r>
              <a:rPr lang="en-US" sz="2500" dirty="0" err="1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sapogenin</a:t>
            </a:r>
            <a:r>
              <a:rPr lang="en-US" sz="25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with </a:t>
            </a:r>
            <a:r>
              <a:rPr lang="en-US" sz="2500" dirty="0" err="1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pentacyclic</a:t>
            </a:r>
            <a:r>
              <a:rPr lang="en-US" sz="25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triterpenoid</a:t>
            </a:r>
            <a:r>
              <a:rPr lang="en-US" sz="25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nucleus, which is linked with  sugars or </a:t>
            </a:r>
            <a:r>
              <a:rPr lang="en-US" sz="2500" dirty="0" err="1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uronic</a:t>
            </a:r>
            <a:r>
              <a:rPr lang="en-US" sz="25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acids. The </a:t>
            </a:r>
            <a:r>
              <a:rPr lang="en-US" sz="2500" dirty="0" err="1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sapogenin</a:t>
            </a:r>
            <a:r>
              <a:rPr lang="en-US" sz="25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is further differentiated into  (a) </a:t>
            </a:r>
            <a:r>
              <a:rPr lang="el-GR" sz="25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α - </a:t>
            </a:r>
            <a:r>
              <a:rPr lang="en-US" sz="2500" dirty="0" err="1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amyrin</a:t>
            </a:r>
            <a:r>
              <a:rPr lang="en-US" sz="25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type; (b) </a:t>
            </a:r>
            <a:r>
              <a:rPr lang="el-GR" sz="25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β - </a:t>
            </a:r>
            <a:r>
              <a:rPr lang="en-US" sz="2500" dirty="0" err="1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amyrin</a:t>
            </a:r>
            <a:r>
              <a:rPr lang="en-US" sz="25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type; and (c) </a:t>
            </a:r>
            <a:r>
              <a:rPr lang="en-US" sz="2500" dirty="0" err="1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Lupeol</a:t>
            </a:r>
            <a:r>
              <a:rPr lang="en-US" sz="25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.  </a:t>
            </a:r>
          </a:p>
          <a:p>
            <a:endParaRPr lang="en-US" sz="25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/>
          <a:srcRect l="21765" t="34375" r="20588" b="31250"/>
          <a:stretch>
            <a:fillRect/>
          </a:stretch>
        </p:blipFill>
        <p:spPr bwMode="auto">
          <a:xfrm>
            <a:off x="0" y="3429000"/>
            <a:ext cx="8610600" cy="2899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Triterpenoid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acids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81600"/>
          </a:xfrm>
        </p:spPr>
        <p:txBody>
          <a:bodyPr>
            <a:normAutofit/>
          </a:bodyPr>
          <a:lstStyle/>
          <a:p>
            <a:r>
              <a:rPr lang="en-US" sz="2600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An important derivative of this group is </a:t>
            </a:r>
            <a:r>
              <a:rPr lang="en-US" sz="2600" dirty="0" err="1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triterpenoid</a:t>
            </a:r>
            <a:r>
              <a:rPr lang="en-US" sz="2600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acids. These acids are present in various  drugs formed by substitution of carboxylic group at C4, C17 and C20.</a:t>
            </a:r>
            <a:endParaRPr lang="en-US" sz="2600" dirty="0">
              <a:solidFill>
                <a:srgbClr val="CC009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/>
          <a:srcRect l="54118" t="37084" r="22353" b="27916"/>
          <a:stretch>
            <a:fillRect/>
          </a:stretch>
        </p:blipFill>
        <p:spPr bwMode="auto">
          <a:xfrm>
            <a:off x="4953000" y="2819400"/>
            <a:ext cx="3810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 l="20000" t="35417" r="52941" b="41666"/>
          <a:stretch>
            <a:fillRect/>
          </a:stretch>
        </p:blipFill>
        <p:spPr bwMode="auto">
          <a:xfrm>
            <a:off x="381000" y="2590800"/>
            <a:ext cx="4461164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808038"/>
          </a:xfrm>
        </p:spPr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Pentacyclic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triterpenoid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Saponins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7772400" cy="4648200"/>
          </a:xfrm>
        </p:spPr>
        <p:txBody>
          <a:bodyPr>
            <a:normAutofit/>
          </a:bodyPr>
          <a:lstStyle/>
          <a:p>
            <a:pPr algn="just"/>
            <a:r>
              <a:rPr lang="en-US" sz="26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They differ from steroidal </a:t>
            </a:r>
            <a:r>
              <a:rPr lang="en-US" sz="2600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saponins</a:t>
            </a:r>
            <a:r>
              <a:rPr lang="en-US" sz="26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in their chemical structure and by way of  their distribution.</a:t>
            </a:r>
          </a:p>
          <a:p>
            <a:pPr algn="just"/>
            <a:r>
              <a:rPr lang="en-US" sz="26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Reported in various families of </a:t>
            </a:r>
            <a:r>
              <a:rPr lang="en-US" sz="2600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dicot</a:t>
            </a:r>
            <a:r>
              <a:rPr lang="en-US" sz="26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 plants like </a:t>
            </a:r>
            <a:r>
              <a:rPr lang="en-US" sz="2600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Polygalaceae</a:t>
            </a:r>
            <a:r>
              <a:rPr lang="en-US" sz="26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Caryophyllaceae</a:t>
            </a:r>
            <a:r>
              <a:rPr lang="en-US" sz="26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Berberidaceae</a:t>
            </a:r>
            <a:r>
              <a:rPr lang="en-US" sz="26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Umbelliferae</a:t>
            </a:r>
            <a:r>
              <a:rPr lang="en-US" sz="26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Rubiaceae</a:t>
            </a:r>
            <a:r>
              <a:rPr lang="en-US" sz="26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Compositae</a:t>
            </a:r>
            <a:r>
              <a:rPr lang="en-US" sz="26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2600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Primulaceae</a:t>
            </a:r>
            <a:r>
              <a:rPr lang="en-US" sz="26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Rutaceae</a:t>
            </a:r>
            <a:r>
              <a:rPr lang="en-US" sz="26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Chenopodiaceae</a:t>
            </a:r>
            <a:r>
              <a:rPr lang="en-US" sz="26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, etc. They are however scarcely found in monocot plants.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Dioscorea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181600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25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Synonyms:  Yam, Rheumatism root. </a:t>
            </a:r>
            <a:endParaRPr lang="en-US" sz="2500" dirty="0" smtClean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5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Biological </a:t>
            </a:r>
            <a:r>
              <a:rPr lang="en-US" sz="25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Source: consists of dried tubers of the plants, </a:t>
            </a:r>
            <a:r>
              <a:rPr lang="en-US" sz="2500" i="1" dirty="0" err="1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Dioscorea</a:t>
            </a:r>
            <a:r>
              <a:rPr lang="en-US" sz="2500" i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i="1" dirty="0" err="1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deltoidea</a:t>
            </a:r>
            <a:r>
              <a:rPr lang="en-US" sz="2500" i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, D. </a:t>
            </a:r>
            <a:r>
              <a:rPr lang="en-US" sz="2500" i="1" dirty="0" err="1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composita</a:t>
            </a:r>
            <a:r>
              <a:rPr lang="en-US" sz="25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, and other species of  </a:t>
            </a:r>
            <a:r>
              <a:rPr lang="en-US" sz="2500" dirty="0" err="1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Dioscorea</a:t>
            </a:r>
            <a:r>
              <a:rPr lang="en-US" sz="25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, family </a:t>
            </a:r>
            <a:r>
              <a:rPr lang="en-US" sz="2500" dirty="0" err="1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Dioscoreaceae</a:t>
            </a:r>
            <a:r>
              <a:rPr lang="en-US" sz="25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US" sz="25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2500" dirty="0" err="1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deltoidea</a:t>
            </a:r>
            <a:r>
              <a:rPr lang="en-US" sz="25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found in North Western Himalayas Kashmir &amp; Punjab to Nepal &amp; China </a:t>
            </a:r>
            <a:r>
              <a:rPr lang="en-US" sz="2500" dirty="0" err="1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upto</a:t>
            </a:r>
            <a:r>
              <a:rPr lang="en-US" sz="25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an altitude of 1000 to 3000 m</a:t>
            </a:r>
            <a:r>
              <a:rPr lang="en-US" sz="25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5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Cultivated </a:t>
            </a:r>
            <a:r>
              <a:rPr lang="en-US" sz="25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in Jammu and Kashmir and in part of  Himachal Pradesh. D. </a:t>
            </a:r>
            <a:r>
              <a:rPr lang="en-US" sz="2500" dirty="0" err="1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deltoidea</a:t>
            </a:r>
            <a:r>
              <a:rPr lang="en-US" sz="25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also found in U.S.A. and Mexico. </a:t>
            </a:r>
          </a:p>
          <a:p>
            <a:pPr algn="just"/>
            <a:r>
              <a:rPr lang="en-US" sz="25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Fresh tuber-yield as high as, 18 tones per hectare, can be expected from two year crop. </a:t>
            </a:r>
          </a:p>
          <a:p>
            <a:pPr algn="just"/>
            <a:r>
              <a:rPr lang="en-US" sz="25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Harvesting - by deep </a:t>
            </a:r>
            <a:r>
              <a:rPr lang="en-US" sz="2500" dirty="0" err="1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ploughing</a:t>
            </a:r>
            <a:r>
              <a:rPr lang="en-US" sz="25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in the dormant season, during this the  </a:t>
            </a:r>
            <a:r>
              <a:rPr lang="en-US" sz="2500" dirty="0" err="1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diosgenin</a:t>
            </a:r>
            <a:r>
              <a:rPr lang="en-US" sz="25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content is high.</a:t>
            </a:r>
          </a:p>
          <a:p>
            <a:pPr algn="just"/>
            <a:r>
              <a:rPr lang="en-US" sz="25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Rhizomes lose about 50 per  cent of their weight on drying. </a:t>
            </a:r>
          </a:p>
          <a:p>
            <a:pPr algn="just">
              <a:buNone/>
            </a:pPr>
            <a:endParaRPr lang="en-US" sz="2500" dirty="0" smtClean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500" dirty="0" smtClean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5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5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Dioscorea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90600"/>
            <a:ext cx="8001000" cy="5181600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25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Morphology: </a:t>
            </a:r>
            <a:r>
              <a:rPr lang="en-US" sz="2500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Colour</a:t>
            </a:r>
            <a:r>
              <a:rPr lang="en-US" sz="25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- Slightly brown  </a:t>
            </a:r>
            <a:r>
              <a:rPr lang="en-US" sz="2500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Odour</a:t>
            </a:r>
            <a:r>
              <a:rPr lang="en-US" sz="25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500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Odourless</a:t>
            </a:r>
            <a:r>
              <a:rPr lang="en-US" sz="25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 Taste - Bitter  Size - Varies depending upon age of rhizomes </a:t>
            </a:r>
          </a:p>
          <a:p>
            <a:pPr algn="just"/>
            <a:r>
              <a:rPr lang="en-US" sz="25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It is a climber with alternate leaves </a:t>
            </a:r>
          </a:p>
          <a:p>
            <a:pPr algn="just"/>
            <a:r>
              <a:rPr lang="en-US" sz="25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Rhizomes are soft, horizontally arranged and are very  close to the soil. </a:t>
            </a:r>
          </a:p>
          <a:p>
            <a:pPr algn="just"/>
            <a:r>
              <a:rPr lang="en-US" sz="25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Drug is covered with scattered roots.  They weigh about 20-50 g. </a:t>
            </a:r>
          </a:p>
          <a:p>
            <a:pPr algn="just"/>
            <a:r>
              <a:rPr lang="en-US" sz="25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Chemical Constituents : </a:t>
            </a:r>
            <a:r>
              <a:rPr lang="en-US" sz="25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75 per cent of starch. They are non-edible, as very  bitter in taste</a:t>
            </a:r>
            <a:r>
              <a:rPr lang="en-US" sz="25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5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Chief </a:t>
            </a:r>
            <a:r>
              <a:rPr lang="en-US" sz="25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active constituent of </a:t>
            </a:r>
            <a:r>
              <a:rPr lang="en-US" sz="2500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dioscorea</a:t>
            </a:r>
            <a:r>
              <a:rPr lang="en-US" sz="25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is </a:t>
            </a:r>
            <a:r>
              <a:rPr lang="en-US" sz="2500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diosgenin</a:t>
            </a:r>
            <a:r>
              <a:rPr lang="en-US" sz="25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, a steroidal </a:t>
            </a:r>
            <a:r>
              <a:rPr lang="en-US" sz="2500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sapogenin</a:t>
            </a:r>
            <a:r>
              <a:rPr lang="en-US" sz="25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(4 to 6%), &amp; its glycosides, </a:t>
            </a:r>
            <a:r>
              <a:rPr lang="en-US" sz="2500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smilagenin</a:t>
            </a:r>
            <a:r>
              <a:rPr lang="en-US" sz="25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500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epismilagenin</a:t>
            </a:r>
            <a:r>
              <a:rPr lang="en-US" sz="25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l-GR" sz="25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β-</a:t>
            </a:r>
            <a:r>
              <a:rPr lang="en-US" sz="25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isomer </a:t>
            </a:r>
            <a:r>
              <a:rPr lang="en-US" sz="2500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yammogenin</a:t>
            </a:r>
            <a:r>
              <a:rPr lang="en-US" sz="25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endParaRPr lang="en-US" sz="2500" dirty="0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5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5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5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5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3810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Dioscorea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8229600" cy="5181600"/>
          </a:xfrm>
        </p:spPr>
        <p:txBody>
          <a:bodyPr>
            <a:normAutofit/>
          </a:bodyPr>
          <a:lstStyle/>
          <a:p>
            <a:pPr algn="just"/>
            <a:r>
              <a:rPr lang="en-US" sz="2400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Rhizomes are  also found to contain an enzyme </a:t>
            </a:r>
            <a:r>
              <a:rPr lang="en-US" sz="2400" dirty="0" err="1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sapogenase</a:t>
            </a:r>
            <a:r>
              <a:rPr lang="en-US" sz="2400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. Tubers are also rich in glycosides, and </a:t>
            </a:r>
            <a:r>
              <a:rPr lang="en-US" sz="2400" dirty="0" err="1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phenolic</a:t>
            </a:r>
            <a:r>
              <a:rPr lang="en-US" sz="2400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 compounds. </a:t>
            </a:r>
            <a:r>
              <a:rPr lang="en-US" sz="2400" dirty="0" err="1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Diosgenin</a:t>
            </a:r>
            <a:r>
              <a:rPr lang="en-US" sz="2400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is the hydrolytic product of </a:t>
            </a:r>
            <a:r>
              <a:rPr lang="en-US" sz="2400" dirty="0" err="1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saponin-dioscin</a:t>
            </a:r>
            <a:r>
              <a:rPr lang="en-US" sz="2400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US" sz="2400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Uses:  Pharmaceutically, the rhizomes are used as rich source of </a:t>
            </a:r>
            <a:r>
              <a:rPr lang="en-US" sz="2400" dirty="0" err="1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diosgenin</a:t>
            </a:r>
            <a:r>
              <a:rPr lang="en-US" sz="2400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2400" dirty="0" smtClean="0">
              <a:solidFill>
                <a:srgbClr val="CC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 err="1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Diosgenin</a:t>
            </a:r>
            <a:r>
              <a:rPr lang="en-US" sz="2400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being steroidal  in nature is used as precursor for synthesis of several corticosteroids, sex-hormones, and oral contraceptives. </a:t>
            </a:r>
            <a:r>
              <a:rPr lang="en-US" sz="2400" dirty="0" err="1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Dioscorea</a:t>
            </a:r>
            <a:r>
              <a:rPr lang="en-US" sz="2400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is used in the treatment of rheumatic arthritis. 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/>
          <a:srcRect l="53258" t="30208" r="21176" b="44792"/>
          <a:stretch>
            <a:fillRect/>
          </a:stretch>
        </p:blipFill>
        <p:spPr bwMode="auto">
          <a:xfrm>
            <a:off x="4724400" y="4267200"/>
            <a:ext cx="358775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 l="21765" t="30208" r="49954" b="44792"/>
          <a:stretch>
            <a:fillRect/>
          </a:stretch>
        </p:blipFill>
        <p:spPr bwMode="auto">
          <a:xfrm>
            <a:off x="762000" y="4191000"/>
            <a:ext cx="396875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1187</TotalTime>
  <Words>1676</Words>
  <Application>Microsoft Office PowerPoint</Application>
  <PresentationFormat>On-screen Show (4:3)</PresentationFormat>
  <Paragraphs>139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SAPONIN GLYCOSIDE</vt:lpstr>
      <vt:lpstr>SAPONIN GLYCOSIDE</vt:lpstr>
      <vt:lpstr>Steroidal Saponins</vt:lpstr>
      <vt:lpstr>Pentacyclic Triterpenoid Saponins</vt:lpstr>
      <vt:lpstr>Triterpenoid acids</vt:lpstr>
      <vt:lpstr>Pentacyclic triterpenoid Saponins </vt:lpstr>
      <vt:lpstr>Dioscorea</vt:lpstr>
      <vt:lpstr>Dioscorea</vt:lpstr>
      <vt:lpstr>Dioscorea</vt:lpstr>
      <vt:lpstr>Allied Species </vt:lpstr>
      <vt:lpstr>Liquorice</vt:lpstr>
      <vt:lpstr>Different varieties of G. glabra </vt:lpstr>
      <vt:lpstr>Liquorice</vt:lpstr>
      <vt:lpstr>Liquorice</vt:lpstr>
      <vt:lpstr>Liquorice</vt:lpstr>
      <vt:lpstr>Liquorice</vt:lpstr>
      <vt:lpstr>Slide 17</vt:lpstr>
      <vt:lpstr>Slide 18</vt:lpstr>
      <vt:lpstr>Uses </vt:lpstr>
      <vt:lpstr>Uses</vt:lpstr>
      <vt:lpstr>Other Preparations </vt:lpstr>
      <vt:lpstr>Adulterants and Substitutes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BP504 T. PHARMACOGNOSY AND PHYTOCHEMISTRY II (Theory)</dc:title>
  <dc:creator>admin</dc:creator>
  <cp:lastModifiedBy>A</cp:lastModifiedBy>
  <cp:revision>128</cp:revision>
  <dcterms:created xsi:type="dcterms:W3CDTF">2006-08-16T00:00:00Z</dcterms:created>
  <dcterms:modified xsi:type="dcterms:W3CDTF">2023-08-03T05:06:07Z</dcterms:modified>
</cp:coreProperties>
</file>