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2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882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488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311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5962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698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072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821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948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058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1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9115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657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4065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535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188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42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43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B0DA22-4089-4EFE-AEE0-2A16B8AB1D46}" type="datetimeFigureOut">
              <a:rPr lang="en-US" smtClean="0"/>
              <a:pPr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3963FB-E848-48B0-B215-9E695F9A6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83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John_F._Kenned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" TargetMode="External"/><Relationship Id="rId2" Type="http://schemas.openxmlformats.org/officeDocument/2006/relationships/hyperlink" Target="https://en.wikipedia.org/wiki/United_States_Agency_for_International_Developme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 smtClean="0"/>
              <a:t>USAID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513905"/>
            <a:ext cx="6815669" cy="132080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UNITED STATES AGENCY FOR INTERNATIONAL DEVELOPMENT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2017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438954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THANK YOU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xmlns="" val="209125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393" y="1593668"/>
            <a:ext cx="8630402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14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 </a:t>
            </a:r>
            <a:r>
              <a:rPr lang="en-US" b="1" dirty="0">
                <a:solidFill>
                  <a:schemeClr val="tx1"/>
                </a:solidFill>
              </a:rPr>
              <a:t>United States Agency for International Development</a:t>
            </a:r>
            <a:r>
              <a:rPr lang="en-US" dirty="0">
                <a:solidFill>
                  <a:schemeClr val="tx1"/>
                </a:solidFill>
              </a:rPr>
              <a:t> (</a:t>
            </a:r>
            <a:r>
              <a:rPr lang="en-US" b="1" dirty="0">
                <a:solidFill>
                  <a:schemeClr val="tx1"/>
                </a:solidFill>
              </a:rPr>
              <a:t>USAID</a:t>
            </a:r>
            <a:r>
              <a:rPr lang="en-US" dirty="0">
                <a:solidFill>
                  <a:schemeClr val="tx1"/>
                </a:solidFill>
              </a:rPr>
              <a:t>) is an </a:t>
            </a:r>
            <a:r>
              <a:rPr lang="en-US" dirty="0" smtClean="0">
                <a:solidFill>
                  <a:schemeClr val="tx1"/>
                </a:solidFill>
              </a:rPr>
              <a:t>independent agency</a:t>
            </a:r>
            <a:r>
              <a:rPr lang="en-US" dirty="0">
                <a:solidFill>
                  <a:schemeClr val="tx1"/>
                </a:solidFill>
              </a:rPr>
              <a:t> of the </a:t>
            </a:r>
            <a:r>
              <a:rPr lang="en-US" dirty="0" smtClean="0">
                <a:solidFill>
                  <a:schemeClr val="tx1"/>
                </a:solidFill>
              </a:rPr>
              <a:t>United States federal government that </a:t>
            </a:r>
            <a:r>
              <a:rPr lang="en-US" dirty="0">
                <a:solidFill>
                  <a:schemeClr val="tx1"/>
                </a:solidFill>
              </a:rPr>
              <a:t>is primarily responsible for administering civilian </a:t>
            </a:r>
            <a:r>
              <a:rPr lang="en-US" dirty="0" smtClean="0">
                <a:solidFill>
                  <a:schemeClr val="tx1"/>
                </a:solidFill>
              </a:rPr>
              <a:t>foreign aid</a:t>
            </a:r>
            <a:r>
              <a:rPr lang="en-US" dirty="0">
                <a:solidFill>
                  <a:schemeClr val="tx1"/>
                </a:solidFill>
              </a:rPr>
              <a:t> and </a:t>
            </a:r>
            <a:r>
              <a:rPr lang="en-US" dirty="0" smtClean="0">
                <a:solidFill>
                  <a:schemeClr val="tx1"/>
                </a:solidFill>
              </a:rPr>
              <a:t>development assistance </a:t>
            </a:r>
          </a:p>
          <a:p>
            <a:r>
              <a:rPr lang="en-US" dirty="0" smtClean="0"/>
              <a:t>USAID </a:t>
            </a:r>
            <a:r>
              <a:rPr lang="en-US" dirty="0"/>
              <a:t>is the lead U.S. Government agency that works to end extreme global poverty and enable resilient, democratic societies to realize their </a:t>
            </a:r>
            <a:r>
              <a:rPr lang="en-US" dirty="0" smtClean="0"/>
              <a:t>potential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332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USAID was subsequently established by the </a:t>
            </a:r>
            <a:r>
              <a:rPr lang="en-US" dirty="0" smtClean="0"/>
              <a:t>executive order</a:t>
            </a:r>
            <a:r>
              <a:rPr lang="en-US" dirty="0"/>
              <a:t> of President </a:t>
            </a:r>
            <a:r>
              <a:rPr lang="en-US" dirty="0">
                <a:hlinkClick r:id="rId2" tooltip="John F. Kennedy"/>
              </a:rPr>
              <a:t>John F. Kennedy</a:t>
            </a:r>
            <a:r>
              <a:rPr lang="en-US" dirty="0"/>
              <a:t>, who sought to unite several existing foreign assistance organizations and programs under one </a:t>
            </a:r>
            <a:r>
              <a:rPr lang="en-US" dirty="0" smtClean="0"/>
              <a:t>agency.</a:t>
            </a:r>
          </a:p>
          <a:p>
            <a:r>
              <a:rPr lang="en-US" dirty="0" smtClean="0"/>
              <a:t>USAID </a:t>
            </a:r>
            <a:r>
              <a:rPr lang="en-US" dirty="0"/>
              <a:t>became the first U.S. foreign assistance organization whose primary focus was long-term socioeconomic development.</a:t>
            </a:r>
          </a:p>
        </p:txBody>
      </p:sp>
    </p:spTree>
    <p:extLst>
      <p:ext uri="{BB962C8B-B14F-4D97-AF65-F5344CB8AC3E}">
        <p14:creationId xmlns:p14="http://schemas.microsoft.com/office/powerpoint/2010/main" xmlns="" val="74495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ORGANIZATION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USAID is organized around country development programs managed by resident USAID offices in developing countries ("USAID missions"), supported by USAID's global headquarters in Washington, DC.</a:t>
            </a:r>
          </a:p>
        </p:txBody>
      </p:sp>
    </p:spTree>
    <p:extLst>
      <p:ext uri="{BB962C8B-B14F-4D97-AF65-F5344CB8AC3E}">
        <p14:creationId xmlns:p14="http://schemas.microsoft.com/office/powerpoint/2010/main" xmlns="" val="412409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GOALS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03566"/>
            <a:ext cx="9601196" cy="3472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USAID's decentralized </a:t>
            </a:r>
            <a:r>
              <a:rPr lang="en-US" dirty="0"/>
              <a:t>network of resident field missions is drawn on to manage U.S. Government (USG) programs in low-income countries for a range of </a:t>
            </a:r>
            <a:r>
              <a:rPr lang="en-US" dirty="0" smtClean="0"/>
              <a:t>purposes</a:t>
            </a:r>
          </a:p>
          <a:p>
            <a:r>
              <a:rPr lang="en-US" dirty="0"/>
              <a:t>Disaster relief</a:t>
            </a:r>
          </a:p>
          <a:p>
            <a:r>
              <a:rPr lang="en-US" dirty="0"/>
              <a:t>Poverty relief</a:t>
            </a:r>
          </a:p>
          <a:p>
            <a:r>
              <a:rPr lang="en-US" dirty="0"/>
              <a:t>Technical cooperation on global issues, including the environment</a:t>
            </a:r>
          </a:p>
          <a:p>
            <a:r>
              <a:rPr lang="en-US" dirty="0"/>
              <a:t>U.S. bilateral interests</a:t>
            </a:r>
          </a:p>
          <a:p>
            <a:r>
              <a:rPr lang="en-US" dirty="0"/>
              <a:t>Socioeconomic </a:t>
            </a:r>
            <a:r>
              <a:rPr lang="en-US" dirty="0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969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44584"/>
            <a:ext cx="9601196" cy="118872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USAID’S WORK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3303"/>
            <a:ext cx="9601196" cy="3942565"/>
          </a:xfrm>
        </p:spPr>
        <p:txBody>
          <a:bodyPr>
            <a:noAutofit/>
          </a:bodyPr>
          <a:lstStyle/>
          <a:p>
            <a:r>
              <a:rPr lang="en-US" dirty="0"/>
              <a:t>Promote broadly shared economic prosperity; </a:t>
            </a:r>
            <a:endParaRPr lang="en-US" dirty="0" smtClean="0"/>
          </a:p>
          <a:p>
            <a:r>
              <a:rPr lang="en-US" dirty="0" smtClean="0"/>
              <a:t>Strengthen </a:t>
            </a:r>
            <a:r>
              <a:rPr lang="en-US" dirty="0"/>
              <a:t>democracy and good governance; </a:t>
            </a:r>
            <a:endParaRPr lang="en-US" dirty="0" smtClean="0"/>
          </a:p>
          <a:p>
            <a:r>
              <a:rPr lang="en-US" dirty="0" smtClean="0"/>
              <a:t>Protect </a:t>
            </a:r>
            <a:r>
              <a:rPr lang="en-US" dirty="0"/>
              <a:t>human rights; </a:t>
            </a:r>
            <a:endParaRPr lang="en-US" dirty="0" smtClean="0"/>
          </a:p>
          <a:p>
            <a:r>
              <a:rPr lang="en-US" dirty="0" smtClean="0"/>
              <a:t>Improve </a:t>
            </a:r>
            <a:r>
              <a:rPr lang="en-US" dirty="0"/>
              <a:t>global health, Advance food security and agriculture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/>
              <a:t>Improve environmental sustainability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  <a:r>
              <a:rPr lang="en-US" dirty="0"/>
              <a:t>Further education; </a:t>
            </a:r>
            <a:endParaRPr lang="en-US" dirty="0" smtClean="0"/>
          </a:p>
          <a:p>
            <a:r>
              <a:rPr lang="en-US" dirty="0" smtClean="0"/>
              <a:t>Help </a:t>
            </a:r>
            <a:r>
              <a:rPr lang="en-US" dirty="0"/>
              <a:t>societies prevent and recover from conflicts; </a:t>
            </a:r>
          </a:p>
          <a:p>
            <a:r>
              <a:rPr lang="en-US" dirty="0" smtClean="0"/>
              <a:t>Provide </a:t>
            </a:r>
            <a:r>
              <a:rPr lang="en-US" dirty="0"/>
              <a:t>humanitarian assistance in the wake of natural and man-made disasters</a:t>
            </a:r>
          </a:p>
        </p:txBody>
      </p:sp>
    </p:spTree>
    <p:extLst>
      <p:ext uri="{BB962C8B-B14F-4D97-AF65-F5344CB8AC3E}">
        <p14:creationId xmlns:p14="http://schemas.microsoft.com/office/powerpoint/2010/main" xmlns="" val="32831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PROJECTS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129246"/>
            <a:ext cx="9601196" cy="408867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000" dirty="0" smtClean="0"/>
              <a:t>The US has been assisting in a no. of projects designed o improve the health of India’s people. These are:</a:t>
            </a:r>
          </a:p>
          <a:p>
            <a:r>
              <a:rPr lang="en-US" sz="6000" dirty="0" smtClean="0"/>
              <a:t>Malaria eradication</a:t>
            </a:r>
          </a:p>
          <a:p>
            <a:r>
              <a:rPr lang="en-US" sz="6000" dirty="0" smtClean="0"/>
              <a:t>Medical education</a:t>
            </a:r>
          </a:p>
          <a:p>
            <a:r>
              <a:rPr lang="en-US" sz="6000" dirty="0" smtClean="0"/>
              <a:t>Nursing education</a:t>
            </a:r>
          </a:p>
          <a:p>
            <a:r>
              <a:rPr lang="en-US" sz="6000" dirty="0" smtClean="0"/>
              <a:t>Health education</a:t>
            </a:r>
          </a:p>
          <a:p>
            <a:r>
              <a:rPr lang="en-US" sz="6000" dirty="0" smtClean="0"/>
              <a:t>Water supply and sanitation</a:t>
            </a:r>
          </a:p>
          <a:p>
            <a:r>
              <a:rPr lang="en-US" sz="6000" dirty="0" smtClean="0"/>
              <a:t>Control of communicable disease</a:t>
            </a:r>
          </a:p>
          <a:p>
            <a:r>
              <a:rPr lang="en-US" sz="6000" dirty="0" smtClean="0"/>
              <a:t>Nutrition </a:t>
            </a:r>
          </a:p>
          <a:p>
            <a:r>
              <a:rPr lang="en-US" sz="6000" dirty="0" smtClean="0"/>
              <a:t>Family planning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693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REFERENCES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en.wikipedia.org/wiki/United_States_Agency_for_International_Development#USAID_field_missions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www.slideshare.net</a:t>
            </a:r>
            <a:endParaRPr lang="en-US" dirty="0" smtClean="0"/>
          </a:p>
          <a:p>
            <a:r>
              <a:rPr lang="en-US" dirty="0">
                <a:solidFill>
                  <a:schemeClr val="tx1"/>
                </a:solidFill>
              </a:rPr>
              <a:t>Park’s textbook of </a:t>
            </a:r>
            <a:r>
              <a:rPr lang="en-US" dirty="0" smtClean="0">
                <a:solidFill>
                  <a:schemeClr val="tx1"/>
                </a:solidFill>
              </a:rPr>
              <a:t>Preventive </a:t>
            </a:r>
            <a:r>
              <a:rPr lang="en-US" dirty="0">
                <a:solidFill>
                  <a:schemeClr val="tx1"/>
                </a:solidFill>
              </a:rPr>
              <a:t>and social medicine (23th Edition)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5506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212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USAID</vt:lpstr>
      <vt:lpstr>Slide 2</vt:lpstr>
      <vt:lpstr>INTRODUCTION</vt:lpstr>
      <vt:lpstr>  </vt:lpstr>
      <vt:lpstr>ORGANIZATION</vt:lpstr>
      <vt:lpstr>GOALS</vt:lpstr>
      <vt:lpstr>USAID’S WORK</vt:lpstr>
      <vt:lpstr>PROJECTS</vt:lpstr>
      <vt:lpstr>REFERENCES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USAID</dc:title>
  <dc:creator>Windows User</dc:creator>
  <cp:lastModifiedBy>Hp</cp:lastModifiedBy>
  <cp:revision>6</cp:revision>
  <dcterms:created xsi:type="dcterms:W3CDTF">2022-02-01T08:30:13Z</dcterms:created>
  <dcterms:modified xsi:type="dcterms:W3CDTF">2022-02-04T04:57:50Z</dcterms:modified>
</cp:coreProperties>
</file>