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sldIdLst>
    <p:sldId id="256" r:id="rId2"/>
    <p:sldId id="259" r:id="rId3"/>
    <p:sldId id="257" r:id="rId4"/>
    <p:sldId id="258"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8" d="100"/>
          <a:sy n="78" d="100"/>
        </p:scale>
        <p:origin x="-162"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201A8A-2896-48A4-9345-D02856C4B499}" type="datetimeFigureOut">
              <a:rPr lang="en-IN" smtClean="0"/>
              <a:pPr/>
              <a:t>04-02-2022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CA8867-65EE-4F9B-B48C-3D218BD3178C}" type="slidenum">
              <a:rPr lang="en-IN" smtClean="0"/>
              <a:pPr/>
              <a:t>‹#›</a:t>
            </a:fld>
            <a:endParaRPr lang="en-IN"/>
          </a:p>
        </p:txBody>
      </p:sp>
    </p:spTree>
    <p:extLst>
      <p:ext uri="{BB962C8B-B14F-4D97-AF65-F5344CB8AC3E}">
        <p14:creationId xmlns:p14="http://schemas.microsoft.com/office/powerpoint/2010/main" xmlns="" val="2695255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CDBED839-46EE-4BF9-A95E-1F85428A0C57}" type="datetime1">
              <a:rPr lang="en-IN" smtClean="0"/>
              <a:pPr/>
              <a:t>04-02-2022</a:t>
            </a:fld>
            <a:endParaRPr lang="en-IN"/>
          </a:p>
        </p:txBody>
      </p:sp>
      <p:sp>
        <p:nvSpPr>
          <p:cNvPr id="5" name="Footer Placeholder 4"/>
          <p:cNvSpPr>
            <a:spLocks noGrp="1"/>
          </p:cNvSpPr>
          <p:nvPr>
            <p:ph type="ftr" sz="quarter" idx="11"/>
          </p:nvPr>
        </p:nvSpPr>
        <p:spPr>
          <a:xfrm>
            <a:off x="3962399" y="5870575"/>
            <a:ext cx="4893958" cy="377825"/>
          </a:xfrm>
        </p:spPr>
        <p:txBody>
          <a:bodyPr/>
          <a:lstStyle/>
          <a:p>
            <a:r>
              <a:rPr lang="en-GB"/>
              <a:t>Park. K, Park Textbook of Preventive And Social Medicine, 25th ed, 2019, 987</a:t>
            </a:r>
            <a:endParaRPr lang="en-IN"/>
          </a:p>
        </p:txBody>
      </p:sp>
      <p:sp>
        <p:nvSpPr>
          <p:cNvPr id="6" name="Slide Number Placeholder 5"/>
          <p:cNvSpPr>
            <a:spLocks noGrp="1"/>
          </p:cNvSpPr>
          <p:nvPr>
            <p:ph type="sldNum" sz="quarter" idx="12"/>
          </p:nvPr>
        </p:nvSpPr>
        <p:spPr>
          <a:xfrm>
            <a:off x="10608958" y="5870575"/>
            <a:ext cx="551167" cy="377825"/>
          </a:xfrm>
        </p:spPr>
        <p:txBody>
          <a:bodyPr/>
          <a:lstStyle/>
          <a:p>
            <a:fld id="{B2666491-3727-4722-9BF9-7605D580584B}" type="slidenum">
              <a:rPr lang="en-IN" smtClean="0"/>
              <a:pPr/>
              <a:t>‹#›</a:t>
            </a:fld>
            <a:endParaRPr lang="en-IN"/>
          </a:p>
        </p:txBody>
      </p:sp>
    </p:spTree>
    <p:extLst>
      <p:ext uri="{BB962C8B-B14F-4D97-AF65-F5344CB8AC3E}">
        <p14:creationId xmlns:p14="http://schemas.microsoft.com/office/powerpoint/2010/main" xmlns="" val="132275034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A1B039-9D7F-487A-B26C-5720DB9B33D7}" type="datetime1">
              <a:rPr lang="en-IN" smtClean="0"/>
              <a:pPr/>
              <a:t>04-02-2022</a:t>
            </a:fld>
            <a:endParaRPr lang="en-IN"/>
          </a:p>
        </p:txBody>
      </p:sp>
      <p:sp>
        <p:nvSpPr>
          <p:cNvPr id="6" name="Footer Placeholder 5"/>
          <p:cNvSpPr>
            <a:spLocks noGrp="1"/>
          </p:cNvSpPr>
          <p:nvPr>
            <p:ph type="ftr" sz="quarter" idx="11"/>
          </p:nvPr>
        </p:nvSpPr>
        <p:spPr/>
        <p:txBody>
          <a:bodyPr/>
          <a:lstStyle/>
          <a:p>
            <a:r>
              <a:rPr lang="en-GB"/>
              <a:t>Park. K, Park Textbook of Preventive And Social Medicine, 25th ed, 2019, 987</a:t>
            </a:r>
            <a:endParaRPr lang="en-IN"/>
          </a:p>
        </p:txBody>
      </p:sp>
      <p:sp>
        <p:nvSpPr>
          <p:cNvPr id="7" name="Slide Number Placeholder 6"/>
          <p:cNvSpPr>
            <a:spLocks noGrp="1"/>
          </p:cNvSpPr>
          <p:nvPr>
            <p:ph type="sldNum" sz="quarter" idx="12"/>
          </p:nvPr>
        </p:nvSpPr>
        <p:spPr/>
        <p:txBody>
          <a:bodyPr/>
          <a:lstStyle/>
          <a:p>
            <a:fld id="{B2666491-3727-4722-9BF9-7605D580584B}" type="slidenum">
              <a:rPr lang="en-IN" smtClean="0"/>
              <a:pPr/>
              <a:t>‹#›</a:t>
            </a:fld>
            <a:endParaRPr lang="en-IN"/>
          </a:p>
        </p:txBody>
      </p:sp>
    </p:spTree>
    <p:extLst>
      <p:ext uri="{BB962C8B-B14F-4D97-AF65-F5344CB8AC3E}">
        <p14:creationId xmlns:p14="http://schemas.microsoft.com/office/powerpoint/2010/main" xmlns="" val="606705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4C899C-3654-40B8-9AA9-A2DCBB793878}" type="datetime1">
              <a:rPr lang="en-IN" smtClean="0"/>
              <a:pPr/>
              <a:t>04-02-2022</a:t>
            </a:fld>
            <a:endParaRPr lang="en-IN"/>
          </a:p>
        </p:txBody>
      </p:sp>
      <p:sp>
        <p:nvSpPr>
          <p:cNvPr id="5" name="Footer Placeholder 4"/>
          <p:cNvSpPr>
            <a:spLocks noGrp="1"/>
          </p:cNvSpPr>
          <p:nvPr>
            <p:ph type="ftr" sz="quarter" idx="11"/>
          </p:nvPr>
        </p:nvSpPr>
        <p:spPr/>
        <p:txBody>
          <a:bodyPr/>
          <a:lstStyle/>
          <a:p>
            <a:r>
              <a:rPr lang="en-GB"/>
              <a:t>Park. K, Park Textbook of Preventive And Social Medicine, 25th ed, 2019, 987</a:t>
            </a:r>
            <a:endParaRPr lang="en-IN"/>
          </a:p>
        </p:txBody>
      </p:sp>
      <p:sp>
        <p:nvSpPr>
          <p:cNvPr id="6" name="Slide Number Placeholder 5"/>
          <p:cNvSpPr>
            <a:spLocks noGrp="1"/>
          </p:cNvSpPr>
          <p:nvPr>
            <p:ph type="sldNum" sz="quarter" idx="12"/>
          </p:nvPr>
        </p:nvSpPr>
        <p:spPr/>
        <p:txBody>
          <a:bodyPr/>
          <a:lstStyle/>
          <a:p>
            <a:fld id="{B2666491-3727-4722-9BF9-7605D580584B}" type="slidenum">
              <a:rPr lang="en-IN" smtClean="0"/>
              <a:pPr/>
              <a:t>‹#›</a:t>
            </a:fld>
            <a:endParaRPr lang="en-IN"/>
          </a:p>
        </p:txBody>
      </p:sp>
    </p:spTree>
    <p:extLst>
      <p:ext uri="{BB962C8B-B14F-4D97-AF65-F5344CB8AC3E}">
        <p14:creationId xmlns:p14="http://schemas.microsoft.com/office/powerpoint/2010/main" xmlns="" val="1263476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49767E-BEA8-4CBF-AD20-286C4D266E60}" type="datetime1">
              <a:rPr lang="en-IN" smtClean="0"/>
              <a:pPr/>
              <a:t>04-02-2022</a:t>
            </a:fld>
            <a:endParaRPr lang="en-IN"/>
          </a:p>
        </p:txBody>
      </p:sp>
      <p:sp>
        <p:nvSpPr>
          <p:cNvPr id="5" name="Footer Placeholder 4"/>
          <p:cNvSpPr>
            <a:spLocks noGrp="1"/>
          </p:cNvSpPr>
          <p:nvPr>
            <p:ph type="ftr" sz="quarter" idx="11"/>
          </p:nvPr>
        </p:nvSpPr>
        <p:spPr/>
        <p:txBody>
          <a:bodyPr/>
          <a:lstStyle/>
          <a:p>
            <a:r>
              <a:rPr lang="en-GB"/>
              <a:t>Park. K, Park Textbook of Preventive And Social Medicine, 25th ed, 2019, 987</a:t>
            </a:r>
            <a:endParaRPr lang="en-IN"/>
          </a:p>
        </p:txBody>
      </p:sp>
      <p:sp>
        <p:nvSpPr>
          <p:cNvPr id="6" name="Slide Number Placeholder 5"/>
          <p:cNvSpPr>
            <a:spLocks noGrp="1"/>
          </p:cNvSpPr>
          <p:nvPr>
            <p:ph type="sldNum" sz="quarter" idx="12"/>
          </p:nvPr>
        </p:nvSpPr>
        <p:spPr/>
        <p:txBody>
          <a:bodyPr/>
          <a:lstStyle/>
          <a:p>
            <a:fld id="{B2666491-3727-4722-9BF9-7605D580584B}" type="slidenum">
              <a:rPr lang="en-IN" smtClean="0"/>
              <a:pPr/>
              <a:t>‹#›</a:t>
            </a:fld>
            <a:endParaRPr lang="en-IN"/>
          </a:p>
        </p:txBody>
      </p:sp>
    </p:spTree>
    <p:extLst>
      <p:ext uri="{BB962C8B-B14F-4D97-AF65-F5344CB8AC3E}">
        <p14:creationId xmlns:p14="http://schemas.microsoft.com/office/powerpoint/2010/main" xmlns="" val="1357201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DDCB6A-6342-4352-A529-79BC8AF165F6}" type="datetime1">
              <a:rPr lang="en-IN" smtClean="0"/>
              <a:pPr/>
              <a:t>04-02-2022</a:t>
            </a:fld>
            <a:endParaRPr lang="en-IN"/>
          </a:p>
        </p:txBody>
      </p:sp>
      <p:sp>
        <p:nvSpPr>
          <p:cNvPr id="5" name="Footer Placeholder 4"/>
          <p:cNvSpPr>
            <a:spLocks noGrp="1"/>
          </p:cNvSpPr>
          <p:nvPr>
            <p:ph type="ftr" sz="quarter" idx="11"/>
          </p:nvPr>
        </p:nvSpPr>
        <p:spPr/>
        <p:txBody>
          <a:bodyPr/>
          <a:lstStyle/>
          <a:p>
            <a:r>
              <a:rPr lang="en-GB"/>
              <a:t>Park. K, Park Textbook of Preventive And Social Medicine, 25th ed, 2019, 987</a:t>
            </a:r>
            <a:endParaRPr lang="en-IN"/>
          </a:p>
        </p:txBody>
      </p:sp>
      <p:sp>
        <p:nvSpPr>
          <p:cNvPr id="6" name="Slide Number Placeholder 5"/>
          <p:cNvSpPr>
            <a:spLocks noGrp="1"/>
          </p:cNvSpPr>
          <p:nvPr>
            <p:ph type="sldNum" sz="quarter" idx="12"/>
          </p:nvPr>
        </p:nvSpPr>
        <p:spPr/>
        <p:txBody>
          <a:bodyPr/>
          <a:lstStyle/>
          <a:p>
            <a:fld id="{B2666491-3727-4722-9BF9-7605D580584B}" type="slidenum">
              <a:rPr lang="en-IN" smtClean="0"/>
              <a:pPr/>
              <a:t>‹#›</a:t>
            </a:fld>
            <a:endParaRPr lang="en-IN"/>
          </a:p>
        </p:txBody>
      </p:sp>
    </p:spTree>
    <p:extLst>
      <p:ext uri="{BB962C8B-B14F-4D97-AF65-F5344CB8AC3E}">
        <p14:creationId xmlns:p14="http://schemas.microsoft.com/office/powerpoint/2010/main" xmlns="" val="2682052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00216B-C915-421D-84EE-F6E6CE0EC973}" type="datetime1">
              <a:rPr lang="en-IN" smtClean="0"/>
              <a:pPr/>
              <a:t>04-02-2022</a:t>
            </a:fld>
            <a:endParaRPr lang="en-IN"/>
          </a:p>
        </p:txBody>
      </p:sp>
      <p:sp>
        <p:nvSpPr>
          <p:cNvPr id="5" name="Footer Placeholder 4"/>
          <p:cNvSpPr>
            <a:spLocks noGrp="1"/>
          </p:cNvSpPr>
          <p:nvPr>
            <p:ph type="ftr" sz="quarter" idx="11"/>
          </p:nvPr>
        </p:nvSpPr>
        <p:spPr/>
        <p:txBody>
          <a:bodyPr/>
          <a:lstStyle/>
          <a:p>
            <a:r>
              <a:rPr lang="en-GB"/>
              <a:t>Park. K, Park Textbook of Preventive And Social Medicine, 25th ed, 2019, 987</a:t>
            </a:r>
            <a:endParaRPr lang="en-IN"/>
          </a:p>
        </p:txBody>
      </p:sp>
      <p:sp>
        <p:nvSpPr>
          <p:cNvPr id="6" name="Slide Number Placeholder 5"/>
          <p:cNvSpPr>
            <a:spLocks noGrp="1"/>
          </p:cNvSpPr>
          <p:nvPr>
            <p:ph type="sldNum" sz="quarter" idx="12"/>
          </p:nvPr>
        </p:nvSpPr>
        <p:spPr/>
        <p:txBody>
          <a:bodyPr/>
          <a:lstStyle/>
          <a:p>
            <a:fld id="{B2666491-3727-4722-9BF9-7605D580584B}" type="slidenum">
              <a:rPr lang="en-IN" smtClean="0"/>
              <a:pPr/>
              <a:t>‹#›</a:t>
            </a:fld>
            <a:endParaRPr lang="en-IN"/>
          </a:p>
        </p:txBody>
      </p:sp>
    </p:spTree>
    <p:extLst>
      <p:ext uri="{BB962C8B-B14F-4D97-AF65-F5344CB8AC3E}">
        <p14:creationId xmlns:p14="http://schemas.microsoft.com/office/powerpoint/2010/main" xmlns="" val="2720222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7C91E8-44E8-4E17-BBEE-B78FA480C8D3}" type="datetime1">
              <a:rPr lang="en-IN" smtClean="0"/>
              <a:pPr/>
              <a:t>04-02-2022</a:t>
            </a:fld>
            <a:endParaRPr lang="en-IN"/>
          </a:p>
        </p:txBody>
      </p:sp>
      <p:sp>
        <p:nvSpPr>
          <p:cNvPr id="5" name="Footer Placeholder 4"/>
          <p:cNvSpPr>
            <a:spLocks noGrp="1"/>
          </p:cNvSpPr>
          <p:nvPr>
            <p:ph type="ftr" sz="quarter" idx="11"/>
          </p:nvPr>
        </p:nvSpPr>
        <p:spPr/>
        <p:txBody>
          <a:bodyPr/>
          <a:lstStyle/>
          <a:p>
            <a:r>
              <a:rPr lang="en-GB"/>
              <a:t>Park. K, Park Textbook of Preventive And Social Medicine, 25th ed, 2019, 987</a:t>
            </a:r>
            <a:endParaRPr lang="en-IN"/>
          </a:p>
        </p:txBody>
      </p:sp>
      <p:sp>
        <p:nvSpPr>
          <p:cNvPr id="6" name="Slide Number Placeholder 5"/>
          <p:cNvSpPr>
            <a:spLocks noGrp="1"/>
          </p:cNvSpPr>
          <p:nvPr>
            <p:ph type="sldNum" sz="quarter" idx="12"/>
          </p:nvPr>
        </p:nvSpPr>
        <p:spPr/>
        <p:txBody>
          <a:bodyPr/>
          <a:lstStyle/>
          <a:p>
            <a:fld id="{B2666491-3727-4722-9BF9-7605D580584B}" type="slidenum">
              <a:rPr lang="en-IN" smtClean="0"/>
              <a:pPr/>
              <a:t>‹#›</a:t>
            </a:fld>
            <a:endParaRPr lang="en-IN"/>
          </a:p>
        </p:txBody>
      </p:sp>
    </p:spTree>
    <p:extLst>
      <p:ext uri="{BB962C8B-B14F-4D97-AF65-F5344CB8AC3E}">
        <p14:creationId xmlns:p14="http://schemas.microsoft.com/office/powerpoint/2010/main" xmlns="" val="3221685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9E3CD1-7115-4752-BBFC-C35FEC84E1F2}" type="datetime1">
              <a:rPr lang="en-IN" smtClean="0"/>
              <a:pPr/>
              <a:t>04-02-2022</a:t>
            </a:fld>
            <a:endParaRPr lang="en-IN"/>
          </a:p>
        </p:txBody>
      </p:sp>
      <p:sp>
        <p:nvSpPr>
          <p:cNvPr id="5" name="Footer Placeholder 4"/>
          <p:cNvSpPr>
            <a:spLocks noGrp="1"/>
          </p:cNvSpPr>
          <p:nvPr>
            <p:ph type="ftr" sz="quarter" idx="11"/>
          </p:nvPr>
        </p:nvSpPr>
        <p:spPr/>
        <p:txBody>
          <a:bodyPr/>
          <a:lstStyle/>
          <a:p>
            <a:r>
              <a:rPr lang="en-GB"/>
              <a:t>Park. K, Park Textbook of Preventive And Social Medicine, 25th ed, 2019, 987</a:t>
            </a:r>
            <a:endParaRPr lang="en-IN"/>
          </a:p>
        </p:txBody>
      </p:sp>
      <p:sp>
        <p:nvSpPr>
          <p:cNvPr id="6" name="Slide Number Placeholder 5"/>
          <p:cNvSpPr>
            <a:spLocks noGrp="1"/>
          </p:cNvSpPr>
          <p:nvPr>
            <p:ph type="sldNum" sz="quarter" idx="12"/>
          </p:nvPr>
        </p:nvSpPr>
        <p:spPr/>
        <p:txBody>
          <a:bodyPr/>
          <a:lstStyle/>
          <a:p>
            <a:fld id="{B2666491-3727-4722-9BF9-7605D580584B}" type="slidenum">
              <a:rPr lang="en-IN" smtClean="0"/>
              <a:pPr/>
              <a:t>‹#›</a:t>
            </a:fld>
            <a:endParaRPr lang="en-IN"/>
          </a:p>
        </p:txBody>
      </p:sp>
    </p:spTree>
    <p:extLst>
      <p:ext uri="{BB962C8B-B14F-4D97-AF65-F5344CB8AC3E}">
        <p14:creationId xmlns:p14="http://schemas.microsoft.com/office/powerpoint/2010/main" xmlns="" val="29611429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0B617-6F17-4125-AE92-FBC932F12AC5}" type="datetime1">
              <a:rPr lang="en-IN" smtClean="0"/>
              <a:pPr/>
              <a:t>04-02-2022</a:t>
            </a:fld>
            <a:endParaRPr lang="en-IN"/>
          </a:p>
        </p:txBody>
      </p:sp>
      <p:sp>
        <p:nvSpPr>
          <p:cNvPr id="5" name="Footer Placeholder 4"/>
          <p:cNvSpPr>
            <a:spLocks noGrp="1"/>
          </p:cNvSpPr>
          <p:nvPr>
            <p:ph type="ftr" sz="quarter" idx="11"/>
          </p:nvPr>
        </p:nvSpPr>
        <p:spPr/>
        <p:txBody>
          <a:bodyPr/>
          <a:lstStyle/>
          <a:p>
            <a:r>
              <a:rPr lang="en-GB"/>
              <a:t>Park. K, Park Textbook of Preventive And Social Medicine, 25th ed, 2019, 987</a:t>
            </a:r>
            <a:endParaRPr lang="en-IN"/>
          </a:p>
        </p:txBody>
      </p:sp>
      <p:sp>
        <p:nvSpPr>
          <p:cNvPr id="6" name="Slide Number Placeholder 5"/>
          <p:cNvSpPr>
            <a:spLocks noGrp="1"/>
          </p:cNvSpPr>
          <p:nvPr>
            <p:ph type="sldNum" sz="quarter" idx="12"/>
          </p:nvPr>
        </p:nvSpPr>
        <p:spPr/>
        <p:txBody>
          <a:bodyPr/>
          <a:lstStyle/>
          <a:p>
            <a:fld id="{B2666491-3727-4722-9BF9-7605D580584B}" type="slidenum">
              <a:rPr lang="en-IN" smtClean="0"/>
              <a:pPr/>
              <a:t>‹#›</a:t>
            </a:fld>
            <a:endParaRPr lang="en-IN"/>
          </a:p>
        </p:txBody>
      </p:sp>
    </p:spTree>
    <p:extLst>
      <p:ext uri="{BB962C8B-B14F-4D97-AF65-F5344CB8AC3E}">
        <p14:creationId xmlns:p14="http://schemas.microsoft.com/office/powerpoint/2010/main" xmlns="" val="2358708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C1293F-04C4-4FE4-85E3-D3CB52952911}" type="datetime1">
              <a:rPr lang="en-IN" smtClean="0"/>
              <a:pPr/>
              <a:t>04-02-2022</a:t>
            </a:fld>
            <a:endParaRPr lang="en-IN"/>
          </a:p>
        </p:txBody>
      </p:sp>
      <p:sp>
        <p:nvSpPr>
          <p:cNvPr id="5" name="Footer Placeholder 4"/>
          <p:cNvSpPr>
            <a:spLocks noGrp="1"/>
          </p:cNvSpPr>
          <p:nvPr>
            <p:ph type="ftr" sz="quarter" idx="11"/>
          </p:nvPr>
        </p:nvSpPr>
        <p:spPr/>
        <p:txBody>
          <a:bodyPr/>
          <a:lstStyle/>
          <a:p>
            <a:r>
              <a:rPr lang="en-GB"/>
              <a:t>Park. K, Park Textbook of Preventive And Social Medicine, 25th ed, 2019, 987</a:t>
            </a:r>
            <a:endParaRPr lang="en-IN"/>
          </a:p>
        </p:txBody>
      </p:sp>
      <p:sp>
        <p:nvSpPr>
          <p:cNvPr id="6" name="Slide Number Placeholder 5"/>
          <p:cNvSpPr>
            <a:spLocks noGrp="1"/>
          </p:cNvSpPr>
          <p:nvPr>
            <p:ph type="sldNum" sz="quarter" idx="12"/>
          </p:nvPr>
        </p:nvSpPr>
        <p:spPr/>
        <p:txBody>
          <a:bodyPr/>
          <a:lstStyle/>
          <a:p>
            <a:fld id="{B2666491-3727-4722-9BF9-7605D580584B}" type="slidenum">
              <a:rPr lang="en-IN" smtClean="0"/>
              <a:pPr/>
              <a:t>‹#›</a:t>
            </a:fld>
            <a:endParaRPr lang="en-IN"/>
          </a:p>
        </p:txBody>
      </p:sp>
    </p:spTree>
    <p:extLst>
      <p:ext uri="{BB962C8B-B14F-4D97-AF65-F5344CB8AC3E}">
        <p14:creationId xmlns:p14="http://schemas.microsoft.com/office/powerpoint/2010/main" xmlns="" val="414277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24021E-A536-4E6F-AC29-5D1593FE48E2}" type="datetime1">
              <a:rPr lang="en-IN" smtClean="0"/>
              <a:pPr/>
              <a:t>04-02-2022</a:t>
            </a:fld>
            <a:endParaRPr lang="en-IN"/>
          </a:p>
        </p:txBody>
      </p:sp>
      <p:sp>
        <p:nvSpPr>
          <p:cNvPr id="5" name="Footer Placeholder 4"/>
          <p:cNvSpPr>
            <a:spLocks noGrp="1"/>
          </p:cNvSpPr>
          <p:nvPr>
            <p:ph type="ftr" sz="quarter" idx="11"/>
          </p:nvPr>
        </p:nvSpPr>
        <p:spPr/>
        <p:txBody>
          <a:bodyPr/>
          <a:lstStyle/>
          <a:p>
            <a:r>
              <a:rPr lang="en-GB"/>
              <a:t>Park. K, Park Textbook of Preventive And Social Medicine, 25th ed, 2019, 987</a:t>
            </a:r>
            <a:endParaRPr lang="en-IN"/>
          </a:p>
        </p:txBody>
      </p:sp>
      <p:sp>
        <p:nvSpPr>
          <p:cNvPr id="6" name="Slide Number Placeholder 5"/>
          <p:cNvSpPr>
            <a:spLocks noGrp="1"/>
          </p:cNvSpPr>
          <p:nvPr>
            <p:ph type="sldNum" sz="quarter" idx="12"/>
          </p:nvPr>
        </p:nvSpPr>
        <p:spPr/>
        <p:txBody>
          <a:bodyPr/>
          <a:lstStyle/>
          <a:p>
            <a:fld id="{B2666491-3727-4722-9BF9-7605D580584B}" type="slidenum">
              <a:rPr lang="en-IN" smtClean="0"/>
              <a:pPr/>
              <a:t>‹#›</a:t>
            </a:fld>
            <a:endParaRPr lang="en-IN"/>
          </a:p>
        </p:txBody>
      </p:sp>
    </p:spTree>
    <p:extLst>
      <p:ext uri="{BB962C8B-B14F-4D97-AF65-F5344CB8AC3E}">
        <p14:creationId xmlns:p14="http://schemas.microsoft.com/office/powerpoint/2010/main" xmlns="" val="3766431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B94966-0664-46BF-A469-B61DFE404195}" type="datetime1">
              <a:rPr lang="en-IN" smtClean="0"/>
              <a:pPr/>
              <a:t>04-02-2022</a:t>
            </a:fld>
            <a:endParaRPr lang="en-IN"/>
          </a:p>
        </p:txBody>
      </p:sp>
      <p:sp>
        <p:nvSpPr>
          <p:cNvPr id="6" name="Footer Placeholder 5"/>
          <p:cNvSpPr>
            <a:spLocks noGrp="1"/>
          </p:cNvSpPr>
          <p:nvPr>
            <p:ph type="ftr" sz="quarter" idx="11"/>
          </p:nvPr>
        </p:nvSpPr>
        <p:spPr/>
        <p:txBody>
          <a:bodyPr/>
          <a:lstStyle/>
          <a:p>
            <a:r>
              <a:rPr lang="en-GB"/>
              <a:t>Park. K, Park Textbook of Preventive And Social Medicine, 25th ed, 2019, 987</a:t>
            </a:r>
            <a:endParaRPr lang="en-IN"/>
          </a:p>
        </p:txBody>
      </p:sp>
      <p:sp>
        <p:nvSpPr>
          <p:cNvPr id="7" name="Slide Number Placeholder 6"/>
          <p:cNvSpPr>
            <a:spLocks noGrp="1"/>
          </p:cNvSpPr>
          <p:nvPr>
            <p:ph type="sldNum" sz="quarter" idx="12"/>
          </p:nvPr>
        </p:nvSpPr>
        <p:spPr/>
        <p:txBody>
          <a:bodyPr/>
          <a:lstStyle/>
          <a:p>
            <a:fld id="{B2666491-3727-4722-9BF9-7605D580584B}" type="slidenum">
              <a:rPr lang="en-IN" smtClean="0"/>
              <a:pPr/>
              <a:t>‹#›</a:t>
            </a:fld>
            <a:endParaRPr lang="en-IN"/>
          </a:p>
        </p:txBody>
      </p:sp>
    </p:spTree>
    <p:extLst>
      <p:ext uri="{BB962C8B-B14F-4D97-AF65-F5344CB8AC3E}">
        <p14:creationId xmlns:p14="http://schemas.microsoft.com/office/powerpoint/2010/main" xmlns="" val="2563207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5CFB26-9DA5-422E-86B0-CE7BF3FA295F}" type="datetime1">
              <a:rPr lang="en-IN" smtClean="0"/>
              <a:pPr/>
              <a:t>04-02-2022</a:t>
            </a:fld>
            <a:endParaRPr lang="en-IN"/>
          </a:p>
        </p:txBody>
      </p:sp>
      <p:sp>
        <p:nvSpPr>
          <p:cNvPr id="8" name="Footer Placeholder 7"/>
          <p:cNvSpPr>
            <a:spLocks noGrp="1"/>
          </p:cNvSpPr>
          <p:nvPr>
            <p:ph type="ftr" sz="quarter" idx="11"/>
          </p:nvPr>
        </p:nvSpPr>
        <p:spPr/>
        <p:txBody>
          <a:bodyPr/>
          <a:lstStyle/>
          <a:p>
            <a:r>
              <a:rPr lang="en-GB"/>
              <a:t>Park. K, Park Textbook of Preventive And Social Medicine, 25th ed, 2019, 987</a:t>
            </a:r>
            <a:endParaRPr lang="en-IN"/>
          </a:p>
        </p:txBody>
      </p:sp>
      <p:sp>
        <p:nvSpPr>
          <p:cNvPr id="9" name="Slide Number Placeholder 8"/>
          <p:cNvSpPr>
            <a:spLocks noGrp="1"/>
          </p:cNvSpPr>
          <p:nvPr>
            <p:ph type="sldNum" sz="quarter" idx="12"/>
          </p:nvPr>
        </p:nvSpPr>
        <p:spPr/>
        <p:txBody>
          <a:bodyPr/>
          <a:lstStyle/>
          <a:p>
            <a:fld id="{B2666491-3727-4722-9BF9-7605D580584B}" type="slidenum">
              <a:rPr lang="en-IN" smtClean="0"/>
              <a:pPr/>
              <a:t>‹#›</a:t>
            </a:fld>
            <a:endParaRPr lang="en-IN"/>
          </a:p>
        </p:txBody>
      </p:sp>
    </p:spTree>
    <p:extLst>
      <p:ext uri="{BB962C8B-B14F-4D97-AF65-F5344CB8AC3E}">
        <p14:creationId xmlns:p14="http://schemas.microsoft.com/office/powerpoint/2010/main" xmlns="" val="2942661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E1186-3CE8-4F8B-AFAD-0FF166EBFEF7}" type="datetime1">
              <a:rPr lang="en-IN" smtClean="0"/>
              <a:pPr/>
              <a:t>04-02-2022</a:t>
            </a:fld>
            <a:endParaRPr lang="en-IN"/>
          </a:p>
        </p:txBody>
      </p:sp>
      <p:sp>
        <p:nvSpPr>
          <p:cNvPr id="4" name="Footer Placeholder 3"/>
          <p:cNvSpPr>
            <a:spLocks noGrp="1"/>
          </p:cNvSpPr>
          <p:nvPr>
            <p:ph type="ftr" sz="quarter" idx="11"/>
          </p:nvPr>
        </p:nvSpPr>
        <p:spPr/>
        <p:txBody>
          <a:bodyPr/>
          <a:lstStyle/>
          <a:p>
            <a:r>
              <a:rPr lang="en-GB"/>
              <a:t>Park. K, Park Textbook of Preventive And Social Medicine, 25th ed, 2019, 987</a:t>
            </a:r>
            <a:endParaRPr lang="en-IN"/>
          </a:p>
        </p:txBody>
      </p:sp>
      <p:sp>
        <p:nvSpPr>
          <p:cNvPr id="5" name="Slide Number Placeholder 4"/>
          <p:cNvSpPr>
            <a:spLocks noGrp="1"/>
          </p:cNvSpPr>
          <p:nvPr>
            <p:ph type="sldNum" sz="quarter" idx="12"/>
          </p:nvPr>
        </p:nvSpPr>
        <p:spPr/>
        <p:txBody>
          <a:bodyPr/>
          <a:lstStyle/>
          <a:p>
            <a:fld id="{B2666491-3727-4722-9BF9-7605D580584B}" type="slidenum">
              <a:rPr lang="en-IN" smtClean="0"/>
              <a:pPr/>
              <a:t>‹#›</a:t>
            </a:fld>
            <a:endParaRPr lang="en-IN"/>
          </a:p>
        </p:txBody>
      </p:sp>
    </p:spTree>
    <p:extLst>
      <p:ext uri="{BB962C8B-B14F-4D97-AF65-F5344CB8AC3E}">
        <p14:creationId xmlns:p14="http://schemas.microsoft.com/office/powerpoint/2010/main" xmlns="" val="2882451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9F32820F-0FC5-4ADD-A5E9-E5E0BECA61D6}" type="datetime1">
              <a:rPr lang="en-IN" smtClean="0"/>
              <a:pPr/>
              <a:t>04-02-2022</a:t>
            </a:fld>
            <a:endParaRPr lang="en-IN"/>
          </a:p>
        </p:txBody>
      </p:sp>
      <p:sp>
        <p:nvSpPr>
          <p:cNvPr id="3" name="Footer Placeholder 2"/>
          <p:cNvSpPr>
            <a:spLocks noGrp="1"/>
          </p:cNvSpPr>
          <p:nvPr>
            <p:ph type="ftr" sz="quarter" idx="11"/>
          </p:nvPr>
        </p:nvSpPr>
        <p:spPr/>
        <p:txBody>
          <a:bodyPr/>
          <a:lstStyle/>
          <a:p>
            <a:r>
              <a:rPr lang="en-GB"/>
              <a:t>Park. K, Park Textbook of Preventive And Social Medicine, 25th ed, 2019, 987</a:t>
            </a:r>
            <a:endParaRPr lang="en-IN"/>
          </a:p>
        </p:txBody>
      </p:sp>
      <p:sp>
        <p:nvSpPr>
          <p:cNvPr id="4" name="Slide Number Placeholder 3"/>
          <p:cNvSpPr>
            <a:spLocks noGrp="1"/>
          </p:cNvSpPr>
          <p:nvPr>
            <p:ph type="sldNum" sz="quarter" idx="12"/>
          </p:nvPr>
        </p:nvSpPr>
        <p:spPr/>
        <p:txBody>
          <a:bodyPr/>
          <a:lstStyle/>
          <a:p>
            <a:fld id="{B2666491-3727-4722-9BF9-7605D580584B}" type="slidenum">
              <a:rPr lang="en-IN" smtClean="0"/>
              <a:pPr/>
              <a:t>‹#›</a:t>
            </a:fld>
            <a:endParaRPr lang="en-IN"/>
          </a:p>
        </p:txBody>
      </p:sp>
    </p:spTree>
    <p:extLst>
      <p:ext uri="{BB962C8B-B14F-4D97-AF65-F5344CB8AC3E}">
        <p14:creationId xmlns:p14="http://schemas.microsoft.com/office/powerpoint/2010/main" xmlns="" val="90662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D71BF7-41C8-43B1-BA62-E3F573DDC3CB}" type="datetime1">
              <a:rPr lang="en-IN" smtClean="0"/>
              <a:pPr/>
              <a:t>04-02-2022</a:t>
            </a:fld>
            <a:endParaRPr lang="en-IN"/>
          </a:p>
        </p:txBody>
      </p:sp>
      <p:sp>
        <p:nvSpPr>
          <p:cNvPr id="6" name="Footer Placeholder 5"/>
          <p:cNvSpPr>
            <a:spLocks noGrp="1"/>
          </p:cNvSpPr>
          <p:nvPr>
            <p:ph type="ftr" sz="quarter" idx="11"/>
          </p:nvPr>
        </p:nvSpPr>
        <p:spPr/>
        <p:txBody>
          <a:bodyPr/>
          <a:lstStyle/>
          <a:p>
            <a:r>
              <a:rPr lang="en-GB"/>
              <a:t>Park. K, Park Textbook of Preventive And Social Medicine, 25th ed, 2019, 987</a:t>
            </a:r>
            <a:endParaRPr lang="en-IN"/>
          </a:p>
        </p:txBody>
      </p:sp>
      <p:sp>
        <p:nvSpPr>
          <p:cNvPr id="7" name="Slide Number Placeholder 6"/>
          <p:cNvSpPr>
            <a:spLocks noGrp="1"/>
          </p:cNvSpPr>
          <p:nvPr>
            <p:ph type="sldNum" sz="quarter" idx="12"/>
          </p:nvPr>
        </p:nvSpPr>
        <p:spPr/>
        <p:txBody>
          <a:bodyPr/>
          <a:lstStyle/>
          <a:p>
            <a:fld id="{B2666491-3727-4722-9BF9-7605D580584B}" type="slidenum">
              <a:rPr lang="en-IN" smtClean="0"/>
              <a:pPr/>
              <a:t>‹#›</a:t>
            </a:fld>
            <a:endParaRPr lang="en-IN"/>
          </a:p>
        </p:txBody>
      </p:sp>
    </p:spTree>
    <p:extLst>
      <p:ext uri="{BB962C8B-B14F-4D97-AF65-F5344CB8AC3E}">
        <p14:creationId xmlns:p14="http://schemas.microsoft.com/office/powerpoint/2010/main" xmlns="" val="263719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4778FD-6628-4DD9-AC15-996290C74D81}" type="datetime1">
              <a:rPr lang="en-IN" smtClean="0"/>
              <a:pPr/>
              <a:t>04-02-2022</a:t>
            </a:fld>
            <a:endParaRPr lang="en-IN"/>
          </a:p>
        </p:txBody>
      </p:sp>
      <p:sp>
        <p:nvSpPr>
          <p:cNvPr id="6" name="Footer Placeholder 5"/>
          <p:cNvSpPr>
            <a:spLocks noGrp="1"/>
          </p:cNvSpPr>
          <p:nvPr>
            <p:ph type="ftr" sz="quarter" idx="11"/>
          </p:nvPr>
        </p:nvSpPr>
        <p:spPr/>
        <p:txBody>
          <a:bodyPr/>
          <a:lstStyle/>
          <a:p>
            <a:r>
              <a:rPr lang="en-GB"/>
              <a:t>Park. K, Park Textbook of Preventive And Social Medicine, 25th ed, 2019, 987</a:t>
            </a:r>
            <a:endParaRPr lang="en-IN"/>
          </a:p>
        </p:txBody>
      </p:sp>
      <p:sp>
        <p:nvSpPr>
          <p:cNvPr id="7" name="Slide Number Placeholder 6"/>
          <p:cNvSpPr>
            <a:spLocks noGrp="1"/>
          </p:cNvSpPr>
          <p:nvPr>
            <p:ph type="sldNum" sz="quarter" idx="12"/>
          </p:nvPr>
        </p:nvSpPr>
        <p:spPr/>
        <p:txBody>
          <a:bodyPr/>
          <a:lstStyle/>
          <a:p>
            <a:fld id="{B2666491-3727-4722-9BF9-7605D580584B}" type="slidenum">
              <a:rPr lang="en-IN" smtClean="0"/>
              <a:pPr/>
              <a:t>‹#›</a:t>
            </a:fld>
            <a:endParaRPr lang="en-IN"/>
          </a:p>
        </p:txBody>
      </p:sp>
    </p:spTree>
    <p:extLst>
      <p:ext uri="{BB962C8B-B14F-4D97-AF65-F5344CB8AC3E}">
        <p14:creationId xmlns:p14="http://schemas.microsoft.com/office/powerpoint/2010/main" xmlns="" val="3592886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A305CC1-A41D-40D6-B399-98FFEFEA5B0B}" type="datetime1">
              <a:rPr lang="en-IN" smtClean="0"/>
              <a:pPr/>
              <a:t>04-02-2022</a:t>
            </a:fld>
            <a:endParaRPr lang="en-IN"/>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GB"/>
              <a:t>Park. K, Park Textbook of Preventive And Social Medicine, 25th ed, 2019, 987</a:t>
            </a:r>
            <a:endParaRPr lang="en-IN"/>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2666491-3727-4722-9BF9-7605D580584B}" type="slidenum">
              <a:rPr lang="en-IN" smtClean="0"/>
              <a:pPr/>
              <a:t>‹#›</a:t>
            </a:fld>
            <a:endParaRPr lang="en-IN"/>
          </a:p>
        </p:txBody>
      </p:sp>
    </p:spTree>
    <p:extLst>
      <p:ext uri="{BB962C8B-B14F-4D97-AF65-F5344CB8AC3E}">
        <p14:creationId xmlns:p14="http://schemas.microsoft.com/office/powerpoint/2010/main" xmlns="" val="4173602913"/>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sldNum="0" hd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eb.mit.edu/urbanupgrading/upgrading/resources/organizations/Sida.html/acces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eb.mit.edu/urbanupgrading/upgrading/resources/organizations/Sida.html/acces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eb.mit.edu/urbanupgrading/upgrading/resources/organizations/Sida.html/acces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eb.mit.edu/urbanupgrading/upgrading/resources/organizations/Sida.html/acces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eb.mit.edu/urbanupgrading/upgrading/resources/organizations/Sida.html/acces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eb.mit.edu/urbanupgrading/upgrading/resources/organizations/Sida.html/acces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eb.mit.edu/urbanupgrading/upgrading/resources/organizations/Sida.html/acces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eb.mit.edu/urbanupgrading/upgrading/resources/organizations/Sida.html/acces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eb.mit.edu/urbanupgrading/upgrading/resources/organizations/Sida.html/acces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46E72D-097D-44B9-B8A1-5846A7C4E93A}"/>
              </a:ext>
            </a:extLst>
          </p:cNvPr>
          <p:cNvSpPr>
            <a:spLocks noGrp="1"/>
          </p:cNvSpPr>
          <p:nvPr>
            <p:ph type="ctrTitle"/>
          </p:nvPr>
        </p:nvSpPr>
        <p:spPr>
          <a:xfrm>
            <a:off x="2743199" y="2371241"/>
            <a:ext cx="8276095" cy="2634712"/>
          </a:xfrm>
        </p:spPr>
        <p:txBody>
          <a:bodyPr>
            <a:normAutofit fontScale="90000"/>
          </a:bodyPr>
          <a:lstStyle/>
          <a:p>
            <a:r>
              <a:rPr lang="en-GB" sz="9600" dirty="0">
                <a:latin typeface="Algerian" panose="04020705040A02060702" pitchFamily="82" charset="0"/>
              </a:rPr>
              <a:t>SIDA</a:t>
            </a:r>
            <a:r>
              <a:rPr lang="en-GB" dirty="0"/>
              <a:t/>
            </a:r>
            <a:br>
              <a:rPr lang="en-GB" dirty="0"/>
            </a:br>
            <a:r>
              <a:rPr lang="en-GB" dirty="0"/>
              <a:t>(</a:t>
            </a:r>
            <a:r>
              <a:rPr lang="en-IN" sz="4000" dirty="0">
                <a:solidFill>
                  <a:srgbClr val="000000"/>
                </a:solidFill>
                <a:effectLst/>
                <a:latin typeface="Times New Roman" panose="02020603050405020304" pitchFamily="18" charset="0"/>
              </a:rPr>
              <a:t>Swedish International Development Agency)</a:t>
            </a:r>
            <a:endParaRPr lang="en-IN" sz="4000" dirty="0"/>
          </a:p>
        </p:txBody>
      </p:sp>
    </p:spTree>
    <p:extLst>
      <p:ext uri="{BB962C8B-B14F-4D97-AF65-F5344CB8AC3E}">
        <p14:creationId xmlns:p14="http://schemas.microsoft.com/office/powerpoint/2010/main" xmlns="" val="2822429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2B39691-04EF-450D-A8B6-4A930D84D7B8}"/>
              </a:ext>
            </a:extLst>
          </p:cNvPr>
          <p:cNvSpPr>
            <a:spLocks noGrp="1"/>
          </p:cNvSpPr>
          <p:nvPr>
            <p:ph idx="1"/>
          </p:nvPr>
        </p:nvSpPr>
        <p:spPr>
          <a:xfrm>
            <a:off x="762000" y="643467"/>
            <a:ext cx="10591800" cy="5533496"/>
          </a:xfrm>
        </p:spPr>
        <p:txBody>
          <a:bodyPr>
            <a:normAutofit/>
          </a:bodyPr>
          <a:lstStyle/>
          <a:p>
            <a:r>
              <a:rPr lang="en-GB" sz="2800" b="1" i="0" dirty="0">
                <a:solidFill>
                  <a:srgbClr val="000000"/>
                </a:solidFill>
                <a:effectLst/>
                <a:latin typeface="+mj-lt"/>
              </a:rPr>
              <a:t>Research Cooperation</a:t>
            </a:r>
            <a:r>
              <a:rPr lang="en-GB" sz="2800" b="0" i="0" dirty="0">
                <a:solidFill>
                  <a:srgbClr val="000000"/>
                </a:solidFill>
                <a:effectLst/>
                <a:latin typeface="+mj-lt"/>
              </a:rPr>
              <a:t>: Swedish researchers are given SIDA grants for work in development through one of the following programs: programs for bilateral research cooperation with developing countries (1/3 of funds), regional programs (1/3 of funds), international research programs including those of the WHO and CGIAR are funded (1/4 of funds), research work on developing countries conducted in Sweden (1/10 of funds).</a:t>
            </a:r>
          </a:p>
          <a:p>
            <a:r>
              <a:rPr lang="en-GB" sz="2800" b="1" i="0" dirty="0">
                <a:solidFill>
                  <a:srgbClr val="000000"/>
                </a:solidFill>
                <a:effectLst/>
                <a:latin typeface="+mj-lt"/>
              </a:rPr>
              <a:t>Consultant Trust Fund Programme</a:t>
            </a:r>
            <a:r>
              <a:rPr lang="en-GB" sz="2800" b="0" i="0" dirty="0">
                <a:solidFill>
                  <a:srgbClr val="000000"/>
                </a:solidFill>
                <a:effectLst/>
                <a:latin typeface="+mj-lt"/>
              </a:rPr>
              <a:t>: 10 consultant funds with regional or global operations are funding through international development banks and organizations.</a:t>
            </a:r>
            <a:endParaRPr lang="en-IN" sz="2800" dirty="0">
              <a:latin typeface="+mj-lt"/>
            </a:endParaRPr>
          </a:p>
        </p:txBody>
      </p:sp>
      <p:sp>
        <p:nvSpPr>
          <p:cNvPr id="4" name="Footer Placeholder 3">
            <a:extLst>
              <a:ext uri="{FF2B5EF4-FFF2-40B4-BE49-F238E27FC236}">
                <a16:creationId xmlns:a16="http://schemas.microsoft.com/office/drawing/2014/main" xmlns="" id="{EB3081C3-C718-405F-B356-4F33116B62A9}"/>
              </a:ext>
            </a:extLst>
          </p:cNvPr>
          <p:cNvSpPr>
            <a:spLocks noGrp="1"/>
          </p:cNvSpPr>
          <p:nvPr>
            <p:ph type="ftr" sz="quarter" idx="11"/>
          </p:nvPr>
        </p:nvSpPr>
        <p:spPr/>
        <p:txBody>
          <a:bodyPr/>
          <a:lstStyle/>
          <a:p>
            <a:r>
              <a:rPr lang="en-GB" dirty="0"/>
              <a:t>Park. K, Park Textbook of Preventive And Social Medicine, 25th ed, 2019, 987</a:t>
            </a:r>
          </a:p>
          <a:p>
            <a:r>
              <a:rPr lang="en-IN" dirty="0">
                <a:hlinkClick r:id="rId2"/>
              </a:rPr>
              <a:t>http://web.mit.edu/urbanupgrading/upgrading/resources/organizations/Sida.html/access</a:t>
            </a:r>
            <a:r>
              <a:rPr lang="en-IN" dirty="0"/>
              <a:t> date:31.01.22</a:t>
            </a:r>
          </a:p>
          <a:p>
            <a:endParaRPr lang="en-IN" dirty="0"/>
          </a:p>
        </p:txBody>
      </p:sp>
    </p:spTree>
    <p:extLst>
      <p:ext uri="{BB962C8B-B14F-4D97-AF65-F5344CB8AC3E}">
        <p14:creationId xmlns:p14="http://schemas.microsoft.com/office/powerpoint/2010/main" xmlns="" val="1955596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361D6B5-D980-45A3-BC1F-8CB7981F912B}"/>
              </a:ext>
            </a:extLst>
          </p:cNvPr>
          <p:cNvSpPr>
            <a:spLocks noGrp="1"/>
          </p:cNvSpPr>
          <p:nvPr>
            <p:ph idx="1"/>
          </p:nvPr>
        </p:nvSpPr>
        <p:spPr>
          <a:xfrm>
            <a:off x="931334" y="1752600"/>
            <a:ext cx="10131425" cy="3649133"/>
          </a:xfrm>
        </p:spPr>
        <p:txBody>
          <a:bodyPr>
            <a:normAutofit/>
          </a:bodyPr>
          <a:lstStyle/>
          <a:p>
            <a:pPr marL="0" indent="0" algn="ctr">
              <a:buNone/>
            </a:pPr>
            <a:r>
              <a:rPr lang="en-GB" sz="9600" dirty="0"/>
              <a:t>THANK YOU</a:t>
            </a:r>
            <a:endParaRPr lang="en-IN" sz="9600" dirty="0"/>
          </a:p>
        </p:txBody>
      </p:sp>
    </p:spTree>
    <p:extLst>
      <p:ext uri="{BB962C8B-B14F-4D97-AF65-F5344CB8AC3E}">
        <p14:creationId xmlns:p14="http://schemas.microsoft.com/office/powerpoint/2010/main" xmlns="" val="1634434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7BED88-1B0B-4461-99C7-D5A7F8684B75}"/>
              </a:ext>
            </a:extLst>
          </p:cNvPr>
          <p:cNvSpPr>
            <a:spLocks noGrp="1"/>
          </p:cNvSpPr>
          <p:nvPr>
            <p:ph type="title"/>
          </p:nvPr>
        </p:nvSpPr>
        <p:spPr/>
        <p:txBody>
          <a:bodyPr>
            <a:normAutofit/>
          </a:bodyPr>
          <a:lstStyle/>
          <a:p>
            <a:r>
              <a:rPr lang="en-GB" sz="6000" b="1" u="sng" dirty="0">
                <a:latin typeface="+mn-lt"/>
              </a:rPr>
              <a:t>OVERVIEW</a:t>
            </a:r>
            <a:endParaRPr lang="en-IN" sz="6000" b="1" u="sng" dirty="0">
              <a:latin typeface="+mn-lt"/>
            </a:endParaRPr>
          </a:p>
        </p:txBody>
      </p:sp>
      <p:sp>
        <p:nvSpPr>
          <p:cNvPr id="6" name="Content Placeholder 5">
            <a:extLst>
              <a:ext uri="{FF2B5EF4-FFF2-40B4-BE49-F238E27FC236}">
                <a16:creationId xmlns:a16="http://schemas.microsoft.com/office/drawing/2014/main" xmlns="" id="{0BB9C081-ADDF-4D4C-BDC6-3F7F4E34BE04}"/>
              </a:ext>
            </a:extLst>
          </p:cNvPr>
          <p:cNvSpPr>
            <a:spLocks noGrp="1"/>
          </p:cNvSpPr>
          <p:nvPr>
            <p:ph idx="1"/>
          </p:nvPr>
        </p:nvSpPr>
        <p:spPr>
          <a:xfrm>
            <a:off x="685801" y="1913467"/>
            <a:ext cx="10131425" cy="4563533"/>
          </a:xfrm>
        </p:spPr>
        <p:txBody>
          <a:bodyPr/>
          <a:lstStyle/>
          <a:p>
            <a:r>
              <a:rPr lang="en-GB" sz="3600" b="1" u="sng" dirty="0">
                <a:solidFill>
                  <a:schemeClr val="bg1"/>
                </a:solidFill>
                <a:latin typeface="+mj-lt"/>
              </a:rPr>
              <a:t>TYPE:</a:t>
            </a:r>
            <a:r>
              <a:rPr lang="en-GB" sz="3600" dirty="0">
                <a:solidFill>
                  <a:schemeClr val="bg1"/>
                </a:solidFill>
                <a:latin typeface="+mj-lt"/>
              </a:rPr>
              <a:t> </a:t>
            </a:r>
            <a:r>
              <a:rPr lang="en-GB" sz="3600" dirty="0">
                <a:solidFill>
                  <a:schemeClr val="bg1"/>
                </a:solidFill>
                <a:effectLst/>
                <a:latin typeface="+mj-lt"/>
              </a:rPr>
              <a:t>Governmental agency providing technical assistance and funding throughout the world.</a:t>
            </a:r>
          </a:p>
          <a:p>
            <a:r>
              <a:rPr lang="en-GB" sz="3600" b="1" u="sng" dirty="0">
                <a:solidFill>
                  <a:schemeClr val="bg1"/>
                </a:solidFill>
                <a:latin typeface="+mj-lt"/>
              </a:rPr>
              <a:t>FORMED</a:t>
            </a:r>
            <a:r>
              <a:rPr lang="en-GB" sz="3600" dirty="0">
                <a:solidFill>
                  <a:schemeClr val="bg1"/>
                </a:solidFill>
                <a:latin typeface="+mj-lt"/>
              </a:rPr>
              <a:t>: 1995</a:t>
            </a:r>
          </a:p>
          <a:p>
            <a:r>
              <a:rPr lang="en-GB" sz="3600" b="1" u="sng" dirty="0">
                <a:solidFill>
                  <a:schemeClr val="bg1"/>
                </a:solidFill>
                <a:effectLst/>
                <a:latin typeface="+mj-lt"/>
              </a:rPr>
              <a:t>HEADQUARTERS</a:t>
            </a:r>
            <a:r>
              <a:rPr lang="en-GB" sz="3600" dirty="0">
                <a:solidFill>
                  <a:schemeClr val="bg1"/>
                </a:solidFill>
                <a:effectLst/>
                <a:latin typeface="+mj-lt"/>
              </a:rPr>
              <a:t>: Sweden</a:t>
            </a:r>
          </a:p>
          <a:p>
            <a:endParaRPr lang="en-GB" dirty="0">
              <a:effectLst/>
              <a:latin typeface="Times New Roman" panose="02020603050405020304" pitchFamily="18" charset="0"/>
            </a:endParaRPr>
          </a:p>
          <a:p>
            <a:endParaRPr lang="en-GB" dirty="0">
              <a:effectLst/>
              <a:latin typeface="Times New Roman" panose="02020603050405020304" pitchFamily="18" charset="0"/>
            </a:endParaRPr>
          </a:p>
          <a:p>
            <a:endParaRPr lang="en-GB" dirty="0">
              <a:effectLst/>
              <a:latin typeface="Times New Roman" panose="02020603050405020304" pitchFamily="18" charset="0"/>
            </a:endParaRPr>
          </a:p>
          <a:p>
            <a:endParaRPr lang="en-IN" dirty="0"/>
          </a:p>
        </p:txBody>
      </p:sp>
      <p:sp>
        <p:nvSpPr>
          <p:cNvPr id="7" name="Footer Placeholder 6">
            <a:extLst>
              <a:ext uri="{FF2B5EF4-FFF2-40B4-BE49-F238E27FC236}">
                <a16:creationId xmlns:a16="http://schemas.microsoft.com/office/drawing/2014/main" xmlns="" id="{73DBF844-3E60-4054-87B8-318ADC49B2F4}"/>
              </a:ext>
            </a:extLst>
          </p:cNvPr>
          <p:cNvSpPr>
            <a:spLocks noGrp="1"/>
          </p:cNvSpPr>
          <p:nvPr>
            <p:ph type="ftr" sz="quarter" idx="11"/>
          </p:nvPr>
        </p:nvSpPr>
        <p:spPr>
          <a:xfrm>
            <a:off x="787400" y="6059487"/>
            <a:ext cx="7827659" cy="377825"/>
          </a:xfrm>
        </p:spPr>
        <p:txBody>
          <a:bodyPr/>
          <a:lstStyle/>
          <a:p>
            <a:r>
              <a:rPr lang="en-GB" dirty="0"/>
              <a:t>Park. K, Park Textbook of Preventive And Social Medicine, 25th ed, 2019, 987</a:t>
            </a:r>
          </a:p>
          <a:p>
            <a:r>
              <a:rPr lang="en-IN" dirty="0">
                <a:hlinkClick r:id="rId2"/>
              </a:rPr>
              <a:t>http://web.mit.edu/urbanupgrading/upgrading/resources/organizations/Sida.html/access</a:t>
            </a:r>
            <a:r>
              <a:rPr lang="en-IN" dirty="0"/>
              <a:t> date:31.01.22</a:t>
            </a:r>
          </a:p>
          <a:p>
            <a:endParaRPr lang="en-IN" dirty="0"/>
          </a:p>
        </p:txBody>
      </p:sp>
    </p:spTree>
    <p:extLst>
      <p:ext uri="{BB962C8B-B14F-4D97-AF65-F5344CB8AC3E}">
        <p14:creationId xmlns:p14="http://schemas.microsoft.com/office/powerpoint/2010/main" xmlns="" val="1738248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76354F-7729-4DFA-93EC-D9FAD2195079}"/>
              </a:ext>
            </a:extLst>
          </p:cNvPr>
          <p:cNvSpPr>
            <a:spLocks noGrp="1"/>
          </p:cNvSpPr>
          <p:nvPr>
            <p:ph type="title"/>
          </p:nvPr>
        </p:nvSpPr>
        <p:spPr/>
        <p:txBody>
          <a:bodyPr>
            <a:normAutofit/>
          </a:bodyPr>
          <a:lstStyle/>
          <a:p>
            <a:r>
              <a:rPr lang="en-GB" sz="4800" b="1" u="sng" dirty="0"/>
              <a:t>INTRODUCTION</a:t>
            </a:r>
            <a:endParaRPr lang="en-IN" sz="4800" b="1" u="sng" dirty="0"/>
          </a:p>
        </p:txBody>
      </p:sp>
      <p:sp>
        <p:nvSpPr>
          <p:cNvPr id="3" name="Content Placeholder 2">
            <a:extLst>
              <a:ext uri="{FF2B5EF4-FFF2-40B4-BE49-F238E27FC236}">
                <a16:creationId xmlns:a16="http://schemas.microsoft.com/office/drawing/2014/main" xmlns="" id="{B9C7E384-93DA-43FF-A3DE-EDFF6ADD995D}"/>
              </a:ext>
            </a:extLst>
          </p:cNvPr>
          <p:cNvSpPr>
            <a:spLocks noGrp="1"/>
          </p:cNvSpPr>
          <p:nvPr>
            <p:ph idx="1"/>
          </p:nvPr>
        </p:nvSpPr>
        <p:spPr>
          <a:xfrm>
            <a:off x="838200" y="1690688"/>
            <a:ext cx="10515600" cy="4802187"/>
          </a:xfrm>
        </p:spPr>
        <p:txBody>
          <a:bodyPr>
            <a:normAutofit/>
          </a:bodyPr>
          <a:lstStyle/>
          <a:p>
            <a:r>
              <a:rPr lang="en-GB" sz="2800" dirty="0">
                <a:solidFill>
                  <a:srgbClr val="000000"/>
                </a:solidFill>
                <a:effectLst/>
                <a:latin typeface="+mj-lt"/>
              </a:rPr>
              <a:t>The Swedish International Development Agency is assisting the National Tuberculosis Control Programme since 1979.</a:t>
            </a:r>
          </a:p>
          <a:p>
            <a:r>
              <a:rPr lang="en-GB" sz="2800" b="0" i="0" dirty="0">
                <a:solidFill>
                  <a:srgbClr val="000000"/>
                </a:solidFill>
                <a:effectLst/>
                <a:latin typeface="+mj-lt"/>
              </a:rPr>
              <a:t>SIDA is a government agency of the country of Sweden with over 650 employees.</a:t>
            </a:r>
            <a:endParaRPr lang="en-GB" sz="2800" dirty="0">
              <a:solidFill>
                <a:srgbClr val="000000"/>
              </a:solidFill>
              <a:effectLst/>
              <a:latin typeface="+mj-lt"/>
            </a:endParaRPr>
          </a:p>
          <a:p>
            <a:r>
              <a:rPr lang="en-GB" sz="2800" b="0" i="0" dirty="0">
                <a:solidFill>
                  <a:srgbClr val="000000"/>
                </a:solidFill>
                <a:effectLst/>
                <a:latin typeface="+mj-lt"/>
              </a:rPr>
              <a:t>SIDA channels its resources through NGOs, multilateral cooperation, and the EU, among others, and is interested in promoting the idea of “international development cooperation” to replace the one-sided giving indicated by the term “assistance.” </a:t>
            </a:r>
            <a:endParaRPr lang="en-IN" sz="2800" dirty="0">
              <a:latin typeface="+mj-lt"/>
            </a:endParaRPr>
          </a:p>
        </p:txBody>
      </p:sp>
      <p:sp>
        <p:nvSpPr>
          <p:cNvPr id="5" name="Footer Placeholder 4">
            <a:extLst>
              <a:ext uri="{FF2B5EF4-FFF2-40B4-BE49-F238E27FC236}">
                <a16:creationId xmlns:a16="http://schemas.microsoft.com/office/drawing/2014/main" xmlns="" id="{EEF0D029-595A-42F4-9C27-541F1602BE19}"/>
              </a:ext>
            </a:extLst>
          </p:cNvPr>
          <p:cNvSpPr>
            <a:spLocks noGrp="1"/>
          </p:cNvSpPr>
          <p:nvPr>
            <p:ph type="ftr" sz="quarter" idx="11"/>
          </p:nvPr>
        </p:nvSpPr>
        <p:spPr>
          <a:xfrm>
            <a:off x="965200" y="6115050"/>
            <a:ext cx="7827659" cy="377825"/>
          </a:xfrm>
        </p:spPr>
        <p:txBody>
          <a:bodyPr/>
          <a:lstStyle/>
          <a:p>
            <a:r>
              <a:rPr lang="en-GB" dirty="0"/>
              <a:t>Park. K, Park Textbook of Preventive And Social Medicine, 25th ed, 2019, 987</a:t>
            </a:r>
          </a:p>
          <a:p>
            <a:r>
              <a:rPr lang="en-IN" dirty="0">
                <a:hlinkClick r:id="rId2"/>
              </a:rPr>
              <a:t>http://web.mit.edu/urbanupgrading/upgrading/resources/organizations/Sida.html/access</a:t>
            </a:r>
            <a:r>
              <a:rPr lang="en-IN" dirty="0"/>
              <a:t> date:31.01.22</a:t>
            </a:r>
          </a:p>
          <a:p>
            <a:endParaRPr lang="en-IN" dirty="0"/>
          </a:p>
        </p:txBody>
      </p:sp>
    </p:spTree>
    <p:extLst>
      <p:ext uri="{BB962C8B-B14F-4D97-AF65-F5344CB8AC3E}">
        <p14:creationId xmlns:p14="http://schemas.microsoft.com/office/powerpoint/2010/main" xmlns="" val="2508715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7C4E3AF-18FB-4578-BB6C-6296A89F8AED}"/>
              </a:ext>
            </a:extLst>
          </p:cNvPr>
          <p:cNvSpPr>
            <a:spLocks noGrp="1"/>
          </p:cNvSpPr>
          <p:nvPr>
            <p:ph idx="1"/>
          </p:nvPr>
        </p:nvSpPr>
        <p:spPr>
          <a:xfrm>
            <a:off x="838200" y="929898"/>
            <a:ext cx="10515600" cy="5247065"/>
          </a:xfrm>
        </p:spPr>
        <p:txBody>
          <a:bodyPr>
            <a:normAutofit/>
          </a:bodyPr>
          <a:lstStyle/>
          <a:p>
            <a:r>
              <a:rPr lang="en-GB" sz="3200" b="0" i="0" dirty="0">
                <a:solidFill>
                  <a:srgbClr val="000000"/>
                </a:solidFill>
                <a:effectLst/>
                <a:latin typeface="+mj-lt"/>
              </a:rPr>
              <a:t>Supporting over 2,000 projects in over 100 countries (over 20 of them are specially designated as target countries), SIDA seeks to create partnerships with companies, popular movements, organizations, universities, and government agencies for its development projects.</a:t>
            </a:r>
          </a:p>
          <a:p>
            <a:r>
              <a:rPr lang="en-GB" sz="3200" b="0" i="0" dirty="0">
                <a:solidFill>
                  <a:srgbClr val="000000"/>
                </a:solidFill>
                <a:effectLst/>
                <a:latin typeface="+mj-lt"/>
              </a:rPr>
              <a:t>SIDA’S geographic focus is on countries in Africa, Asia, Latin America, and Central and Eastern Europe.</a:t>
            </a:r>
            <a:endParaRPr lang="en-IN" sz="3200" dirty="0">
              <a:latin typeface="+mj-lt"/>
            </a:endParaRPr>
          </a:p>
        </p:txBody>
      </p:sp>
      <p:sp>
        <p:nvSpPr>
          <p:cNvPr id="4" name="Footer Placeholder 3">
            <a:extLst>
              <a:ext uri="{FF2B5EF4-FFF2-40B4-BE49-F238E27FC236}">
                <a16:creationId xmlns:a16="http://schemas.microsoft.com/office/drawing/2014/main" xmlns="" id="{FCE7B84D-55A6-4E43-AE9D-2CE61DCEC723}"/>
              </a:ext>
            </a:extLst>
          </p:cNvPr>
          <p:cNvSpPr>
            <a:spLocks noGrp="1"/>
          </p:cNvSpPr>
          <p:nvPr>
            <p:ph type="ftr" sz="quarter" idx="11"/>
          </p:nvPr>
        </p:nvSpPr>
        <p:spPr/>
        <p:txBody>
          <a:bodyPr/>
          <a:lstStyle/>
          <a:p>
            <a:r>
              <a:rPr lang="en-GB" dirty="0"/>
              <a:t>Park. K, Park Textbook of Preventive And Social Medicine, 25th ed, 2019, 987</a:t>
            </a:r>
          </a:p>
          <a:p>
            <a:r>
              <a:rPr lang="en-IN" dirty="0">
                <a:hlinkClick r:id="rId2"/>
              </a:rPr>
              <a:t>http://web.mit.edu/urbanupgrading/upgrading/resources/organizations/Sida.html/access</a:t>
            </a:r>
            <a:r>
              <a:rPr lang="en-IN" dirty="0"/>
              <a:t> date:31.01.22</a:t>
            </a:r>
          </a:p>
          <a:p>
            <a:endParaRPr lang="en-IN" dirty="0"/>
          </a:p>
        </p:txBody>
      </p:sp>
    </p:spTree>
    <p:extLst>
      <p:ext uri="{BB962C8B-B14F-4D97-AF65-F5344CB8AC3E}">
        <p14:creationId xmlns:p14="http://schemas.microsoft.com/office/powerpoint/2010/main" xmlns="" val="2939489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81A589-522A-46D3-9352-935761E36D4B}"/>
              </a:ext>
            </a:extLst>
          </p:cNvPr>
          <p:cNvSpPr>
            <a:spLocks noGrp="1"/>
          </p:cNvSpPr>
          <p:nvPr>
            <p:ph type="title"/>
          </p:nvPr>
        </p:nvSpPr>
        <p:spPr>
          <a:xfrm>
            <a:off x="685801" y="609601"/>
            <a:ext cx="10131425" cy="1092200"/>
          </a:xfrm>
        </p:spPr>
        <p:txBody>
          <a:bodyPr>
            <a:normAutofit/>
          </a:bodyPr>
          <a:lstStyle/>
          <a:p>
            <a:r>
              <a:rPr lang="en-GB" sz="4800" b="1" u="sng" dirty="0"/>
              <a:t>GOALS</a:t>
            </a:r>
            <a:endParaRPr lang="en-IN" sz="4800" b="1" u="sng" dirty="0"/>
          </a:p>
        </p:txBody>
      </p:sp>
      <p:sp>
        <p:nvSpPr>
          <p:cNvPr id="3" name="Content Placeholder 2">
            <a:extLst>
              <a:ext uri="{FF2B5EF4-FFF2-40B4-BE49-F238E27FC236}">
                <a16:creationId xmlns:a16="http://schemas.microsoft.com/office/drawing/2014/main" xmlns="" id="{DD27512C-C4AE-4E66-923D-9F775CC329DD}"/>
              </a:ext>
            </a:extLst>
          </p:cNvPr>
          <p:cNvSpPr>
            <a:spLocks noGrp="1"/>
          </p:cNvSpPr>
          <p:nvPr>
            <p:ph idx="1"/>
          </p:nvPr>
        </p:nvSpPr>
        <p:spPr>
          <a:xfrm>
            <a:off x="838200" y="1503336"/>
            <a:ext cx="10515600" cy="4989539"/>
          </a:xfrm>
        </p:spPr>
        <p:txBody>
          <a:bodyPr>
            <a:normAutofit/>
          </a:bodyPr>
          <a:lstStyle/>
          <a:p>
            <a:r>
              <a:rPr lang="en-GB" sz="2800" b="1" i="0" dirty="0">
                <a:solidFill>
                  <a:srgbClr val="000000"/>
                </a:solidFill>
                <a:effectLst/>
                <a:latin typeface="+mj-lt"/>
              </a:rPr>
              <a:t>Economic growth</a:t>
            </a:r>
            <a:r>
              <a:rPr lang="en-GB" sz="2800" b="0" i="0" dirty="0">
                <a:solidFill>
                  <a:srgbClr val="000000"/>
                </a:solidFill>
                <a:effectLst/>
                <a:latin typeface="+mj-lt"/>
              </a:rPr>
              <a:t>. To help increase the production of goods and services.</a:t>
            </a:r>
          </a:p>
          <a:p>
            <a:r>
              <a:rPr lang="en-GB" sz="2800" b="1" i="0" dirty="0">
                <a:solidFill>
                  <a:srgbClr val="000000"/>
                </a:solidFill>
                <a:effectLst/>
                <a:latin typeface="+mj-lt"/>
              </a:rPr>
              <a:t>Economic and social equality</a:t>
            </a:r>
            <a:r>
              <a:rPr lang="en-GB" sz="2800" b="0" i="0" dirty="0">
                <a:solidFill>
                  <a:srgbClr val="000000"/>
                </a:solidFill>
                <a:effectLst/>
                <a:latin typeface="+mj-lt"/>
              </a:rPr>
              <a:t>. To help reduce differences between rich and poor and ensure that everyone’s basic needs are met.</a:t>
            </a:r>
          </a:p>
          <a:p>
            <a:r>
              <a:rPr lang="en-GB" sz="2800" b="1" i="0" dirty="0">
                <a:solidFill>
                  <a:srgbClr val="000000"/>
                </a:solidFill>
                <a:effectLst/>
                <a:latin typeface="+mj-lt"/>
              </a:rPr>
              <a:t>Economic and political independence</a:t>
            </a:r>
            <a:r>
              <a:rPr lang="en-GB" sz="2800" b="0" i="0" dirty="0">
                <a:solidFill>
                  <a:srgbClr val="000000"/>
                </a:solidFill>
                <a:effectLst/>
                <a:latin typeface="+mj-lt"/>
              </a:rPr>
              <a:t>. To help to ensure that countries can make their own decisions on their economies and policies and create the conditions necessary for national self-determination.</a:t>
            </a:r>
          </a:p>
        </p:txBody>
      </p:sp>
      <p:sp>
        <p:nvSpPr>
          <p:cNvPr id="4" name="Footer Placeholder 3">
            <a:extLst>
              <a:ext uri="{FF2B5EF4-FFF2-40B4-BE49-F238E27FC236}">
                <a16:creationId xmlns:a16="http://schemas.microsoft.com/office/drawing/2014/main" xmlns="" id="{D8680415-735A-4BE9-80E8-52947BBCA34F}"/>
              </a:ext>
            </a:extLst>
          </p:cNvPr>
          <p:cNvSpPr>
            <a:spLocks noGrp="1"/>
          </p:cNvSpPr>
          <p:nvPr>
            <p:ph type="ftr" sz="quarter" idx="11"/>
          </p:nvPr>
        </p:nvSpPr>
        <p:spPr/>
        <p:txBody>
          <a:bodyPr/>
          <a:lstStyle/>
          <a:p>
            <a:r>
              <a:rPr lang="en-GB" dirty="0"/>
              <a:t>Park. K, Park Textbook of Preventive And Social Medicine, 25th ed, 2019, 987</a:t>
            </a:r>
          </a:p>
          <a:p>
            <a:r>
              <a:rPr lang="en-IN" dirty="0">
                <a:hlinkClick r:id="rId2"/>
              </a:rPr>
              <a:t>http://web.mit.edu/urbanupgrading/upgrading/resources/organizations/Sida.html/access</a:t>
            </a:r>
            <a:r>
              <a:rPr lang="en-IN" dirty="0"/>
              <a:t> date:31.01.22</a:t>
            </a:r>
          </a:p>
        </p:txBody>
      </p:sp>
    </p:spTree>
    <p:extLst>
      <p:ext uri="{BB962C8B-B14F-4D97-AF65-F5344CB8AC3E}">
        <p14:creationId xmlns:p14="http://schemas.microsoft.com/office/powerpoint/2010/main" xmlns="" val="79026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4D772C3-FCE8-4A13-95FD-856200DA5F4B}"/>
              </a:ext>
            </a:extLst>
          </p:cNvPr>
          <p:cNvSpPr>
            <a:spLocks noGrp="1"/>
          </p:cNvSpPr>
          <p:nvPr>
            <p:ph idx="1"/>
          </p:nvPr>
        </p:nvSpPr>
        <p:spPr>
          <a:xfrm>
            <a:off x="838200" y="727416"/>
            <a:ext cx="10515600" cy="4797614"/>
          </a:xfrm>
        </p:spPr>
        <p:txBody>
          <a:bodyPr>
            <a:normAutofit/>
          </a:bodyPr>
          <a:lstStyle/>
          <a:p>
            <a:r>
              <a:rPr lang="en-GB" sz="2800" b="1" i="0" dirty="0">
                <a:solidFill>
                  <a:srgbClr val="000000"/>
                </a:solidFill>
                <a:effectLst/>
                <a:latin typeface="+mj-lt"/>
              </a:rPr>
              <a:t>Democratic development</a:t>
            </a:r>
            <a:r>
              <a:rPr lang="en-GB" sz="2800" b="0" i="0" dirty="0">
                <a:solidFill>
                  <a:srgbClr val="000000"/>
                </a:solidFill>
                <a:effectLst/>
                <a:latin typeface="+mj-lt"/>
              </a:rPr>
              <a:t>. To help to ensure that people are given greater opportunities to influence developments locally, regionally and nationally.</a:t>
            </a:r>
          </a:p>
          <a:p>
            <a:r>
              <a:rPr lang="en-GB" sz="2800" b="1" i="0" dirty="0">
                <a:solidFill>
                  <a:srgbClr val="000000"/>
                </a:solidFill>
                <a:effectLst/>
                <a:latin typeface="+mj-lt"/>
              </a:rPr>
              <a:t>Environmental protection</a:t>
            </a:r>
            <a:r>
              <a:rPr lang="en-GB" sz="2800" b="0" i="0" dirty="0">
                <a:solidFill>
                  <a:srgbClr val="000000"/>
                </a:solidFill>
                <a:effectLst/>
                <a:latin typeface="+mj-lt"/>
              </a:rPr>
              <a:t>. To promote the sustainable use of natural resources and protection of the environment.</a:t>
            </a:r>
          </a:p>
          <a:p>
            <a:r>
              <a:rPr lang="en-GB" sz="2800" b="1" i="0" dirty="0">
                <a:solidFill>
                  <a:srgbClr val="000000"/>
                </a:solidFill>
                <a:effectLst/>
                <a:latin typeface="+mj-lt"/>
              </a:rPr>
              <a:t>Gender equality</a:t>
            </a:r>
            <a:r>
              <a:rPr lang="en-GB" sz="2800" b="0" i="0" dirty="0">
                <a:solidFill>
                  <a:srgbClr val="000000"/>
                </a:solidFill>
                <a:effectLst/>
                <a:latin typeface="+mj-lt"/>
              </a:rPr>
              <a:t>. To promote equality between men and women.</a:t>
            </a:r>
            <a:endParaRPr lang="en-IN" sz="2800" dirty="0">
              <a:latin typeface="+mj-lt"/>
            </a:endParaRPr>
          </a:p>
        </p:txBody>
      </p:sp>
      <p:sp>
        <p:nvSpPr>
          <p:cNvPr id="4" name="Footer Placeholder 3">
            <a:extLst>
              <a:ext uri="{FF2B5EF4-FFF2-40B4-BE49-F238E27FC236}">
                <a16:creationId xmlns:a16="http://schemas.microsoft.com/office/drawing/2014/main" xmlns="" id="{937A7308-99CB-4D64-816B-58CDB41C075B}"/>
              </a:ext>
            </a:extLst>
          </p:cNvPr>
          <p:cNvSpPr>
            <a:spLocks noGrp="1"/>
          </p:cNvSpPr>
          <p:nvPr>
            <p:ph type="ftr" sz="quarter" idx="11"/>
          </p:nvPr>
        </p:nvSpPr>
        <p:spPr/>
        <p:txBody>
          <a:bodyPr/>
          <a:lstStyle/>
          <a:p>
            <a:r>
              <a:rPr lang="en-GB" dirty="0"/>
              <a:t>Park. K, Park Textbook of Preventive And Social Medicine, 25th ed, 2019, 987</a:t>
            </a:r>
          </a:p>
          <a:p>
            <a:r>
              <a:rPr lang="en-IN" dirty="0">
                <a:hlinkClick r:id="rId2"/>
              </a:rPr>
              <a:t>http://web.mit.edu/urbanupgrading/upgrading/resources/organizations/Sida.html/access</a:t>
            </a:r>
            <a:r>
              <a:rPr lang="en-IN" dirty="0"/>
              <a:t> date:31.01.22</a:t>
            </a:r>
          </a:p>
          <a:p>
            <a:endParaRPr lang="en-IN" dirty="0"/>
          </a:p>
        </p:txBody>
      </p:sp>
    </p:spTree>
    <p:extLst>
      <p:ext uri="{BB962C8B-B14F-4D97-AF65-F5344CB8AC3E}">
        <p14:creationId xmlns:p14="http://schemas.microsoft.com/office/powerpoint/2010/main" xmlns="" val="1998669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DFD80B-6B42-475B-A768-447B45194CB2}"/>
              </a:ext>
            </a:extLst>
          </p:cNvPr>
          <p:cNvSpPr>
            <a:spLocks noGrp="1"/>
          </p:cNvSpPr>
          <p:nvPr>
            <p:ph type="title"/>
          </p:nvPr>
        </p:nvSpPr>
        <p:spPr/>
        <p:txBody>
          <a:bodyPr>
            <a:normAutofit/>
          </a:bodyPr>
          <a:lstStyle/>
          <a:p>
            <a:r>
              <a:rPr lang="en-GB" sz="4400" b="1" u="sng" dirty="0"/>
              <a:t>AREAS OF WORK</a:t>
            </a:r>
            <a:endParaRPr lang="en-IN" sz="4400" b="1" u="sng" dirty="0"/>
          </a:p>
        </p:txBody>
      </p:sp>
      <p:sp>
        <p:nvSpPr>
          <p:cNvPr id="3" name="Content Placeholder 2">
            <a:extLst>
              <a:ext uri="{FF2B5EF4-FFF2-40B4-BE49-F238E27FC236}">
                <a16:creationId xmlns:a16="http://schemas.microsoft.com/office/drawing/2014/main" xmlns="" id="{9318B54C-05FA-4FA4-A7ED-A0EEDDEA0978}"/>
              </a:ext>
            </a:extLst>
          </p:cNvPr>
          <p:cNvSpPr>
            <a:spLocks noGrp="1"/>
          </p:cNvSpPr>
          <p:nvPr>
            <p:ph idx="1"/>
          </p:nvPr>
        </p:nvSpPr>
        <p:spPr/>
        <p:txBody>
          <a:bodyPr>
            <a:normAutofit/>
          </a:bodyPr>
          <a:lstStyle/>
          <a:p>
            <a:r>
              <a:rPr lang="en-GB" sz="3200" b="0" i="0" dirty="0">
                <a:solidFill>
                  <a:srgbClr val="000000"/>
                </a:solidFill>
                <a:effectLst/>
                <a:latin typeface="+mj-lt"/>
              </a:rPr>
              <a:t>Economy</a:t>
            </a:r>
          </a:p>
          <a:p>
            <a:r>
              <a:rPr lang="en-GB" sz="3200" b="0" i="0" dirty="0">
                <a:solidFill>
                  <a:srgbClr val="000000"/>
                </a:solidFill>
                <a:effectLst/>
                <a:latin typeface="+mj-lt"/>
              </a:rPr>
              <a:t>Infrastructure</a:t>
            </a:r>
          </a:p>
          <a:p>
            <a:r>
              <a:rPr lang="en-GB" sz="3200" b="0" i="0" dirty="0">
                <a:solidFill>
                  <a:srgbClr val="000000"/>
                </a:solidFill>
                <a:effectLst/>
                <a:latin typeface="+mj-lt"/>
              </a:rPr>
              <a:t>Humanitarian assistance</a:t>
            </a:r>
          </a:p>
          <a:p>
            <a:r>
              <a:rPr lang="en-GB" sz="3200" b="0" i="0" dirty="0">
                <a:solidFill>
                  <a:srgbClr val="000000"/>
                </a:solidFill>
                <a:effectLst/>
                <a:latin typeface="+mj-lt"/>
              </a:rPr>
              <a:t>Water</a:t>
            </a:r>
          </a:p>
          <a:p>
            <a:r>
              <a:rPr lang="en-GB" sz="3200" b="0" i="0" dirty="0">
                <a:solidFill>
                  <a:srgbClr val="000000"/>
                </a:solidFill>
                <a:effectLst/>
                <a:latin typeface="+mj-lt"/>
              </a:rPr>
              <a:t>Urban development</a:t>
            </a:r>
            <a:endParaRPr lang="en-IN" sz="3200" dirty="0">
              <a:latin typeface="+mj-lt"/>
            </a:endParaRPr>
          </a:p>
        </p:txBody>
      </p:sp>
      <p:sp>
        <p:nvSpPr>
          <p:cNvPr id="4" name="Footer Placeholder 3">
            <a:extLst>
              <a:ext uri="{FF2B5EF4-FFF2-40B4-BE49-F238E27FC236}">
                <a16:creationId xmlns:a16="http://schemas.microsoft.com/office/drawing/2014/main" xmlns="" id="{6830F6EC-56CD-4BC1-BE47-EE854361EAA4}"/>
              </a:ext>
            </a:extLst>
          </p:cNvPr>
          <p:cNvSpPr>
            <a:spLocks noGrp="1"/>
          </p:cNvSpPr>
          <p:nvPr>
            <p:ph type="ftr" sz="quarter" idx="11"/>
          </p:nvPr>
        </p:nvSpPr>
        <p:spPr/>
        <p:txBody>
          <a:bodyPr/>
          <a:lstStyle/>
          <a:p>
            <a:r>
              <a:rPr lang="en-GB" dirty="0"/>
              <a:t>Park. K, Park Textbook of Preventive And Social Medicine, 25th ed, 2019, 987</a:t>
            </a:r>
          </a:p>
          <a:p>
            <a:r>
              <a:rPr lang="en-IN" dirty="0">
                <a:hlinkClick r:id="rId2"/>
              </a:rPr>
              <a:t>http://web.mit.edu/urbanupgrading/upgrading/resources/organizations/Sida.html/access</a:t>
            </a:r>
            <a:r>
              <a:rPr lang="en-IN" dirty="0"/>
              <a:t> date:31.01.22</a:t>
            </a:r>
          </a:p>
          <a:p>
            <a:endParaRPr lang="en-IN" dirty="0"/>
          </a:p>
        </p:txBody>
      </p:sp>
    </p:spTree>
    <p:extLst>
      <p:ext uri="{BB962C8B-B14F-4D97-AF65-F5344CB8AC3E}">
        <p14:creationId xmlns:p14="http://schemas.microsoft.com/office/powerpoint/2010/main" xmlns="" val="2971584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6CC3C0-C3E3-418E-83F3-DE098820296C}"/>
              </a:ext>
            </a:extLst>
          </p:cNvPr>
          <p:cNvSpPr>
            <a:spLocks noGrp="1"/>
          </p:cNvSpPr>
          <p:nvPr>
            <p:ph type="title"/>
          </p:nvPr>
        </p:nvSpPr>
        <p:spPr/>
        <p:txBody>
          <a:bodyPr>
            <a:normAutofit/>
          </a:bodyPr>
          <a:lstStyle/>
          <a:p>
            <a:r>
              <a:rPr lang="en-GB" sz="4000" b="1" u="sng" dirty="0"/>
              <a:t>METHODS</a:t>
            </a:r>
            <a:endParaRPr lang="en-IN" sz="4000" b="1" u="sng" dirty="0"/>
          </a:p>
        </p:txBody>
      </p:sp>
      <p:sp>
        <p:nvSpPr>
          <p:cNvPr id="3" name="Content Placeholder 2">
            <a:extLst>
              <a:ext uri="{FF2B5EF4-FFF2-40B4-BE49-F238E27FC236}">
                <a16:creationId xmlns:a16="http://schemas.microsoft.com/office/drawing/2014/main" xmlns="" id="{AD8B7E9E-52F5-4A0F-94A2-2386BBBA0061}"/>
              </a:ext>
            </a:extLst>
          </p:cNvPr>
          <p:cNvSpPr>
            <a:spLocks noGrp="1"/>
          </p:cNvSpPr>
          <p:nvPr>
            <p:ph idx="1"/>
          </p:nvPr>
        </p:nvSpPr>
        <p:spPr>
          <a:xfrm>
            <a:off x="838200" y="1690688"/>
            <a:ext cx="10515600" cy="4486275"/>
          </a:xfrm>
        </p:spPr>
        <p:txBody>
          <a:bodyPr>
            <a:normAutofit/>
          </a:bodyPr>
          <a:lstStyle/>
          <a:p>
            <a:pPr marL="0" indent="0">
              <a:buNone/>
            </a:pPr>
            <a:r>
              <a:rPr lang="en-GB" sz="2800" b="0" i="0" dirty="0">
                <a:solidFill>
                  <a:srgbClr val="000000"/>
                </a:solidFill>
                <a:effectLst/>
                <a:latin typeface="+mj-lt"/>
              </a:rPr>
              <a:t>SIDA seeks to contribute to projects that the partner countries have identified as important. With its 1,500 (usually Swedish) partners, SIDA provides funding, skills, and other resources to accomplish this goal.</a:t>
            </a:r>
          </a:p>
          <a:p>
            <a:pPr marL="0" indent="0">
              <a:buNone/>
            </a:pPr>
            <a:r>
              <a:rPr lang="en-GB" sz="2800" b="0" i="0" dirty="0">
                <a:solidFill>
                  <a:srgbClr val="000000"/>
                </a:solidFill>
                <a:effectLst/>
                <a:latin typeface="+mj-lt"/>
              </a:rPr>
              <a:t>The primary opportunities for cooperation with SIDA are the following:</a:t>
            </a:r>
          </a:p>
          <a:p>
            <a:r>
              <a:rPr lang="en-GB" sz="2800" b="1" i="0" dirty="0">
                <a:solidFill>
                  <a:srgbClr val="000000"/>
                </a:solidFill>
                <a:effectLst/>
                <a:latin typeface="+mj-lt"/>
              </a:rPr>
              <a:t>NGOs</a:t>
            </a:r>
            <a:r>
              <a:rPr lang="en-GB" sz="2800" b="0" i="0" dirty="0">
                <a:solidFill>
                  <a:srgbClr val="000000"/>
                </a:solidFill>
                <a:effectLst/>
                <a:latin typeface="+mj-lt"/>
              </a:rPr>
              <a:t>: Most of SIDA’S funding is </a:t>
            </a:r>
            <a:r>
              <a:rPr lang="en-GB" sz="2800" b="0" i="0" dirty="0" err="1">
                <a:solidFill>
                  <a:srgbClr val="000000"/>
                </a:solidFill>
                <a:effectLst/>
                <a:latin typeface="+mj-lt"/>
              </a:rPr>
              <a:t>channeled</a:t>
            </a:r>
            <a:r>
              <a:rPr lang="en-GB" sz="2800" b="0" i="0" dirty="0">
                <a:solidFill>
                  <a:srgbClr val="000000"/>
                </a:solidFill>
                <a:effectLst/>
                <a:latin typeface="+mj-lt"/>
              </a:rPr>
              <a:t> through Swedish NGOs.</a:t>
            </a:r>
          </a:p>
          <a:p>
            <a:r>
              <a:rPr lang="en-GB" sz="2800" b="0" i="0" dirty="0">
                <a:solidFill>
                  <a:srgbClr val="000000"/>
                </a:solidFill>
                <a:effectLst/>
                <a:latin typeface="+mj-lt"/>
              </a:rPr>
              <a:t> </a:t>
            </a:r>
            <a:r>
              <a:rPr lang="en-GB" sz="2800" b="1" i="0" dirty="0">
                <a:solidFill>
                  <a:srgbClr val="000000"/>
                </a:solidFill>
                <a:effectLst/>
                <a:latin typeface="+mj-lt"/>
              </a:rPr>
              <a:t>Multilateral Cooperation</a:t>
            </a:r>
            <a:r>
              <a:rPr lang="en-GB" sz="2800" b="0" i="0" dirty="0">
                <a:solidFill>
                  <a:srgbClr val="000000"/>
                </a:solidFill>
                <a:effectLst/>
                <a:latin typeface="+mj-lt"/>
              </a:rPr>
              <a:t>: Approximately 1/3 of Swedish development funds is given to international organizations including the UN, the World Bank, and several regional development banks.</a:t>
            </a:r>
            <a:endParaRPr lang="en-IN" sz="2800" dirty="0">
              <a:latin typeface="+mj-lt"/>
            </a:endParaRPr>
          </a:p>
        </p:txBody>
      </p:sp>
      <p:sp>
        <p:nvSpPr>
          <p:cNvPr id="4" name="Footer Placeholder 3">
            <a:extLst>
              <a:ext uri="{FF2B5EF4-FFF2-40B4-BE49-F238E27FC236}">
                <a16:creationId xmlns:a16="http://schemas.microsoft.com/office/drawing/2014/main" xmlns="" id="{14D0A202-5ED0-4C0A-AA9D-815FAA7ADBAA}"/>
              </a:ext>
            </a:extLst>
          </p:cNvPr>
          <p:cNvSpPr>
            <a:spLocks noGrp="1"/>
          </p:cNvSpPr>
          <p:nvPr>
            <p:ph type="ftr" sz="quarter" idx="11"/>
          </p:nvPr>
        </p:nvSpPr>
        <p:spPr/>
        <p:txBody>
          <a:bodyPr/>
          <a:lstStyle/>
          <a:p>
            <a:r>
              <a:rPr lang="en-GB" dirty="0"/>
              <a:t>Park. K, Park Textbook of Preventive And Social Medicine, 25th ed, 2019, 987</a:t>
            </a:r>
          </a:p>
          <a:p>
            <a:r>
              <a:rPr lang="en-IN" dirty="0">
                <a:hlinkClick r:id="rId2"/>
              </a:rPr>
              <a:t>http://web.mit.edu/urbanupgrading/upgrading/resources/organizations/Sida.html/access</a:t>
            </a:r>
            <a:r>
              <a:rPr lang="en-IN" dirty="0"/>
              <a:t> date:31.01.22</a:t>
            </a:r>
          </a:p>
          <a:p>
            <a:endParaRPr lang="en-IN" dirty="0"/>
          </a:p>
        </p:txBody>
      </p:sp>
    </p:spTree>
    <p:extLst>
      <p:ext uri="{BB962C8B-B14F-4D97-AF65-F5344CB8AC3E}">
        <p14:creationId xmlns:p14="http://schemas.microsoft.com/office/powerpoint/2010/main" xmlns="" val="3503340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99229AA-0B6E-444C-9912-4FC9412166F6}"/>
              </a:ext>
            </a:extLst>
          </p:cNvPr>
          <p:cNvSpPr>
            <a:spLocks noGrp="1"/>
          </p:cNvSpPr>
          <p:nvPr>
            <p:ph idx="1"/>
          </p:nvPr>
        </p:nvSpPr>
        <p:spPr>
          <a:xfrm>
            <a:off x="838200" y="1066800"/>
            <a:ext cx="10515600" cy="5249333"/>
          </a:xfrm>
        </p:spPr>
        <p:txBody>
          <a:bodyPr>
            <a:normAutofit/>
          </a:bodyPr>
          <a:lstStyle/>
          <a:p>
            <a:r>
              <a:rPr lang="en-GB" sz="2800" b="1" i="0" dirty="0">
                <a:solidFill>
                  <a:srgbClr val="000000"/>
                </a:solidFill>
                <a:effectLst/>
                <a:latin typeface="Times New Roman" panose="02020603050405020304" pitchFamily="18" charset="0"/>
              </a:rPr>
              <a:t>Grant and Credit-Aid</a:t>
            </a:r>
            <a:r>
              <a:rPr lang="en-GB" sz="2800" b="0" i="0" dirty="0">
                <a:solidFill>
                  <a:srgbClr val="000000"/>
                </a:solidFill>
                <a:effectLst/>
                <a:latin typeface="Times New Roman" panose="02020603050405020304" pitchFamily="18" charset="0"/>
              </a:rPr>
              <a:t>: This type of funding goes directly to partners in the developing country requesting the funds.</a:t>
            </a:r>
          </a:p>
          <a:p>
            <a:r>
              <a:rPr lang="en-GB" sz="2800" b="1" i="0" dirty="0">
                <a:solidFill>
                  <a:srgbClr val="000000"/>
                </a:solidFill>
                <a:effectLst/>
                <a:latin typeface="Times New Roman" panose="02020603050405020304" pitchFamily="18" charset="0"/>
              </a:rPr>
              <a:t>Contract-Financed Development Cooperation</a:t>
            </a:r>
            <a:r>
              <a:rPr lang="en-GB" sz="2800" b="0" i="0" dirty="0">
                <a:solidFill>
                  <a:srgbClr val="000000"/>
                </a:solidFill>
                <a:effectLst/>
                <a:latin typeface="Times New Roman" panose="02020603050405020304" pitchFamily="18" charset="0"/>
              </a:rPr>
              <a:t>: SIDA arranges for the creation of a partnership between a Swedish organization with technical skills and a developing country at that country’s request.</a:t>
            </a:r>
            <a:endParaRPr lang="en-GB" sz="2800" dirty="0">
              <a:solidFill>
                <a:srgbClr val="000000"/>
              </a:solidFill>
              <a:latin typeface="Times New Roman" panose="02020603050405020304" pitchFamily="18" charset="0"/>
            </a:endParaRPr>
          </a:p>
          <a:p>
            <a:r>
              <a:rPr lang="en-GB" sz="2800" b="1" i="0" dirty="0">
                <a:solidFill>
                  <a:srgbClr val="000000"/>
                </a:solidFill>
                <a:effectLst/>
                <a:latin typeface="Times New Roman" panose="02020603050405020304" pitchFamily="18" charset="0"/>
              </a:rPr>
              <a:t> International Training Programs</a:t>
            </a:r>
            <a:r>
              <a:rPr lang="en-GB" sz="2800" b="0" i="0" dirty="0">
                <a:solidFill>
                  <a:srgbClr val="000000"/>
                </a:solidFill>
                <a:effectLst/>
                <a:latin typeface="Times New Roman" panose="02020603050405020304" pitchFamily="18" charset="0"/>
              </a:rPr>
              <a:t>: Swedish companies, universities, and government agencies arrange training programs with partner countries for the exchange of knowledge, experience, and skills.</a:t>
            </a:r>
            <a:endParaRPr lang="en-IN" sz="2800" dirty="0"/>
          </a:p>
        </p:txBody>
      </p:sp>
      <p:sp>
        <p:nvSpPr>
          <p:cNvPr id="4" name="Footer Placeholder 3">
            <a:extLst>
              <a:ext uri="{FF2B5EF4-FFF2-40B4-BE49-F238E27FC236}">
                <a16:creationId xmlns:a16="http://schemas.microsoft.com/office/drawing/2014/main" xmlns="" id="{7EC03EB1-D538-483B-AE32-FDA5B2C06713}"/>
              </a:ext>
            </a:extLst>
          </p:cNvPr>
          <p:cNvSpPr>
            <a:spLocks noGrp="1"/>
          </p:cNvSpPr>
          <p:nvPr>
            <p:ph type="ftr" sz="quarter" idx="11"/>
          </p:nvPr>
        </p:nvSpPr>
        <p:spPr/>
        <p:txBody>
          <a:bodyPr/>
          <a:lstStyle/>
          <a:p>
            <a:r>
              <a:rPr lang="en-GB" dirty="0"/>
              <a:t>Park. K, Park Textbook of Preventive And Social Medicine, 25th ed, 2019, 987</a:t>
            </a:r>
          </a:p>
          <a:p>
            <a:r>
              <a:rPr lang="en-IN" dirty="0">
                <a:hlinkClick r:id="rId2"/>
              </a:rPr>
              <a:t>http://web.mit.edu/urbanupgrading/upgrading/resources/organizations/Sida.html/access</a:t>
            </a:r>
            <a:r>
              <a:rPr lang="en-IN" dirty="0"/>
              <a:t> date:31.01.22</a:t>
            </a:r>
          </a:p>
          <a:p>
            <a:endParaRPr lang="en-IN" dirty="0"/>
          </a:p>
        </p:txBody>
      </p:sp>
    </p:spTree>
    <p:extLst>
      <p:ext uri="{BB962C8B-B14F-4D97-AF65-F5344CB8AC3E}">
        <p14:creationId xmlns:p14="http://schemas.microsoft.com/office/powerpoint/2010/main" xmlns="" val="29399340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B36E0D05-787B-4C61-8268-2D6C1FBEDA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10</TotalTime>
  <Words>685</Words>
  <Application>Microsoft Office PowerPoint</Application>
  <PresentationFormat>Custom</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Celestial</vt:lpstr>
      <vt:lpstr>SIDA (Swedish International Development Agency)</vt:lpstr>
      <vt:lpstr>OVERVIEW</vt:lpstr>
      <vt:lpstr>INTRODUCTION</vt:lpstr>
      <vt:lpstr>Slide 4</vt:lpstr>
      <vt:lpstr>GOALS</vt:lpstr>
      <vt:lpstr>Slide 6</vt:lpstr>
      <vt:lpstr>AREAS OF WORK</vt:lpstr>
      <vt:lpstr>METHODS</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SIDA (Swedish International Development Agency)</dc:title>
  <dc:creator>Dr. S Rafat</dc:creator>
  <cp:lastModifiedBy>Hp</cp:lastModifiedBy>
  <cp:revision>1</cp:revision>
  <dcterms:created xsi:type="dcterms:W3CDTF">2022-02-01T03:08:55Z</dcterms:created>
  <dcterms:modified xsi:type="dcterms:W3CDTF">2022-02-04T04:58:44Z</dcterms:modified>
</cp:coreProperties>
</file>