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3"/>
  </p:notesMasterIdLst>
  <p:sldIdLst>
    <p:sldId id="256" r:id="rId2"/>
    <p:sldId id="262" r:id="rId3"/>
    <p:sldId id="257" r:id="rId4"/>
    <p:sldId id="258" r:id="rId5"/>
    <p:sldId id="259" r:id="rId6"/>
    <p:sldId id="260" r:id="rId7"/>
    <p:sldId id="261" r:id="rId8"/>
    <p:sldId id="263" r:id="rId9"/>
    <p:sldId id="264" r:id="rId10"/>
    <p:sldId id="266"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78" d="100"/>
          <a:sy n="78" d="100"/>
        </p:scale>
        <p:origin x="-162" y="-8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CD23BC-FD25-40EF-A359-D8201FD25670}" type="datetimeFigureOut">
              <a:rPr lang="en-IN" smtClean="0"/>
              <a:pPr/>
              <a:t>04-02-2022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BE1C3F-C743-4A89-AB0A-6339654F8C9C}" type="slidenum">
              <a:rPr lang="en-IN" smtClean="0"/>
              <a:pPr/>
              <a:t>‹#›</a:t>
            </a:fld>
            <a:endParaRPr lang="en-IN"/>
          </a:p>
        </p:txBody>
      </p:sp>
    </p:spTree>
    <p:extLst>
      <p:ext uri="{BB962C8B-B14F-4D97-AF65-F5344CB8AC3E}">
        <p14:creationId xmlns:p14="http://schemas.microsoft.com/office/powerpoint/2010/main" xmlns="" val="1291762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3589B56-EEA9-4A9D-8EDC-192564542052}" type="datetime1">
              <a:rPr lang="en-IN" smtClean="0"/>
              <a:pPr/>
              <a:t>04-02-2022</a:t>
            </a:fld>
            <a:endParaRPr lang="en-IN"/>
          </a:p>
        </p:txBody>
      </p:sp>
      <p:sp>
        <p:nvSpPr>
          <p:cNvPr id="5" name="Footer Placeholder 4"/>
          <p:cNvSpPr>
            <a:spLocks noGrp="1"/>
          </p:cNvSpPr>
          <p:nvPr>
            <p:ph type="ftr" sz="quarter" idx="11"/>
          </p:nvPr>
        </p:nvSpPr>
        <p:spPr/>
        <p:txBody>
          <a:bodyPr/>
          <a:lstStyle/>
          <a:p>
            <a:r>
              <a:rPr lang="en-GB"/>
              <a:t>Park. K, Park Textbook of Preventive And Social Medicine, 25th ed, 2019, 987</a:t>
            </a:r>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E4B6D43-A872-4BF7-A481-E1D2E3ACC3B2}" type="slidenum">
              <a:rPr lang="en-IN" smtClean="0"/>
              <a:pPr/>
              <a:t>‹#›</a:t>
            </a:fld>
            <a:endParaRPr lang="en-IN"/>
          </a:p>
        </p:txBody>
      </p:sp>
    </p:spTree>
    <p:extLst>
      <p:ext uri="{BB962C8B-B14F-4D97-AF65-F5344CB8AC3E}">
        <p14:creationId xmlns:p14="http://schemas.microsoft.com/office/powerpoint/2010/main" xmlns="" val="1947160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A5677F-D523-4DD7-AD36-E9C793DB1D51}" type="datetime1">
              <a:rPr lang="en-IN" smtClean="0"/>
              <a:pPr/>
              <a:t>04-02-2022</a:t>
            </a:fld>
            <a:endParaRPr lang="en-IN"/>
          </a:p>
        </p:txBody>
      </p:sp>
      <p:sp>
        <p:nvSpPr>
          <p:cNvPr id="5" name="Footer Placeholder 4"/>
          <p:cNvSpPr>
            <a:spLocks noGrp="1"/>
          </p:cNvSpPr>
          <p:nvPr>
            <p:ph type="ftr" sz="quarter" idx="11"/>
          </p:nvPr>
        </p:nvSpPr>
        <p:spPr/>
        <p:txBody>
          <a:bodyPr/>
          <a:lstStyle/>
          <a:p>
            <a:r>
              <a:rPr lang="en-GB"/>
              <a:t>Park. K, Park Textbook of Preventive And Social Medicine, 25th ed, 2019, 987</a:t>
            </a:r>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E4B6D43-A872-4BF7-A481-E1D2E3ACC3B2}" type="slidenum">
              <a:rPr lang="en-IN" smtClean="0"/>
              <a:pPr/>
              <a:t>‹#›</a:t>
            </a:fld>
            <a:endParaRPr lang="en-IN"/>
          </a:p>
        </p:txBody>
      </p:sp>
    </p:spTree>
    <p:extLst>
      <p:ext uri="{BB962C8B-B14F-4D97-AF65-F5344CB8AC3E}">
        <p14:creationId xmlns:p14="http://schemas.microsoft.com/office/powerpoint/2010/main" xmlns="" val="2378145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6EEA97-29FD-4BBF-8B2D-2B8463C09A06}" type="datetime1">
              <a:rPr lang="en-IN" smtClean="0"/>
              <a:pPr/>
              <a:t>04-02-2022</a:t>
            </a:fld>
            <a:endParaRPr lang="en-IN"/>
          </a:p>
        </p:txBody>
      </p:sp>
      <p:sp>
        <p:nvSpPr>
          <p:cNvPr id="5" name="Footer Placeholder 4"/>
          <p:cNvSpPr>
            <a:spLocks noGrp="1"/>
          </p:cNvSpPr>
          <p:nvPr>
            <p:ph type="ftr" sz="quarter" idx="11"/>
          </p:nvPr>
        </p:nvSpPr>
        <p:spPr/>
        <p:txBody>
          <a:bodyPr/>
          <a:lstStyle/>
          <a:p>
            <a:r>
              <a:rPr lang="en-GB"/>
              <a:t>Park. K, Park Textbook of Preventive And Social Medicine, 25th ed, 2019, 987</a:t>
            </a:r>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E4B6D43-A872-4BF7-A481-E1D2E3ACC3B2}" type="slidenum">
              <a:rPr lang="en-IN" smtClean="0"/>
              <a:pPr/>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5499847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3152913-1B16-4DD7-ADB4-D2C79F019633}" type="datetime1">
              <a:rPr lang="en-IN" smtClean="0"/>
              <a:pPr/>
              <a:t>04-02-2022</a:t>
            </a:fld>
            <a:endParaRPr lang="en-IN"/>
          </a:p>
        </p:txBody>
      </p:sp>
      <p:sp>
        <p:nvSpPr>
          <p:cNvPr id="6" name="Footer Placeholder 5"/>
          <p:cNvSpPr>
            <a:spLocks noGrp="1"/>
          </p:cNvSpPr>
          <p:nvPr>
            <p:ph type="ftr" sz="quarter" idx="11"/>
          </p:nvPr>
        </p:nvSpPr>
        <p:spPr/>
        <p:txBody>
          <a:bodyPr/>
          <a:lstStyle/>
          <a:p>
            <a:r>
              <a:rPr lang="en-GB"/>
              <a:t>Park. K, Park Textbook of Preventive And Social Medicine, 25th ed, 2019, 987</a:t>
            </a:r>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E4B6D43-A872-4BF7-A481-E1D2E3ACC3B2}" type="slidenum">
              <a:rPr lang="en-IN" smtClean="0"/>
              <a:pPr/>
              <a:t>‹#›</a:t>
            </a:fld>
            <a:endParaRPr lang="en-IN"/>
          </a:p>
        </p:txBody>
      </p:sp>
    </p:spTree>
    <p:extLst>
      <p:ext uri="{BB962C8B-B14F-4D97-AF65-F5344CB8AC3E}">
        <p14:creationId xmlns:p14="http://schemas.microsoft.com/office/powerpoint/2010/main" xmlns="" val="40017022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8FC4C26-8941-449E-849F-7B6638726D99}" type="datetime1">
              <a:rPr lang="en-IN" smtClean="0"/>
              <a:pPr/>
              <a:t>04-02-2022</a:t>
            </a:fld>
            <a:endParaRPr lang="en-IN"/>
          </a:p>
        </p:txBody>
      </p:sp>
      <p:sp>
        <p:nvSpPr>
          <p:cNvPr id="6" name="Footer Placeholder 5"/>
          <p:cNvSpPr>
            <a:spLocks noGrp="1"/>
          </p:cNvSpPr>
          <p:nvPr>
            <p:ph type="ftr" sz="quarter" idx="11"/>
          </p:nvPr>
        </p:nvSpPr>
        <p:spPr/>
        <p:txBody>
          <a:bodyPr/>
          <a:lstStyle/>
          <a:p>
            <a:r>
              <a:rPr lang="en-GB"/>
              <a:t>Park. K, Park Textbook of Preventive And Social Medicine, 25th ed, 2019, 987</a:t>
            </a:r>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E4B6D43-A872-4BF7-A481-E1D2E3ACC3B2}" type="slidenum">
              <a:rPr lang="en-IN" smtClean="0"/>
              <a:pPr/>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8554136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F95205F-60F5-405F-B540-9B9D80D15728}" type="datetime1">
              <a:rPr lang="en-IN" smtClean="0"/>
              <a:pPr/>
              <a:t>04-02-2022</a:t>
            </a:fld>
            <a:endParaRPr lang="en-IN"/>
          </a:p>
        </p:txBody>
      </p:sp>
      <p:sp>
        <p:nvSpPr>
          <p:cNvPr id="6" name="Footer Placeholder 5"/>
          <p:cNvSpPr>
            <a:spLocks noGrp="1"/>
          </p:cNvSpPr>
          <p:nvPr>
            <p:ph type="ftr" sz="quarter" idx="11"/>
          </p:nvPr>
        </p:nvSpPr>
        <p:spPr/>
        <p:txBody>
          <a:bodyPr/>
          <a:lstStyle/>
          <a:p>
            <a:r>
              <a:rPr lang="en-GB"/>
              <a:t>Park. K, Park Textbook of Preventive And Social Medicine, 25th ed, 2019, 987</a:t>
            </a:r>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E4B6D43-A872-4BF7-A481-E1D2E3ACC3B2}" type="slidenum">
              <a:rPr lang="en-IN" smtClean="0"/>
              <a:pPr/>
              <a:t>‹#›</a:t>
            </a:fld>
            <a:endParaRPr lang="en-IN"/>
          </a:p>
        </p:txBody>
      </p:sp>
    </p:spTree>
    <p:extLst>
      <p:ext uri="{BB962C8B-B14F-4D97-AF65-F5344CB8AC3E}">
        <p14:creationId xmlns:p14="http://schemas.microsoft.com/office/powerpoint/2010/main" xmlns="" val="8168622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B38845-95BC-4B18-88EF-47F0B05C14D2}" type="datetime1">
              <a:rPr lang="en-IN" smtClean="0"/>
              <a:pPr/>
              <a:t>04-02-2022</a:t>
            </a:fld>
            <a:endParaRPr lang="en-IN"/>
          </a:p>
        </p:txBody>
      </p:sp>
      <p:sp>
        <p:nvSpPr>
          <p:cNvPr id="5" name="Footer Placeholder 4"/>
          <p:cNvSpPr>
            <a:spLocks noGrp="1"/>
          </p:cNvSpPr>
          <p:nvPr>
            <p:ph type="ftr" sz="quarter" idx="11"/>
          </p:nvPr>
        </p:nvSpPr>
        <p:spPr/>
        <p:txBody>
          <a:bodyPr/>
          <a:lstStyle/>
          <a:p>
            <a:r>
              <a:rPr lang="en-GB"/>
              <a:t>Park. K, Park Textbook of Preventive And Social Medicine, 25th ed, 2019, 987</a:t>
            </a:r>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E4B6D43-A872-4BF7-A481-E1D2E3ACC3B2}" type="slidenum">
              <a:rPr lang="en-IN" smtClean="0"/>
              <a:pPr/>
              <a:t>‹#›</a:t>
            </a:fld>
            <a:endParaRPr lang="en-IN"/>
          </a:p>
        </p:txBody>
      </p:sp>
    </p:spTree>
    <p:extLst>
      <p:ext uri="{BB962C8B-B14F-4D97-AF65-F5344CB8AC3E}">
        <p14:creationId xmlns:p14="http://schemas.microsoft.com/office/powerpoint/2010/main" xmlns="" val="17243818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9F6B6E-2383-4EDD-921B-A79EA89E6820}" type="datetime1">
              <a:rPr lang="en-IN" smtClean="0"/>
              <a:pPr/>
              <a:t>04-02-2022</a:t>
            </a:fld>
            <a:endParaRPr lang="en-IN"/>
          </a:p>
        </p:txBody>
      </p:sp>
      <p:sp>
        <p:nvSpPr>
          <p:cNvPr id="5" name="Footer Placeholder 4"/>
          <p:cNvSpPr>
            <a:spLocks noGrp="1"/>
          </p:cNvSpPr>
          <p:nvPr>
            <p:ph type="ftr" sz="quarter" idx="11"/>
          </p:nvPr>
        </p:nvSpPr>
        <p:spPr/>
        <p:txBody>
          <a:bodyPr/>
          <a:lstStyle/>
          <a:p>
            <a:r>
              <a:rPr lang="en-GB"/>
              <a:t>Park. K, Park Textbook of Preventive And Social Medicine, 25th ed, 2019, 987</a:t>
            </a:r>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E4B6D43-A872-4BF7-A481-E1D2E3ACC3B2}" type="slidenum">
              <a:rPr lang="en-IN" smtClean="0"/>
              <a:pPr/>
              <a:t>‹#›</a:t>
            </a:fld>
            <a:endParaRPr lang="en-IN"/>
          </a:p>
        </p:txBody>
      </p:sp>
    </p:spTree>
    <p:extLst>
      <p:ext uri="{BB962C8B-B14F-4D97-AF65-F5344CB8AC3E}">
        <p14:creationId xmlns:p14="http://schemas.microsoft.com/office/powerpoint/2010/main" xmlns="" val="1561449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644E2E-1103-4063-B10E-ACF0B64D4C13}" type="datetime1">
              <a:rPr lang="en-IN" smtClean="0"/>
              <a:pPr/>
              <a:t>04-02-2022</a:t>
            </a:fld>
            <a:endParaRPr lang="en-IN"/>
          </a:p>
        </p:txBody>
      </p:sp>
      <p:sp>
        <p:nvSpPr>
          <p:cNvPr id="5" name="Footer Placeholder 4"/>
          <p:cNvSpPr>
            <a:spLocks noGrp="1"/>
          </p:cNvSpPr>
          <p:nvPr>
            <p:ph type="ftr" sz="quarter" idx="11"/>
          </p:nvPr>
        </p:nvSpPr>
        <p:spPr/>
        <p:txBody>
          <a:bodyPr/>
          <a:lstStyle/>
          <a:p>
            <a:r>
              <a:rPr lang="en-GB"/>
              <a:t>Park. K, Park Textbook of Preventive And Social Medicine, 25th ed, 2019, 987</a:t>
            </a:r>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E4B6D43-A872-4BF7-A481-E1D2E3ACC3B2}" type="slidenum">
              <a:rPr lang="en-IN" smtClean="0"/>
              <a:pPr/>
              <a:t>‹#›</a:t>
            </a:fld>
            <a:endParaRPr lang="en-IN"/>
          </a:p>
        </p:txBody>
      </p:sp>
    </p:spTree>
    <p:extLst>
      <p:ext uri="{BB962C8B-B14F-4D97-AF65-F5344CB8AC3E}">
        <p14:creationId xmlns:p14="http://schemas.microsoft.com/office/powerpoint/2010/main" xmlns="" val="2992802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94451A-2DAB-4078-8F22-450B779A59CB}" type="datetime1">
              <a:rPr lang="en-IN" smtClean="0"/>
              <a:pPr/>
              <a:t>04-02-2022</a:t>
            </a:fld>
            <a:endParaRPr lang="en-IN"/>
          </a:p>
        </p:txBody>
      </p:sp>
      <p:sp>
        <p:nvSpPr>
          <p:cNvPr id="5" name="Footer Placeholder 4"/>
          <p:cNvSpPr>
            <a:spLocks noGrp="1"/>
          </p:cNvSpPr>
          <p:nvPr>
            <p:ph type="ftr" sz="quarter" idx="11"/>
          </p:nvPr>
        </p:nvSpPr>
        <p:spPr/>
        <p:txBody>
          <a:bodyPr/>
          <a:lstStyle/>
          <a:p>
            <a:r>
              <a:rPr lang="en-GB"/>
              <a:t>Park. K, Park Textbook of Preventive And Social Medicine, 25th ed, 2019, 987</a:t>
            </a:r>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E4B6D43-A872-4BF7-A481-E1D2E3ACC3B2}" type="slidenum">
              <a:rPr lang="en-IN" smtClean="0"/>
              <a:pPr/>
              <a:t>‹#›</a:t>
            </a:fld>
            <a:endParaRPr lang="en-IN"/>
          </a:p>
        </p:txBody>
      </p:sp>
    </p:spTree>
    <p:extLst>
      <p:ext uri="{BB962C8B-B14F-4D97-AF65-F5344CB8AC3E}">
        <p14:creationId xmlns:p14="http://schemas.microsoft.com/office/powerpoint/2010/main" xmlns="" val="2447181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0BFED66-1119-422D-B3C3-6F0CB36C2D45}" type="datetime1">
              <a:rPr lang="en-IN" smtClean="0"/>
              <a:pPr/>
              <a:t>04-02-2022</a:t>
            </a:fld>
            <a:endParaRPr lang="en-IN"/>
          </a:p>
        </p:txBody>
      </p:sp>
      <p:sp>
        <p:nvSpPr>
          <p:cNvPr id="6" name="Footer Placeholder 5"/>
          <p:cNvSpPr>
            <a:spLocks noGrp="1"/>
          </p:cNvSpPr>
          <p:nvPr>
            <p:ph type="ftr" sz="quarter" idx="11"/>
          </p:nvPr>
        </p:nvSpPr>
        <p:spPr/>
        <p:txBody>
          <a:bodyPr/>
          <a:lstStyle/>
          <a:p>
            <a:r>
              <a:rPr lang="en-GB"/>
              <a:t>Park. K, Park Textbook of Preventive And Social Medicine, 25th ed, 2019, 987</a:t>
            </a:r>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E4B6D43-A872-4BF7-A481-E1D2E3ACC3B2}" type="slidenum">
              <a:rPr lang="en-IN" smtClean="0"/>
              <a:pPr/>
              <a:t>‹#›</a:t>
            </a:fld>
            <a:endParaRPr lang="en-IN"/>
          </a:p>
        </p:txBody>
      </p:sp>
    </p:spTree>
    <p:extLst>
      <p:ext uri="{BB962C8B-B14F-4D97-AF65-F5344CB8AC3E}">
        <p14:creationId xmlns:p14="http://schemas.microsoft.com/office/powerpoint/2010/main" xmlns="" val="3631330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46B910-3AB6-4C5A-A2BD-D72DDED39DBD}" type="datetime1">
              <a:rPr lang="en-IN" smtClean="0"/>
              <a:pPr/>
              <a:t>04-02-2022</a:t>
            </a:fld>
            <a:endParaRPr lang="en-IN"/>
          </a:p>
        </p:txBody>
      </p:sp>
      <p:sp>
        <p:nvSpPr>
          <p:cNvPr id="8" name="Footer Placeholder 7"/>
          <p:cNvSpPr>
            <a:spLocks noGrp="1"/>
          </p:cNvSpPr>
          <p:nvPr>
            <p:ph type="ftr" sz="quarter" idx="11"/>
          </p:nvPr>
        </p:nvSpPr>
        <p:spPr/>
        <p:txBody>
          <a:bodyPr/>
          <a:lstStyle/>
          <a:p>
            <a:r>
              <a:rPr lang="en-GB"/>
              <a:t>Park. K, Park Textbook of Preventive And Social Medicine, 25th ed, 2019, 987</a:t>
            </a:r>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E4B6D43-A872-4BF7-A481-E1D2E3ACC3B2}" type="slidenum">
              <a:rPr lang="en-IN" smtClean="0"/>
              <a:pPr/>
              <a:t>‹#›</a:t>
            </a:fld>
            <a:endParaRPr lang="en-IN"/>
          </a:p>
        </p:txBody>
      </p:sp>
    </p:spTree>
    <p:extLst>
      <p:ext uri="{BB962C8B-B14F-4D97-AF65-F5344CB8AC3E}">
        <p14:creationId xmlns:p14="http://schemas.microsoft.com/office/powerpoint/2010/main" xmlns="" val="3374190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DDBACD-A27B-47E9-8726-7784EBD0CE29}" type="datetime1">
              <a:rPr lang="en-IN" smtClean="0"/>
              <a:pPr/>
              <a:t>04-02-2022</a:t>
            </a:fld>
            <a:endParaRPr lang="en-IN"/>
          </a:p>
        </p:txBody>
      </p:sp>
      <p:sp>
        <p:nvSpPr>
          <p:cNvPr id="4" name="Footer Placeholder 3"/>
          <p:cNvSpPr>
            <a:spLocks noGrp="1"/>
          </p:cNvSpPr>
          <p:nvPr>
            <p:ph type="ftr" sz="quarter" idx="11"/>
          </p:nvPr>
        </p:nvSpPr>
        <p:spPr/>
        <p:txBody>
          <a:bodyPr/>
          <a:lstStyle/>
          <a:p>
            <a:r>
              <a:rPr lang="en-GB"/>
              <a:t>Park. K, Park Textbook of Preventive And Social Medicine, 25th ed, 2019, 987</a:t>
            </a:r>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E4B6D43-A872-4BF7-A481-E1D2E3ACC3B2}" type="slidenum">
              <a:rPr lang="en-IN" smtClean="0"/>
              <a:pPr/>
              <a:t>‹#›</a:t>
            </a:fld>
            <a:endParaRPr lang="en-IN"/>
          </a:p>
        </p:txBody>
      </p:sp>
    </p:spTree>
    <p:extLst>
      <p:ext uri="{BB962C8B-B14F-4D97-AF65-F5344CB8AC3E}">
        <p14:creationId xmlns:p14="http://schemas.microsoft.com/office/powerpoint/2010/main" xmlns="" val="2211941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05EE0B-C755-4E47-922E-E8F7FD5DE93E}" type="datetime1">
              <a:rPr lang="en-IN" smtClean="0"/>
              <a:pPr/>
              <a:t>04-02-2022</a:t>
            </a:fld>
            <a:endParaRPr lang="en-IN"/>
          </a:p>
        </p:txBody>
      </p:sp>
      <p:sp>
        <p:nvSpPr>
          <p:cNvPr id="3" name="Footer Placeholder 2"/>
          <p:cNvSpPr>
            <a:spLocks noGrp="1"/>
          </p:cNvSpPr>
          <p:nvPr>
            <p:ph type="ftr" sz="quarter" idx="11"/>
          </p:nvPr>
        </p:nvSpPr>
        <p:spPr/>
        <p:txBody>
          <a:bodyPr/>
          <a:lstStyle/>
          <a:p>
            <a:r>
              <a:rPr lang="en-GB"/>
              <a:t>Park. K, Park Textbook of Preventive And Social Medicine, 25th ed, 2019, 987</a:t>
            </a:r>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E4B6D43-A872-4BF7-A481-E1D2E3ACC3B2}" type="slidenum">
              <a:rPr lang="en-IN" smtClean="0"/>
              <a:pPr/>
              <a:t>‹#›</a:t>
            </a:fld>
            <a:endParaRPr lang="en-IN"/>
          </a:p>
        </p:txBody>
      </p:sp>
    </p:spTree>
    <p:extLst>
      <p:ext uri="{BB962C8B-B14F-4D97-AF65-F5344CB8AC3E}">
        <p14:creationId xmlns:p14="http://schemas.microsoft.com/office/powerpoint/2010/main" xmlns="" val="38165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9F77F3-ECE9-435A-B68C-31DCB3602ADB}" type="datetime1">
              <a:rPr lang="en-IN" smtClean="0"/>
              <a:pPr/>
              <a:t>04-02-2022</a:t>
            </a:fld>
            <a:endParaRPr lang="en-IN"/>
          </a:p>
        </p:txBody>
      </p:sp>
      <p:sp>
        <p:nvSpPr>
          <p:cNvPr id="6" name="Footer Placeholder 5"/>
          <p:cNvSpPr>
            <a:spLocks noGrp="1"/>
          </p:cNvSpPr>
          <p:nvPr>
            <p:ph type="ftr" sz="quarter" idx="11"/>
          </p:nvPr>
        </p:nvSpPr>
        <p:spPr/>
        <p:txBody>
          <a:bodyPr/>
          <a:lstStyle/>
          <a:p>
            <a:r>
              <a:rPr lang="en-GB"/>
              <a:t>Park. K, Park Textbook of Preventive And Social Medicine, 25th ed, 2019, 987</a:t>
            </a:r>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E4B6D43-A872-4BF7-A481-E1D2E3ACC3B2}" type="slidenum">
              <a:rPr lang="en-IN" smtClean="0"/>
              <a:pPr/>
              <a:t>‹#›</a:t>
            </a:fld>
            <a:endParaRPr lang="en-IN"/>
          </a:p>
        </p:txBody>
      </p:sp>
    </p:spTree>
    <p:extLst>
      <p:ext uri="{BB962C8B-B14F-4D97-AF65-F5344CB8AC3E}">
        <p14:creationId xmlns:p14="http://schemas.microsoft.com/office/powerpoint/2010/main" xmlns="" val="842575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93E4A6-B132-4812-9051-7A891C94FA51}" type="datetime1">
              <a:rPr lang="en-IN" smtClean="0"/>
              <a:pPr/>
              <a:t>04-02-2022</a:t>
            </a:fld>
            <a:endParaRPr lang="en-IN"/>
          </a:p>
        </p:txBody>
      </p:sp>
      <p:sp>
        <p:nvSpPr>
          <p:cNvPr id="6" name="Footer Placeholder 5"/>
          <p:cNvSpPr>
            <a:spLocks noGrp="1"/>
          </p:cNvSpPr>
          <p:nvPr>
            <p:ph type="ftr" sz="quarter" idx="11"/>
          </p:nvPr>
        </p:nvSpPr>
        <p:spPr/>
        <p:txBody>
          <a:bodyPr/>
          <a:lstStyle/>
          <a:p>
            <a:r>
              <a:rPr lang="en-GB"/>
              <a:t>Park. K, Park Textbook of Preventive And Social Medicine, 25th ed, 2019, 987</a:t>
            </a:r>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E4B6D43-A872-4BF7-A481-E1D2E3ACC3B2}" type="slidenum">
              <a:rPr lang="en-IN" smtClean="0"/>
              <a:pPr/>
              <a:t>‹#›</a:t>
            </a:fld>
            <a:endParaRPr lang="en-IN"/>
          </a:p>
        </p:txBody>
      </p:sp>
    </p:spTree>
    <p:extLst>
      <p:ext uri="{BB962C8B-B14F-4D97-AF65-F5344CB8AC3E}">
        <p14:creationId xmlns:p14="http://schemas.microsoft.com/office/powerpoint/2010/main" xmlns="" val="3745589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92CC507-F26F-4C2D-A922-ABB6ACD590A3}" type="datetime1">
              <a:rPr lang="en-IN" smtClean="0"/>
              <a:pPr/>
              <a:t>04-02-2022</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a:t>Park. K, Park Textbook of Preventive And Social Medicine, 25th ed, 2019, 987</a:t>
            </a:r>
            <a:endParaRPr lang="en-I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E4B6D43-A872-4BF7-A481-E1D2E3ACC3B2}" type="slidenum">
              <a:rPr lang="en-IN" smtClean="0"/>
              <a:pPr/>
              <a:t>‹#›</a:t>
            </a:fld>
            <a:endParaRPr lang="en-IN"/>
          </a:p>
        </p:txBody>
      </p:sp>
    </p:spTree>
    <p:extLst>
      <p:ext uri="{BB962C8B-B14F-4D97-AF65-F5344CB8AC3E}">
        <p14:creationId xmlns:p14="http://schemas.microsoft.com/office/powerpoint/2010/main" xmlns="" val="414501097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sldNum="0" hd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9ECC10-E81D-42D7-AEC9-1452B588526A}"/>
              </a:ext>
            </a:extLst>
          </p:cNvPr>
          <p:cNvSpPr>
            <a:spLocks noGrp="1"/>
          </p:cNvSpPr>
          <p:nvPr>
            <p:ph type="ctrTitle"/>
          </p:nvPr>
        </p:nvSpPr>
        <p:spPr>
          <a:xfrm>
            <a:off x="1684867" y="2235200"/>
            <a:ext cx="9427417" cy="3034224"/>
          </a:xfrm>
        </p:spPr>
        <p:txBody>
          <a:bodyPr>
            <a:normAutofit fontScale="90000"/>
          </a:bodyPr>
          <a:lstStyle/>
          <a:p>
            <a:pPr algn="ctr"/>
            <a:r>
              <a:rPr lang="en-GB" sz="8000" dirty="0">
                <a:solidFill>
                  <a:srgbClr val="002060"/>
                </a:solidFill>
                <a:latin typeface="Algerian" panose="04020705040A02060702" pitchFamily="82" charset="0"/>
              </a:rPr>
              <a:t> CARE</a:t>
            </a:r>
            <a:br>
              <a:rPr lang="en-GB" sz="8000" dirty="0">
                <a:solidFill>
                  <a:srgbClr val="002060"/>
                </a:solidFill>
                <a:latin typeface="Algerian" panose="04020705040A02060702" pitchFamily="82" charset="0"/>
              </a:rPr>
            </a:br>
            <a:r>
              <a:rPr lang="en-GB" sz="4900" dirty="0">
                <a:solidFill>
                  <a:srgbClr val="002060"/>
                </a:solidFill>
                <a:latin typeface="Algerian" panose="04020705040A02060702" pitchFamily="82" charset="0"/>
              </a:rPr>
              <a:t>(COOPERATIVE FOR ASSISTANCE         AND RELIEF EVERYWHERE)</a:t>
            </a:r>
            <a:endParaRPr lang="en-IN" sz="4900" dirty="0">
              <a:solidFill>
                <a:srgbClr val="002060"/>
              </a:solidFill>
              <a:latin typeface="Algerian" panose="04020705040A02060702" pitchFamily="82" charset="0"/>
            </a:endParaRPr>
          </a:p>
        </p:txBody>
      </p:sp>
    </p:spTree>
    <p:extLst>
      <p:ext uri="{BB962C8B-B14F-4D97-AF65-F5344CB8AC3E}">
        <p14:creationId xmlns:p14="http://schemas.microsoft.com/office/powerpoint/2010/main" xmlns="" val="1323505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DDF547A-5E7B-453E-B18A-6423E0A32522}"/>
              </a:ext>
            </a:extLst>
          </p:cNvPr>
          <p:cNvSpPr>
            <a:spLocks noGrp="1"/>
          </p:cNvSpPr>
          <p:nvPr>
            <p:ph idx="1"/>
          </p:nvPr>
        </p:nvSpPr>
        <p:spPr>
          <a:xfrm>
            <a:off x="2250546" y="2667000"/>
            <a:ext cx="8915400" cy="1938867"/>
          </a:xfrm>
        </p:spPr>
        <p:txBody>
          <a:bodyPr>
            <a:normAutofit/>
          </a:bodyPr>
          <a:lstStyle/>
          <a:p>
            <a:pPr marL="0" indent="0" algn="ctr">
              <a:buNone/>
            </a:pPr>
            <a:r>
              <a:rPr lang="en-GB" sz="9600" dirty="0">
                <a:latin typeface="Algerian" panose="04020705040A02060702" pitchFamily="82" charset="0"/>
              </a:rPr>
              <a:t>THANK YOU</a:t>
            </a:r>
            <a:endParaRPr lang="en-IN" sz="9600" dirty="0">
              <a:latin typeface="Algerian" panose="04020705040A02060702" pitchFamily="82" charset="0"/>
            </a:endParaRPr>
          </a:p>
        </p:txBody>
      </p:sp>
    </p:spTree>
    <p:extLst>
      <p:ext uri="{BB962C8B-B14F-4D97-AF65-F5344CB8AC3E}">
        <p14:creationId xmlns:p14="http://schemas.microsoft.com/office/powerpoint/2010/main" xmlns="" val="2230112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4D081D1-CA80-4F7E-8C88-B1E90E94289F}"/>
              </a:ext>
            </a:extLst>
          </p:cNvPr>
          <p:cNvSpPr>
            <a:spLocks noGrp="1"/>
          </p:cNvSpPr>
          <p:nvPr>
            <p:ph idx="1"/>
          </p:nvPr>
        </p:nvSpPr>
        <p:spPr>
          <a:xfrm>
            <a:off x="2302933" y="795867"/>
            <a:ext cx="9499600" cy="5401733"/>
          </a:xfrm>
        </p:spPr>
        <p:txBody>
          <a:bodyPr/>
          <a:lstStyle/>
          <a:p>
            <a:pPr lvl="1">
              <a:buFont typeface="Wingdings" panose="05000000000000000000" pitchFamily="2" charset="2"/>
              <a:buChar char="v"/>
            </a:pPr>
            <a:r>
              <a:rPr lang="en-IN" sz="2800" dirty="0">
                <a:solidFill>
                  <a:srgbClr val="000000"/>
                </a:solidFill>
                <a:effectLst/>
                <a:latin typeface="+mj-lt"/>
              </a:rPr>
              <a:t>CARE-India works in partnership with the Government of India, State Governments, NGOs, etc. </a:t>
            </a:r>
          </a:p>
          <a:p>
            <a:r>
              <a:rPr lang="en-IN" sz="2800" dirty="0">
                <a:solidFill>
                  <a:srgbClr val="000000"/>
                </a:solidFill>
                <a:effectLst/>
                <a:latin typeface="+mj-lt"/>
              </a:rPr>
              <a:t>Currently it has projects in Andhra Pradesh. Bihar, Madhya Pradesh, Maharashtra, Orissa, Rajasthan, Uttar Pradesh and West Bengal. </a:t>
            </a:r>
            <a:endParaRPr lang="en-IN" sz="2800" dirty="0">
              <a:latin typeface="+mj-lt"/>
            </a:endParaRPr>
          </a:p>
          <a:p>
            <a:endParaRPr lang="en-IN" dirty="0"/>
          </a:p>
        </p:txBody>
      </p:sp>
      <p:sp>
        <p:nvSpPr>
          <p:cNvPr id="2" name="Footer Placeholder 1">
            <a:extLst>
              <a:ext uri="{FF2B5EF4-FFF2-40B4-BE49-F238E27FC236}">
                <a16:creationId xmlns:a16="http://schemas.microsoft.com/office/drawing/2014/main" xmlns="" id="{07E358D9-F1AE-4AEE-AE0D-C81EDCC36FF9}"/>
              </a:ext>
            </a:extLst>
          </p:cNvPr>
          <p:cNvSpPr>
            <a:spLocks noGrp="1"/>
          </p:cNvSpPr>
          <p:nvPr>
            <p:ph type="ftr" sz="quarter" idx="11"/>
          </p:nvPr>
        </p:nvSpPr>
        <p:spPr/>
        <p:txBody>
          <a:bodyPr/>
          <a:lstStyle/>
          <a:p>
            <a:r>
              <a:rPr lang="en-GB"/>
              <a:t>Park. K, Park Textbook of Preventive And Social Medicine, 25th ed, 2019, 987</a:t>
            </a:r>
            <a:endParaRPr lang="en-IN"/>
          </a:p>
        </p:txBody>
      </p:sp>
    </p:spTree>
    <p:extLst>
      <p:ext uri="{BB962C8B-B14F-4D97-AF65-F5344CB8AC3E}">
        <p14:creationId xmlns:p14="http://schemas.microsoft.com/office/powerpoint/2010/main" xmlns="" val="1766705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01024E8-93EF-4D64-A9D7-4A02259D035C}"/>
              </a:ext>
            </a:extLst>
          </p:cNvPr>
          <p:cNvSpPr>
            <a:spLocks noGrp="1"/>
          </p:cNvSpPr>
          <p:nvPr>
            <p:ph idx="1"/>
          </p:nvPr>
        </p:nvSpPr>
        <p:spPr>
          <a:xfrm>
            <a:off x="2302933" y="795867"/>
            <a:ext cx="9201679" cy="5300133"/>
          </a:xfrm>
        </p:spPr>
        <p:txBody>
          <a:bodyPr>
            <a:normAutofit/>
          </a:bodyPr>
          <a:lstStyle/>
          <a:p>
            <a:r>
              <a:rPr lang="en-GB" sz="2800" b="0" i="0" dirty="0">
                <a:solidFill>
                  <a:srgbClr val="3B3835"/>
                </a:solidFill>
                <a:effectLst/>
                <a:latin typeface="+mj-lt"/>
              </a:rPr>
              <a:t> </a:t>
            </a:r>
            <a:r>
              <a:rPr lang="en-GB" sz="2800" b="1" i="0" dirty="0">
                <a:solidFill>
                  <a:srgbClr val="3B3835"/>
                </a:solidFill>
                <a:effectLst/>
                <a:latin typeface="+mj-lt"/>
              </a:rPr>
              <a:t>Type:</a:t>
            </a:r>
            <a:r>
              <a:rPr lang="en-GB" sz="2800" b="0" i="0" dirty="0">
                <a:solidFill>
                  <a:srgbClr val="3B3835"/>
                </a:solidFill>
                <a:effectLst/>
                <a:latin typeface="+mj-lt"/>
              </a:rPr>
              <a:t> International humanitarian agency. </a:t>
            </a:r>
          </a:p>
          <a:p>
            <a:pPr marL="0" indent="0">
              <a:buNone/>
            </a:pPr>
            <a:endParaRPr lang="en-GB" sz="2800" b="0" i="0" dirty="0">
              <a:solidFill>
                <a:srgbClr val="3B3835"/>
              </a:solidFill>
              <a:effectLst/>
              <a:latin typeface="+mj-lt"/>
            </a:endParaRPr>
          </a:p>
          <a:p>
            <a:r>
              <a:rPr lang="en-GB" sz="2800" b="0" i="0" dirty="0">
                <a:solidFill>
                  <a:srgbClr val="3B3835"/>
                </a:solidFill>
                <a:effectLst/>
                <a:latin typeface="+mj-lt"/>
              </a:rPr>
              <a:t> </a:t>
            </a:r>
            <a:r>
              <a:rPr lang="en-GB" sz="2800" b="1" i="0" dirty="0">
                <a:solidFill>
                  <a:srgbClr val="3B3835"/>
                </a:solidFill>
                <a:effectLst/>
                <a:latin typeface="+mj-lt"/>
              </a:rPr>
              <a:t>Founded:</a:t>
            </a:r>
            <a:r>
              <a:rPr lang="en-GB" sz="2800" b="0" i="0" dirty="0">
                <a:solidFill>
                  <a:srgbClr val="3B3835"/>
                </a:solidFill>
                <a:effectLst/>
                <a:latin typeface="+mj-lt"/>
              </a:rPr>
              <a:t> November 27, 1945.</a:t>
            </a:r>
          </a:p>
          <a:p>
            <a:pPr marL="0" indent="0">
              <a:buNone/>
            </a:pPr>
            <a:endParaRPr lang="en-GB" sz="2800" b="0" i="0" dirty="0">
              <a:solidFill>
                <a:srgbClr val="3B3835"/>
              </a:solidFill>
              <a:effectLst/>
              <a:latin typeface="+mj-lt"/>
            </a:endParaRPr>
          </a:p>
          <a:p>
            <a:r>
              <a:rPr lang="en-GB" sz="2800" b="1" i="0" dirty="0">
                <a:solidFill>
                  <a:srgbClr val="3B3835"/>
                </a:solidFill>
                <a:effectLst/>
                <a:latin typeface="+mj-lt"/>
              </a:rPr>
              <a:t>Structure: </a:t>
            </a:r>
            <a:r>
              <a:rPr lang="en-GB" sz="2800" b="0" i="0" dirty="0">
                <a:solidFill>
                  <a:srgbClr val="3B3835"/>
                </a:solidFill>
                <a:effectLst/>
                <a:latin typeface="+mj-lt"/>
              </a:rPr>
              <a:t>Confederation of fourteen National Members</a:t>
            </a:r>
          </a:p>
          <a:p>
            <a:endParaRPr lang="en-IN" sz="2800" dirty="0">
              <a:solidFill>
                <a:srgbClr val="3B3835"/>
              </a:solidFill>
              <a:latin typeface="+mj-lt"/>
            </a:endParaRPr>
          </a:p>
          <a:p>
            <a:r>
              <a:rPr lang="en-GB" sz="2800" b="1" i="0" dirty="0">
                <a:solidFill>
                  <a:srgbClr val="3B3835"/>
                </a:solidFill>
                <a:effectLst/>
                <a:latin typeface="+mj-lt"/>
              </a:rPr>
              <a:t>Scope:</a:t>
            </a:r>
            <a:r>
              <a:rPr lang="en-GB" sz="2800" b="0" i="0" dirty="0">
                <a:solidFill>
                  <a:srgbClr val="3B3835"/>
                </a:solidFill>
                <a:effectLst/>
                <a:latin typeface="+mj-lt"/>
              </a:rPr>
              <a:t> Working in 90 countries, operating 880 projects (2014).</a:t>
            </a:r>
            <a:endParaRPr lang="en-GB" sz="2800" dirty="0">
              <a:solidFill>
                <a:srgbClr val="3B3835"/>
              </a:solidFill>
              <a:latin typeface="+mj-lt"/>
            </a:endParaRPr>
          </a:p>
        </p:txBody>
      </p:sp>
      <p:sp>
        <p:nvSpPr>
          <p:cNvPr id="2" name="Footer Placeholder 1">
            <a:extLst>
              <a:ext uri="{FF2B5EF4-FFF2-40B4-BE49-F238E27FC236}">
                <a16:creationId xmlns:a16="http://schemas.microsoft.com/office/drawing/2014/main" xmlns="" id="{404F2D74-DED8-4187-9822-58BE4D446159}"/>
              </a:ext>
            </a:extLst>
          </p:cNvPr>
          <p:cNvSpPr>
            <a:spLocks noGrp="1"/>
          </p:cNvSpPr>
          <p:nvPr>
            <p:ph type="ftr" sz="quarter" idx="11"/>
          </p:nvPr>
        </p:nvSpPr>
        <p:spPr/>
        <p:txBody>
          <a:bodyPr/>
          <a:lstStyle/>
          <a:p>
            <a:r>
              <a:rPr lang="en-GB"/>
              <a:t>Park. K, Park Textbook of Preventive And Social Medicine, 25th ed, 2019, 987</a:t>
            </a:r>
            <a:endParaRPr lang="en-IN"/>
          </a:p>
        </p:txBody>
      </p:sp>
    </p:spTree>
    <p:extLst>
      <p:ext uri="{BB962C8B-B14F-4D97-AF65-F5344CB8AC3E}">
        <p14:creationId xmlns:p14="http://schemas.microsoft.com/office/powerpoint/2010/main" xmlns="" val="2630315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BC443B6-823A-42D1-B292-7A2AC595B16D}"/>
              </a:ext>
            </a:extLst>
          </p:cNvPr>
          <p:cNvSpPr>
            <a:spLocks noGrp="1"/>
          </p:cNvSpPr>
          <p:nvPr>
            <p:ph idx="1"/>
          </p:nvPr>
        </p:nvSpPr>
        <p:spPr>
          <a:xfrm>
            <a:off x="2015067" y="550333"/>
            <a:ext cx="9770533" cy="6045200"/>
          </a:xfrm>
        </p:spPr>
        <p:txBody>
          <a:bodyPr>
            <a:normAutofit/>
          </a:bodyPr>
          <a:lstStyle/>
          <a:p>
            <a:r>
              <a:rPr lang="en-GB" sz="3200" dirty="0">
                <a:solidFill>
                  <a:srgbClr val="000000"/>
                </a:solidFill>
                <a:effectLst/>
                <a:latin typeface="+mj-lt"/>
              </a:rPr>
              <a:t>CARE (Cooperative for Assistance and Relief Everywhere) was founded in North America in the wake of the Second World War in the year 1945.</a:t>
            </a:r>
          </a:p>
          <a:p>
            <a:r>
              <a:rPr lang="en-GB" sz="3200" dirty="0">
                <a:solidFill>
                  <a:srgbClr val="000000"/>
                </a:solidFill>
                <a:effectLst/>
                <a:latin typeface="+mj-lt"/>
              </a:rPr>
              <a:t>It is one of the world's largest independent, non-profit, non-sectarian international relief and development organizations. </a:t>
            </a:r>
          </a:p>
          <a:p>
            <a:r>
              <a:rPr lang="en-GB" sz="3200" dirty="0">
                <a:solidFill>
                  <a:srgbClr val="000000"/>
                </a:solidFill>
                <a:effectLst/>
                <a:latin typeface="+mj-lt"/>
              </a:rPr>
              <a:t>CARE provides emergency aid and long term development assistance. </a:t>
            </a:r>
            <a:endParaRPr lang="en-IN" sz="3200" dirty="0">
              <a:latin typeface="+mj-lt"/>
            </a:endParaRPr>
          </a:p>
        </p:txBody>
      </p:sp>
      <p:sp>
        <p:nvSpPr>
          <p:cNvPr id="2" name="Footer Placeholder 1">
            <a:extLst>
              <a:ext uri="{FF2B5EF4-FFF2-40B4-BE49-F238E27FC236}">
                <a16:creationId xmlns:a16="http://schemas.microsoft.com/office/drawing/2014/main" xmlns="" id="{4151A49E-9344-418E-910A-2E710F094060}"/>
              </a:ext>
            </a:extLst>
          </p:cNvPr>
          <p:cNvSpPr>
            <a:spLocks noGrp="1"/>
          </p:cNvSpPr>
          <p:nvPr>
            <p:ph type="ftr" sz="quarter" idx="11"/>
          </p:nvPr>
        </p:nvSpPr>
        <p:spPr/>
        <p:txBody>
          <a:bodyPr/>
          <a:lstStyle/>
          <a:p>
            <a:r>
              <a:rPr lang="en-GB"/>
              <a:t>Park. K, Park Textbook of Preventive And Social Medicine, 25th ed, 2019, 987</a:t>
            </a:r>
            <a:endParaRPr lang="en-IN"/>
          </a:p>
        </p:txBody>
      </p:sp>
    </p:spTree>
    <p:extLst>
      <p:ext uri="{BB962C8B-B14F-4D97-AF65-F5344CB8AC3E}">
        <p14:creationId xmlns:p14="http://schemas.microsoft.com/office/powerpoint/2010/main" xmlns="" val="3697043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27F5E51-C183-4D68-B896-C020EE5C4871}"/>
              </a:ext>
            </a:extLst>
          </p:cNvPr>
          <p:cNvSpPr>
            <a:spLocks noGrp="1"/>
          </p:cNvSpPr>
          <p:nvPr>
            <p:ph idx="1"/>
          </p:nvPr>
        </p:nvSpPr>
        <p:spPr>
          <a:xfrm>
            <a:off x="1828801" y="745067"/>
            <a:ext cx="9939866" cy="5875866"/>
          </a:xfrm>
        </p:spPr>
        <p:txBody>
          <a:bodyPr>
            <a:normAutofit/>
          </a:bodyPr>
          <a:lstStyle/>
          <a:p>
            <a:r>
              <a:rPr lang="en-GB" sz="2800" b="0" i="0" dirty="0">
                <a:solidFill>
                  <a:srgbClr val="3B3835"/>
                </a:solidFill>
                <a:effectLst/>
                <a:latin typeface="+mj-lt"/>
              </a:rPr>
              <a:t>As in 2014, CARE reported working in 90 countries, supporting 880 poverty-fighting projects and humanitarian aid projects, and reaching over 72 million people.</a:t>
            </a:r>
            <a:r>
              <a:rPr lang="en-GB" sz="2800" dirty="0">
                <a:solidFill>
                  <a:srgbClr val="000000"/>
                </a:solidFill>
                <a:effectLst/>
                <a:latin typeface="+mj-lt"/>
              </a:rPr>
              <a:t> </a:t>
            </a:r>
          </a:p>
          <a:p>
            <a:r>
              <a:rPr lang="en-GB" sz="2800" b="0" i="0" dirty="0">
                <a:solidFill>
                  <a:srgbClr val="3B3835"/>
                </a:solidFill>
                <a:effectLst/>
                <a:latin typeface="+mj-lt"/>
              </a:rPr>
              <a:t> CARE’s programs in the developing world address a broad range of topics including emergency response, food security, water and sanitation, economic development, climate change, agriculture, education, and health. CARE also advocates at the local, national, and international levels for policy change and the rights of poor people.</a:t>
            </a:r>
            <a:endParaRPr lang="en-IN" sz="2800" dirty="0">
              <a:latin typeface="+mj-lt"/>
            </a:endParaRPr>
          </a:p>
        </p:txBody>
      </p:sp>
      <p:sp>
        <p:nvSpPr>
          <p:cNvPr id="2" name="Footer Placeholder 1">
            <a:extLst>
              <a:ext uri="{FF2B5EF4-FFF2-40B4-BE49-F238E27FC236}">
                <a16:creationId xmlns:a16="http://schemas.microsoft.com/office/drawing/2014/main" xmlns="" id="{528733F1-6E49-4E17-85AB-8E6EAF568B15}"/>
              </a:ext>
            </a:extLst>
          </p:cNvPr>
          <p:cNvSpPr>
            <a:spLocks noGrp="1"/>
          </p:cNvSpPr>
          <p:nvPr>
            <p:ph type="ftr" sz="quarter" idx="11"/>
          </p:nvPr>
        </p:nvSpPr>
        <p:spPr/>
        <p:txBody>
          <a:bodyPr/>
          <a:lstStyle/>
          <a:p>
            <a:r>
              <a:rPr lang="en-GB"/>
              <a:t>Park. K, Park Textbook of Preventive And Social Medicine, 25th ed, 2019, 987</a:t>
            </a:r>
            <a:endParaRPr lang="en-IN"/>
          </a:p>
        </p:txBody>
      </p:sp>
    </p:spTree>
    <p:extLst>
      <p:ext uri="{BB962C8B-B14F-4D97-AF65-F5344CB8AC3E}">
        <p14:creationId xmlns:p14="http://schemas.microsoft.com/office/powerpoint/2010/main" xmlns="" val="100000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FE3BD03-CF63-4505-A3ED-EB815959AC91}"/>
              </a:ext>
            </a:extLst>
          </p:cNvPr>
          <p:cNvSpPr>
            <a:spLocks noGrp="1"/>
          </p:cNvSpPr>
          <p:nvPr>
            <p:ph idx="1"/>
          </p:nvPr>
        </p:nvSpPr>
        <p:spPr>
          <a:xfrm>
            <a:off x="2252133" y="965199"/>
            <a:ext cx="9448800" cy="5367867"/>
          </a:xfrm>
        </p:spPr>
        <p:txBody>
          <a:bodyPr>
            <a:noAutofit/>
          </a:bodyPr>
          <a:lstStyle/>
          <a:p>
            <a:r>
              <a:rPr lang="en-GB" sz="2800" b="0" i="0" dirty="0">
                <a:solidFill>
                  <a:srgbClr val="3B3835"/>
                </a:solidFill>
                <a:effectLst/>
                <a:latin typeface="+mj-lt"/>
              </a:rPr>
              <a:t> CARE focuses particularly on empowering and meeting the needs of women and girls and promoting gender equality.</a:t>
            </a:r>
          </a:p>
          <a:p>
            <a:r>
              <a:rPr lang="en-GB" sz="2800" b="0" i="0" dirty="0">
                <a:solidFill>
                  <a:srgbClr val="3B3835"/>
                </a:solidFill>
                <a:effectLst/>
                <a:latin typeface="+mj-lt"/>
              </a:rPr>
              <a:t> CARE International is a confederation of fourteen CARE National Members, each of which is registered as an autonomous non-profit non- governmental organization in the country.</a:t>
            </a:r>
          </a:p>
          <a:p>
            <a:r>
              <a:rPr lang="en-IN" sz="2800" b="0" i="0" dirty="0">
                <a:solidFill>
                  <a:srgbClr val="3B3835"/>
                </a:solidFill>
                <a:effectLst/>
                <a:latin typeface="+mj-lt"/>
              </a:rPr>
              <a:t>The fourteen CARE National Members are :</a:t>
            </a:r>
          </a:p>
          <a:p>
            <a:pPr lvl="1">
              <a:buFont typeface="Wingdings" panose="05000000000000000000" pitchFamily="2" charset="2"/>
              <a:buChar char="v"/>
            </a:pPr>
            <a:r>
              <a:rPr lang="en-IN" sz="2800" b="0" i="0" dirty="0">
                <a:solidFill>
                  <a:srgbClr val="3B3835"/>
                </a:solidFill>
                <a:effectLst/>
                <a:latin typeface="+mj-lt"/>
              </a:rPr>
              <a:t>CARE Australia, </a:t>
            </a:r>
          </a:p>
          <a:p>
            <a:pPr lvl="1">
              <a:buFont typeface="Wingdings" panose="05000000000000000000" pitchFamily="2" charset="2"/>
              <a:buChar char="v"/>
            </a:pPr>
            <a:r>
              <a:rPr lang="en-IN" sz="2800" b="0" i="0" dirty="0">
                <a:solidFill>
                  <a:srgbClr val="3B3835"/>
                </a:solidFill>
                <a:effectLst/>
                <a:latin typeface="+mj-lt"/>
              </a:rPr>
              <a:t>CARE Canada, </a:t>
            </a:r>
          </a:p>
          <a:p>
            <a:endParaRPr lang="en-GB" sz="2800" b="0" i="0" dirty="0">
              <a:solidFill>
                <a:srgbClr val="3B3835"/>
              </a:solidFill>
              <a:effectLst/>
              <a:latin typeface="+mj-lt"/>
            </a:endParaRPr>
          </a:p>
        </p:txBody>
      </p:sp>
      <p:sp>
        <p:nvSpPr>
          <p:cNvPr id="2" name="Footer Placeholder 1">
            <a:extLst>
              <a:ext uri="{FF2B5EF4-FFF2-40B4-BE49-F238E27FC236}">
                <a16:creationId xmlns:a16="http://schemas.microsoft.com/office/drawing/2014/main" xmlns="" id="{E8700216-B35F-4F89-A11A-7FA48EA75098}"/>
              </a:ext>
            </a:extLst>
          </p:cNvPr>
          <p:cNvSpPr>
            <a:spLocks noGrp="1"/>
          </p:cNvSpPr>
          <p:nvPr>
            <p:ph type="ftr" sz="quarter" idx="11"/>
          </p:nvPr>
        </p:nvSpPr>
        <p:spPr/>
        <p:txBody>
          <a:bodyPr/>
          <a:lstStyle/>
          <a:p>
            <a:r>
              <a:rPr lang="en-GB"/>
              <a:t>Park. K, Park Textbook of Preventive And Social Medicine, 25th ed, 2019, 987</a:t>
            </a:r>
            <a:endParaRPr lang="en-IN"/>
          </a:p>
        </p:txBody>
      </p:sp>
    </p:spTree>
    <p:extLst>
      <p:ext uri="{BB962C8B-B14F-4D97-AF65-F5344CB8AC3E}">
        <p14:creationId xmlns:p14="http://schemas.microsoft.com/office/powerpoint/2010/main" xmlns="" val="2611665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6973B09-2EE2-4A45-8F9E-98479D229439}"/>
              </a:ext>
            </a:extLst>
          </p:cNvPr>
          <p:cNvSpPr>
            <a:spLocks noGrp="1"/>
          </p:cNvSpPr>
          <p:nvPr>
            <p:ph idx="1"/>
          </p:nvPr>
        </p:nvSpPr>
        <p:spPr>
          <a:xfrm>
            <a:off x="2184399" y="338666"/>
            <a:ext cx="9516533" cy="6519334"/>
          </a:xfrm>
        </p:spPr>
        <p:txBody>
          <a:bodyPr>
            <a:normAutofit lnSpcReduction="10000"/>
          </a:bodyPr>
          <a:lstStyle/>
          <a:p>
            <a:pPr lvl="1">
              <a:buFont typeface="Wingdings" panose="05000000000000000000" pitchFamily="2" charset="2"/>
              <a:buChar char="v"/>
            </a:pPr>
            <a:r>
              <a:rPr lang="en-IN" sz="2800" b="0" i="0" dirty="0">
                <a:solidFill>
                  <a:srgbClr val="3B3835"/>
                </a:solidFill>
                <a:effectLst/>
                <a:latin typeface="+mj-lt"/>
              </a:rPr>
              <a:t>CARE </a:t>
            </a:r>
            <a:r>
              <a:rPr lang="en-IN" sz="2800" b="0" i="0" dirty="0" err="1">
                <a:solidFill>
                  <a:srgbClr val="3B3835"/>
                </a:solidFill>
                <a:effectLst/>
                <a:latin typeface="+mj-lt"/>
              </a:rPr>
              <a:t>Danmark</a:t>
            </a:r>
            <a:r>
              <a:rPr lang="en-IN" sz="2800" b="0" i="0" dirty="0">
                <a:solidFill>
                  <a:srgbClr val="3B3835"/>
                </a:solidFill>
                <a:effectLst/>
                <a:latin typeface="+mj-lt"/>
              </a:rPr>
              <a:t>, </a:t>
            </a:r>
          </a:p>
          <a:p>
            <a:pPr lvl="1">
              <a:buFont typeface="Wingdings" panose="05000000000000000000" pitchFamily="2" charset="2"/>
              <a:buChar char="v"/>
            </a:pPr>
            <a:r>
              <a:rPr lang="en-IN" sz="2800" b="0" i="0" dirty="0">
                <a:solidFill>
                  <a:srgbClr val="3B3835"/>
                </a:solidFill>
                <a:effectLst/>
                <a:latin typeface="+mj-lt"/>
              </a:rPr>
              <a:t>CARE Deutschland-Luxembourg, </a:t>
            </a:r>
          </a:p>
          <a:p>
            <a:pPr lvl="1">
              <a:buFont typeface="Wingdings" panose="05000000000000000000" pitchFamily="2" charset="2"/>
              <a:buChar char="v"/>
            </a:pPr>
            <a:r>
              <a:rPr lang="en-IN" sz="2800" b="0" i="0" dirty="0">
                <a:solidFill>
                  <a:srgbClr val="3B3835"/>
                </a:solidFill>
                <a:effectLst/>
                <a:latin typeface="+mj-lt"/>
              </a:rPr>
              <a:t>CARE France, </a:t>
            </a:r>
          </a:p>
          <a:p>
            <a:pPr lvl="1">
              <a:buFont typeface="Wingdings" panose="05000000000000000000" pitchFamily="2" charset="2"/>
              <a:buChar char="v"/>
            </a:pPr>
            <a:r>
              <a:rPr lang="en-IN" sz="2800" b="0" i="0" dirty="0">
                <a:solidFill>
                  <a:srgbClr val="3B3835"/>
                </a:solidFill>
                <a:effectLst/>
                <a:latin typeface="+mj-lt"/>
              </a:rPr>
              <a:t>CARE India, </a:t>
            </a:r>
          </a:p>
          <a:p>
            <a:pPr lvl="1">
              <a:buFont typeface="Wingdings" panose="05000000000000000000" pitchFamily="2" charset="2"/>
              <a:buChar char="v"/>
            </a:pPr>
            <a:r>
              <a:rPr lang="en-IN" sz="2800" b="0" i="0" dirty="0">
                <a:solidFill>
                  <a:srgbClr val="3B3835"/>
                </a:solidFill>
                <a:effectLst/>
                <a:latin typeface="+mj-lt"/>
              </a:rPr>
              <a:t>CARE International Japan, </a:t>
            </a:r>
          </a:p>
          <a:p>
            <a:pPr lvl="1">
              <a:buFont typeface="Wingdings" panose="05000000000000000000" pitchFamily="2" charset="2"/>
              <a:buChar char="v"/>
            </a:pPr>
            <a:r>
              <a:rPr lang="en-IN" sz="2800" b="0" i="0" dirty="0">
                <a:solidFill>
                  <a:srgbClr val="3B3835"/>
                </a:solidFill>
                <a:effectLst/>
                <a:latin typeface="+mj-lt"/>
              </a:rPr>
              <a:t>CARE Nederland, </a:t>
            </a:r>
          </a:p>
          <a:p>
            <a:pPr lvl="1">
              <a:buFont typeface="Wingdings" panose="05000000000000000000" pitchFamily="2" charset="2"/>
              <a:buChar char="v"/>
            </a:pPr>
            <a:r>
              <a:rPr lang="en-IN" sz="2800" b="0" i="0" dirty="0">
                <a:solidFill>
                  <a:srgbClr val="3B3835"/>
                </a:solidFill>
                <a:effectLst/>
                <a:latin typeface="+mj-lt"/>
              </a:rPr>
              <a:t>CARE Norge, </a:t>
            </a:r>
          </a:p>
          <a:p>
            <a:pPr lvl="1">
              <a:buFont typeface="Wingdings" panose="05000000000000000000" pitchFamily="2" charset="2"/>
              <a:buChar char="v"/>
            </a:pPr>
            <a:r>
              <a:rPr lang="en-IN" sz="2800" b="0" i="0" dirty="0">
                <a:solidFill>
                  <a:srgbClr val="3B3835"/>
                </a:solidFill>
                <a:effectLst/>
                <a:latin typeface="+mj-lt"/>
              </a:rPr>
              <a:t>CARE </a:t>
            </a:r>
            <a:r>
              <a:rPr lang="en-IN" sz="2800" b="0" i="0" dirty="0" err="1">
                <a:solidFill>
                  <a:srgbClr val="3B3835"/>
                </a:solidFill>
                <a:effectLst/>
                <a:latin typeface="+mj-lt"/>
              </a:rPr>
              <a:t>Österreich</a:t>
            </a:r>
            <a:r>
              <a:rPr lang="en-IN" sz="2800" b="0" i="0" dirty="0">
                <a:solidFill>
                  <a:srgbClr val="3B3835"/>
                </a:solidFill>
                <a:effectLst/>
                <a:latin typeface="+mj-lt"/>
              </a:rPr>
              <a:t>, </a:t>
            </a:r>
          </a:p>
          <a:p>
            <a:pPr lvl="1">
              <a:buFont typeface="Wingdings" panose="05000000000000000000" pitchFamily="2" charset="2"/>
              <a:buChar char="v"/>
            </a:pPr>
            <a:r>
              <a:rPr lang="en-IN" sz="2800" b="0" i="0" dirty="0" err="1">
                <a:solidFill>
                  <a:srgbClr val="3B3835"/>
                </a:solidFill>
                <a:effectLst/>
                <a:latin typeface="+mj-lt"/>
              </a:rPr>
              <a:t>Raks</a:t>
            </a:r>
            <a:r>
              <a:rPr lang="en-IN" sz="2800" b="0" i="0" dirty="0">
                <a:solidFill>
                  <a:srgbClr val="3B3835"/>
                </a:solidFill>
                <a:effectLst/>
                <a:latin typeface="+mj-lt"/>
              </a:rPr>
              <a:t> Thai Foundation (CARE Thailand),</a:t>
            </a:r>
          </a:p>
          <a:p>
            <a:pPr lvl="1">
              <a:buFont typeface="Wingdings" panose="05000000000000000000" pitchFamily="2" charset="2"/>
              <a:buChar char="v"/>
            </a:pPr>
            <a:r>
              <a:rPr lang="en-IN" sz="2800" b="0" i="0" dirty="0">
                <a:solidFill>
                  <a:srgbClr val="3B3835"/>
                </a:solidFill>
                <a:effectLst/>
                <a:latin typeface="+mj-lt"/>
              </a:rPr>
              <a:t>CARE International UK, </a:t>
            </a:r>
          </a:p>
          <a:p>
            <a:pPr lvl="1">
              <a:buFont typeface="Wingdings" panose="05000000000000000000" pitchFamily="2" charset="2"/>
              <a:buChar char="v"/>
            </a:pPr>
            <a:r>
              <a:rPr lang="en-IN" sz="2800" b="0" i="0" dirty="0">
                <a:solidFill>
                  <a:srgbClr val="3B3835"/>
                </a:solidFill>
                <a:effectLst/>
                <a:latin typeface="+mj-lt"/>
              </a:rPr>
              <a:t>CARE USA, and </a:t>
            </a:r>
          </a:p>
          <a:p>
            <a:pPr lvl="1">
              <a:buFont typeface="Wingdings" panose="05000000000000000000" pitchFamily="2" charset="2"/>
              <a:buChar char="v"/>
            </a:pPr>
            <a:r>
              <a:rPr lang="en-IN" sz="2800" b="0" i="0" dirty="0">
                <a:solidFill>
                  <a:srgbClr val="3B3835"/>
                </a:solidFill>
                <a:effectLst/>
                <a:latin typeface="+mj-lt"/>
              </a:rPr>
              <a:t>CARE Peru.</a:t>
            </a:r>
            <a:endParaRPr lang="en-IN" sz="2800" dirty="0">
              <a:latin typeface="+mj-lt"/>
            </a:endParaRPr>
          </a:p>
          <a:p>
            <a:endParaRPr lang="en-IN" dirty="0"/>
          </a:p>
        </p:txBody>
      </p:sp>
      <p:sp>
        <p:nvSpPr>
          <p:cNvPr id="2" name="Footer Placeholder 1">
            <a:extLst>
              <a:ext uri="{FF2B5EF4-FFF2-40B4-BE49-F238E27FC236}">
                <a16:creationId xmlns:a16="http://schemas.microsoft.com/office/drawing/2014/main" xmlns="" id="{63DFEF50-7D10-436E-966A-F7F0F6E8E38C}"/>
              </a:ext>
            </a:extLst>
          </p:cNvPr>
          <p:cNvSpPr>
            <a:spLocks noGrp="1"/>
          </p:cNvSpPr>
          <p:nvPr>
            <p:ph type="ftr" sz="quarter" idx="11"/>
          </p:nvPr>
        </p:nvSpPr>
        <p:spPr>
          <a:xfrm>
            <a:off x="2589212" y="6415208"/>
            <a:ext cx="7619999" cy="365125"/>
          </a:xfrm>
        </p:spPr>
        <p:txBody>
          <a:bodyPr/>
          <a:lstStyle/>
          <a:p>
            <a:r>
              <a:rPr lang="en-GB" dirty="0"/>
              <a:t>Park. K, Park Textbook of Preventive And Social Medicine, 25th ed, 2019, 987</a:t>
            </a:r>
            <a:endParaRPr lang="en-IN" dirty="0"/>
          </a:p>
        </p:txBody>
      </p:sp>
    </p:spTree>
    <p:extLst>
      <p:ext uri="{BB962C8B-B14F-4D97-AF65-F5344CB8AC3E}">
        <p14:creationId xmlns:p14="http://schemas.microsoft.com/office/powerpoint/2010/main" xmlns="" val="377285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F9D6AD5-B1A8-463A-B3B6-50920BAA28B7}"/>
              </a:ext>
            </a:extLst>
          </p:cNvPr>
          <p:cNvSpPr>
            <a:spLocks noGrp="1"/>
          </p:cNvSpPr>
          <p:nvPr>
            <p:ph idx="1"/>
          </p:nvPr>
        </p:nvSpPr>
        <p:spPr>
          <a:xfrm>
            <a:off x="2167467" y="558800"/>
            <a:ext cx="9337145" cy="5740400"/>
          </a:xfrm>
        </p:spPr>
        <p:txBody>
          <a:bodyPr>
            <a:normAutofit/>
          </a:bodyPr>
          <a:lstStyle/>
          <a:p>
            <a:r>
              <a:rPr lang="en-GB" sz="2800" b="0" i="0" dirty="0">
                <a:solidFill>
                  <a:srgbClr val="3B3835"/>
                </a:solidFill>
                <a:effectLst/>
                <a:latin typeface="+mj-lt"/>
              </a:rPr>
              <a:t>Programs in developing countries are usually managed by a Country Office, but CARE also supports projects and may respond to emergencies in some countries where they do not maintain a full Country Office.</a:t>
            </a:r>
          </a:p>
          <a:p>
            <a:endParaRPr lang="en-IN" sz="2800" dirty="0">
              <a:latin typeface="+mj-lt"/>
            </a:endParaRPr>
          </a:p>
        </p:txBody>
      </p:sp>
      <p:sp>
        <p:nvSpPr>
          <p:cNvPr id="2" name="Footer Placeholder 1">
            <a:extLst>
              <a:ext uri="{FF2B5EF4-FFF2-40B4-BE49-F238E27FC236}">
                <a16:creationId xmlns:a16="http://schemas.microsoft.com/office/drawing/2014/main" xmlns="" id="{F95BE526-6F67-46B4-9607-23A0FE63CAD2}"/>
              </a:ext>
            </a:extLst>
          </p:cNvPr>
          <p:cNvSpPr>
            <a:spLocks noGrp="1"/>
          </p:cNvSpPr>
          <p:nvPr>
            <p:ph type="ftr" sz="quarter" idx="11"/>
          </p:nvPr>
        </p:nvSpPr>
        <p:spPr/>
        <p:txBody>
          <a:bodyPr/>
          <a:lstStyle/>
          <a:p>
            <a:r>
              <a:rPr lang="en-GB"/>
              <a:t>Park. K, Park Textbook of Preventive And Social Medicine, 25th ed, 2019, 987</a:t>
            </a:r>
            <a:endParaRPr lang="en-IN"/>
          </a:p>
        </p:txBody>
      </p:sp>
    </p:spTree>
    <p:extLst>
      <p:ext uri="{BB962C8B-B14F-4D97-AF65-F5344CB8AC3E}">
        <p14:creationId xmlns:p14="http://schemas.microsoft.com/office/powerpoint/2010/main" xmlns="" val="2457442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B9AADB-359C-49E2-A3E2-69CDCA8A7B6D}"/>
              </a:ext>
            </a:extLst>
          </p:cNvPr>
          <p:cNvSpPr>
            <a:spLocks noGrp="1"/>
          </p:cNvSpPr>
          <p:nvPr>
            <p:ph type="title"/>
          </p:nvPr>
        </p:nvSpPr>
        <p:spPr>
          <a:xfrm>
            <a:off x="2592925" y="624110"/>
            <a:ext cx="8911687" cy="967623"/>
          </a:xfrm>
        </p:spPr>
        <p:txBody>
          <a:bodyPr>
            <a:normAutofit/>
          </a:bodyPr>
          <a:lstStyle/>
          <a:p>
            <a:pPr algn="ctr"/>
            <a:r>
              <a:rPr lang="en-GB" sz="4000" b="1" dirty="0">
                <a:solidFill>
                  <a:srgbClr val="002060"/>
                </a:solidFill>
                <a:latin typeface="Algerian" panose="04020705040A02060702" pitchFamily="82" charset="0"/>
              </a:rPr>
              <a:t>CARE IN INDIA</a:t>
            </a:r>
            <a:endParaRPr lang="en-IN" sz="4000" b="1" dirty="0">
              <a:solidFill>
                <a:srgbClr val="002060"/>
              </a:solidFill>
              <a:latin typeface="Algerian" panose="04020705040A02060702" pitchFamily="82" charset="0"/>
            </a:endParaRPr>
          </a:p>
        </p:txBody>
      </p:sp>
      <p:sp>
        <p:nvSpPr>
          <p:cNvPr id="3" name="Content Placeholder 2">
            <a:extLst>
              <a:ext uri="{FF2B5EF4-FFF2-40B4-BE49-F238E27FC236}">
                <a16:creationId xmlns:a16="http://schemas.microsoft.com/office/drawing/2014/main" xmlns="" id="{5E62C2AE-55F0-4654-998B-EAE83A5AEAC6}"/>
              </a:ext>
            </a:extLst>
          </p:cNvPr>
          <p:cNvSpPr>
            <a:spLocks noGrp="1"/>
          </p:cNvSpPr>
          <p:nvPr>
            <p:ph idx="1"/>
          </p:nvPr>
        </p:nvSpPr>
        <p:spPr>
          <a:xfrm>
            <a:off x="2589212" y="1591733"/>
            <a:ext cx="8915400" cy="4642157"/>
          </a:xfrm>
        </p:spPr>
        <p:txBody>
          <a:bodyPr>
            <a:normAutofit/>
          </a:bodyPr>
          <a:lstStyle/>
          <a:p>
            <a:r>
              <a:rPr lang="en-GB" sz="2800" dirty="0">
                <a:solidFill>
                  <a:srgbClr val="000000"/>
                </a:solidFill>
                <a:effectLst/>
                <a:latin typeface="+mj-lt"/>
              </a:rPr>
              <a:t>CARE began its operation in India in 1950.</a:t>
            </a:r>
          </a:p>
          <a:p>
            <a:r>
              <a:rPr lang="en-GB" sz="2800" dirty="0">
                <a:solidFill>
                  <a:srgbClr val="000000"/>
                </a:solidFill>
                <a:effectLst/>
                <a:latin typeface="+mj-lt"/>
              </a:rPr>
              <a:t>Till the end of the 1980s, the primary objective of CARE – India was to provide food for children in the age group of 6-11 years. </a:t>
            </a:r>
          </a:p>
          <a:p>
            <a:r>
              <a:rPr lang="en-GB" sz="2800" dirty="0">
                <a:solidFill>
                  <a:srgbClr val="000000"/>
                </a:solidFill>
                <a:effectLst/>
                <a:latin typeface="+mj-lt"/>
              </a:rPr>
              <a:t>From mid-1980s, CARE-India focused its food support in the ICDS program and in the development of programs in the areas of health and income supplementation. </a:t>
            </a:r>
            <a:endParaRPr lang="en-IN" sz="2800" dirty="0">
              <a:latin typeface="+mj-lt"/>
            </a:endParaRPr>
          </a:p>
        </p:txBody>
      </p:sp>
      <p:sp>
        <p:nvSpPr>
          <p:cNvPr id="4" name="Footer Placeholder 3">
            <a:extLst>
              <a:ext uri="{FF2B5EF4-FFF2-40B4-BE49-F238E27FC236}">
                <a16:creationId xmlns:a16="http://schemas.microsoft.com/office/drawing/2014/main" xmlns="" id="{452024CE-35D6-4514-9BA1-7E0DF621C7A4}"/>
              </a:ext>
            </a:extLst>
          </p:cNvPr>
          <p:cNvSpPr>
            <a:spLocks noGrp="1"/>
          </p:cNvSpPr>
          <p:nvPr>
            <p:ph type="ftr" sz="quarter" idx="11"/>
          </p:nvPr>
        </p:nvSpPr>
        <p:spPr/>
        <p:txBody>
          <a:bodyPr/>
          <a:lstStyle/>
          <a:p>
            <a:r>
              <a:rPr lang="en-GB"/>
              <a:t>Park. K, Park Textbook of Preventive And Social Medicine, 25th ed, 2019, 987</a:t>
            </a:r>
            <a:endParaRPr lang="en-IN"/>
          </a:p>
        </p:txBody>
      </p:sp>
    </p:spTree>
    <p:extLst>
      <p:ext uri="{BB962C8B-B14F-4D97-AF65-F5344CB8AC3E}">
        <p14:creationId xmlns:p14="http://schemas.microsoft.com/office/powerpoint/2010/main" xmlns="" val="2119808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F167EEF-9C47-4D71-9719-6AFD74F16DB2}"/>
              </a:ext>
            </a:extLst>
          </p:cNvPr>
          <p:cNvSpPr>
            <a:spLocks noGrp="1"/>
          </p:cNvSpPr>
          <p:nvPr>
            <p:ph idx="1"/>
          </p:nvPr>
        </p:nvSpPr>
        <p:spPr>
          <a:xfrm>
            <a:off x="2048933" y="728133"/>
            <a:ext cx="9668934" cy="6129867"/>
          </a:xfrm>
        </p:spPr>
        <p:txBody>
          <a:bodyPr>
            <a:noAutofit/>
          </a:bodyPr>
          <a:lstStyle/>
          <a:p>
            <a:pPr>
              <a:buFont typeface="Wingdings" panose="05000000000000000000" pitchFamily="2" charset="2"/>
              <a:buChar char="v"/>
            </a:pPr>
            <a:r>
              <a:rPr lang="en-GB" sz="2800" dirty="0">
                <a:solidFill>
                  <a:srgbClr val="000000"/>
                </a:solidFill>
                <a:effectLst/>
                <a:latin typeface="+mj-lt"/>
              </a:rPr>
              <a:t>It is helping in the following projects:</a:t>
            </a:r>
          </a:p>
          <a:p>
            <a:pPr lvl="1">
              <a:buFont typeface="Wingdings" panose="05000000000000000000" pitchFamily="2" charset="2"/>
              <a:buChar char="v"/>
            </a:pPr>
            <a:r>
              <a:rPr lang="en-GB" sz="2800" dirty="0">
                <a:solidFill>
                  <a:srgbClr val="000000"/>
                </a:solidFill>
                <a:effectLst/>
                <a:latin typeface="+mj-lt"/>
              </a:rPr>
              <a:t> Integrated Nutrition and Health Project:</a:t>
            </a:r>
          </a:p>
          <a:p>
            <a:pPr lvl="1">
              <a:buFont typeface="Wingdings" panose="05000000000000000000" pitchFamily="2" charset="2"/>
              <a:buChar char="v"/>
            </a:pPr>
            <a:r>
              <a:rPr lang="en-GB" sz="2800" dirty="0">
                <a:solidFill>
                  <a:srgbClr val="000000"/>
                </a:solidFill>
                <a:effectLst/>
                <a:latin typeface="+mj-lt"/>
              </a:rPr>
              <a:t> Better Health and Nutrition Project; </a:t>
            </a:r>
          </a:p>
          <a:p>
            <a:pPr lvl="1">
              <a:buFont typeface="Wingdings" panose="05000000000000000000" pitchFamily="2" charset="2"/>
              <a:buChar char="v"/>
            </a:pPr>
            <a:r>
              <a:rPr lang="en-GB" sz="2800" dirty="0">
                <a:solidFill>
                  <a:srgbClr val="000000"/>
                </a:solidFill>
                <a:effectLst/>
                <a:latin typeface="+mj-lt"/>
              </a:rPr>
              <a:t>Anaemia Control Project; </a:t>
            </a:r>
          </a:p>
          <a:p>
            <a:pPr lvl="1">
              <a:buFont typeface="Wingdings" panose="05000000000000000000" pitchFamily="2" charset="2"/>
              <a:buChar char="v"/>
            </a:pPr>
            <a:r>
              <a:rPr lang="en-GB" sz="2800" dirty="0">
                <a:solidFill>
                  <a:srgbClr val="000000"/>
                </a:solidFill>
                <a:effectLst/>
                <a:latin typeface="+mj-lt"/>
              </a:rPr>
              <a:t>Improving Women's Health Project; </a:t>
            </a:r>
          </a:p>
          <a:p>
            <a:pPr lvl="1">
              <a:buFont typeface="Wingdings" panose="05000000000000000000" pitchFamily="2" charset="2"/>
              <a:buChar char="v"/>
            </a:pPr>
            <a:r>
              <a:rPr lang="en-GB" sz="2800" dirty="0">
                <a:solidFill>
                  <a:srgbClr val="000000"/>
                </a:solidFill>
                <a:effectLst/>
                <a:latin typeface="+mj-lt"/>
              </a:rPr>
              <a:t>Improved Health Care for Adolescent Girl's Project; </a:t>
            </a:r>
          </a:p>
          <a:p>
            <a:pPr lvl="1">
              <a:buFont typeface="Wingdings" panose="05000000000000000000" pitchFamily="2" charset="2"/>
              <a:buChar char="v"/>
            </a:pPr>
            <a:r>
              <a:rPr lang="en-GB" sz="2800" dirty="0">
                <a:solidFill>
                  <a:srgbClr val="000000"/>
                </a:solidFill>
                <a:effectLst/>
                <a:latin typeface="+mj-lt"/>
              </a:rPr>
              <a:t>Child Survival Project; </a:t>
            </a:r>
          </a:p>
          <a:p>
            <a:pPr lvl="1">
              <a:buFont typeface="Wingdings" panose="05000000000000000000" pitchFamily="2" charset="2"/>
              <a:buChar char="v"/>
            </a:pPr>
            <a:r>
              <a:rPr lang="en-GB" sz="2800" dirty="0">
                <a:solidFill>
                  <a:srgbClr val="000000"/>
                </a:solidFill>
                <a:effectLst/>
                <a:latin typeface="+mj-lt"/>
              </a:rPr>
              <a:t>Improving Women's Reproductive Health and Family Spacing Project; </a:t>
            </a:r>
          </a:p>
          <a:p>
            <a:pPr lvl="1">
              <a:buFont typeface="Wingdings" panose="05000000000000000000" pitchFamily="2" charset="2"/>
              <a:buChar char="v"/>
            </a:pPr>
            <a:r>
              <a:rPr lang="en-GB" sz="2800" dirty="0">
                <a:solidFill>
                  <a:srgbClr val="000000"/>
                </a:solidFill>
                <a:effectLst/>
                <a:latin typeface="+mj-lt"/>
              </a:rPr>
              <a:t>Konkan Integrated Development Project etc. </a:t>
            </a:r>
          </a:p>
          <a:p>
            <a:pPr marL="457200" lvl="1" indent="0">
              <a:buNone/>
            </a:pPr>
            <a:endParaRPr lang="en-GB" sz="2800" dirty="0">
              <a:solidFill>
                <a:srgbClr val="000000"/>
              </a:solidFill>
              <a:effectLst/>
              <a:latin typeface="+mj-lt"/>
            </a:endParaRPr>
          </a:p>
          <a:p>
            <a:pPr marL="457200" lvl="1" indent="0">
              <a:buNone/>
            </a:pPr>
            <a:endParaRPr lang="en-GB" sz="2800" dirty="0">
              <a:solidFill>
                <a:srgbClr val="000000"/>
              </a:solidFill>
              <a:effectLst/>
              <a:latin typeface="+mj-lt"/>
            </a:endParaRPr>
          </a:p>
        </p:txBody>
      </p:sp>
      <p:sp>
        <p:nvSpPr>
          <p:cNvPr id="2" name="Footer Placeholder 1">
            <a:extLst>
              <a:ext uri="{FF2B5EF4-FFF2-40B4-BE49-F238E27FC236}">
                <a16:creationId xmlns:a16="http://schemas.microsoft.com/office/drawing/2014/main" xmlns="" id="{566539CF-4355-4557-B91A-966EB659C5B3}"/>
              </a:ext>
            </a:extLst>
          </p:cNvPr>
          <p:cNvSpPr>
            <a:spLocks noGrp="1"/>
          </p:cNvSpPr>
          <p:nvPr>
            <p:ph type="ftr" sz="quarter" idx="11"/>
          </p:nvPr>
        </p:nvSpPr>
        <p:spPr>
          <a:xfrm>
            <a:off x="2606146" y="6492875"/>
            <a:ext cx="7619999" cy="365125"/>
          </a:xfrm>
        </p:spPr>
        <p:txBody>
          <a:bodyPr/>
          <a:lstStyle/>
          <a:p>
            <a:r>
              <a:rPr lang="en-GB" dirty="0"/>
              <a:t>Park. K, Park Textbook of Preventive And Social Medicine, 25th ed, 2019, 987</a:t>
            </a:r>
            <a:endParaRPr lang="en-IN" dirty="0"/>
          </a:p>
        </p:txBody>
      </p:sp>
    </p:spTree>
    <p:extLst>
      <p:ext uri="{BB962C8B-B14F-4D97-AF65-F5344CB8AC3E}">
        <p14:creationId xmlns:p14="http://schemas.microsoft.com/office/powerpoint/2010/main" xmlns="" val="154408041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36</TotalTime>
  <Words>493</Words>
  <Application>Microsoft Office PowerPoint</Application>
  <PresentationFormat>Custom</PresentationFormat>
  <Paragraphs>56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Wisp</vt:lpstr>
      <vt:lpstr> CARE (COOPERATIVE FOR ASSISTANCE         AND RELIEF EVERYWHERE)</vt:lpstr>
      <vt:lpstr>Slide 2</vt:lpstr>
      <vt:lpstr>Slide 3</vt:lpstr>
      <vt:lpstr>Slide 4</vt:lpstr>
      <vt:lpstr>Slide 5</vt:lpstr>
      <vt:lpstr>Slide 6</vt:lpstr>
      <vt:lpstr>Slide 7</vt:lpstr>
      <vt:lpstr>CARE IN INDIA</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 (COOPERATIVE FOR ASSISTANCE         AND RELIEF EVERYWHERE)</dc:title>
  <dc:creator>Dr. S Rafat</dc:creator>
  <cp:lastModifiedBy>Hp</cp:lastModifiedBy>
  <cp:revision>2</cp:revision>
  <dcterms:created xsi:type="dcterms:W3CDTF">2022-01-30T22:51:54Z</dcterms:created>
  <dcterms:modified xsi:type="dcterms:W3CDTF">2022-02-04T05:01:19Z</dcterms:modified>
</cp:coreProperties>
</file>