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18"/>
  </p:notesMasterIdLst>
  <p:sldIdLst>
    <p:sldId id="256" r:id="rId2"/>
    <p:sldId id="265" r:id="rId3"/>
    <p:sldId id="257" r:id="rId4"/>
    <p:sldId id="260" r:id="rId5"/>
    <p:sldId id="258" r:id="rId6"/>
    <p:sldId id="261" r:id="rId7"/>
    <p:sldId id="259" r:id="rId8"/>
    <p:sldId id="262" r:id="rId9"/>
    <p:sldId id="263" r:id="rId10"/>
    <p:sldId id="264"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20" autoAdjust="0"/>
    <p:restoredTop sz="94660"/>
  </p:normalViewPr>
  <p:slideViewPr>
    <p:cSldViewPr snapToGrid="0">
      <p:cViewPr varScale="1">
        <p:scale>
          <a:sx n="76" d="100"/>
          <a:sy n="76" d="100"/>
        </p:scale>
        <p:origin x="-90" y="-12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4E13C6-19FC-48AE-BF45-6A8975352605}" type="datetimeFigureOut">
              <a:rPr lang="en-US" smtClean="0"/>
              <a:pPr/>
              <a:t>4/2/2022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365CD6-1530-438D-9DB1-CF9E85D018DE}" type="slidenum">
              <a:rPr lang="en-US" smtClean="0"/>
              <a:pPr/>
              <a:t>‹#›</a:t>
            </a:fld>
            <a:endParaRPr lang="en-US"/>
          </a:p>
        </p:txBody>
      </p:sp>
    </p:spTree>
    <p:extLst>
      <p:ext uri="{BB962C8B-B14F-4D97-AF65-F5344CB8AC3E}">
        <p14:creationId xmlns:p14="http://schemas.microsoft.com/office/powerpoint/2010/main" xmlns="" val="30623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A11A7BD5-19F8-445A-970C-89479138951E}" type="datetime1">
              <a:rPr lang="en-IN" smtClean="0"/>
              <a:pPr/>
              <a:t>04-02-2022</a:t>
            </a:fld>
            <a:endParaRPr lang="en-IN"/>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smtClean="0"/>
              <a:t>Park. K, Park Textbook of Preventive And Social Medicine, 25th ed, 2019, 988</a:t>
            </a:r>
            <a:endParaRPr lang="en-IN"/>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CCF0DCC9-AA7D-4FC5-AB8B-4BD4CE16CF7F}" type="slidenum">
              <a:rPr lang="en-IN" smtClean="0"/>
              <a:pPr/>
              <a:t>‹#›</a:t>
            </a:fld>
            <a:endParaRPr lang="en-IN"/>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30196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0FE5AE-B134-4259-95EA-9E336CCD9C8E}" type="datetime1">
              <a:rPr lang="en-IN" smtClean="0"/>
              <a:pPr/>
              <a:t>04-02-2022</a:t>
            </a:fld>
            <a:endParaRPr lang="en-IN"/>
          </a:p>
        </p:txBody>
      </p:sp>
      <p:sp>
        <p:nvSpPr>
          <p:cNvPr id="5" name="Footer Placeholder 4"/>
          <p:cNvSpPr>
            <a:spLocks noGrp="1"/>
          </p:cNvSpPr>
          <p:nvPr>
            <p:ph type="ftr" sz="quarter" idx="11"/>
          </p:nvPr>
        </p:nvSpPr>
        <p:spPr/>
        <p:txBody>
          <a:bodyPr/>
          <a:lstStyle/>
          <a:p>
            <a:r>
              <a:rPr lang="en-US" smtClean="0"/>
              <a:t>Park. K, Park Textbook of Preventive And Social Medicine, 25th ed, 2019, 988</a:t>
            </a:r>
            <a:endParaRPr lang="en-IN"/>
          </a:p>
        </p:txBody>
      </p:sp>
      <p:sp>
        <p:nvSpPr>
          <p:cNvPr id="6" name="Slide Number Placeholder 5"/>
          <p:cNvSpPr>
            <a:spLocks noGrp="1"/>
          </p:cNvSpPr>
          <p:nvPr>
            <p:ph type="sldNum" sz="quarter" idx="12"/>
          </p:nvPr>
        </p:nvSpPr>
        <p:spPr/>
        <p:txBody>
          <a:bodyPr/>
          <a:lstStyle/>
          <a:p>
            <a:fld id="{CCF0DCC9-AA7D-4FC5-AB8B-4BD4CE16CF7F}" type="slidenum">
              <a:rPr lang="en-IN" smtClean="0"/>
              <a:pPr/>
              <a:t>‹#›</a:t>
            </a:fld>
            <a:endParaRPr lang="en-IN"/>
          </a:p>
        </p:txBody>
      </p:sp>
    </p:spTree>
    <p:extLst>
      <p:ext uri="{BB962C8B-B14F-4D97-AF65-F5344CB8AC3E}">
        <p14:creationId xmlns:p14="http://schemas.microsoft.com/office/powerpoint/2010/main" xmlns="" val="313694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39A8B0-E9B5-46C8-B357-21AD75D63B28}" type="datetime1">
              <a:rPr lang="en-IN" smtClean="0"/>
              <a:pPr/>
              <a:t>04-02-2022</a:t>
            </a:fld>
            <a:endParaRPr lang="en-IN"/>
          </a:p>
        </p:txBody>
      </p:sp>
      <p:sp>
        <p:nvSpPr>
          <p:cNvPr id="5" name="Footer Placeholder 4"/>
          <p:cNvSpPr>
            <a:spLocks noGrp="1"/>
          </p:cNvSpPr>
          <p:nvPr>
            <p:ph type="ftr" sz="quarter" idx="11"/>
          </p:nvPr>
        </p:nvSpPr>
        <p:spPr/>
        <p:txBody>
          <a:bodyPr/>
          <a:lstStyle/>
          <a:p>
            <a:r>
              <a:rPr lang="en-US" smtClean="0"/>
              <a:t>Park. K, Park Textbook of Preventive And Social Medicine, 25th ed, 2019, 988</a:t>
            </a:r>
            <a:endParaRPr lang="en-IN"/>
          </a:p>
        </p:txBody>
      </p:sp>
      <p:sp>
        <p:nvSpPr>
          <p:cNvPr id="6" name="Slide Number Placeholder 5"/>
          <p:cNvSpPr>
            <a:spLocks noGrp="1"/>
          </p:cNvSpPr>
          <p:nvPr>
            <p:ph type="sldNum" sz="quarter" idx="12"/>
          </p:nvPr>
        </p:nvSpPr>
        <p:spPr/>
        <p:txBody>
          <a:bodyPr/>
          <a:lstStyle/>
          <a:p>
            <a:fld id="{CCF0DCC9-AA7D-4FC5-AB8B-4BD4CE16CF7F}" type="slidenum">
              <a:rPr lang="en-IN" smtClean="0"/>
              <a:pPr/>
              <a:t>‹#›</a:t>
            </a:fld>
            <a:endParaRPr lang="en-IN"/>
          </a:p>
        </p:txBody>
      </p:sp>
    </p:spTree>
    <p:extLst>
      <p:ext uri="{BB962C8B-B14F-4D97-AF65-F5344CB8AC3E}">
        <p14:creationId xmlns:p14="http://schemas.microsoft.com/office/powerpoint/2010/main" xmlns="" val="342820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661318-28A2-46FB-A4B7-4F46F4D85146}" type="datetime1">
              <a:rPr lang="en-IN" smtClean="0"/>
              <a:pPr/>
              <a:t>04-02-2022</a:t>
            </a:fld>
            <a:endParaRPr lang="en-IN"/>
          </a:p>
        </p:txBody>
      </p:sp>
      <p:sp>
        <p:nvSpPr>
          <p:cNvPr id="5" name="Footer Placeholder 4"/>
          <p:cNvSpPr>
            <a:spLocks noGrp="1"/>
          </p:cNvSpPr>
          <p:nvPr>
            <p:ph type="ftr" sz="quarter" idx="11"/>
          </p:nvPr>
        </p:nvSpPr>
        <p:spPr/>
        <p:txBody>
          <a:bodyPr/>
          <a:lstStyle/>
          <a:p>
            <a:r>
              <a:rPr lang="en-US" smtClean="0"/>
              <a:t>Park. K, Park Textbook of Preventive And Social Medicine, 25th ed, 2019, 988</a:t>
            </a:r>
            <a:endParaRPr lang="en-IN"/>
          </a:p>
        </p:txBody>
      </p:sp>
      <p:sp>
        <p:nvSpPr>
          <p:cNvPr id="6" name="Slide Number Placeholder 5"/>
          <p:cNvSpPr>
            <a:spLocks noGrp="1"/>
          </p:cNvSpPr>
          <p:nvPr>
            <p:ph type="sldNum" sz="quarter" idx="12"/>
          </p:nvPr>
        </p:nvSpPr>
        <p:spPr/>
        <p:txBody>
          <a:bodyPr/>
          <a:lstStyle/>
          <a:p>
            <a:fld id="{CCF0DCC9-AA7D-4FC5-AB8B-4BD4CE16CF7F}" type="slidenum">
              <a:rPr lang="en-IN" smtClean="0"/>
              <a:pPr/>
              <a:t>‹#›</a:t>
            </a:fld>
            <a:endParaRPr lang="en-IN"/>
          </a:p>
        </p:txBody>
      </p:sp>
    </p:spTree>
    <p:extLst>
      <p:ext uri="{BB962C8B-B14F-4D97-AF65-F5344CB8AC3E}">
        <p14:creationId xmlns:p14="http://schemas.microsoft.com/office/powerpoint/2010/main" xmlns="" val="2437171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173E2C-BC2A-4D00-B82D-DC6347EB29E0}" type="datetime1">
              <a:rPr lang="en-IN" smtClean="0"/>
              <a:pPr/>
              <a:t>04-02-2022</a:t>
            </a:fld>
            <a:endParaRPr lang="en-IN"/>
          </a:p>
        </p:txBody>
      </p:sp>
      <p:sp>
        <p:nvSpPr>
          <p:cNvPr id="5" name="Footer Placeholder 4"/>
          <p:cNvSpPr>
            <a:spLocks noGrp="1"/>
          </p:cNvSpPr>
          <p:nvPr>
            <p:ph type="ftr" sz="quarter" idx="11"/>
          </p:nvPr>
        </p:nvSpPr>
        <p:spPr/>
        <p:txBody>
          <a:bodyPr/>
          <a:lstStyle/>
          <a:p>
            <a:r>
              <a:rPr lang="en-US" smtClean="0"/>
              <a:t>Park. K, Park Textbook of Preventive And Social Medicine, 25th ed, 2019, 988</a:t>
            </a:r>
            <a:endParaRPr lang="en-IN"/>
          </a:p>
        </p:txBody>
      </p:sp>
      <p:sp>
        <p:nvSpPr>
          <p:cNvPr id="6" name="Slide Number Placeholder 5"/>
          <p:cNvSpPr>
            <a:spLocks noGrp="1"/>
          </p:cNvSpPr>
          <p:nvPr>
            <p:ph type="sldNum" sz="quarter" idx="12"/>
          </p:nvPr>
        </p:nvSpPr>
        <p:spPr/>
        <p:txBody>
          <a:bodyPr/>
          <a:lstStyle/>
          <a:p>
            <a:fld id="{CCF0DCC9-AA7D-4FC5-AB8B-4BD4CE16CF7F}" type="slidenum">
              <a:rPr lang="en-IN" smtClean="0"/>
              <a:pPr/>
              <a:t>‹#›</a:t>
            </a:fld>
            <a:endParaRPr lang="en-IN"/>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990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950D07-D2BF-49F9-9D88-D9D30727D786}" type="datetime1">
              <a:rPr lang="en-IN" smtClean="0"/>
              <a:pPr/>
              <a:t>04-02-2022</a:t>
            </a:fld>
            <a:endParaRPr lang="en-IN"/>
          </a:p>
        </p:txBody>
      </p:sp>
      <p:sp>
        <p:nvSpPr>
          <p:cNvPr id="6" name="Footer Placeholder 5"/>
          <p:cNvSpPr>
            <a:spLocks noGrp="1"/>
          </p:cNvSpPr>
          <p:nvPr>
            <p:ph type="ftr" sz="quarter" idx="11"/>
          </p:nvPr>
        </p:nvSpPr>
        <p:spPr/>
        <p:txBody>
          <a:bodyPr/>
          <a:lstStyle/>
          <a:p>
            <a:r>
              <a:rPr lang="en-US" smtClean="0"/>
              <a:t>Park. K, Park Textbook of Preventive And Social Medicine, 25th ed, 2019, 988</a:t>
            </a:r>
            <a:endParaRPr lang="en-IN"/>
          </a:p>
        </p:txBody>
      </p:sp>
      <p:sp>
        <p:nvSpPr>
          <p:cNvPr id="7" name="Slide Number Placeholder 6"/>
          <p:cNvSpPr>
            <a:spLocks noGrp="1"/>
          </p:cNvSpPr>
          <p:nvPr>
            <p:ph type="sldNum" sz="quarter" idx="12"/>
          </p:nvPr>
        </p:nvSpPr>
        <p:spPr/>
        <p:txBody>
          <a:bodyPr/>
          <a:lstStyle/>
          <a:p>
            <a:fld id="{CCF0DCC9-AA7D-4FC5-AB8B-4BD4CE16CF7F}" type="slidenum">
              <a:rPr lang="en-IN" smtClean="0"/>
              <a:pPr/>
              <a:t>‹#›</a:t>
            </a:fld>
            <a:endParaRPr lang="en-IN"/>
          </a:p>
        </p:txBody>
      </p:sp>
    </p:spTree>
    <p:extLst>
      <p:ext uri="{BB962C8B-B14F-4D97-AF65-F5344CB8AC3E}">
        <p14:creationId xmlns:p14="http://schemas.microsoft.com/office/powerpoint/2010/main" xmlns="" val="100519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D5CE6E-34E5-4506-93B0-1BE07420C9EB}" type="datetime1">
              <a:rPr lang="en-IN" smtClean="0"/>
              <a:pPr/>
              <a:t>04-02-2022</a:t>
            </a:fld>
            <a:endParaRPr lang="en-IN"/>
          </a:p>
        </p:txBody>
      </p:sp>
      <p:sp>
        <p:nvSpPr>
          <p:cNvPr id="8" name="Footer Placeholder 7"/>
          <p:cNvSpPr>
            <a:spLocks noGrp="1"/>
          </p:cNvSpPr>
          <p:nvPr>
            <p:ph type="ftr" sz="quarter" idx="11"/>
          </p:nvPr>
        </p:nvSpPr>
        <p:spPr/>
        <p:txBody>
          <a:bodyPr/>
          <a:lstStyle/>
          <a:p>
            <a:r>
              <a:rPr lang="en-US" smtClean="0"/>
              <a:t>Park. K, Park Textbook of Preventive And Social Medicine, 25th ed, 2019, 988</a:t>
            </a:r>
            <a:endParaRPr lang="en-IN"/>
          </a:p>
        </p:txBody>
      </p:sp>
      <p:sp>
        <p:nvSpPr>
          <p:cNvPr id="9" name="Slide Number Placeholder 8"/>
          <p:cNvSpPr>
            <a:spLocks noGrp="1"/>
          </p:cNvSpPr>
          <p:nvPr>
            <p:ph type="sldNum" sz="quarter" idx="12"/>
          </p:nvPr>
        </p:nvSpPr>
        <p:spPr/>
        <p:txBody>
          <a:bodyPr/>
          <a:lstStyle/>
          <a:p>
            <a:fld id="{CCF0DCC9-AA7D-4FC5-AB8B-4BD4CE16CF7F}" type="slidenum">
              <a:rPr lang="en-IN" smtClean="0"/>
              <a:pPr/>
              <a:t>‹#›</a:t>
            </a:fld>
            <a:endParaRPr lang="en-IN"/>
          </a:p>
        </p:txBody>
      </p:sp>
    </p:spTree>
    <p:extLst>
      <p:ext uri="{BB962C8B-B14F-4D97-AF65-F5344CB8AC3E}">
        <p14:creationId xmlns:p14="http://schemas.microsoft.com/office/powerpoint/2010/main" xmlns="" val="278220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A1F248-F167-4A32-9DD6-5825AEBDFA29}" type="datetime1">
              <a:rPr lang="en-IN" smtClean="0"/>
              <a:pPr/>
              <a:t>04-02-2022</a:t>
            </a:fld>
            <a:endParaRPr lang="en-IN"/>
          </a:p>
        </p:txBody>
      </p:sp>
      <p:sp>
        <p:nvSpPr>
          <p:cNvPr id="4" name="Footer Placeholder 3"/>
          <p:cNvSpPr>
            <a:spLocks noGrp="1"/>
          </p:cNvSpPr>
          <p:nvPr>
            <p:ph type="ftr" sz="quarter" idx="11"/>
          </p:nvPr>
        </p:nvSpPr>
        <p:spPr/>
        <p:txBody>
          <a:bodyPr/>
          <a:lstStyle/>
          <a:p>
            <a:r>
              <a:rPr lang="en-US" smtClean="0"/>
              <a:t>Park. K, Park Textbook of Preventive And Social Medicine, 25th ed, 2019, 988</a:t>
            </a:r>
            <a:endParaRPr lang="en-IN"/>
          </a:p>
        </p:txBody>
      </p:sp>
      <p:sp>
        <p:nvSpPr>
          <p:cNvPr id="5" name="Slide Number Placeholder 4"/>
          <p:cNvSpPr>
            <a:spLocks noGrp="1"/>
          </p:cNvSpPr>
          <p:nvPr>
            <p:ph type="sldNum" sz="quarter" idx="12"/>
          </p:nvPr>
        </p:nvSpPr>
        <p:spPr/>
        <p:txBody>
          <a:bodyPr/>
          <a:lstStyle/>
          <a:p>
            <a:fld id="{CCF0DCC9-AA7D-4FC5-AB8B-4BD4CE16CF7F}" type="slidenum">
              <a:rPr lang="en-IN" smtClean="0"/>
              <a:pPr/>
              <a:t>‹#›</a:t>
            </a:fld>
            <a:endParaRPr lang="en-IN"/>
          </a:p>
        </p:txBody>
      </p:sp>
    </p:spTree>
    <p:extLst>
      <p:ext uri="{BB962C8B-B14F-4D97-AF65-F5344CB8AC3E}">
        <p14:creationId xmlns:p14="http://schemas.microsoft.com/office/powerpoint/2010/main" xmlns="" val="377321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ED0BC4-CE18-4A52-BE29-CBE9AF531634}" type="datetime1">
              <a:rPr lang="en-IN" smtClean="0"/>
              <a:pPr/>
              <a:t>04-02-2022</a:t>
            </a:fld>
            <a:endParaRPr lang="en-IN"/>
          </a:p>
        </p:txBody>
      </p:sp>
      <p:sp>
        <p:nvSpPr>
          <p:cNvPr id="3" name="Footer Placeholder 2"/>
          <p:cNvSpPr>
            <a:spLocks noGrp="1"/>
          </p:cNvSpPr>
          <p:nvPr>
            <p:ph type="ftr" sz="quarter" idx="11"/>
          </p:nvPr>
        </p:nvSpPr>
        <p:spPr/>
        <p:txBody>
          <a:bodyPr/>
          <a:lstStyle/>
          <a:p>
            <a:r>
              <a:rPr lang="en-US" smtClean="0"/>
              <a:t>Park. K, Park Textbook of Preventive And Social Medicine, 25th ed, 2019, 988</a:t>
            </a:r>
            <a:endParaRPr lang="en-IN"/>
          </a:p>
        </p:txBody>
      </p:sp>
      <p:sp>
        <p:nvSpPr>
          <p:cNvPr id="4" name="Slide Number Placeholder 3"/>
          <p:cNvSpPr>
            <a:spLocks noGrp="1"/>
          </p:cNvSpPr>
          <p:nvPr>
            <p:ph type="sldNum" sz="quarter" idx="12"/>
          </p:nvPr>
        </p:nvSpPr>
        <p:spPr/>
        <p:txBody>
          <a:bodyPr/>
          <a:lstStyle/>
          <a:p>
            <a:fld id="{CCF0DCC9-AA7D-4FC5-AB8B-4BD4CE16CF7F}" type="slidenum">
              <a:rPr lang="en-IN" smtClean="0"/>
              <a:pPr/>
              <a:t>‹#›</a:t>
            </a:fld>
            <a:endParaRPr lang="en-IN"/>
          </a:p>
        </p:txBody>
      </p:sp>
    </p:spTree>
    <p:extLst>
      <p:ext uri="{BB962C8B-B14F-4D97-AF65-F5344CB8AC3E}">
        <p14:creationId xmlns:p14="http://schemas.microsoft.com/office/powerpoint/2010/main" xmlns="" val="195848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051299-814A-4B5E-8038-1140885AE16B}" type="datetime1">
              <a:rPr lang="en-IN" smtClean="0"/>
              <a:pPr/>
              <a:t>04-02-2022</a:t>
            </a:fld>
            <a:endParaRPr lang="en-IN"/>
          </a:p>
        </p:txBody>
      </p:sp>
      <p:sp>
        <p:nvSpPr>
          <p:cNvPr id="6" name="Footer Placeholder 5"/>
          <p:cNvSpPr>
            <a:spLocks noGrp="1"/>
          </p:cNvSpPr>
          <p:nvPr>
            <p:ph type="ftr" sz="quarter" idx="11"/>
          </p:nvPr>
        </p:nvSpPr>
        <p:spPr/>
        <p:txBody>
          <a:bodyPr/>
          <a:lstStyle/>
          <a:p>
            <a:r>
              <a:rPr lang="en-US" smtClean="0"/>
              <a:t>Park. K, Park Textbook of Preventive And Social Medicine, 25th ed, 2019, 988</a:t>
            </a:r>
            <a:endParaRPr lang="en-IN"/>
          </a:p>
        </p:txBody>
      </p:sp>
      <p:sp>
        <p:nvSpPr>
          <p:cNvPr id="7" name="Slide Number Placeholder 6"/>
          <p:cNvSpPr>
            <a:spLocks noGrp="1"/>
          </p:cNvSpPr>
          <p:nvPr>
            <p:ph type="sldNum" sz="quarter" idx="12"/>
          </p:nvPr>
        </p:nvSpPr>
        <p:spPr/>
        <p:txBody>
          <a:bodyPr/>
          <a:lstStyle/>
          <a:p>
            <a:fld id="{CCF0DCC9-AA7D-4FC5-AB8B-4BD4CE16CF7F}" type="slidenum">
              <a:rPr lang="en-IN" smtClean="0"/>
              <a:pPr/>
              <a:t>‹#›</a:t>
            </a:fld>
            <a:endParaRPr lang="en-IN"/>
          </a:p>
        </p:txBody>
      </p:sp>
    </p:spTree>
    <p:extLst>
      <p:ext uri="{BB962C8B-B14F-4D97-AF65-F5344CB8AC3E}">
        <p14:creationId xmlns:p14="http://schemas.microsoft.com/office/powerpoint/2010/main" xmlns="" val="2737151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A3A780-7138-42BA-84FD-C3226B9A2D54}" type="datetime1">
              <a:rPr lang="en-IN" smtClean="0"/>
              <a:pPr/>
              <a:t>04-02-2022</a:t>
            </a:fld>
            <a:endParaRPr lang="en-IN"/>
          </a:p>
        </p:txBody>
      </p:sp>
      <p:sp>
        <p:nvSpPr>
          <p:cNvPr id="6" name="Footer Placeholder 5"/>
          <p:cNvSpPr>
            <a:spLocks noGrp="1"/>
          </p:cNvSpPr>
          <p:nvPr>
            <p:ph type="ftr" sz="quarter" idx="11"/>
          </p:nvPr>
        </p:nvSpPr>
        <p:spPr/>
        <p:txBody>
          <a:bodyPr/>
          <a:lstStyle/>
          <a:p>
            <a:r>
              <a:rPr lang="en-US" smtClean="0"/>
              <a:t>Park. K, Park Textbook of Preventive And Social Medicine, 25th ed, 2019, 988</a:t>
            </a:r>
            <a:endParaRPr lang="en-IN"/>
          </a:p>
        </p:txBody>
      </p:sp>
      <p:sp>
        <p:nvSpPr>
          <p:cNvPr id="7" name="Slide Number Placeholder 6"/>
          <p:cNvSpPr>
            <a:spLocks noGrp="1"/>
          </p:cNvSpPr>
          <p:nvPr>
            <p:ph type="sldNum" sz="quarter" idx="12"/>
          </p:nvPr>
        </p:nvSpPr>
        <p:spPr/>
        <p:txBody>
          <a:bodyPr/>
          <a:lstStyle/>
          <a:p>
            <a:fld id="{CCF0DCC9-AA7D-4FC5-AB8B-4BD4CE16CF7F}" type="slidenum">
              <a:rPr lang="en-IN" smtClean="0"/>
              <a:pPr/>
              <a:t>‹#›</a:t>
            </a:fld>
            <a:endParaRPr lang="en-IN"/>
          </a:p>
        </p:txBody>
      </p:sp>
    </p:spTree>
    <p:extLst>
      <p:ext uri="{BB962C8B-B14F-4D97-AF65-F5344CB8AC3E}">
        <p14:creationId xmlns:p14="http://schemas.microsoft.com/office/powerpoint/2010/main" xmlns="" val="1005185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DA726E3C-08D3-4F88-BA27-6428560D19BF}" type="datetime1">
              <a:rPr lang="en-IN" smtClean="0"/>
              <a:pPr/>
              <a:t>04-02-2022</a:t>
            </a:fld>
            <a:endParaRPr lang="en-IN"/>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r>
              <a:rPr lang="en-US" smtClean="0"/>
              <a:t>Park. K, Park Textbook of Preventive And Social Medicine, 25th ed, 2019, 988</a:t>
            </a:r>
            <a:endParaRPr lang="en-IN"/>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CCF0DCC9-AA7D-4FC5-AB8B-4BD4CE16CF7F}" type="slidenum">
              <a:rPr lang="en-IN" smtClean="0"/>
              <a:pPr/>
              <a:t>‹#›</a:t>
            </a:fld>
            <a:endParaRPr lang="en-IN"/>
          </a:p>
        </p:txBody>
      </p:sp>
    </p:spTree>
    <p:extLst>
      <p:ext uri="{BB962C8B-B14F-4D97-AF65-F5344CB8AC3E}">
        <p14:creationId xmlns:p14="http://schemas.microsoft.com/office/powerpoint/2010/main" xmlns="" val="3131896021"/>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image.slidesharecdn.com/internationalredcross-171220093004/95/international-red-cross-26-638.jpg?cb=151376232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E4E836-1ABF-432A-9A95-794B7469902F}"/>
              </a:ext>
            </a:extLst>
          </p:cNvPr>
          <p:cNvSpPr>
            <a:spLocks noGrp="1"/>
          </p:cNvSpPr>
          <p:nvPr>
            <p:ph type="ctrTitle"/>
          </p:nvPr>
        </p:nvSpPr>
        <p:spPr>
          <a:xfrm>
            <a:off x="767444" y="2383971"/>
            <a:ext cx="8554583" cy="1567543"/>
          </a:xfrm>
        </p:spPr>
        <p:txBody>
          <a:bodyPr>
            <a:normAutofit/>
          </a:bodyPr>
          <a:lstStyle/>
          <a:p>
            <a:r>
              <a:rPr lang="en-GB" dirty="0"/>
              <a:t>         </a:t>
            </a:r>
            <a:r>
              <a:rPr lang="en-GB" sz="9600" dirty="0">
                <a:latin typeface="Algerian" panose="04020705040A02060702" pitchFamily="82" charset="0"/>
              </a:rPr>
              <a:t>red cross</a:t>
            </a:r>
            <a:endParaRPr lang="en-IN" sz="9600" dirty="0">
              <a:latin typeface="Algerian" panose="04020705040A02060702" pitchFamily="82" charset="0"/>
            </a:endParaRPr>
          </a:p>
        </p:txBody>
      </p:sp>
    </p:spTree>
    <p:extLst>
      <p:ext uri="{BB962C8B-B14F-4D97-AF65-F5344CB8AC3E}">
        <p14:creationId xmlns:p14="http://schemas.microsoft.com/office/powerpoint/2010/main" xmlns="" val="4293253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8004571-1626-44CC-B8E5-A8ED0885D26C}"/>
              </a:ext>
            </a:extLst>
          </p:cNvPr>
          <p:cNvSpPr>
            <a:spLocks noGrp="1"/>
          </p:cNvSpPr>
          <p:nvPr>
            <p:ph idx="1"/>
          </p:nvPr>
        </p:nvSpPr>
        <p:spPr>
          <a:xfrm>
            <a:off x="947057" y="604157"/>
            <a:ext cx="10286999" cy="5568043"/>
          </a:xfrm>
        </p:spPr>
        <p:txBody>
          <a:bodyPr>
            <a:normAutofit/>
          </a:bodyPr>
          <a:lstStyle/>
          <a:p>
            <a:pPr marL="45720" indent="0">
              <a:buNone/>
            </a:pPr>
            <a:endParaRPr lang="en-GB" sz="5400" b="1" dirty="0">
              <a:latin typeface="+mj-lt"/>
            </a:endParaRPr>
          </a:p>
          <a:p>
            <a:pPr marL="45720" indent="0">
              <a:buNone/>
            </a:pPr>
            <a:endParaRPr lang="en-GB" sz="5400" b="1" dirty="0">
              <a:latin typeface="+mj-lt"/>
            </a:endParaRPr>
          </a:p>
          <a:p>
            <a:pPr marL="45720" indent="0">
              <a:buNone/>
            </a:pPr>
            <a:r>
              <a:rPr lang="en-GB" sz="5400" b="1" dirty="0">
                <a:latin typeface="Algerian" panose="04020705040A02060702" pitchFamily="82" charset="0"/>
              </a:rPr>
              <a:t>            INDIAN RED CROSS</a:t>
            </a:r>
            <a:endParaRPr lang="en-IN" sz="5400" b="1" dirty="0">
              <a:latin typeface="Algerian" panose="04020705040A02060702" pitchFamily="82" charset="0"/>
            </a:endParaRPr>
          </a:p>
        </p:txBody>
      </p:sp>
      <p:sp>
        <p:nvSpPr>
          <p:cNvPr id="2" name="Footer Placeholder 1"/>
          <p:cNvSpPr>
            <a:spLocks noGrp="1"/>
          </p:cNvSpPr>
          <p:nvPr>
            <p:ph type="ftr" sz="quarter" idx="11"/>
          </p:nvPr>
        </p:nvSpPr>
        <p:spPr/>
        <p:txBody>
          <a:bodyPr/>
          <a:lstStyle/>
          <a:p>
            <a:r>
              <a:rPr lang="en-US" smtClean="0"/>
              <a:t>Park. K, Park Textbook of Preventive And Social Medicine, 25th ed, 2019, 988</a:t>
            </a:r>
            <a:endParaRPr lang="en-IN"/>
          </a:p>
        </p:txBody>
      </p:sp>
    </p:spTree>
    <p:extLst>
      <p:ext uri="{BB962C8B-B14F-4D97-AF65-F5344CB8AC3E}">
        <p14:creationId xmlns:p14="http://schemas.microsoft.com/office/powerpoint/2010/main" xmlns="" val="4190139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ECA5588-64DC-4EF1-8330-C237C18E76DC}"/>
              </a:ext>
            </a:extLst>
          </p:cNvPr>
          <p:cNvSpPr>
            <a:spLocks noGrp="1"/>
          </p:cNvSpPr>
          <p:nvPr>
            <p:ph idx="1"/>
          </p:nvPr>
        </p:nvSpPr>
        <p:spPr>
          <a:xfrm>
            <a:off x="947058" y="1061357"/>
            <a:ext cx="10068814" cy="5034643"/>
          </a:xfrm>
        </p:spPr>
        <p:txBody>
          <a:bodyPr/>
          <a:lstStyle/>
          <a:p>
            <a:r>
              <a:rPr lang="en-GB" sz="3200" b="0" i="0" dirty="0">
                <a:effectLst/>
                <a:latin typeface="+mj-lt"/>
              </a:rPr>
              <a:t>The Red Cross Society of India was established in 1920. by an Act Of Indian Legislature with three objectives of improvement of health, prevention of disease and mitigation of suffering.</a:t>
            </a:r>
          </a:p>
          <a:p>
            <a:r>
              <a:rPr lang="en-GB" sz="3200" dirty="0">
                <a:effectLst/>
                <a:latin typeface="+mj-lt"/>
              </a:rPr>
              <a:t>In peacetime, the Society provides military hospitals with such amenities as newspapers, periodicals, musical instruments, and other comfort goods</a:t>
            </a:r>
            <a:r>
              <a:rPr lang="en-GB" sz="2800" dirty="0">
                <a:solidFill>
                  <a:srgbClr val="000000"/>
                </a:solidFill>
                <a:effectLst/>
                <a:latin typeface="+mj-lt"/>
              </a:rPr>
              <a:t>. </a:t>
            </a:r>
          </a:p>
          <a:p>
            <a:r>
              <a:rPr lang="en-GB" sz="3200" dirty="0">
                <a:solidFill>
                  <a:srgbClr val="000000"/>
                </a:solidFill>
                <a:effectLst/>
                <a:latin typeface="+mj-lt"/>
              </a:rPr>
              <a:t>The Red Cross Home at Bangalore for disabled ex-servicemen is one of the pioneer institutions of its kind in Asia. </a:t>
            </a:r>
            <a:endParaRPr lang="en-IN" sz="3200" dirty="0">
              <a:latin typeface="+mj-lt"/>
            </a:endParaRPr>
          </a:p>
        </p:txBody>
      </p:sp>
      <p:sp>
        <p:nvSpPr>
          <p:cNvPr id="2" name="Footer Placeholder 1"/>
          <p:cNvSpPr>
            <a:spLocks noGrp="1"/>
          </p:cNvSpPr>
          <p:nvPr>
            <p:ph type="ftr" sz="quarter" idx="11"/>
          </p:nvPr>
        </p:nvSpPr>
        <p:spPr/>
        <p:txBody>
          <a:bodyPr/>
          <a:lstStyle/>
          <a:p>
            <a:r>
              <a:rPr lang="en-US" smtClean="0"/>
              <a:t>Park. K, Park Textbook of Preventive And Social Medicine, 25th ed, 2019, 988</a:t>
            </a:r>
            <a:endParaRPr lang="en-IN"/>
          </a:p>
        </p:txBody>
      </p:sp>
    </p:spTree>
    <p:extLst>
      <p:ext uri="{BB962C8B-B14F-4D97-AF65-F5344CB8AC3E}">
        <p14:creationId xmlns:p14="http://schemas.microsoft.com/office/powerpoint/2010/main" xmlns="" val="1944181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6BF30AD-AF17-498A-A324-C1E6847799DB}"/>
              </a:ext>
            </a:extLst>
          </p:cNvPr>
          <p:cNvSpPr>
            <a:spLocks noGrp="1"/>
          </p:cNvSpPr>
          <p:nvPr>
            <p:ph idx="1"/>
          </p:nvPr>
        </p:nvSpPr>
        <p:spPr>
          <a:xfrm>
            <a:off x="963386" y="914400"/>
            <a:ext cx="10052485" cy="5551714"/>
          </a:xfrm>
        </p:spPr>
        <p:txBody>
          <a:bodyPr>
            <a:normAutofit fontScale="92500"/>
          </a:bodyPr>
          <a:lstStyle/>
          <a:p>
            <a:pPr marL="45720" indent="0" algn="l">
              <a:buNone/>
            </a:pPr>
            <a:r>
              <a:rPr lang="en-GB" sz="4000" b="1" i="0" u="sng" dirty="0">
                <a:solidFill>
                  <a:srgbClr val="3B3835"/>
                </a:solidFill>
                <a:effectLst/>
                <a:latin typeface="Source Sans Pro" panose="020B0503030403020204" pitchFamily="34" charset="0"/>
              </a:rPr>
              <a:t>Disaster services comprise as follows</a:t>
            </a:r>
            <a:r>
              <a:rPr lang="en-GB" sz="4000" b="0" i="0" dirty="0">
                <a:solidFill>
                  <a:srgbClr val="3B3835"/>
                </a:solidFill>
                <a:effectLst/>
                <a:latin typeface="Source Sans Pro" panose="020B0503030403020204" pitchFamily="34" charset="0"/>
              </a:rPr>
              <a:t>.</a:t>
            </a:r>
          </a:p>
          <a:p>
            <a:pPr marL="45720" indent="0" algn="l">
              <a:buNone/>
            </a:pPr>
            <a:endParaRPr lang="en-GB" sz="3200" b="0" i="0" dirty="0">
              <a:solidFill>
                <a:srgbClr val="3B3835"/>
              </a:solidFill>
              <a:effectLst/>
              <a:latin typeface="Source Sans Pro" panose="020B0503030403020204" pitchFamily="34" charset="0"/>
            </a:endParaRPr>
          </a:p>
          <a:p>
            <a:pPr marL="45720" indent="0" algn="l">
              <a:buNone/>
            </a:pPr>
            <a:r>
              <a:rPr lang="en-GB" sz="3200" b="0" i="0" dirty="0">
                <a:solidFill>
                  <a:srgbClr val="3B3835"/>
                </a:solidFill>
                <a:effectLst/>
                <a:latin typeface="Source Sans Pro" panose="020B0503030403020204" pitchFamily="34" charset="0"/>
              </a:rPr>
              <a:t>1. Provision of amenities to soldiers in time of war. </a:t>
            </a:r>
          </a:p>
          <a:p>
            <a:pPr marL="45720" indent="0" algn="l">
              <a:buNone/>
            </a:pPr>
            <a:r>
              <a:rPr lang="en-GB" sz="3200" b="0" i="0" dirty="0">
                <a:solidFill>
                  <a:srgbClr val="3B3835"/>
                </a:solidFill>
                <a:effectLst/>
                <a:latin typeface="Source Sans Pro" panose="020B0503030403020204" pitchFamily="34" charset="0"/>
              </a:rPr>
              <a:t>2. Organizing disaster relief services, in the form of milk, medicines, food, vitamins, clothes, blankets.</a:t>
            </a:r>
          </a:p>
          <a:p>
            <a:pPr marL="45720" indent="0" algn="l">
              <a:buNone/>
            </a:pPr>
            <a:r>
              <a:rPr lang="en-GB" sz="3200" b="0" i="0" u="none" strike="noStrike" dirty="0">
                <a:solidFill>
                  <a:srgbClr val="008ED2"/>
                </a:solidFill>
                <a:effectLst/>
                <a:latin typeface="Source Sans Pro" panose="020B0503030403020204" pitchFamily="34" charset="0"/>
                <a:hlinkClick r:id="rId2" tooltip="3. Maintaining blood banks and&#10;promoting blood donation for..."/>
              </a:rPr>
              <a:t> </a:t>
            </a:r>
            <a:r>
              <a:rPr lang="en-GB" sz="3200" b="0" i="0" dirty="0">
                <a:solidFill>
                  <a:srgbClr val="3B3835"/>
                </a:solidFill>
                <a:effectLst/>
                <a:latin typeface="Source Sans Pro" panose="020B0503030403020204" pitchFamily="34" charset="0"/>
              </a:rPr>
              <a:t>3. Maintaining blood banks and promoting blood donation for the benefit of those wounded in wars and in disasters. </a:t>
            </a:r>
          </a:p>
          <a:p>
            <a:pPr marL="45720" indent="0" algn="l">
              <a:buNone/>
            </a:pPr>
            <a:r>
              <a:rPr lang="en-GB" sz="3200" b="0" i="0" dirty="0">
                <a:solidFill>
                  <a:srgbClr val="3B3835"/>
                </a:solidFill>
                <a:effectLst/>
                <a:latin typeface="Source Sans Pro" panose="020B0503030403020204" pitchFamily="34" charset="0"/>
              </a:rPr>
              <a:t> 4. Development of maternity and child welfare services.</a:t>
            </a:r>
          </a:p>
          <a:p>
            <a:endParaRPr lang="en-IN" dirty="0"/>
          </a:p>
        </p:txBody>
      </p:sp>
      <p:sp>
        <p:nvSpPr>
          <p:cNvPr id="2" name="Footer Placeholder 1"/>
          <p:cNvSpPr>
            <a:spLocks noGrp="1"/>
          </p:cNvSpPr>
          <p:nvPr>
            <p:ph type="ftr" sz="quarter" idx="11"/>
          </p:nvPr>
        </p:nvSpPr>
        <p:spPr/>
        <p:txBody>
          <a:bodyPr/>
          <a:lstStyle/>
          <a:p>
            <a:r>
              <a:rPr lang="en-US" smtClean="0"/>
              <a:t>Park. K, Park Textbook of Preventive And Social Medicine, 25th ed, 2019, 988</a:t>
            </a:r>
            <a:endParaRPr lang="en-IN"/>
          </a:p>
        </p:txBody>
      </p:sp>
    </p:spTree>
    <p:extLst>
      <p:ext uri="{BB962C8B-B14F-4D97-AF65-F5344CB8AC3E}">
        <p14:creationId xmlns:p14="http://schemas.microsoft.com/office/powerpoint/2010/main" xmlns="" val="371938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CF8AC6-BD35-4E1C-9536-BA9796FE2580}"/>
              </a:ext>
            </a:extLst>
          </p:cNvPr>
          <p:cNvSpPr>
            <a:spLocks noGrp="1"/>
          </p:cNvSpPr>
          <p:nvPr>
            <p:ph idx="1"/>
          </p:nvPr>
        </p:nvSpPr>
        <p:spPr>
          <a:xfrm>
            <a:off x="685800" y="816429"/>
            <a:ext cx="10727871" cy="5568042"/>
          </a:xfrm>
        </p:spPr>
        <p:txBody>
          <a:bodyPr>
            <a:normAutofit/>
          </a:bodyPr>
          <a:lstStyle/>
          <a:p>
            <a:pPr marL="45720" indent="0">
              <a:buNone/>
            </a:pPr>
            <a:r>
              <a:rPr lang="en-GB" sz="3600" b="0" i="0" dirty="0">
                <a:solidFill>
                  <a:srgbClr val="3B3835"/>
                </a:solidFill>
                <a:effectLst/>
                <a:latin typeface="Source Sans Pro" panose="020B0503030403020204" pitchFamily="34" charset="0"/>
              </a:rPr>
              <a:t> 5. </a:t>
            </a:r>
            <a:r>
              <a:rPr lang="en-GB" sz="3500" b="0" i="0" dirty="0">
                <a:solidFill>
                  <a:srgbClr val="3B3835"/>
                </a:solidFill>
                <a:effectLst/>
                <a:latin typeface="+mj-lt"/>
              </a:rPr>
              <a:t>In peacetime, it provides the patients of military hospitals with such amenities as newspapers, periodicals, musical instruments, and other comfort goods.</a:t>
            </a:r>
          </a:p>
          <a:p>
            <a:pPr marL="45720" indent="0" algn="l">
              <a:buNone/>
            </a:pPr>
            <a:r>
              <a:rPr lang="en-GB" sz="3500" b="0" i="0" dirty="0">
                <a:solidFill>
                  <a:srgbClr val="3B3835"/>
                </a:solidFill>
                <a:effectLst/>
                <a:latin typeface="+mj-lt"/>
              </a:rPr>
              <a:t> 6. It contributes to health care by providing equipment, drugs, and supplies to the hospitals. </a:t>
            </a:r>
            <a:r>
              <a:rPr lang="en-GB" sz="3500" dirty="0">
                <a:solidFill>
                  <a:srgbClr val="3B3835"/>
                </a:solidFill>
                <a:latin typeface="+mj-lt"/>
              </a:rPr>
              <a:t>   </a:t>
            </a:r>
          </a:p>
          <a:p>
            <a:pPr marL="45720" indent="0" algn="l">
              <a:buNone/>
            </a:pPr>
            <a:r>
              <a:rPr lang="en-GB" sz="3500" dirty="0">
                <a:solidFill>
                  <a:srgbClr val="3B3835"/>
                </a:solidFill>
                <a:latin typeface="+mj-lt"/>
              </a:rPr>
              <a:t> </a:t>
            </a:r>
            <a:r>
              <a:rPr lang="en-GB" sz="3500" b="0" i="0" dirty="0">
                <a:solidFill>
                  <a:srgbClr val="3B3835"/>
                </a:solidFill>
                <a:effectLst/>
                <a:latin typeface="+mj-lt"/>
              </a:rPr>
              <a:t>7. It maintains red Cross Home at Bengaluru for permanently disabled ex-servicemen, which is one of the pioneer institutions of its kind in Asia.</a:t>
            </a:r>
          </a:p>
          <a:p>
            <a:pPr marL="45720" indent="0" algn="l">
              <a:buNone/>
            </a:pPr>
            <a:r>
              <a:rPr lang="en-GB" sz="3500" b="0" i="0" dirty="0">
                <a:solidFill>
                  <a:srgbClr val="3B3835"/>
                </a:solidFill>
                <a:effectLst/>
                <a:latin typeface="+mj-lt"/>
              </a:rPr>
              <a:t>8. It conducts health education campaigns. </a:t>
            </a:r>
          </a:p>
          <a:p>
            <a:pPr marL="45720" indent="0">
              <a:buNone/>
            </a:pPr>
            <a:endParaRPr lang="en-IN" dirty="0"/>
          </a:p>
        </p:txBody>
      </p:sp>
      <p:sp>
        <p:nvSpPr>
          <p:cNvPr id="2" name="Footer Placeholder 1"/>
          <p:cNvSpPr>
            <a:spLocks noGrp="1"/>
          </p:cNvSpPr>
          <p:nvPr>
            <p:ph type="ftr" sz="quarter" idx="11"/>
          </p:nvPr>
        </p:nvSpPr>
        <p:spPr/>
        <p:txBody>
          <a:bodyPr/>
          <a:lstStyle/>
          <a:p>
            <a:r>
              <a:rPr lang="en-US" smtClean="0"/>
              <a:t>Park. K, Park Textbook of Preventive And Social Medicine, 25th ed, 2019, 988</a:t>
            </a:r>
            <a:endParaRPr lang="en-IN"/>
          </a:p>
        </p:txBody>
      </p:sp>
    </p:spTree>
    <p:extLst>
      <p:ext uri="{BB962C8B-B14F-4D97-AF65-F5344CB8AC3E}">
        <p14:creationId xmlns:p14="http://schemas.microsoft.com/office/powerpoint/2010/main" xmlns="" val="352879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A0EC954-5604-4239-919D-12DEDDE03215}"/>
              </a:ext>
            </a:extLst>
          </p:cNvPr>
          <p:cNvSpPr>
            <a:spLocks noGrp="1"/>
          </p:cNvSpPr>
          <p:nvPr>
            <p:ph idx="1"/>
          </p:nvPr>
        </p:nvSpPr>
        <p:spPr>
          <a:xfrm>
            <a:off x="1143000" y="947057"/>
            <a:ext cx="9872871" cy="5148943"/>
          </a:xfrm>
        </p:spPr>
        <p:txBody>
          <a:bodyPr/>
          <a:lstStyle/>
          <a:p>
            <a:pPr marL="45720" indent="0">
              <a:buNone/>
            </a:pPr>
            <a:r>
              <a:rPr lang="en-GB" sz="3200" b="0" i="0" dirty="0">
                <a:solidFill>
                  <a:srgbClr val="3B3835"/>
                </a:solidFill>
                <a:effectLst/>
                <a:latin typeface="+mj-lt"/>
              </a:rPr>
              <a:t>9. It provides first aid services to deserving cases and also training in First Aid through St John Ambulance Association of India.</a:t>
            </a:r>
          </a:p>
          <a:p>
            <a:pPr marL="45720" indent="0">
              <a:buNone/>
            </a:pPr>
            <a:endParaRPr lang="en-IN" dirty="0"/>
          </a:p>
        </p:txBody>
      </p:sp>
      <p:sp>
        <p:nvSpPr>
          <p:cNvPr id="2" name="Footer Placeholder 1"/>
          <p:cNvSpPr>
            <a:spLocks noGrp="1"/>
          </p:cNvSpPr>
          <p:nvPr>
            <p:ph type="ftr" sz="quarter" idx="11"/>
          </p:nvPr>
        </p:nvSpPr>
        <p:spPr/>
        <p:txBody>
          <a:bodyPr/>
          <a:lstStyle/>
          <a:p>
            <a:r>
              <a:rPr lang="en-US" smtClean="0"/>
              <a:t>Park. K, Park Textbook of Preventive And Social Medicine, 25th ed, 2019, 988</a:t>
            </a:r>
            <a:endParaRPr lang="en-IN"/>
          </a:p>
        </p:txBody>
      </p:sp>
    </p:spTree>
    <p:extLst>
      <p:ext uri="{BB962C8B-B14F-4D97-AF65-F5344CB8AC3E}">
        <p14:creationId xmlns:p14="http://schemas.microsoft.com/office/powerpoint/2010/main" xmlns="" val="4288065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199338-7CE0-4DB1-BFD6-CD90C218DB48}"/>
              </a:ext>
            </a:extLst>
          </p:cNvPr>
          <p:cNvSpPr>
            <a:spLocks noGrp="1"/>
          </p:cNvSpPr>
          <p:nvPr>
            <p:ph type="title"/>
          </p:nvPr>
        </p:nvSpPr>
        <p:spPr/>
        <p:txBody>
          <a:bodyPr/>
          <a:lstStyle/>
          <a:p>
            <a:r>
              <a:rPr lang="en-GB" dirty="0"/>
              <a:t> </a:t>
            </a:r>
            <a:r>
              <a:rPr lang="en-GB" sz="4800" b="1" dirty="0">
                <a:latin typeface="Algerian" panose="04020705040A02060702" pitchFamily="82" charset="0"/>
              </a:rPr>
              <a:t>JUNIOR RED CROSS</a:t>
            </a:r>
            <a:endParaRPr lang="en-IN" sz="4800" b="1" dirty="0">
              <a:latin typeface="Algerian" panose="04020705040A02060702" pitchFamily="82" charset="0"/>
            </a:endParaRPr>
          </a:p>
        </p:txBody>
      </p:sp>
      <p:sp>
        <p:nvSpPr>
          <p:cNvPr id="3" name="Content Placeholder 2">
            <a:extLst>
              <a:ext uri="{FF2B5EF4-FFF2-40B4-BE49-F238E27FC236}">
                <a16:creationId xmlns:a16="http://schemas.microsoft.com/office/drawing/2014/main" xmlns="" id="{2A0550EA-06E0-4BC8-9C2A-58B205EB990D}"/>
              </a:ext>
            </a:extLst>
          </p:cNvPr>
          <p:cNvSpPr>
            <a:spLocks noGrp="1"/>
          </p:cNvSpPr>
          <p:nvPr>
            <p:ph idx="1"/>
          </p:nvPr>
        </p:nvSpPr>
        <p:spPr>
          <a:xfrm>
            <a:off x="1143000" y="1965960"/>
            <a:ext cx="9872871" cy="4130040"/>
          </a:xfrm>
        </p:spPr>
        <p:txBody>
          <a:bodyPr>
            <a:noAutofit/>
          </a:bodyPr>
          <a:lstStyle/>
          <a:p>
            <a:r>
              <a:rPr lang="en-GB" sz="3200" b="0" i="0" dirty="0">
                <a:solidFill>
                  <a:srgbClr val="3B3835"/>
                </a:solidFill>
                <a:effectLst/>
                <a:latin typeface="+mj-lt"/>
              </a:rPr>
              <a:t> The junior Red cross is one of the most active sections of society. </a:t>
            </a:r>
          </a:p>
          <a:p>
            <a:r>
              <a:rPr lang="en-GB" sz="3200" b="0" i="0" dirty="0">
                <a:solidFill>
                  <a:srgbClr val="3B3835"/>
                </a:solidFill>
                <a:effectLst/>
                <a:latin typeface="+mj-lt"/>
              </a:rPr>
              <a:t> It gives an opportunity to lakhs of boys and girls all over India.</a:t>
            </a:r>
          </a:p>
          <a:p>
            <a:r>
              <a:rPr lang="en-GB" sz="3200" b="0" i="0" dirty="0">
                <a:solidFill>
                  <a:srgbClr val="3B3835"/>
                </a:solidFill>
                <a:effectLst/>
                <a:latin typeface="+mj-lt"/>
              </a:rPr>
              <a:t> The Junior Red cross Society provides services such as First Aid, undertakes measures to prevent out break of diseases, building up an international fraternity of youth, thus promoting international friendliness, understanding, and cooperation.</a:t>
            </a:r>
            <a:endParaRPr lang="en-IN" sz="3200" dirty="0">
              <a:latin typeface="+mj-lt"/>
            </a:endParaRPr>
          </a:p>
        </p:txBody>
      </p:sp>
      <p:sp>
        <p:nvSpPr>
          <p:cNvPr id="4" name="Footer Placeholder 3"/>
          <p:cNvSpPr>
            <a:spLocks noGrp="1"/>
          </p:cNvSpPr>
          <p:nvPr>
            <p:ph type="ftr" sz="quarter" idx="11"/>
          </p:nvPr>
        </p:nvSpPr>
        <p:spPr/>
        <p:txBody>
          <a:bodyPr/>
          <a:lstStyle/>
          <a:p>
            <a:r>
              <a:rPr lang="en-US" smtClean="0"/>
              <a:t>Park. K, Park Textbook of Preventive And Social Medicine, 25th ed, 2019, 988</a:t>
            </a:r>
            <a:endParaRPr lang="en-IN"/>
          </a:p>
        </p:txBody>
      </p:sp>
    </p:spTree>
    <p:extLst>
      <p:ext uri="{BB962C8B-B14F-4D97-AF65-F5344CB8AC3E}">
        <p14:creationId xmlns:p14="http://schemas.microsoft.com/office/powerpoint/2010/main" xmlns="" val="3877474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8B84F95-50EB-4803-A6D9-CFFE1A0DF778}"/>
              </a:ext>
            </a:extLst>
          </p:cNvPr>
          <p:cNvSpPr>
            <a:spLocks noGrp="1"/>
          </p:cNvSpPr>
          <p:nvPr>
            <p:ph idx="1"/>
          </p:nvPr>
        </p:nvSpPr>
        <p:spPr>
          <a:xfrm>
            <a:off x="1143000" y="1257300"/>
            <a:ext cx="9872871" cy="4838700"/>
          </a:xfrm>
        </p:spPr>
        <p:txBody>
          <a:bodyPr>
            <a:normAutofit/>
          </a:bodyPr>
          <a:lstStyle/>
          <a:p>
            <a:pPr marL="45720" indent="0">
              <a:buNone/>
            </a:pPr>
            <a:r>
              <a:rPr lang="en-GB" sz="9600" b="1" dirty="0">
                <a:latin typeface="Algerian" panose="04020705040A02060702" pitchFamily="82" charset="0"/>
              </a:rPr>
              <a:t>   </a:t>
            </a:r>
          </a:p>
          <a:p>
            <a:pPr marL="45720" indent="0">
              <a:buNone/>
            </a:pPr>
            <a:r>
              <a:rPr lang="en-GB" sz="9600" b="1" dirty="0">
                <a:latin typeface="Algerian" panose="04020705040A02060702" pitchFamily="82" charset="0"/>
              </a:rPr>
              <a:t>    THANK YOU</a:t>
            </a:r>
            <a:endParaRPr lang="en-IN" sz="9600" b="1" dirty="0">
              <a:latin typeface="Algerian" panose="04020705040A02060702" pitchFamily="82" charset="0"/>
            </a:endParaRPr>
          </a:p>
        </p:txBody>
      </p:sp>
    </p:spTree>
    <p:extLst>
      <p:ext uri="{BB962C8B-B14F-4D97-AF65-F5344CB8AC3E}">
        <p14:creationId xmlns:p14="http://schemas.microsoft.com/office/powerpoint/2010/main" xmlns="" val="813044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D04487E-8393-4E9B-81DC-B37D5256C103}"/>
              </a:ext>
            </a:extLst>
          </p:cNvPr>
          <p:cNvSpPr>
            <a:spLocks noGrp="1"/>
          </p:cNvSpPr>
          <p:nvPr>
            <p:ph idx="1"/>
          </p:nvPr>
        </p:nvSpPr>
        <p:spPr>
          <a:xfrm>
            <a:off x="1159564" y="2612572"/>
            <a:ext cx="9872871" cy="816428"/>
          </a:xfrm>
        </p:spPr>
        <p:txBody>
          <a:bodyPr>
            <a:normAutofit/>
          </a:bodyPr>
          <a:lstStyle/>
          <a:p>
            <a:pPr marL="45720" indent="0">
              <a:buNone/>
            </a:pPr>
            <a:r>
              <a:rPr lang="en-GB" sz="4800" b="1" dirty="0">
                <a:latin typeface="Algerian" panose="04020705040A02060702" pitchFamily="82" charset="0"/>
              </a:rPr>
              <a:t>     International red cross</a:t>
            </a:r>
            <a:endParaRPr lang="en-IN" sz="4800" dirty="0">
              <a:latin typeface="Algerian" panose="04020705040A02060702" pitchFamily="82" charset="0"/>
            </a:endParaRPr>
          </a:p>
        </p:txBody>
      </p:sp>
      <p:sp>
        <p:nvSpPr>
          <p:cNvPr id="2" name="Footer Placeholder 1"/>
          <p:cNvSpPr>
            <a:spLocks noGrp="1"/>
          </p:cNvSpPr>
          <p:nvPr>
            <p:ph type="ftr" sz="quarter" idx="11"/>
          </p:nvPr>
        </p:nvSpPr>
        <p:spPr/>
        <p:txBody>
          <a:bodyPr/>
          <a:lstStyle/>
          <a:p>
            <a:r>
              <a:rPr lang="en-US" smtClean="0"/>
              <a:t>Park. K, Park Textbook of Preventive And Social Medicine, 25th ed, 2019, 988</a:t>
            </a:r>
            <a:endParaRPr lang="en-IN"/>
          </a:p>
        </p:txBody>
      </p:sp>
    </p:spTree>
    <p:extLst>
      <p:ext uri="{BB962C8B-B14F-4D97-AF65-F5344CB8AC3E}">
        <p14:creationId xmlns:p14="http://schemas.microsoft.com/office/powerpoint/2010/main" xmlns="" val="424392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A40F087-25D0-4160-A31C-F57590728A83}"/>
              </a:ext>
            </a:extLst>
          </p:cNvPr>
          <p:cNvSpPr>
            <a:spLocks noGrp="1"/>
          </p:cNvSpPr>
          <p:nvPr>
            <p:ph idx="1"/>
          </p:nvPr>
        </p:nvSpPr>
        <p:spPr>
          <a:xfrm>
            <a:off x="685801" y="1110343"/>
            <a:ext cx="10131425" cy="5388428"/>
          </a:xfrm>
        </p:spPr>
        <p:txBody>
          <a:bodyPr>
            <a:noAutofit/>
          </a:bodyPr>
          <a:lstStyle/>
          <a:p>
            <a:r>
              <a:rPr lang="en-GB" sz="3600" dirty="0">
                <a:effectLst/>
                <a:latin typeface="+mj-lt"/>
              </a:rPr>
              <a:t>The Red Cross is a non-political non-official international humanitarian organization devoted to the service of mankind in peace and war. </a:t>
            </a:r>
          </a:p>
          <a:p>
            <a:r>
              <a:rPr lang="en-GB" sz="3600" dirty="0">
                <a:effectLst/>
                <a:latin typeface="+mj-lt"/>
              </a:rPr>
              <a:t>It was founded by Henry Dunant, a young Swiss businessman.</a:t>
            </a:r>
          </a:p>
          <a:p>
            <a:r>
              <a:rPr lang="en-GB" sz="3600" b="0" i="0" dirty="0">
                <a:effectLst/>
                <a:latin typeface="+mj-lt"/>
              </a:rPr>
              <a:t>He founded the organization after being touched by the intense suffering and neglect of wounded soldiers of the battle of Solferino, North Italy in 1859.</a:t>
            </a:r>
          </a:p>
        </p:txBody>
      </p:sp>
      <p:sp>
        <p:nvSpPr>
          <p:cNvPr id="2" name="Footer Placeholder 1"/>
          <p:cNvSpPr>
            <a:spLocks noGrp="1"/>
          </p:cNvSpPr>
          <p:nvPr>
            <p:ph type="ftr" sz="quarter" idx="11"/>
          </p:nvPr>
        </p:nvSpPr>
        <p:spPr/>
        <p:txBody>
          <a:bodyPr/>
          <a:lstStyle/>
          <a:p>
            <a:r>
              <a:rPr lang="en-US" smtClean="0"/>
              <a:t>Park. K, Park Textbook of Preventive And Social Medicine, 25th ed, 2019, 988</a:t>
            </a:r>
            <a:endParaRPr lang="en-IN"/>
          </a:p>
        </p:txBody>
      </p:sp>
    </p:spTree>
    <p:extLst>
      <p:ext uri="{BB962C8B-B14F-4D97-AF65-F5344CB8AC3E}">
        <p14:creationId xmlns:p14="http://schemas.microsoft.com/office/powerpoint/2010/main" xmlns="" val="347253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B6483B1-2E38-473E-9719-09ADC08B207C}"/>
              </a:ext>
            </a:extLst>
          </p:cNvPr>
          <p:cNvSpPr>
            <a:spLocks noGrp="1"/>
          </p:cNvSpPr>
          <p:nvPr>
            <p:ph idx="1"/>
          </p:nvPr>
        </p:nvSpPr>
        <p:spPr>
          <a:xfrm>
            <a:off x="555171" y="914400"/>
            <a:ext cx="10711543" cy="5453742"/>
          </a:xfrm>
        </p:spPr>
        <p:txBody>
          <a:bodyPr/>
          <a:lstStyle/>
          <a:p>
            <a:r>
              <a:rPr lang="en-GB" sz="3600" b="0" i="0" dirty="0">
                <a:effectLst/>
                <a:latin typeface="+mj-lt"/>
              </a:rPr>
              <a:t>Appalled by the thousands of wounded and dying soldiers, Dunant recruited volunteers from nearby villages to help &amp; relieve their suffering.</a:t>
            </a:r>
          </a:p>
          <a:p>
            <a:r>
              <a:rPr lang="en-GB" sz="3600" b="0" i="0" dirty="0">
                <a:effectLst/>
                <a:latin typeface="+mj-lt"/>
              </a:rPr>
              <a:t>Dunant devoted his time his talent and his money till he went bankrupt, to the cause of the wounded.</a:t>
            </a:r>
          </a:p>
          <a:p>
            <a:r>
              <a:rPr lang="en-GB" sz="3600" b="0" i="0" dirty="0">
                <a:effectLst/>
                <a:latin typeface="+mj-lt"/>
              </a:rPr>
              <a:t>He wrote a book “Un Souvenir” that stirred the conscience of the world and he campaigned widely for the establishment of a voluntary society, which would render aid to those in war without distinction of nationality.</a:t>
            </a:r>
          </a:p>
          <a:p>
            <a:pPr marL="45720" indent="0">
              <a:buNone/>
            </a:pPr>
            <a:endParaRPr lang="en-IN" dirty="0"/>
          </a:p>
        </p:txBody>
      </p:sp>
      <p:sp>
        <p:nvSpPr>
          <p:cNvPr id="2" name="Footer Placeholder 1"/>
          <p:cNvSpPr>
            <a:spLocks noGrp="1"/>
          </p:cNvSpPr>
          <p:nvPr>
            <p:ph type="ftr" sz="quarter" idx="11"/>
          </p:nvPr>
        </p:nvSpPr>
        <p:spPr/>
        <p:txBody>
          <a:bodyPr/>
          <a:lstStyle/>
          <a:p>
            <a:r>
              <a:rPr lang="en-US" smtClean="0"/>
              <a:t>Park. K, Park Textbook of Preventive And Social Medicine, 25th ed, 2019, 988</a:t>
            </a:r>
            <a:endParaRPr lang="en-IN"/>
          </a:p>
        </p:txBody>
      </p:sp>
    </p:spTree>
    <p:extLst>
      <p:ext uri="{BB962C8B-B14F-4D97-AF65-F5344CB8AC3E}">
        <p14:creationId xmlns:p14="http://schemas.microsoft.com/office/powerpoint/2010/main" xmlns="" val="819383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59D419-618D-40EA-BC24-9D1FE95E635C}"/>
              </a:ext>
            </a:extLst>
          </p:cNvPr>
          <p:cNvSpPr>
            <a:spLocks noGrp="1"/>
          </p:cNvSpPr>
          <p:nvPr>
            <p:ph idx="1"/>
          </p:nvPr>
        </p:nvSpPr>
        <p:spPr>
          <a:xfrm>
            <a:off x="506187" y="963386"/>
            <a:ext cx="10564584" cy="5388428"/>
          </a:xfrm>
        </p:spPr>
        <p:txBody>
          <a:bodyPr>
            <a:noAutofit/>
          </a:bodyPr>
          <a:lstStyle/>
          <a:p>
            <a:r>
              <a:rPr lang="en-GB" sz="3200" b="0" i="0" dirty="0">
                <a:solidFill>
                  <a:srgbClr val="3B3835"/>
                </a:solidFill>
                <a:effectLst/>
                <a:latin typeface="+mj-lt"/>
              </a:rPr>
              <a:t> </a:t>
            </a:r>
            <a:r>
              <a:rPr lang="en-GB" sz="3600" b="0" i="0" dirty="0">
                <a:solidFill>
                  <a:srgbClr val="3B3835"/>
                </a:solidFill>
                <a:effectLst/>
                <a:latin typeface="+mj-lt"/>
              </a:rPr>
              <a:t>As a result of Dunant’s efforts, determination, and persuasion, he succeeded in holding an international conference, in 1864, at Geneva and a treaty was signed for the relief of the wounded and sick soldiers.</a:t>
            </a:r>
          </a:p>
          <a:p>
            <a:r>
              <a:rPr lang="en-GB" sz="3600" b="0" i="0" dirty="0">
                <a:solidFill>
                  <a:srgbClr val="3B3835"/>
                </a:solidFill>
                <a:effectLst/>
                <a:latin typeface="+mj-lt"/>
              </a:rPr>
              <a:t> This resulted in the constitution of the International Committee of Red Cross (ICRC) having branches all over the world.</a:t>
            </a:r>
            <a:endParaRPr lang="en-GB" sz="3600" dirty="0">
              <a:solidFill>
                <a:srgbClr val="3B3835"/>
              </a:solidFill>
              <a:latin typeface="+mj-lt"/>
            </a:endParaRPr>
          </a:p>
          <a:p>
            <a:r>
              <a:rPr lang="en-GB" sz="3600" b="0" i="0" dirty="0">
                <a:solidFill>
                  <a:srgbClr val="3B3835"/>
                </a:solidFill>
                <a:effectLst/>
                <a:latin typeface="+mj-lt"/>
              </a:rPr>
              <a:t> However recognition came in 1901 when Sir Dunant received the first Nobel Prize for peace.</a:t>
            </a:r>
          </a:p>
        </p:txBody>
      </p:sp>
      <p:sp>
        <p:nvSpPr>
          <p:cNvPr id="2" name="Footer Placeholder 1"/>
          <p:cNvSpPr>
            <a:spLocks noGrp="1"/>
          </p:cNvSpPr>
          <p:nvPr>
            <p:ph type="ftr" sz="quarter" idx="11"/>
          </p:nvPr>
        </p:nvSpPr>
        <p:spPr/>
        <p:txBody>
          <a:bodyPr/>
          <a:lstStyle/>
          <a:p>
            <a:r>
              <a:rPr lang="en-US" smtClean="0"/>
              <a:t>Park. K, Park Textbook of Preventive And Social Medicine, 25th ed, 2019, 988</a:t>
            </a:r>
            <a:endParaRPr lang="en-IN"/>
          </a:p>
        </p:txBody>
      </p:sp>
    </p:spTree>
    <p:extLst>
      <p:ext uri="{BB962C8B-B14F-4D97-AF65-F5344CB8AC3E}">
        <p14:creationId xmlns:p14="http://schemas.microsoft.com/office/powerpoint/2010/main" xmlns="" val="1549825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716890A-FEA6-4971-BB7F-C412980BFDFF}"/>
              </a:ext>
            </a:extLst>
          </p:cNvPr>
          <p:cNvSpPr>
            <a:spLocks noGrp="1"/>
          </p:cNvSpPr>
          <p:nvPr>
            <p:ph idx="1"/>
          </p:nvPr>
        </p:nvSpPr>
        <p:spPr>
          <a:xfrm>
            <a:off x="800100" y="734785"/>
            <a:ext cx="10215771" cy="5519057"/>
          </a:xfrm>
        </p:spPr>
        <p:txBody>
          <a:bodyPr/>
          <a:lstStyle/>
          <a:p>
            <a:r>
              <a:rPr lang="en-GB" sz="3200" b="0" i="0" dirty="0">
                <a:solidFill>
                  <a:srgbClr val="3B3835"/>
                </a:solidFill>
                <a:effectLst/>
                <a:latin typeface="+mj-lt"/>
              </a:rPr>
              <a:t>In 1919 the League of the Red Cross Society was created with headquarters at Geneva co-ordinating with 90 national Red Cross Society.</a:t>
            </a:r>
          </a:p>
          <a:p>
            <a:r>
              <a:rPr lang="en-GB" sz="3200" b="0" i="0" dirty="0">
                <a:solidFill>
                  <a:srgbClr val="3B3835"/>
                </a:solidFill>
                <a:effectLst/>
                <a:latin typeface="+mj-lt"/>
              </a:rPr>
              <a:t>It is the biggest relief organization in the world with 200 million members and ten thousand employees.</a:t>
            </a:r>
          </a:p>
          <a:p>
            <a:r>
              <a:rPr lang="en-GB" sz="3200" b="0" i="0" dirty="0">
                <a:solidFill>
                  <a:srgbClr val="3B3835"/>
                </a:solidFill>
                <a:effectLst/>
                <a:latin typeface="+mj-lt"/>
              </a:rPr>
              <a:t>World Red Cross Day is celebrated on 8 May of every year.</a:t>
            </a:r>
          </a:p>
          <a:p>
            <a:r>
              <a:rPr lang="en-GB" sz="3200" b="0" i="0" dirty="0">
                <a:solidFill>
                  <a:srgbClr val="3B3835"/>
                </a:solidFill>
                <a:effectLst/>
              </a:rPr>
              <a:t>Thus Red Cross is an independent, Non-Governmental International Organization, concerned with offering humanitarian assistance in wartime and peacetime disastrous situations.</a:t>
            </a:r>
          </a:p>
          <a:p>
            <a:endParaRPr lang="en-GB" sz="3200" b="0" i="0" dirty="0">
              <a:solidFill>
                <a:srgbClr val="3B3835"/>
              </a:solidFill>
              <a:effectLst/>
              <a:latin typeface="+mj-lt"/>
            </a:endParaRPr>
          </a:p>
          <a:p>
            <a:endParaRPr lang="en-IN" sz="3200" dirty="0">
              <a:latin typeface="+mj-lt"/>
            </a:endParaRPr>
          </a:p>
        </p:txBody>
      </p:sp>
      <p:sp>
        <p:nvSpPr>
          <p:cNvPr id="2" name="Footer Placeholder 1"/>
          <p:cNvSpPr>
            <a:spLocks noGrp="1"/>
          </p:cNvSpPr>
          <p:nvPr>
            <p:ph type="ftr" sz="quarter" idx="11"/>
          </p:nvPr>
        </p:nvSpPr>
        <p:spPr/>
        <p:txBody>
          <a:bodyPr/>
          <a:lstStyle/>
          <a:p>
            <a:r>
              <a:rPr lang="en-US" smtClean="0"/>
              <a:t>Park. K, Park Textbook of Preventive And Social Medicine, 25th ed, 2019, 988</a:t>
            </a:r>
            <a:endParaRPr lang="en-IN"/>
          </a:p>
        </p:txBody>
      </p:sp>
    </p:spTree>
    <p:extLst>
      <p:ext uri="{BB962C8B-B14F-4D97-AF65-F5344CB8AC3E}">
        <p14:creationId xmlns:p14="http://schemas.microsoft.com/office/powerpoint/2010/main" xmlns="" val="2517749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D24C795-ED2F-4CEF-86F0-DC923C91D0FF}"/>
              </a:ext>
            </a:extLst>
          </p:cNvPr>
          <p:cNvSpPr>
            <a:spLocks noGrp="1"/>
          </p:cNvSpPr>
          <p:nvPr>
            <p:ph idx="1"/>
          </p:nvPr>
        </p:nvSpPr>
        <p:spPr>
          <a:xfrm>
            <a:off x="898071" y="1126671"/>
            <a:ext cx="10662557" cy="5143500"/>
          </a:xfrm>
        </p:spPr>
        <p:txBody>
          <a:bodyPr/>
          <a:lstStyle/>
          <a:p>
            <a:r>
              <a:rPr lang="en-GB" sz="3200" dirty="0">
                <a:solidFill>
                  <a:srgbClr val="008ED2"/>
                </a:solidFill>
              </a:rPr>
              <a:t> </a:t>
            </a:r>
            <a:r>
              <a:rPr lang="en-GB" sz="3200" b="0" i="0" dirty="0">
                <a:solidFill>
                  <a:srgbClr val="3B3835"/>
                </a:solidFill>
                <a:effectLst/>
              </a:rPr>
              <a:t>Red Cross offers relief and rehabilitation services not only to the wounded in war, but also later extended to the people affected by famine, earthquake, floods and other natural or man-made calamities.</a:t>
            </a:r>
          </a:p>
        </p:txBody>
      </p:sp>
      <p:sp>
        <p:nvSpPr>
          <p:cNvPr id="2" name="Footer Placeholder 1"/>
          <p:cNvSpPr>
            <a:spLocks noGrp="1"/>
          </p:cNvSpPr>
          <p:nvPr>
            <p:ph type="ftr" sz="quarter" idx="11"/>
          </p:nvPr>
        </p:nvSpPr>
        <p:spPr/>
        <p:txBody>
          <a:bodyPr/>
          <a:lstStyle/>
          <a:p>
            <a:r>
              <a:rPr lang="en-US" smtClean="0"/>
              <a:t>Park. K, Park Textbook of Preventive And Social Medicine, 25th ed, 2019, 988</a:t>
            </a:r>
            <a:endParaRPr lang="en-IN"/>
          </a:p>
        </p:txBody>
      </p:sp>
    </p:spTree>
    <p:extLst>
      <p:ext uri="{BB962C8B-B14F-4D97-AF65-F5344CB8AC3E}">
        <p14:creationId xmlns:p14="http://schemas.microsoft.com/office/powerpoint/2010/main" xmlns="" val="3512863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4999F3-0020-47F0-8CB0-CD118BA148FD}"/>
              </a:ext>
            </a:extLst>
          </p:cNvPr>
          <p:cNvSpPr>
            <a:spLocks noGrp="1"/>
          </p:cNvSpPr>
          <p:nvPr>
            <p:ph type="title"/>
          </p:nvPr>
        </p:nvSpPr>
        <p:spPr/>
        <p:txBody>
          <a:bodyPr/>
          <a:lstStyle/>
          <a:p>
            <a:r>
              <a:rPr lang="en-GB" dirty="0">
                <a:latin typeface="Algerian" panose="04020705040A02060702" pitchFamily="82" charset="0"/>
              </a:rPr>
              <a:t>ROLE OF INTERNATIONAL RED CROSS</a:t>
            </a:r>
            <a:endParaRPr lang="en-IN" dirty="0">
              <a:latin typeface="Algerian" panose="04020705040A02060702" pitchFamily="82" charset="0"/>
            </a:endParaRPr>
          </a:p>
        </p:txBody>
      </p:sp>
      <p:sp>
        <p:nvSpPr>
          <p:cNvPr id="3" name="Content Placeholder 2">
            <a:extLst>
              <a:ext uri="{FF2B5EF4-FFF2-40B4-BE49-F238E27FC236}">
                <a16:creationId xmlns:a16="http://schemas.microsoft.com/office/drawing/2014/main" xmlns="" id="{83FEA72B-D9CE-48DF-B37A-912086DF1884}"/>
              </a:ext>
            </a:extLst>
          </p:cNvPr>
          <p:cNvSpPr>
            <a:spLocks noGrp="1"/>
          </p:cNvSpPr>
          <p:nvPr>
            <p:ph idx="1"/>
          </p:nvPr>
        </p:nvSpPr>
        <p:spPr>
          <a:xfrm>
            <a:off x="685800" y="1845129"/>
            <a:ext cx="10330071" cy="4751614"/>
          </a:xfrm>
        </p:spPr>
        <p:txBody>
          <a:bodyPr>
            <a:normAutofit/>
          </a:bodyPr>
          <a:lstStyle/>
          <a:p>
            <a:pPr marL="560070" indent="-514350">
              <a:buFont typeface="+mj-lt"/>
              <a:buAutoNum type="arabicPeriod"/>
            </a:pPr>
            <a:r>
              <a:rPr lang="en-GB" sz="3200" b="1" dirty="0"/>
              <a:t>HUMANITARIAN ACTIVITIES</a:t>
            </a:r>
          </a:p>
          <a:p>
            <a:pPr marL="548640" lvl="2" indent="0">
              <a:buNone/>
            </a:pPr>
            <a:r>
              <a:rPr lang="en-GB" sz="3000" dirty="0">
                <a:solidFill>
                  <a:srgbClr val="000000"/>
                </a:solidFill>
                <a:effectLst/>
                <a:latin typeface="+mj-lt"/>
              </a:rPr>
              <a:t>In the beginning, the role of the Red Cross, as conceived by Dunant, was largely confined to humanitarian service on behalf of the victims of war.</a:t>
            </a:r>
          </a:p>
          <a:p>
            <a:pPr marL="560070" indent="-514350">
              <a:buFont typeface="+mj-lt"/>
              <a:buAutoNum type="arabicPeriod"/>
            </a:pPr>
            <a:r>
              <a:rPr lang="en-GB" sz="3200" b="1" dirty="0"/>
              <a:t>DISASTER RELIEF ACTIVITIES</a:t>
            </a:r>
          </a:p>
          <a:p>
            <a:pPr marL="274320" lvl="1" indent="0">
              <a:buNone/>
            </a:pPr>
            <a:r>
              <a:rPr lang="en-GB" sz="3200" dirty="0">
                <a:solidFill>
                  <a:srgbClr val="000000"/>
                </a:solidFill>
                <a:effectLst/>
                <a:latin typeface="+mj-lt"/>
              </a:rPr>
              <a:t>Soon thereafter, it was realised that natural disasters too bring in their wake great human suffering and that on such occasions there is an equally great need for help among nations "as good neighbours".</a:t>
            </a:r>
            <a:endParaRPr lang="en-IN" sz="3200" b="1" dirty="0">
              <a:latin typeface="+mj-lt"/>
            </a:endParaRPr>
          </a:p>
          <a:p>
            <a:pPr marL="274320" lvl="1" indent="0">
              <a:buNone/>
            </a:pPr>
            <a:endParaRPr lang="en-GB" sz="3200" dirty="0">
              <a:solidFill>
                <a:srgbClr val="000000"/>
              </a:solidFill>
              <a:effectLst/>
              <a:latin typeface="+mj-lt"/>
            </a:endParaRPr>
          </a:p>
          <a:p>
            <a:pPr marL="274320" lvl="1" indent="0">
              <a:buNone/>
            </a:pPr>
            <a:endParaRPr lang="en-IN" sz="3200" dirty="0">
              <a:latin typeface="+mj-lt"/>
            </a:endParaRPr>
          </a:p>
        </p:txBody>
      </p:sp>
      <p:sp>
        <p:nvSpPr>
          <p:cNvPr id="4" name="Footer Placeholder 3"/>
          <p:cNvSpPr>
            <a:spLocks noGrp="1"/>
          </p:cNvSpPr>
          <p:nvPr>
            <p:ph type="ftr" sz="quarter" idx="11"/>
          </p:nvPr>
        </p:nvSpPr>
        <p:spPr/>
        <p:txBody>
          <a:bodyPr/>
          <a:lstStyle/>
          <a:p>
            <a:r>
              <a:rPr lang="en-US" smtClean="0"/>
              <a:t>Park. K, Park Textbook of Preventive And Social Medicine, 25th ed, 2019, 988</a:t>
            </a:r>
            <a:endParaRPr lang="en-IN"/>
          </a:p>
        </p:txBody>
      </p:sp>
    </p:spTree>
    <p:extLst>
      <p:ext uri="{BB962C8B-B14F-4D97-AF65-F5344CB8AC3E}">
        <p14:creationId xmlns:p14="http://schemas.microsoft.com/office/powerpoint/2010/main" xmlns="" val="1489406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97085C2-3218-45C7-85E8-327E524EE7F0}"/>
              </a:ext>
            </a:extLst>
          </p:cNvPr>
          <p:cNvSpPr txBox="1"/>
          <p:nvPr/>
        </p:nvSpPr>
        <p:spPr>
          <a:xfrm>
            <a:off x="702128" y="1012954"/>
            <a:ext cx="10891157" cy="4524315"/>
          </a:xfrm>
          <a:prstGeom prst="rect">
            <a:avLst/>
          </a:prstGeom>
          <a:noFill/>
        </p:spPr>
        <p:txBody>
          <a:bodyPr wrap="square">
            <a:spAutoFit/>
          </a:bodyPr>
          <a:lstStyle/>
          <a:p>
            <a:r>
              <a:rPr lang="en-GB" sz="3200" b="1" dirty="0">
                <a:latin typeface="+mj-lt"/>
              </a:rPr>
              <a:t>3. SUPPLY OF RELIEF MATERIALS</a:t>
            </a:r>
          </a:p>
          <a:p>
            <a:pPr marL="731520" lvl="2"/>
            <a:r>
              <a:rPr lang="en-GB" sz="3200" dirty="0">
                <a:solidFill>
                  <a:srgbClr val="000000"/>
                </a:solidFill>
                <a:effectLst/>
                <a:latin typeface="+mj-lt"/>
              </a:rPr>
              <a:t>Red Cross was extended to other programs which would prevent human suffering. </a:t>
            </a:r>
          </a:p>
          <a:p>
            <a:pPr marL="971550" lvl="1" indent="-514350">
              <a:buFont typeface="+mj-lt"/>
              <a:buAutoNum type="arabicPeriod"/>
            </a:pPr>
            <a:endParaRPr lang="en-GB" sz="3200" b="1" dirty="0">
              <a:solidFill>
                <a:srgbClr val="000000"/>
              </a:solidFill>
              <a:latin typeface="+mj-lt"/>
            </a:endParaRPr>
          </a:p>
          <a:p>
            <a:r>
              <a:rPr lang="en-GB" sz="3200" b="1" dirty="0">
                <a:solidFill>
                  <a:srgbClr val="000000"/>
                </a:solidFill>
                <a:latin typeface="+mj-lt"/>
              </a:rPr>
              <a:t>4. TEMPORARY SHELTERS</a:t>
            </a:r>
          </a:p>
          <a:p>
            <a:endParaRPr lang="en-GB" sz="3200" b="1" dirty="0">
              <a:solidFill>
                <a:srgbClr val="000000"/>
              </a:solidFill>
              <a:latin typeface="+mj-lt"/>
            </a:endParaRPr>
          </a:p>
          <a:p>
            <a:r>
              <a:rPr lang="en-GB" sz="3200" dirty="0">
                <a:solidFill>
                  <a:srgbClr val="000000"/>
                </a:solidFill>
                <a:effectLst/>
                <a:latin typeface="+mj-lt"/>
              </a:rPr>
              <a:t>These comprise service to armed forces, service to war veterans, disaster service, first aid and nursing, health education, and maternity and child welfare services. </a:t>
            </a:r>
            <a:endParaRPr lang="en-GB" sz="3200" b="1" dirty="0">
              <a:solidFill>
                <a:srgbClr val="000000"/>
              </a:solidFill>
              <a:latin typeface="+mj-lt"/>
            </a:endParaRPr>
          </a:p>
        </p:txBody>
      </p:sp>
      <p:sp>
        <p:nvSpPr>
          <p:cNvPr id="2" name="Footer Placeholder 1"/>
          <p:cNvSpPr>
            <a:spLocks noGrp="1"/>
          </p:cNvSpPr>
          <p:nvPr>
            <p:ph type="ftr" sz="quarter" idx="11"/>
          </p:nvPr>
        </p:nvSpPr>
        <p:spPr/>
        <p:txBody>
          <a:bodyPr/>
          <a:lstStyle/>
          <a:p>
            <a:r>
              <a:rPr lang="en-US" smtClean="0"/>
              <a:t>Park. K, Park Textbook of Preventive And Social Medicine, 25th ed, 2019, 988</a:t>
            </a:r>
            <a:endParaRPr lang="en-IN"/>
          </a:p>
        </p:txBody>
      </p:sp>
    </p:spTree>
    <p:extLst>
      <p:ext uri="{BB962C8B-B14F-4D97-AF65-F5344CB8AC3E}">
        <p14:creationId xmlns:p14="http://schemas.microsoft.com/office/powerpoint/2010/main" xmlns="" val="2628619967"/>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70</TotalTime>
  <Words>850</Words>
  <Application>Microsoft Office PowerPoint</Application>
  <PresentationFormat>Custom</PresentationFormat>
  <Paragraphs>64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Basis</vt:lpstr>
      <vt:lpstr>         red cross</vt:lpstr>
      <vt:lpstr>Slide 2</vt:lpstr>
      <vt:lpstr>Slide 3</vt:lpstr>
      <vt:lpstr>Slide 4</vt:lpstr>
      <vt:lpstr>Slide 5</vt:lpstr>
      <vt:lpstr>Slide 6</vt:lpstr>
      <vt:lpstr>Slide 7</vt:lpstr>
      <vt:lpstr>ROLE OF INTERNATIONAL RED CROSS</vt:lpstr>
      <vt:lpstr>Slide 9</vt:lpstr>
      <vt:lpstr>Slide 10</vt:lpstr>
      <vt:lpstr>Slide 11</vt:lpstr>
      <vt:lpstr>Slide 12</vt:lpstr>
      <vt:lpstr>Slide 13</vt:lpstr>
      <vt:lpstr>Slide 14</vt:lpstr>
      <vt:lpstr> JUNIOR RED CROSS</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cross</dc:title>
  <dc:creator>Dr. S Rafat</dc:creator>
  <cp:lastModifiedBy>Hp</cp:lastModifiedBy>
  <cp:revision>2</cp:revision>
  <dcterms:created xsi:type="dcterms:W3CDTF">2022-01-30T11:00:49Z</dcterms:created>
  <dcterms:modified xsi:type="dcterms:W3CDTF">2022-02-04T05:02:47Z</dcterms:modified>
</cp:coreProperties>
</file>