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8"/>
  </p:notesMasterIdLst>
  <p:handoutMasterIdLst>
    <p:handoutMasterId r:id="rId19"/>
  </p:handoutMasterIdLst>
  <p:sldIdLst>
    <p:sldId id="348" r:id="rId2"/>
    <p:sldId id="310" r:id="rId3"/>
    <p:sldId id="311" r:id="rId4"/>
    <p:sldId id="325" r:id="rId5"/>
    <p:sldId id="312" r:id="rId6"/>
    <p:sldId id="313" r:id="rId7"/>
    <p:sldId id="347" r:id="rId8"/>
    <p:sldId id="319" r:id="rId9"/>
    <p:sldId id="349" r:id="rId10"/>
    <p:sldId id="320" r:id="rId11"/>
    <p:sldId id="321" r:id="rId12"/>
    <p:sldId id="369" r:id="rId13"/>
    <p:sldId id="368" r:id="rId14"/>
    <p:sldId id="370" r:id="rId15"/>
    <p:sldId id="372" r:id="rId16"/>
    <p:sldId id="371" r:id="rId1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1" autoAdjust="0"/>
    <p:restoredTop sz="94702" autoAdjust="0"/>
  </p:normalViewPr>
  <p:slideViewPr>
    <p:cSldViewPr>
      <p:cViewPr>
        <p:scale>
          <a:sx n="70" d="100"/>
          <a:sy n="70" d="100"/>
        </p:scale>
        <p:origin x="-1284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2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5118E16-BC02-4832-9CA1-210776357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467EB2C-D867-46E1-A311-828C81595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49D3C0-83C9-4B22-B83E-38139EC89E38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16C976-5003-43C7-B087-B888EDC39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9F52C-1DF0-4D3C-BA2D-C11541B17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20EBC-2E5A-4E80-B41D-9E08270EC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E4622-0AEA-4795-AAEC-7AF3D16E5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4536D2-E73E-44BC-9066-C0B6D3C74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96CAA-E410-44BA-B5B6-C0F2B52BC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422B50-8BED-420E-8C14-7C80C199B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BFD7F-08A4-4847-88B0-2211943AA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683F17-9567-403F-95EF-C066CC347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15D94B-8519-44CF-833D-A2D20D9AE9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eaLnBrk="1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59F9C2-86B1-4F7A-86BA-58A63E393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9A8B5D77-4E36-45F2-884C-A49320508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7" r:id="rId1"/>
    <p:sldLayoutId id="2147484382" r:id="rId2"/>
    <p:sldLayoutId id="2147484388" r:id="rId3"/>
    <p:sldLayoutId id="2147484383" r:id="rId4"/>
    <p:sldLayoutId id="2147484389" r:id="rId5"/>
    <p:sldLayoutId id="2147484384" r:id="rId6"/>
    <p:sldLayoutId id="2147484390" r:id="rId7"/>
    <p:sldLayoutId id="2147484391" r:id="rId8"/>
    <p:sldLayoutId id="2147484392" r:id="rId9"/>
    <p:sldLayoutId id="2147484385" r:id="rId10"/>
    <p:sldLayoutId id="214748438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28600"/>
            <a:ext cx="7635875" cy="12985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Gas Chromatography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600200"/>
            <a:ext cx="7407275" cy="1752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Gas Cylinder, Sample Injection Port, Columns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687D69-F211-454E-95B1-F40D92FB1BF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1143000" y="5965825"/>
            <a:ext cx="8001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>
                <a:latin typeface="Times New Roman" pitchFamily="18" charset="0"/>
                <a:cs typeface="Times New Roman" pitchFamily="18" charset="0"/>
              </a:rPr>
              <a:t>Dr. Nisha Sharma, Associate Professor, Pharmacy, C.S.J.M. University</a:t>
            </a:r>
          </a:p>
        </p:txBody>
      </p:sp>
      <p:pic>
        <p:nvPicPr>
          <p:cNvPr id="8198" name="Picture 4" descr="gc17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819400"/>
            <a:ext cx="4114800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381000"/>
            <a:ext cx="7543800" cy="6096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Lifetime of column is limited by: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– adhesion of liquid coating to stationary phase (bleeding)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– irreversible adsorption of contaminants to column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Minimize the bleeding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– Cross-linking: on-column reaction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– “Bonding”: Utilize surface chemistry of column (or packing)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Minimizing Adsorption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Gas-solid Chromatography (GSC):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– Typically porous solid adsorbed to walls (OT) or a porous solid support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molecular sieves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Porous polymers (beads or coatings)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B0D01-3E0B-43A1-A1A9-429C28E0371F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2209800"/>
            <a:ext cx="5048250" cy="1873250"/>
          </a:xfr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B490FF-EA70-4564-8FC2-FDDDD8A865AD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81000"/>
            <a:ext cx="50673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381000"/>
            <a:ext cx="220980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5"/>
          <a:srcRect b="5952"/>
          <a:stretch>
            <a:fillRect/>
          </a:stretch>
        </p:blipFill>
        <p:spPr bwMode="auto">
          <a:xfrm>
            <a:off x="1143000" y="4114800"/>
            <a:ext cx="2209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6553200" y="3124200"/>
            <a:ext cx="2362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19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Gas Chromatography Packed Column 1/8” x 6’</a:t>
            </a:r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990600" y="6248400"/>
            <a:ext cx="457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Gas Chromatography Capillary Column 250 μm x 10m</a:t>
            </a:r>
          </a:p>
        </p:txBody>
      </p:sp>
      <p:grpSp>
        <p:nvGrpSpPr>
          <p:cNvPr id="18441" name="Group 10"/>
          <p:cNvGrpSpPr>
            <a:grpSpLocks/>
          </p:cNvGrpSpPr>
          <p:nvPr/>
        </p:nvGrpSpPr>
        <p:grpSpPr bwMode="auto">
          <a:xfrm>
            <a:off x="4191000" y="4114800"/>
            <a:ext cx="4419600" cy="2057400"/>
            <a:chOff x="1906588" y="1671638"/>
            <a:chExt cx="5789612" cy="2895601"/>
          </a:xfrm>
        </p:grpSpPr>
        <p:grpSp>
          <p:nvGrpSpPr>
            <p:cNvPr id="18443" name="Group 7"/>
            <p:cNvGrpSpPr>
              <a:grpSpLocks noChangeAspect="1"/>
            </p:cNvGrpSpPr>
            <p:nvPr/>
          </p:nvGrpSpPr>
          <p:grpSpPr bwMode="auto">
            <a:xfrm>
              <a:off x="1906588" y="1671638"/>
              <a:ext cx="5789612" cy="1862138"/>
              <a:chOff x="1201" y="1053"/>
              <a:chExt cx="3647" cy="1173"/>
            </a:xfrm>
          </p:grpSpPr>
          <p:sp>
            <p:nvSpPr>
              <p:cNvPr id="18445" name="AutoShape 6"/>
              <p:cNvSpPr>
                <a:spLocks noChangeAspect="1" noChangeArrowheads="1" noTextEdit="1"/>
              </p:cNvSpPr>
              <p:nvPr/>
            </p:nvSpPr>
            <p:spPr bwMode="auto">
              <a:xfrm>
                <a:off x="1201" y="1053"/>
                <a:ext cx="3647" cy="1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8446" name="Picture 8"/>
              <p:cNvPicPr>
                <a:picLocks noChangeAspect="1" noChangeArrowheads="1"/>
              </p:cNvPicPr>
              <p:nvPr/>
            </p:nvPicPr>
            <p:blipFill>
              <a:blip r:embed="rId6"/>
              <a:srcRect l="14400" t="12276" r="4289"/>
              <a:stretch>
                <a:fillRect/>
              </a:stretch>
            </p:blipFill>
            <p:spPr bwMode="auto">
              <a:xfrm>
                <a:off x="1728" y="1197"/>
                <a:ext cx="2976" cy="10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8444" name="Picture 12"/>
            <p:cNvPicPr>
              <a:picLocks noChangeAspect="1" noChangeArrowheads="1"/>
            </p:cNvPicPr>
            <p:nvPr/>
          </p:nvPicPr>
          <p:blipFill>
            <a:blip r:embed="rId7"/>
            <a:srcRect l="17044" t="-12630" r="4288" b="38402"/>
            <a:stretch>
              <a:fillRect/>
            </a:stretch>
          </p:blipFill>
          <p:spPr bwMode="auto">
            <a:xfrm>
              <a:off x="2895600" y="3195639"/>
              <a:ext cx="45720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0" y="6172200"/>
            <a:ext cx="41148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2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Packed column longitudinal cross section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algn="ctr">
              <a:defRPr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Columns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838200"/>
            <a:ext cx="7696200" cy="54102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Most popular-capillary columns- WCOT column-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fused-silica wall-coated (FSWC) open tubular column.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alls of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fused-silica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columns- made of purified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silica containing minimal metal oxides.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uch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thinner than glass columns,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0.1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mm &amp;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lengths as long as 100 m.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protect the column, a polyimide coating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applied to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outside of the tubing and bent into coils to fit inside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thermostatted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oven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gas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chromatography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unit.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FSWC columns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commercially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available, have increased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chemical inertness, greater column efficiency and smaller sampling size requirements.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possible to achieve up to 400,000 theoretical plates with a 100 m WCOT column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world record for the largest number of theoretical plates is over 2 million plates for 1.3 km section of column.</a:t>
            </a:r>
          </a:p>
          <a:p>
            <a:pPr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EE6F5D-816D-4002-81EC-6955A8072DC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" y="228600"/>
            <a:ext cx="85153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239000" cy="655638"/>
          </a:xfrm>
        </p:spPr>
        <p:txBody>
          <a:bodyPr/>
          <a:lstStyle/>
          <a:p>
            <a:pPr algn="ctr">
              <a:defRPr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PACKED Columns 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14400"/>
            <a:ext cx="7620000" cy="51816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Packed columns are made of a glass or a metal tubing which is densely packed with a solid support like diatomaceous earth. 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Due to the difficulty of packing the tubing uniformly, these types of columns have a larger diameter than open tubular columns and have a limited range of length.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 a result, packed columns can only achieve about 50% of the efficiency of a comparable WCOT column.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Furthermore, the diatomaceous earth packing is deactivated over time due to the semi-permanent adsorption of impurities within the column. 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contrast, FSWC open tubular columns are manufactured to be virtually free of these adsorption problems.</a:t>
            </a:r>
          </a:p>
          <a:p>
            <a:pPr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EB4B6-8A5D-47D0-BEB8-494BE00D7A7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538" y="0"/>
            <a:ext cx="8399462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6324600" y="3048000"/>
            <a:ext cx="2454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Blood Alcohol Content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04800"/>
            <a:ext cx="7696200" cy="60198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Depending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on the type of sample, some GC columns are better than the others.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Ex. FSWC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column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Designed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specially for blood alcohol analysis.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produces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fast run times with baseline resolution of key components in under 3 minutes.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displays enhanced resolutions of ethanol and acetone peaks,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helps 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determining the BAC levels.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Known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Zebron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-BAC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&amp; made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with polyimide coating 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outside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&amp; inner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layer is made of fused silica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&amp; inner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diameter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0.18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mm 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0.25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mm.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Ex.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Zebron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GC column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known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Zebron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-inferno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outer layer is coated with a special type of polyimide that is designed to withstand high temperatures.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contains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extra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layer inside. It can withstand up 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430°C &amp;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designed to provide true boiling point separation of hydrocarbons distillation methods.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Moreover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it is also used for acidic and basic samples.</a:t>
            </a:r>
          </a:p>
          <a:p>
            <a:pPr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457200"/>
            <a:ext cx="6962775" cy="7635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Gas cylinder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143000"/>
            <a:ext cx="7924800" cy="49530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High pressure gas cylinder (gas in compressed) – carrier gas reservoir.</a:t>
            </a:r>
          </a:p>
          <a:p>
            <a:pPr eaLnBrk="1" hangingPunct="1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Pressure regulator- To ↓ &amp; control gas flow.</a:t>
            </a:r>
          </a:p>
          <a:p>
            <a:pPr eaLnBrk="1" hangingPunct="1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Soap bubble meter- To reproduce the rate of carrier gas. </a:t>
            </a:r>
          </a:p>
          <a:p>
            <a:pPr eaLnBrk="1" hangingPunct="1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Soap film is formed in path of gas when a rubber bulb containing aq sol of soap or detergent if squeezed. Time req for soap film to move b/w 2 graduations on burette is measured &amp; converted to flow rate.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B49604-7D94-4FC9-9F8B-4054B1C5B42F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5410200"/>
            <a:ext cx="152400" cy="228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0" y="5638800"/>
            <a:ext cx="762000" cy="762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3657600"/>
            <a:ext cx="152400" cy="990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5181600"/>
            <a:ext cx="152400" cy="228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4953000"/>
            <a:ext cx="152400" cy="228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4724400"/>
            <a:ext cx="152400" cy="2286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4191000"/>
            <a:ext cx="152400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4800" y="3810000"/>
            <a:ext cx="152400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4800" y="4572000"/>
            <a:ext cx="1524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" y="5486400"/>
            <a:ext cx="533400" cy="12223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990600" y="5562600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229394" y="5866606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5254625" cy="9175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Sample Introduction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219200"/>
            <a:ext cx="76962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Column inlet-sample port injector. Solute-chrom-Vapor state. Inj port is heated to temp-rapid vaporization, but no thermal degradation of solute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Construction of port- Heavy mass, maint at ↑Temp. Sample should be intro immediately into column.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Liq/gas sample- inj by syringe-0.1-100µL. Rapid inj. into gas stream.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Liq- injected- near- as solutions with syringe-0.5-10 µL.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Solid- dissolved in suitable solvent-injected as solution.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Injection of samples which can’t be vaporised at operating temp. are avoided. B’cos compds not move appreciably in liq or solid form may clog the port &amp; damage the column.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8E557-4BBD-45DC-91E8-1F56FF0982E6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9756"/>
          <a:stretch>
            <a:fillRect/>
          </a:stretch>
        </p:blipFill>
        <p:spPr>
          <a:xfrm>
            <a:off x="5408613" y="2819400"/>
            <a:ext cx="3735387" cy="4038600"/>
          </a:xfr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AE568-F420-4F1D-A231-B8DFDC3B97EE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924800" cy="2590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G.C INJECTION SYRINGE:</a:t>
            </a:r>
            <a:b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To rapidly vaporize the sample.</a:t>
            </a:r>
            <a:b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Slow vaporization ↑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ses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band broadening, by ↑sing  the sample “plug”.</a:t>
            </a:r>
            <a:b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Injection port temperature mostly held 50°C higher</a:t>
            </a:r>
            <a:b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 BP of least volatile compd.</a:t>
            </a:r>
            <a:b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3"/>
          <a:srcRect r="9390"/>
          <a:stretch>
            <a:fillRect/>
          </a:stretch>
        </p:blipFill>
        <p:spPr bwMode="auto">
          <a:xfrm>
            <a:off x="1143000" y="5105400"/>
            <a:ext cx="502920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848600" cy="454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Columns: Heart of Instrument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914400"/>
            <a:ext cx="7391400" cy="5791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Glass/metal, 4-8 mm(D)- few cm-hundred mts.(L)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Mounted in const. temp. oven, basic process takes place. 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Size: 6ft L, 1/4” I.D., Cu, SS tubing, U shaped. Coiled to spiral, saves space.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Tubing- packed with inert, pulverized solid material of large surface area. (Diatomacious earth or firebrick)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Solid is used as mechanical support to liq.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Before packing solid mat. is impregnated with desired liq. Which serves as real stationary phase. Liq.- stable, Non vol. at temp. of column.  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</a:pPr>
            <a:endParaRPr lang="en-US" sz="2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020D1-9676-4EB0-80A0-8042AD91FB0B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696200" cy="533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Types of Columns</a:t>
            </a:r>
            <a:br>
              <a:rPr lang="en-US" sz="36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dirty="0" smtClean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066800"/>
            <a:ext cx="76962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In GLC-2 types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Capillary columns-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form capillary tubing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Bore coated with a thin film of liq. Phase 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0.166” or less Dia., upto 200ft. L, ↓ sample capacity. Film of liq. is deposited on inner wall of tubing.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Packed Columns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: SS/Cu, tube packed with solid substrate- GSC- or a liq coating on inert solid (GLC), D of tube: 0.25”, L- 5-50 ft. Tubes-folded/coiled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4FA4E-2897-4337-B436-59E629239189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66800" y="228600"/>
          <a:ext cx="7848600" cy="6400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24300"/>
                <a:gridCol w="3924300"/>
              </a:tblGrid>
              <a:tr h="78817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Packed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Capillary (Open Tubular) Columns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8041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glass, metal (stainless), Cu, Teflon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metal, plastic, glass (FRAGILE), More recently: Fused Silica - robust, flexible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817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few meters in length, L- 5-50 ft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Upto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200ft. L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88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few mm in diameter (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i.d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.), 0.25”. Int. col. Dia. Should be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atleast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8 times D of support particles.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Small diameter (typically &lt;500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μm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), 1/6” or less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78599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80000"/>
                        </a:lnSpc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Support Materials:</a:t>
                      </a:r>
                    </a:p>
                    <a:p>
                      <a:pPr eaLnBrk="1" hangingPunct="1">
                        <a:lnSpc>
                          <a:spcPct val="80000"/>
                        </a:lnSpc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small particles, uniform (spherical) shape, porous, inert. 100-300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μm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diameter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80000"/>
                        </a:lnSpc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Support methods: </a:t>
                      </a:r>
                    </a:p>
                    <a:p>
                      <a:pPr eaLnBrk="1" hangingPunct="1">
                        <a:lnSpc>
                          <a:spcPct val="80000"/>
                        </a:lnSpc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Support-Coated OT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(SCOT)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eaLnBrk="1" hangingPunct="1">
                        <a:lnSpc>
                          <a:spcPct val="80000"/>
                        </a:lnSpc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Wall-Coated OT (WCOT)</a:t>
                      </a:r>
                    </a:p>
                    <a:p>
                      <a:endParaRPr lang="en-US" sz="2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8057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80000"/>
                        </a:lnSpc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diatomaceous earth, polymeric materials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A65707-0BFB-4DE7-BF4A-7F1A0745C924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18413" cy="609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Stationary Phase Materials</a:t>
            </a:r>
            <a:br>
              <a:rPr lang="en-US" sz="36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b="1" dirty="0" smtClean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5"/>
          <p:cNvSpPr>
            <a:spLocks noGrp="1" noChangeArrowheads="1"/>
          </p:cNvSpPr>
          <p:nvPr>
            <p:ph idx="1"/>
          </p:nvPr>
        </p:nvSpPr>
        <p:spPr>
          <a:xfrm>
            <a:off x="990600" y="1143000"/>
            <a:ext cx="80010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Gas-Liquid Chromatography (GLC)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Characteristics: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– appropriate chemical nature (“like dissolves like”)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– low volatility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– thermal stability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– chemical inertness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Typical coatings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(&lt; 1 to several μm thickness):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– Polyethylene Glycol (PEG, Carbowax)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	-(O-CH2-CH2-)n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– Poly(dialkyl)silane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–Vary R groups to vary retention characteristics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42501-6258-40D5-A355-B459B0426A99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7791450" cy="762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3300" b="1" dirty="0" smtClean="0">
                <a:effectLst/>
                <a:latin typeface="Times New Roman" pitchFamily="18" charset="0"/>
                <a:cs typeface="Times New Roman" pitchFamily="18" charset="0"/>
              </a:rPr>
              <a:t>Most Common Stationary Phases</a:t>
            </a:r>
            <a:br>
              <a:rPr lang="en-US" sz="33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3300" b="1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B2FDF-2259-485A-A549-613678600FF0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1066800" y="914400"/>
            <a:ext cx="7696200" cy="51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sz="3200">
                <a:latin typeface="Times New Roman" pitchFamily="18" charset="0"/>
              </a:rPr>
              <a:t>1.	For Separation of mixture of polar compounds</a:t>
            </a:r>
          </a:p>
          <a:p>
            <a:pPr marL="457200" indent="-457200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sz="3200">
                <a:latin typeface="Times New Roman" pitchFamily="18" charset="0"/>
              </a:rPr>
              <a:t>Carbowax 20M (polyethylene glycol)</a:t>
            </a:r>
          </a:p>
          <a:p>
            <a:pPr marL="457200" indent="-457200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sz="3200">
                <a:latin typeface="Times New Roman" pitchFamily="18" charset="0"/>
              </a:rPr>
              <a:t>2.	For Separation of mixtures of non-polar compounds</a:t>
            </a:r>
          </a:p>
          <a:p>
            <a:pPr marL="457200" indent="-457200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sz="3200">
                <a:latin typeface="Times New Roman" pitchFamily="18" charset="0"/>
              </a:rPr>
              <a:t>OV101 or SE-30 (polymer of methylsilicone)</a:t>
            </a:r>
          </a:p>
          <a:p>
            <a:pPr marL="457200" indent="-457200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sz="3200">
                <a:latin typeface="Times New Roman" pitchFamily="18" charset="0"/>
              </a:rPr>
              <a:t>3. For Methylester of fatty acids</a:t>
            </a:r>
          </a:p>
          <a:p>
            <a:pPr marL="457200" indent="-457200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sz="3200">
                <a:latin typeface="Times New Roman" pitchFamily="18" charset="0"/>
              </a:rPr>
              <a:t>DEGS (diethylene glycol succinate)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2707</TotalTime>
  <Words>1079</Words>
  <Application>Microsoft PowerPoint</Application>
  <PresentationFormat>On-screen Show (4:3)</PresentationFormat>
  <Paragraphs>112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Gill Sans MT</vt:lpstr>
      <vt:lpstr>Wingdings 2</vt:lpstr>
      <vt:lpstr>Verdana</vt:lpstr>
      <vt:lpstr>Times New Roman</vt:lpstr>
      <vt:lpstr>Wingdings</vt:lpstr>
      <vt:lpstr>Solstice</vt:lpstr>
      <vt:lpstr> Gas Chromatography</vt:lpstr>
      <vt:lpstr>Gas cylinder</vt:lpstr>
      <vt:lpstr>Sample Introduction</vt:lpstr>
      <vt:lpstr> G.C INJECTION SYRINGE: * To rapidly vaporize the sample. * Slow vaporization ↑ses band broadening, by ↑sing  the sample “plug”. * Injection port temperature mostly held 50°C higher than BP of least volatile compd. </vt:lpstr>
      <vt:lpstr>Columns: Heart of Instrument</vt:lpstr>
      <vt:lpstr> Types of Columns </vt:lpstr>
      <vt:lpstr>Slide 7</vt:lpstr>
      <vt:lpstr>  Stationary Phase Materials </vt:lpstr>
      <vt:lpstr>Most Common Stationary Phases </vt:lpstr>
      <vt:lpstr>Slide 10</vt:lpstr>
      <vt:lpstr>Packed column longitudinal cross section</vt:lpstr>
      <vt:lpstr>Columns</vt:lpstr>
      <vt:lpstr>Slide 13</vt:lpstr>
      <vt:lpstr>PACKED Columns </vt:lpstr>
      <vt:lpstr>Slide 15</vt:lpstr>
      <vt:lpstr>Slide 16</vt:lpstr>
    </vt:vector>
  </TitlesOfParts>
  <Company>C.S.J.M.U.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NISHA</dc:creator>
  <cp:lastModifiedBy>admin</cp:lastModifiedBy>
  <cp:revision>246</cp:revision>
  <dcterms:created xsi:type="dcterms:W3CDTF">2001-09-12T17:03:57Z</dcterms:created>
  <dcterms:modified xsi:type="dcterms:W3CDTF">2021-11-28T04:20:57Z</dcterms:modified>
</cp:coreProperties>
</file>