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5"/>
  </p:notesMasterIdLst>
  <p:handoutMasterIdLst>
    <p:handoutMasterId r:id="rId16"/>
  </p:handoutMasterIdLst>
  <p:sldIdLst>
    <p:sldId id="348" r:id="rId2"/>
    <p:sldId id="312" r:id="rId3"/>
    <p:sldId id="313" r:id="rId4"/>
    <p:sldId id="347" r:id="rId5"/>
    <p:sldId id="319" r:id="rId6"/>
    <p:sldId id="349" r:id="rId7"/>
    <p:sldId id="320" r:id="rId8"/>
    <p:sldId id="321" r:id="rId9"/>
    <p:sldId id="369" r:id="rId10"/>
    <p:sldId id="368" r:id="rId11"/>
    <p:sldId id="370" r:id="rId12"/>
    <p:sldId id="372" r:id="rId13"/>
    <p:sldId id="371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4702" autoAdjust="0"/>
  </p:normalViewPr>
  <p:slideViewPr>
    <p:cSldViewPr>
      <p:cViewPr>
        <p:scale>
          <a:sx n="70" d="100"/>
          <a:sy n="70" d="100"/>
        </p:scale>
        <p:origin x="-128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67833CD-A347-4EA5-9B48-18DB8F002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4BF418A-8B4F-43CF-A0BD-7CA45945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43AE3-E715-495F-8531-837F39DC980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A4D9BE-2126-4705-BF90-CF526F4CE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40AEB-FACB-428A-9602-074EC0463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B357E-34F8-44A5-B690-BD546F8A2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2259B-AD83-4253-AD73-3D81AE73F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BA7933-9805-4DBA-9FCC-687EA6BDB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2264-C192-48FD-B6D1-ABB17C8CA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C85DC1-D10D-49D7-ACC5-560F5F8D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967B-49F0-4ABC-985B-2957EADA3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F1F22A-C2A6-485F-80BD-C389D48EC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51C6E8-47AF-4379-83F3-EBA80F330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EF6ACA-417B-4622-884B-464BF251D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2F9FFB8E-1418-403F-A258-3B70FEEBE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0" r:id="rId2"/>
    <p:sldLayoutId id="2147484316" r:id="rId3"/>
    <p:sldLayoutId id="2147484311" r:id="rId4"/>
    <p:sldLayoutId id="2147484317" r:id="rId5"/>
    <p:sldLayoutId id="2147484312" r:id="rId6"/>
    <p:sldLayoutId id="2147484318" r:id="rId7"/>
    <p:sldLayoutId id="2147484319" r:id="rId8"/>
    <p:sldLayoutId id="2147484320" r:id="rId9"/>
    <p:sldLayoutId id="2147484313" r:id="rId10"/>
    <p:sldLayoutId id="21474843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7635875" cy="1298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Semester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 –IV Gas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00200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Introduction, theory, instrumentation,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derivatization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Temperature programming, advantages, disadvantages and applications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2BA4E-A96E-4BAA-AB75-90F829FE9C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43000" y="5965825"/>
            <a:ext cx="800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Dr. Nisha Sharma, Associate Professor, Pharmacy, C.S.J.M. University</a:t>
            </a:r>
          </a:p>
        </p:txBody>
      </p:sp>
      <p:pic>
        <p:nvPicPr>
          <p:cNvPr id="8198" name="Picture 4" descr="gc1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19400"/>
            <a:ext cx="41148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A75CF-7D25-4B8B-90A0-B6DE9E2787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228600"/>
            <a:ext cx="85153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239000" cy="655638"/>
          </a:xfrm>
        </p:spPr>
        <p:txBody>
          <a:bodyPr/>
          <a:lstStyle/>
          <a:p>
            <a:pPr algn="ctr"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Columns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620000" cy="51816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Packed columns are made of a glass or a metal tubing which is densely packed with a solid support like diatomaceous earth. 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the difficulty of packing the tubing uniformly, these types of columns have a larger diameter than open tubular columns and have a limited range of length.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result, packed columns can only achieve about 50% of the efficiency of a comparable WCOT column.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Furthermore, the diatomaceous earth packing is deactivated over time due to the semi-permanent adsorption of impurities within the column. 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contrast, FSWC open tubular columns are manufactured to be virtually free of these adsorption problems.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3555A-6664-4425-AC52-6278362544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0"/>
            <a:ext cx="8399462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696200" cy="60198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the type of sample, some GC columns are better than the others.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Ex. FSWC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column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specially for blood alcohol analysis.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produces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fast run times with baseline resolution of key components in under 3 minutes.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displays enhanced resolutions of ethanol and acetone peaks,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helps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determining the BAC levels.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Zebron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-BAC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made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polyimide coating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outside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inner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layer is made of fused silica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inner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diameter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0.18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mm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0.25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Ex.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Zebron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GC column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known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Zebron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-inferno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outer layer is coated with a special type of polyimide that is designed to withstand high temperatures.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layer inside. It can withstand up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430°C &amp;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designed to provide true boiling point separation of hydrocarbons distillation methods.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Moreover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it is also used for acidic and basic samples.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454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Columns: Heart of Instrument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914400"/>
            <a:ext cx="73914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Glass/metal, 4-8 mm(D)- few cm-hundred mts.(L)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Mounted in const. temp. oven, basic process takes place.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Size: 6ft L, 1/4” I.D., Cu, SS tubing, U shaped. Coiled to spiral, saves space.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Tubing- packed with inert, pulverized solid material of large surface area. (Diatomacious earth or firebrick)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Solid is used as mechanical support to liq.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Before packing solid mat. is impregnated with desired liq. Which serves as real stationary phase. Liq.- stable, Non vol. at temp. of column. 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endParaRPr lang="en-US" sz="2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0D307-404A-49CD-B422-01C34939F505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6962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Columns</a:t>
            </a:r>
            <a:br>
              <a:rPr lang="en-US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696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 GLC-2 types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Capillary columns-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form capillary tubing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Bore coated with a thin film of liq. Phase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0.166” or less Dia., upto 200ft. L, ↓ sample capacity. Film of liq. is deposited on inner wall of tubing.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Packed Columns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SS/Cu, tube packed with solid substrate- GSC- or a liq coating on inert solid (GLC), D of tube: 0.25”, L- 5-50 ft. Tubes-folded/coiled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FFAB1-406E-4AE9-8A5C-665B8E011A1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28600"/>
          <a:ext cx="7848600" cy="640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24300"/>
                <a:gridCol w="3924300"/>
              </a:tblGrid>
              <a:tr h="78817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Packed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Capillary (Open Tubular) Columns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04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glass, metal (stainless), Cu, Teflon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metal, plastic, glass (FRAGILE), More recently: Fused Silica - robust, flexible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817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few meters in length, L- 5-50 ft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Upto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200ft. 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88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few mm in diameter (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i.d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.), 0.25”. Int. col. Dia. Should be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atleast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8 times D of support particles.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Small diameter (typically &lt;500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μm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), 1/6” or less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8599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Support Materials: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small particles, uniform (spherical) shape, porous, inert. 100-300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μm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diameter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Support methods: 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Support-Coated OT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(SCOT)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Wall-Coated OT (WCOT)</a:t>
                      </a:r>
                    </a:p>
                    <a:p>
                      <a:endParaRPr 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57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diatomaceous earth, polymeric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A173B-DDF6-4DDC-9C2B-926C52F3FAF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18413" cy="609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Stationary Phase Materials</a:t>
            </a:r>
            <a:b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 smtClean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Gas-Liquid Chromatography (GLC)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Characteristics: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appropriate chemical nature (“like dissolves like”)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low volatility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thermal stability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chemical inertness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Typical coatings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(&lt; 1 to several μm thickness):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Polyethylene Glycol (PEG, Carbowax)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	-(O-CH2-CH2-)n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Poly(dialkyl)silane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–Vary R groups to vary retention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F378C-E5B9-4ED4-90C4-779E39BE159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91450" cy="762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300" b="1" dirty="0" smtClean="0">
                <a:effectLst/>
                <a:latin typeface="Times New Roman" pitchFamily="18" charset="0"/>
                <a:cs typeface="Times New Roman" pitchFamily="18" charset="0"/>
              </a:rPr>
              <a:t>Most Common Stationary Phases</a:t>
            </a:r>
            <a:br>
              <a:rPr lang="en-US" sz="33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33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DC81A-21BC-4BB7-9AF0-56CA85FDC9B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066800" y="914400"/>
            <a:ext cx="7696200" cy="518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3200">
                <a:latin typeface="Times New Roman" pitchFamily="18" charset="0"/>
              </a:rPr>
              <a:t>1.	For Separation of mixture of polar compounds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3200">
                <a:latin typeface="Times New Roman" pitchFamily="18" charset="0"/>
              </a:rPr>
              <a:t>Carbowax 20M (polyethylene glycol)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3200">
                <a:latin typeface="Times New Roman" pitchFamily="18" charset="0"/>
              </a:rPr>
              <a:t>2.	For Separation of mixtures of non-polar compounds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3200">
                <a:latin typeface="Times New Roman" pitchFamily="18" charset="0"/>
              </a:rPr>
              <a:t>OV101 or SE-30 (polymer of methylsilicone)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3200">
                <a:latin typeface="Times New Roman" pitchFamily="18" charset="0"/>
              </a:rPr>
              <a:t>3. For Methylester of fatty acids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z="3200">
                <a:latin typeface="Times New Roman" pitchFamily="18" charset="0"/>
              </a:rPr>
              <a:t>DEGS (diethylene glycol succinate)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81000"/>
            <a:ext cx="75438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Lifetime of column is limited by: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adhesion of liquid coating to stationary phase (bleeding)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irreversible adsorption of contaminants to column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Minimize the bleeding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Cross-linking: by on-column reaction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“Bonding”: Utilize surface chemistry of column (or packing)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Minimizing Adsorption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Gas-solid Chromatography (GSC):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Typically porous solid adsorbed to walls (OT) or a porous solid support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molecular sieves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Porous polymers (beads or coatings)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EDC9F-9678-4061-B9B5-F73ED34F233A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2209800"/>
            <a:ext cx="5048250" cy="187325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1A0B0-2347-4742-B866-C15CE40F448F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81000"/>
            <a:ext cx="5067300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81000"/>
            <a:ext cx="22098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5"/>
          <a:srcRect b="5952"/>
          <a:stretch>
            <a:fillRect/>
          </a:stretch>
        </p:blipFill>
        <p:spPr bwMode="auto">
          <a:xfrm>
            <a:off x="1143000" y="41148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553200" y="3124200"/>
            <a:ext cx="236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9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Gas Chromatography Packed Column 1/8” x 6’</a:t>
            </a:r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990600" y="6248400"/>
            <a:ext cx="457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</a:pPr>
            <a:r>
              <a:rPr lang="en-US" sz="2200">
                <a:latin typeface="Times New Roman" pitchFamily="18" charset="0"/>
                <a:cs typeface="Times New Roman" pitchFamily="18" charset="0"/>
              </a:rPr>
              <a:t>Gas Chromatography Capillary Column 250 μm x 10m</a:t>
            </a:r>
          </a:p>
        </p:txBody>
      </p:sp>
      <p:grpSp>
        <p:nvGrpSpPr>
          <p:cNvPr id="15369" name="Group 10"/>
          <p:cNvGrpSpPr>
            <a:grpSpLocks/>
          </p:cNvGrpSpPr>
          <p:nvPr/>
        </p:nvGrpSpPr>
        <p:grpSpPr bwMode="auto">
          <a:xfrm>
            <a:off x="4191000" y="4114800"/>
            <a:ext cx="4419600" cy="2057400"/>
            <a:chOff x="1906588" y="1671638"/>
            <a:chExt cx="5789612" cy="2895601"/>
          </a:xfrm>
        </p:grpSpPr>
        <p:grpSp>
          <p:nvGrpSpPr>
            <p:cNvPr id="15371" name="Group 7"/>
            <p:cNvGrpSpPr>
              <a:grpSpLocks noChangeAspect="1"/>
            </p:cNvGrpSpPr>
            <p:nvPr/>
          </p:nvGrpSpPr>
          <p:grpSpPr bwMode="auto">
            <a:xfrm>
              <a:off x="1906588" y="1671638"/>
              <a:ext cx="5789612" cy="1862138"/>
              <a:chOff x="1201" y="1053"/>
              <a:chExt cx="3647" cy="1173"/>
            </a:xfrm>
          </p:grpSpPr>
          <p:sp>
            <p:nvSpPr>
              <p:cNvPr id="15373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1201" y="1053"/>
                <a:ext cx="3647" cy="1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5374" name="Picture 8"/>
              <p:cNvPicPr>
                <a:picLocks noChangeAspect="1" noChangeArrowheads="1"/>
              </p:cNvPicPr>
              <p:nvPr/>
            </p:nvPicPr>
            <p:blipFill>
              <a:blip r:embed="rId6"/>
              <a:srcRect l="14400" t="12276" r="4289"/>
              <a:stretch>
                <a:fillRect/>
              </a:stretch>
            </p:blipFill>
            <p:spPr bwMode="auto">
              <a:xfrm>
                <a:off x="1728" y="1197"/>
                <a:ext cx="2976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372" name="Picture 12"/>
            <p:cNvPicPr>
              <a:picLocks noChangeAspect="1" noChangeArrowheads="1"/>
            </p:cNvPicPr>
            <p:nvPr/>
          </p:nvPicPr>
          <p:blipFill>
            <a:blip r:embed="rId7"/>
            <a:srcRect l="17044" t="-12630" r="4288" b="38402"/>
            <a:stretch>
              <a:fillRect/>
            </a:stretch>
          </p:blipFill>
          <p:spPr bwMode="auto">
            <a:xfrm>
              <a:off x="2895600" y="3195639"/>
              <a:ext cx="4572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0" y="6172200"/>
            <a:ext cx="4114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Packed column longitudinal cross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ctr">
              <a:defRPr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Columns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696200" cy="5410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popular-capillary columns- WCOT column-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fused-silica wall-coated (FSWC) open tubular column.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fused-silica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columns- made of purified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silica containing minimal metal oxides.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thinner than glass columns,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mm &amp;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lengths as long as 100 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protect the column, a polyimide coating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applied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outside of the tubing and bent into coils to fit inside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thermostatted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oven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chromatography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unit.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FSWC columns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commercially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available, have increased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chemical inertness, greater column efficiency and smaller sampling size requirements.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possible to achieve up to 400,000 theoretical plates with a 100 m WCOT column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world record for the largest number of theoretical plates is over 2 million plates for 1.3 km section of column.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2594</TotalTime>
  <Words>899</Words>
  <Application>Microsoft PowerPoint</Application>
  <PresentationFormat>On-screen Show (4:3)</PresentationFormat>
  <Paragraphs>96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Gill Sans MT</vt:lpstr>
      <vt:lpstr>Wingdings 2</vt:lpstr>
      <vt:lpstr>Verdana</vt:lpstr>
      <vt:lpstr>Times New Roman</vt:lpstr>
      <vt:lpstr>Wingdings</vt:lpstr>
      <vt:lpstr>Solstice</vt:lpstr>
      <vt:lpstr>7th Semester  Unit –IV Gas Chromatography</vt:lpstr>
      <vt:lpstr>Columns: Heart of Instrument</vt:lpstr>
      <vt:lpstr> Types of Columns </vt:lpstr>
      <vt:lpstr>Slide 4</vt:lpstr>
      <vt:lpstr>  Stationary Phase Materials </vt:lpstr>
      <vt:lpstr>Most Common Stationary Phases </vt:lpstr>
      <vt:lpstr>Slide 7</vt:lpstr>
      <vt:lpstr>Packed column longitudinal cross section</vt:lpstr>
      <vt:lpstr>Columns</vt:lpstr>
      <vt:lpstr>Slide 10</vt:lpstr>
      <vt:lpstr>Columns </vt:lpstr>
      <vt:lpstr>Slide 12</vt:lpstr>
      <vt:lpstr>Slide 13</vt:lpstr>
    </vt:vector>
  </TitlesOfParts>
  <Company>C.S.J.M.U.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</dc:creator>
  <cp:lastModifiedBy>admin</cp:lastModifiedBy>
  <cp:revision>229</cp:revision>
  <dcterms:created xsi:type="dcterms:W3CDTF">2001-09-12T17:03:57Z</dcterms:created>
  <dcterms:modified xsi:type="dcterms:W3CDTF">2021-11-16T15:54:24Z</dcterms:modified>
</cp:coreProperties>
</file>