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6"/>
  </p:notesMasterIdLst>
  <p:handoutMasterIdLst>
    <p:handoutMasterId r:id="rId107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342" r:id="rId73"/>
    <p:sldId id="343" r:id="rId74"/>
    <p:sldId id="344" r:id="rId75"/>
    <p:sldId id="345" r:id="rId76"/>
    <p:sldId id="346" r:id="rId77"/>
    <p:sldId id="347" r:id="rId78"/>
    <p:sldId id="348" r:id="rId79"/>
    <p:sldId id="349" r:id="rId80"/>
    <p:sldId id="350" r:id="rId81"/>
    <p:sldId id="351" r:id="rId82"/>
    <p:sldId id="352" r:id="rId83"/>
    <p:sldId id="353" r:id="rId84"/>
    <p:sldId id="354" r:id="rId85"/>
    <p:sldId id="355" r:id="rId86"/>
    <p:sldId id="356" r:id="rId87"/>
    <p:sldId id="357" r:id="rId88"/>
    <p:sldId id="358" r:id="rId89"/>
    <p:sldId id="359" r:id="rId90"/>
    <p:sldId id="360" r:id="rId91"/>
    <p:sldId id="361" r:id="rId92"/>
    <p:sldId id="362" r:id="rId93"/>
    <p:sldId id="363" r:id="rId94"/>
    <p:sldId id="364" r:id="rId95"/>
    <p:sldId id="365" r:id="rId96"/>
    <p:sldId id="366" r:id="rId97"/>
    <p:sldId id="367" r:id="rId98"/>
    <p:sldId id="368" r:id="rId99"/>
    <p:sldId id="369" r:id="rId100"/>
    <p:sldId id="370" r:id="rId101"/>
    <p:sldId id="371" r:id="rId102"/>
    <p:sldId id="372" r:id="rId103"/>
    <p:sldId id="373" r:id="rId104"/>
    <p:sldId id="374" r:id="rId105"/>
  </p:sldIdLst>
  <p:sldSz cx="5765800" cy="3244850"/>
  <p:notesSz cx="5765800" cy="3244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40" d="100"/>
          <a:sy n="140" d="100"/>
        </p:scale>
        <p:origin x="-792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ED6F8-DA78-4F36-9AAE-CCF1A0BF6D84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670E0-D097-481D-891F-7EE0EDD74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546BA-8E0B-4D68-84F6-0179F2AD8AD0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91A05-6413-48EB-A56A-BF3D8146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8683" y="699614"/>
            <a:ext cx="4988432" cy="471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4064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580"/>
              </a:lnSpc>
            </a:pPr>
            <a:r>
              <a:rPr spc="10" smtClean="0"/>
              <a:t>Intro</a:t>
            </a:r>
            <a:r>
              <a:rPr spc="30" smtClean="0"/>
              <a:t> </a:t>
            </a:r>
            <a:r>
              <a:rPr spc="15" smtClean="0"/>
              <a:t>to</a:t>
            </a:r>
            <a:r>
              <a:rPr spc="35" smtClean="0"/>
              <a:t> </a:t>
            </a:r>
            <a:r>
              <a:rPr spc="-5" smtClean="0"/>
              <a:t>Machine</a:t>
            </a:r>
            <a:r>
              <a:rPr spc="30" smtClean="0"/>
              <a:t> </a:t>
            </a:r>
            <a:r>
              <a:rPr spc="-10" smtClean="0"/>
              <a:t>Learning</a:t>
            </a:r>
            <a:r>
              <a:rPr spc="200" smtClean="0"/>
              <a:t> </a:t>
            </a:r>
            <a:r>
              <a:rPr spc="-5" smtClean="0"/>
              <a:t>(CS771A)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574CF-F5E5-41F1-BD67-798E75307762}" type="datetime1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marL="33020" algn="ctr">
              <a:lnSpc>
                <a:spcPts val="580"/>
              </a:lnSpc>
            </a:pPr>
            <a:fld id="{81D60167-4931-47E6-BA6A-407CBD079E47}" type="slidenum">
              <a:rPr spc="-15" dirty="0"/>
              <a:pPr marL="33020" algn="ctr">
                <a:lnSpc>
                  <a:spcPts val="580"/>
                </a:lnSpc>
              </a:pPr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580"/>
              </a:lnSpc>
            </a:pPr>
            <a:r>
              <a:rPr spc="10" smtClean="0"/>
              <a:t>Intro</a:t>
            </a:r>
            <a:r>
              <a:rPr spc="30" smtClean="0"/>
              <a:t> </a:t>
            </a:r>
            <a:r>
              <a:rPr spc="15" smtClean="0"/>
              <a:t>to</a:t>
            </a:r>
            <a:r>
              <a:rPr spc="35" smtClean="0"/>
              <a:t> </a:t>
            </a:r>
            <a:r>
              <a:rPr spc="-5" smtClean="0"/>
              <a:t>Machine</a:t>
            </a:r>
            <a:r>
              <a:rPr spc="30" smtClean="0"/>
              <a:t> </a:t>
            </a:r>
            <a:r>
              <a:rPr spc="-10" smtClean="0"/>
              <a:t>Learning</a:t>
            </a:r>
            <a:r>
              <a:rPr spc="200" smtClean="0"/>
              <a:t> </a:t>
            </a:r>
            <a:r>
              <a:rPr spc="-5" smtClean="0"/>
              <a:t>(CS771A)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E12FB-EAD0-453D-BC9B-3FAC9EC77D94}" type="datetime1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marL="33020" algn="ctr">
              <a:lnSpc>
                <a:spcPts val="580"/>
              </a:lnSpc>
            </a:pPr>
            <a:fld id="{81D60167-4931-47E6-BA6A-407CBD079E47}" type="slidenum">
              <a:rPr spc="-15" dirty="0"/>
              <a:pPr marL="33020" algn="ctr">
                <a:lnSpc>
                  <a:spcPts val="580"/>
                </a:lnSpc>
              </a:pPr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580"/>
              </a:lnSpc>
            </a:pPr>
            <a:r>
              <a:rPr spc="10" smtClean="0"/>
              <a:t>Intro</a:t>
            </a:r>
            <a:r>
              <a:rPr spc="30" smtClean="0"/>
              <a:t> </a:t>
            </a:r>
            <a:r>
              <a:rPr spc="15" smtClean="0"/>
              <a:t>to</a:t>
            </a:r>
            <a:r>
              <a:rPr spc="35" smtClean="0"/>
              <a:t> </a:t>
            </a:r>
            <a:r>
              <a:rPr spc="-5" smtClean="0"/>
              <a:t>Machine</a:t>
            </a:r>
            <a:r>
              <a:rPr spc="30" smtClean="0"/>
              <a:t> </a:t>
            </a:r>
            <a:r>
              <a:rPr spc="-10" smtClean="0"/>
              <a:t>Learning</a:t>
            </a:r>
            <a:r>
              <a:rPr spc="200" smtClean="0"/>
              <a:t> </a:t>
            </a:r>
            <a:r>
              <a:rPr spc="-5" smtClean="0"/>
              <a:t>(CS771A)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FA554-A8D7-4F73-BE3A-084C9ED35387}" type="datetime1">
              <a:rPr lang="en-US" smtClean="0"/>
              <a:pPr/>
              <a:t>11/11/2021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marL="33020" algn="ctr">
              <a:lnSpc>
                <a:spcPts val="580"/>
              </a:lnSpc>
            </a:pPr>
            <a:fld id="{81D60167-4931-47E6-BA6A-407CBD079E47}" type="slidenum">
              <a:rPr spc="-15" dirty="0"/>
              <a:pPr marL="33020" algn="ctr">
                <a:lnSpc>
                  <a:spcPts val="580"/>
                </a:lnSpc>
              </a:pPr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7464" y="2697518"/>
            <a:ext cx="539953" cy="53995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198684" y="306384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80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19067" y="3059886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296869" y="3059886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457686" y="3053536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394517" y="3059886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758881" y="306623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669980" y="3059886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746181" y="305353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CCC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021631" y="3053536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700" y="12700"/>
                </a:moveTo>
                <a:lnTo>
                  <a:pt x="50800" y="12700"/>
                </a:lnTo>
              </a:path>
              <a:path w="50800" h="2540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945431" y="3059886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021631" y="3091637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</a:path>
              <a:path w="50800" h="12700">
                <a:moveTo>
                  <a:pt x="12700" y="12700"/>
                </a:moveTo>
                <a:lnTo>
                  <a:pt x="50800" y="12700"/>
                </a:lnTo>
              </a:path>
            </a:pathLst>
          </a:custGeom>
          <a:ln w="7591">
            <a:solidFill>
              <a:srgbClr val="CCC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297094" y="305353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603025" y="3084016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19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575961" y="305752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481104" y="3053536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580"/>
              </a:lnSpc>
            </a:pPr>
            <a:r>
              <a:rPr spc="10" smtClean="0"/>
              <a:t>Intro</a:t>
            </a:r>
            <a:r>
              <a:rPr spc="30" smtClean="0"/>
              <a:t> </a:t>
            </a:r>
            <a:r>
              <a:rPr spc="15" smtClean="0"/>
              <a:t>to</a:t>
            </a:r>
            <a:r>
              <a:rPr spc="35" smtClean="0"/>
              <a:t> </a:t>
            </a:r>
            <a:r>
              <a:rPr spc="-5" smtClean="0"/>
              <a:t>Machine</a:t>
            </a:r>
            <a:r>
              <a:rPr spc="30" smtClean="0"/>
              <a:t> </a:t>
            </a:r>
            <a:r>
              <a:rPr spc="-10" smtClean="0"/>
              <a:t>Learning</a:t>
            </a:r>
            <a:r>
              <a:rPr spc="200" smtClean="0"/>
              <a:t> </a:t>
            </a:r>
            <a:r>
              <a:rPr spc="-5" smtClean="0"/>
              <a:t>(CS771A)</a:t>
            </a: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271EB-10CA-46CB-891B-57206DBD1CDB}" type="datetime1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marL="33020" algn="ctr">
              <a:lnSpc>
                <a:spcPts val="580"/>
              </a:lnSpc>
            </a:pPr>
            <a:fld id="{81D60167-4931-47E6-BA6A-407CBD079E47}" type="slidenum">
              <a:rPr spc="-15" dirty="0"/>
              <a:pPr marL="33020" algn="ctr">
                <a:lnSpc>
                  <a:spcPts val="580"/>
                </a:lnSpc>
              </a:pPr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7464" y="2697518"/>
            <a:ext cx="539953" cy="53995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198684" y="306384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80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19067" y="3059886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296869" y="3059886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457686" y="3053536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394517" y="3059886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758881" y="306623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669980" y="3059886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746181" y="305353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CCC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021631" y="3053536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700" y="12700"/>
                </a:moveTo>
                <a:lnTo>
                  <a:pt x="50800" y="12700"/>
                </a:lnTo>
              </a:path>
              <a:path w="50800" h="2540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945431" y="3059886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021631" y="3091637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</a:path>
              <a:path w="50800" h="12700">
                <a:moveTo>
                  <a:pt x="12700" y="12700"/>
                </a:moveTo>
                <a:lnTo>
                  <a:pt x="50800" y="12700"/>
                </a:lnTo>
              </a:path>
            </a:pathLst>
          </a:custGeom>
          <a:ln w="7591">
            <a:solidFill>
              <a:srgbClr val="CCC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297094" y="305353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603025" y="3084016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19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575961" y="305752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481104" y="3053536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580"/>
              </a:lnSpc>
            </a:pPr>
            <a:r>
              <a:rPr spc="10" smtClean="0"/>
              <a:t>Intro</a:t>
            </a:r>
            <a:r>
              <a:rPr spc="30" smtClean="0"/>
              <a:t> </a:t>
            </a:r>
            <a:r>
              <a:rPr spc="15" smtClean="0"/>
              <a:t>to</a:t>
            </a:r>
            <a:r>
              <a:rPr spc="35" smtClean="0"/>
              <a:t> </a:t>
            </a:r>
            <a:r>
              <a:rPr spc="-5" smtClean="0"/>
              <a:t>Machine</a:t>
            </a:r>
            <a:r>
              <a:rPr spc="30" smtClean="0"/>
              <a:t> </a:t>
            </a:r>
            <a:r>
              <a:rPr spc="-10" smtClean="0"/>
              <a:t>Learning</a:t>
            </a:r>
            <a:r>
              <a:rPr spc="200" smtClean="0"/>
              <a:t> </a:t>
            </a:r>
            <a:r>
              <a:rPr spc="-5" smtClean="0"/>
              <a:t>(CS771A)</a:t>
            </a:r>
            <a:endParaRPr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58E6-821C-461D-8C34-EE826BA5A2B7}" type="datetime1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marL="33020" algn="ctr">
              <a:lnSpc>
                <a:spcPts val="580"/>
              </a:lnSpc>
            </a:pPr>
            <a:fld id="{81D60167-4931-47E6-BA6A-407CBD079E47}" type="slidenum">
              <a:rPr spc="-15" dirty="0"/>
              <a:pPr marL="33020" algn="ctr">
                <a:lnSpc>
                  <a:spcPts val="580"/>
                </a:lnSpc>
              </a:pPr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17464" y="2697518"/>
            <a:ext cx="539953" cy="53995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198684" y="306384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80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19067" y="3059886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296869" y="3059886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457686" y="3053536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394517" y="3059886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758881" y="306623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669980" y="3059886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746181" y="305353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CCC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021631" y="3053536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700" y="12700"/>
                </a:moveTo>
                <a:lnTo>
                  <a:pt x="50800" y="12700"/>
                </a:lnTo>
              </a:path>
              <a:path w="50800" h="2540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945431" y="3059886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021631" y="3091637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</a:path>
              <a:path w="50800" h="12700">
                <a:moveTo>
                  <a:pt x="12700" y="12700"/>
                </a:moveTo>
                <a:lnTo>
                  <a:pt x="50800" y="12700"/>
                </a:lnTo>
              </a:path>
            </a:pathLst>
          </a:custGeom>
          <a:ln w="7591">
            <a:solidFill>
              <a:srgbClr val="CCC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297094" y="305353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603025" y="3084016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19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575961" y="305752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481104" y="3053536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0"/>
            <a:ext cx="5760085" cy="350520"/>
          </a:xfrm>
          <a:custGeom>
            <a:avLst/>
            <a:gdLst/>
            <a:ahLst/>
            <a:cxnLst/>
            <a:rect l="l" t="t" r="r" b="b"/>
            <a:pathLst>
              <a:path w="5760085" h="350520">
                <a:moveTo>
                  <a:pt x="5759996" y="0"/>
                </a:moveTo>
                <a:lnTo>
                  <a:pt x="0" y="0"/>
                </a:lnTo>
                <a:lnTo>
                  <a:pt x="0" y="350126"/>
                </a:lnTo>
                <a:lnTo>
                  <a:pt x="5759996" y="350126"/>
                </a:lnTo>
                <a:lnTo>
                  <a:pt x="5759996" y="0"/>
                </a:lnTo>
                <a:close/>
              </a:path>
            </a:pathLst>
          </a:custGeom>
          <a:solidFill>
            <a:srgbClr val="FCB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7595" y="1032236"/>
            <a:ext cx="3710609" cy="657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1477" y="753545"/>
            <a:ext cx="4074795" cy="683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89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580"/>
              </a:lnSpc>
            </a:pPr>
            <a:r>
              <a:rPr spc="10" smtClean="0"/>
              <a:t>Intro</a:t>
            </a:r>
            <a:r>
              <a:rPr spc="30" smtClean="0"/>
              <a:t> </a:t>
            </a:r>
            <a:r>
              <a:rPr spc="15" smtClean="0"/>
              <a:t>to</a:t>
            </a:r>
            <a:r>
              <a:rPr spc="35" smtClean="0"/>
              <a:t> </a:t>
            </a:r>
            <a:r>
              <a:rPr spc="-5" smtClean="0"/>
              <a:t>Machine</a:t>
            </a:r>
            <a:r>
              <a:rPr spc="30" smtClean="0"/>
              <a:t> </a:t>
            </a:r>
            <a:r>
              <a:rPr spc="-10" smtClean="0"/>
              <a:t>Learning</a:t>
            </a:r>
            <a:r>
              <a:rPr spc="200" smtClean="0"/>
              <a:t> </a:t>
            </a:r>
            <a:r>
              <a:rPr spc="-5" smtClean="0"/>
              <a:t>(CS771A)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C22C-920D-40F4-99AE-B21DACFB6DAB}" type="datetime1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76036" y="3151037"/>
            <a:ext cx="143510" cy="89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marL="33020" algn="ctr">
              <a:lnSpc>
                <a:spcPts val="580"/>
              </a:lnSpc>
            </a:pPr>
            <a:fld id="{81D60167-4931-47E6-BA6A-407CBD079E47}" type="slidenum">
              <a:rPr spc="-15" dirty="0"/>
              <a:pPr marL="33020" algn="ctr">
                <a:lnSpc>
                  <a:spcPts val="580"/>
                </a:lnSpc>
              </a:pPr>
              <a:t>‹#›</a:t>
            </a:fld>
            <a:endParaRPr spc="-1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0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7.png"/><Relationship Id="rId16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slide" Target="slide1.xml"/><Relationship Id="rId10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image" Target="../media/image31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slide" Target="slide1.xml"/><Relationship Id="rId10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image" Target="../media/image31.png"/><Relationship Id="rId1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slide" Target="slide1.xml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12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5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12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slide" Target="slide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5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12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slide" Target="slide1.xml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5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12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slide" Target="slide1.xml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4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4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4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4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4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4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4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4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4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4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0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7464" y="2697518"/>
            <a:ext cx="539953" cy="53995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198684" y="306384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80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9067" y="3059886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96869" y="3059886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394517" y="3051006"/>
            <a:ext cx="203200" cy="55880"/>
            <a:chOff x="4394517" y="3051006"/>
            <a:chExt cx="203200" cy="55880"/>
          </a:xfrm>
        </p:grpSpPr>
        <p:sp>
          <p:nvSpPr>
            <p:cNvPr id="7" name="object 7"/>
            <p:cNvSpPr/>
            <p:nvPr/>
          </p:nvSpPr>
          <p:spPr>
            <a:xfrm>
              <a:off x="4457686" y="3053536"/>
              <a:ext cx="64135" cy="50800"/>
            </a:xfrm>
            <a:custGeom>
              <a:avLst/>
              <a:gdLst/>
              <a:ahLst/>
              <a:cxnLst/>
              <a:rect l="l" t="t" r="r" b="b"/>
              <a:pathLst>
                <a:path w="64135" h="50800">
                  <a:moveTo>
                    <a:pt x="0" y="50800"/>
                  </a:moveTo>
                  <a:lnTo>
                    <a:pt x="43019" y="50800"/>
                  </a:lnTo>
                  <a:lnTo>
                    <a:pt x="43019" y="20434"/>
                  </a:lnTo>
                  <a:lnTo>
                    <a:pt x="0" y="20434"/>
                  </a:lnTo>
                  <a:lnTo>
                    <a:pt x="0" y="50800"/>
                  </a:lnTo>
                  <a:close/>
                </a:path>
                <a:path w="64135" h="50800">
                  <a:moveTo>
                    <a:pt x="10491" y="20320"/>
                  </a:moveTo>
                  <a:lnTo>
                    <a:pt x="10491" y="10160"/>
                  </a:lnTo>
                  <a:lnTo>
                    <a:pt x="53672" y="10160"/>
                  </a:lnTo>
                  <a:lnTo>
                    <a:pt x="53672" y="40640"/>
                  </a:lnTo>
                  <a:lnTo>
                    <a:pt x="43512" y="40640"/>
                  </a:lnTo>
                </a:path>
                <a:path w="64135" h="50800">
                  <a:moveTo>
                    <a:pt x="20652" y="10160"/>
                  </a:moveTo>
                  <a:lnTo>
                    <a:pt x="20652" y="0"/>
                  </a:lnTo>
                  <a:lnTo>
                    <a:pt x="63832" y="0"/>
                  </a:lnTo>
                  <a:lnTo>
                    <a:pt x="63832" y="30480"/>
                  </a:lnTo>
                  <a:lnTo>
                    <a:pt x="53672" y="30480"/>
                  </a:lnTo>
                </a:path>
              </a:pathLst>
            </a:custGeom>
            <a:ln w="5060">
              <a:solidFill>
                <a:srgbClr val="9A9B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94517" y="305988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CCCD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669980" y="3049740"/>
            <a:ext cx="203200" cy="58419"/>
            <a:chOff x="4669980" y="3049740"/>
            <a:chExt cx="203200" cy="58419"/>
          </a:xfrm>
        </p:grpSpPr>
        <p:sp>
          <p:nvSpPr>
            <p:cNvPr id="10" name="object 10"/>
            <p:cNvSpPr/>
            <p:nvPr/>
          </p:nvSpPr>
          <p:spPr>
            <a:xfrm>
              <a:off x="4758881" y="306623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9A9B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69980" y="305988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CCCD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46181" y="305353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38100" y="0"/>
                  </a:lnTo>
                </a:path>
                <a:path w="50800" h="50800">
                  <a:moveTo>
                    <a:pt x="12700" y="25400"/>
                  </a:moveTo>
                  <a:lnTo>
                    <a:pt x="50800" y="25400"/>
                  </a:lnTo>
                </a:path>
                <a:path w="50800" h="50800">
                  <a:moveTo>
                    <a:pt x="0" y="38100"/>
                  </a:moveTo>
                  <a:lnTo>
                    <a:pt x="38100" y="38100"/>
                  </a:lnTo>
                </a:path>
                <a:path w="50800" h="50800">
                  <a:moveTo>
                    <a:pt x="12700" y="50800"/>
                  </a:moveTo>
                  <a:lnTo>
                    <a:pt x="50800" y="50800"/>
                  </a:lnTo>
                </a:path>
              </a:pathLst>
            </a:custGeom>
            <a:ln w="7591">
              <a:solidFill>
                <a:srgbClr val="CCCD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945431" y="3049740"/>
            <a:ext cx="203200" cy="58419"/>
            <a:chOff x="4945431" y="3049740"/>
            <a:chExt cx="203200" cy="58419"/>
          </a:xfrm>
        </p:grpSpPr>
        <p:sp>
          <p:nvSpPr>
            <p:cNvPr id="14" name="object 14"/>
            <p:cNvSpPr/>
            <p:nvPr/>
          </p:nvSpPr>
          <p:spPr>
            <a:xfrm>
              <a:off x="5021631" y="3053536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700" y="12700"/>
                  </a:moveTo>
                  <a:lnTo>
                    <a:pt x="50800" y="12700"/>
                  </a:lnTo>
                </a:path>
                <a:path w="50800" h="25400">
                  <a:moveTo>
                    <a:pt x="12700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9A9B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45431" y="305988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CCCD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21631" y="3091637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700"/>
                  </a:moveTo>
                  <a:lnTo>
                    <a:pt x="50800" y="12700"/>
                  </a:lnTo>
                </a:path>
              </a:pathLst>
            </a:custGeom>
            <a:ln w="7591">
              <a:solidFill>
                <a:srgbClr val="CCCD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297094" y="305353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5478573" y="3051006"/>
            <a:ext cx="238760" cy="57150"/>
            <a:chOff x="5478573" y="3051006"/>
            <a:chExt cx="238760" cy="57150"/>
          </a:xfrm>
        </p:grpSpPr>
        <p:sp>
          <p:nvSpPr>
            <p:cNvPr id="19" name="object 19"/>
            <p:cNvSpPr/>
            <p:nvPr/>
          </p:nvSpPr>
          <p:spPr>
            <a:xfrm>
              <a:off x="5603025" y="308401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9A9B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75961" y="3057522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80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9A9B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81104" y="3053536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9A9B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75729" y="647839"/>
            <a:ext cx="5608955" cy="82550"/>
          </a:xfrm>
          <a:custGeom>
            <a:avLst/>
            <a:gdLst/>
            <a:ahLst/>
            <a:cxnLst/>
            <a:rect l="l" t="t" r="r" b="b"/>
            <a:pathLst>
              <a:path w="5608955" h="82550">
                <a:moveTo>
                  <a:pt x="5557819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5608620" y="82384"/>
                </a:lnTo>
                <a:lnTo>
                  <a:pt x="5608620" y="50800"/>
                </a:lnTo>
                <a:lnTo>
                  <a:pt x="5604611" y="31075"/>
                </a:lnTo>
                <a:lnTo>
                  <a:pt x="5593697" y="14922"/>
                </a:lnTo>
                <a:lnTo>
                  <a:pt x="5577544" y="4008"/>
                </a:lnTo>
                <a:lnTo>
                  <a:pt x="5557819" y="0"/>
                </a:lnTo>
                <a:close/>
              </a:path>
            </a:pathLst>
          </a:custGeom>
          <a:solidFill>
            <a:srgbClr val="FCB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75729" y="692260"/>
            <a:ext cx="5659755" cy="621665"/>
            <a:chOff x="75729" y="692260"/>
            <a:chExt cx="5659755" cy="621665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530" y="1211859"/>
              <a:ext cx="101600" cy="1016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330" y="1199159"/>
              <a:ext cx="5557748" cy="1143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84349" y="698398"/>
              <a:ext cx="50728" cy="51346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5729" y="692260"/>
              <a:ext cx="5608955" cy="570865"/>
            </a:xfrm>
            <a:custGeom>
              <a:avLst/>
              <a:gdLst/>
              <a:ahLst/>
              <a:cxnLst/>
              <a:rect l="l" t="t" r="r" b="b"/>
              <a:pathLst>
                <a:path w="5608955" h="570865">
                  <a:moveTo>
                    <a:pt x="5608620" y="0"/>
                  </a:moveTo>
                  <a:lnTo>
                    <a:pt x="0" y="0"/>
                  </a:lnTo>
                  <a:lnTo>
                    <a:pt x="0" y="519599"/>
                  </a:lnTo>
                  <a:lnTo>
                    <a:pt x="4008" y="539324"/>
                  </a:lnTo>
                  <a:lnTo>
                    <a:pt x="14922" y="555476"/>
                  </a:lnTo>
                  <a:lnTo>
                    <a:pt x="31075" y="566391"/>
                  </a:lnTo>
                  <a:lnTo>
                    <a:pt x="50800" y="570399"/>
                  </a:lnTo>
                  <a:lnTo>
                    <a:pt x="5557819" y="570399"/>
                  </a:lnTo>
                  <a:lnTo>
                    <a:pt x="5577544" y="566391"/>
                  </a:lnTo>
                  <a:lnTo>
                    <a:pt x="5593697" y="555476"/>
                  </a:lnTo>
                  <a:lnTo>
                    <a:pt x="5604611" y="539324"/>
                  </a:lnTo>
                  <a:lnTo>
                    <a:pt x="5608620" y="519599"/>
                  </a:lnTo>
                  <a:lnTo>
                    <a:pt x="5608620" y="0"/>
                  </a:lnTo>
                  <a:close/>
                </a:path>
              </a:pathLst>
            </a:custGeom>
            <a:solidFill>
              <a:srgbClr val="FCBB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84349" y="736497"/>
              <a:ext cx="0" cy="494665"/>
            </a:xfrm>
            <a:custGeom>
              <a:avLst/>
              <a:gdLst/>
              <a:ahLst/>
              <a:cxnLst/>
              <a:rect l="l" t="t" r="r" b="b"/>
              <a:pathLst>
                <a:path h="494665">
                  <a:moveTo>
                    <a:pt x="0" y="4944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684349" y="723797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684349" y="711097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684349" y="698397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027430" marR="5080" indent="-962660">
              <a:lnSpc>
                <a:spcPct val="106700"/>
              </a:lnSpc>
              <a:spcBef>
                <a:spcPts val="20"/>
              </a:spcBef>
            </a:pPr>
            <a:r>
              <a:rPr spc="-80" smtClean="0"/>
              <a:t>Warming-up</a:t>
            </a:r>
            <a:r>
              <a:rPr spc="110" smtClean="0"/>
              <a:t> </a:t>
            </a:r>
            <a:r>
              <a:rPr spc="-45" smtClean="0"/>
              <a:t>to</a:t>
            </a:r>
            <a:r>
              <a:rPr spc="114" smtClean="0"/>
              <a:t> </a:t>
            </a:r>
            <a:r>
              <a:rPr spc="60" smtClean="0"/>
              <a:t>ML,</a:t>
            </a:r>
            <a:r>
              <a:rPr spc="114" smtClean="0"/>
              <a:t> </a:t>
            </a:r>
            <a:r>
              <a:rPr spc="-85" smtClean="0"/>
              <a:t>and</a:t>
            </a:r>
            <a:r>
              <a:rPr spc="110" smtClean="0"/>
              <a:t> </a:t>
            </a:r>
            <a:r>
              <a:rPr spc="-70" smtClean="0"/>
              <a:t>Some</a:t>
            </a:r>
            <a:r>
              <a:rPr spc="114" smtClean="0"/>
              <a:t> </a:t>
            </a:r>
            <a:r>
              <a:rPr spc="-70" smtClean="0"/>
              <a:t>Simple</a:t>
            </a:r>
            <a:r>
              <a:rPr spc="114" smtClean="0"/>
              <a:t> </a:t>
            </a:r>
            <a:r>
              <a:rPr spc="-75" smtClean="0"/>
              <a:t>Supervised</a:t>
            </a:r>
            <a:r>
              <a:rPr spc="114" smtClean="0"/>
              <a:t> </a:t>
            </a:r>
            <a:r>
              <a:rPr spc="-85" smtClean="0"/>
              <a:t>Learners </a:t>
            </a:r>
            <a:r>
              <a:rPr spc="-395" smtClean="0"/>
              <a:t> </a:t>
            </a:r>
            <a:r>
              <a:rPr spc="-65" dirty="0"/>
              <a:t>(Distance-based</a:t>
            </a:r>
            <a:r>
              <a:rPr spc="110" dirty="0"/>
              <a:t> </a:t>
            </a:r>
            <a:r>
              <a:rPr spc="5" dirty="0"/>
              <a:t>“Local”</a:t>
            </a:r>
            <a:r>
              <a:rPr spc="110" dirty="0"/>
              <a:t> </a:t>
            </a:r>
            <a:r>
              <a:rPr spc="-40" dirty="0"/>
              <a:t>Methods)</a:t>
            </a:r>
          </a:p>
        </p:txBody>
      </p:sp>
      <p:grpSp>
        <p:nvGrpSpPr>
          <p:cNvPr id="34" name="object 34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35" name="object 35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5998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7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Notation/Nomenclature/Convention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32599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752208"/>
            <a:ext cx="59601" cy="596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003439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223048"/>
            <a:ext cx="59601" cy="59601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385136" y="1614855"/>
            <a:ext cx="808355" cy="927100"/>
          </a:xfrm>
          <a:custGeom>
            <a:avLst/>
            <a:gdLst/>
            <a:ahLst/>
            <a:cxnLst/>
            <a:rect l="l" t="t" r="r" b="b"/>
            <a:pathLst>
              <a:path w="808355" h="927100">
                <a:moveTo>
                  <a:pt x="807745" y="0"/>
                </a:moveTo>
                <a:lnTo>
                  <a:pt x="0" y="0"/>
                </a:lnTo>
                <a:lnTo>
                  <a:pt x="0" y="926490"/>
                </a:lnTo>
                <a:lnTo>
                  <a:pt x="403732" y="926490"/>
                </a:lnTo>
                <a:lnTo>
                  <a:pt x="807745" y="926490"/>
                </a:lnTo>
                <a:lnTo>
                  <a:pt x="807745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71572" y="1990521"/>
            <a:ext cx="9842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10" dirty="0">
                <a:latin typeface="Arial MT"/>
                <a:cs typeface="Arial MT"/>
              </a:rPr>
              <a:t>N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07056" y="1866188"/>
            <a:ext cx="53340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b="1" dirty="0"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381182" y="1495831"/>
          <a:ext cx="807083" cy="1045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64"/>
                <a:gridCol w="55244"/>
                <a:gridCol w="71120"/>
                <a:gridCol w="427355"/>
                <a:gridCol w="127000"/>
              </a:tblGrid>
              <a:tr h="11902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61925">
                        <a:lnSpc>
                          <a:spcPts val="835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D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1759">
                <a:tc>
                  <a:txBody>
                    <a:bodyPr/>
                    <a:lstStyle/>
                    <a:p>
                      <a:pPr marL="27305">
                        <a:lnSpc>
                          <a:spcPts val="509"/>
                        </a:lnSpc>
                      </a:pPr>
                      <a:r>
                        <a:rPr sz="500" b="1" dirty="0">
                          <a:latin typeface="Arial"/>
                          <a:cs typeface="Arial"/>
                        </a:rPr>
                        <a:t>x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ts val="265"/>
                        </a:lnSpc>
                      </a:pPr>
                      <a:r>
                        <a:rPr sz="300" b="1" dirty="0">
                          <a:latin typeface="Arial"/>
                          <a:cs typeface="Arial"/>
                        </a:rPr>
                        <a:t>n1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">
                        <a:lnSpc>
                          <a:spcPts val="509"/>
                        </a:lnSpc>
                        <a:spcBef>
                          <a:spcPts val="65"/>
                        </a:spcBef>
                      </a:pPr>
                      <a:r>
                        <a:rPr sz="500" b="1" dirty="0">
                          <a:latin typeface="Arial"/>
                          <a:cs typeface="Arial"/>
                        </a:rPr>
                        <a:t>x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66040">
                        <a:lnSpc>
                          <a:spcPts val="200"/>
                        </a:lnSpc>
                      </a:pPr>
                      <a:r>
                        <a:rPr sz="300" b="1" dirty="0">
                          <a:latin typeface="Arial"/>
                          <a:cs typeface="Arial"/>
                        </a:rPr>
                        <a:t>n2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509"/>
                        </a:lnSpc>
                        <a:spcBef>
                          <a:spcPts val="60"/>
                        </a:spcBef>
                      </a:pPr>
                      <a:r>
                        <a:rPr sz="500" b="1" dirty="0">
                          <a:latin typeface="Arial"/>
                          <a:cs typeface="Arial"/>
                        </a:rPr>
                        <a:t>x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50165">
                        <a:lnSpc>
                          <a:spcPts val="204"/>
                        </a:lnSpc>
                      </a:pPr>
                      <a:r>
                        <a:rPr sz="300" b="1" dirty="0">
                          <a:latin typeface="Arial"/>
                          <a:cs typeface="Arial"/>
                        </a:rPr>
                        <a:t>nD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50" b="1" dirty="0">
                          <a:latin typeface="Arial"/>
                          <a:cs typeface="Arial"/>
                        </a:rPr>
                        <a:t>X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686229" y="1681505"/>
            <a:ext cx="367030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5" dirty="0">
                <a:latin typeface="Arial MT"/>
                <a:cs typeface="Arial MT"/>
              </a:rPr>
              <a:t>I</a:t>
            </a:r>
            <a:r>
              <a:rPr sz="850" spc="10" dirty="0">
                <a:latin typeface="Arial MT"/>
                <a:cs typeface="Arial MT"/>
              </a:rPr>
              <a:t>npu</a:t>
            </a:r>
            <a:r>
              <a:rPr sz="850" spc="5" dirty="0">
                <a:latin typeface="Arial MT"/>
                <a:cs typeface="Arial MT"/>
              </a:rPr>
              <a:t>t </a:t>
            </a:r>
            <a:r>
              <a:rPr sz="850" spc="15" dirty="0">
                <a:latin typeface="Arial MT"/>
                <a:cs typeface="Arial MT"/>
              </a:rPr>
              <a:t>n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80268" y="1777145"/>
            <a:ext cx="186055" cy="83185"/>
            <a:chOff x="2080268" y="1777145"/>
            <a:chExt cx="186055" cy="83185"/>
          </a:xfrm>
        </p:grpSpPr>
        <p:sp>
          <p:nvSpPr>
            <p:cNvPr id="13" name="object 13"/>
            <p:cNvSpPr/>
            <p:nvPr/>
          </p:nvSpPr>
          <p:spPr>
            <a:xfrm>
              <a:off x="2084222" y="1781098"/>
              <a:ext cx="135255" cy="59055"/>
            </a:xfrm>
            <a:custGeom>
              <a:avLst/>
              <a:gdLst/>
              <a:ahLst/>
              <a:cxnLst/>
              <a:rect l="l" t="t" r="r" b="b"/>
              <a:pathLst>
                <a:path w="135255" h="59055">
                  <a:moveTo>
                    <a:pt x="0" y="0"/>
                  </a:moveTo>
                  <a:lnTo>
                    <a:pt x="135229" y="58673"/>
                  </a:lnTo>
                </a:path>
              </a:pathLst>
            </a:custGeom>
            <a:ln w="7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10231" y="1822729"/>
              <a:ext cx="55880" cy="37465"/>
            </a:xfrm>
            <a:custGeom>
              <a:avLst/>
              <a:gdLst/>
              <a:ahLst/>
              <a:cxnLst/>
              <a:rect l="l" t="t" r="r" b="b"/>
              <a:pathLst>
                <a:path w="55880" h="37464">
                  <a:moveTo>
                    <a:pt x="14249" y="0"/>
                  </a:moveTo>
                  <a:lnTo>
                    <a:pt x="0" y="32410"/>
                  </a:lnTo>
                  <a:lnTo>
                    <a:pt x="55879" y="37439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16077" y="387724"/>
            <a:ext cx="5085715" cy="111125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630"/>
              </a:spcBef>
            </a:pPr>
            <a:r>
              <a:rPr sz="1000" spc="15" dirty="0">
                <a:latin typeface="Tahoma"/>
                <a:cs typeface="Tahoma"/>
              </a:rPr>
              <a:t>Will </a:t>
            </a:r>
            <a:r>
              <a:rPr sz="1000" spc="-60" dirty="0">
                <a:latin typeface="Tahoma"/>
                <a:cs typeface="Tahoma"/>
              </a:rPr>
              <a:t>assume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each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input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0" dirty="0">
                <a:latin typeface="Corbel"/>
                <a:cs typeface="Corbel"/>
              </a:rPr>
              <a:t> </a:t>
            </a:r>
            <a:r>
              <a:rPr sz="1050" i="1" spc="-15" baseline="-11904" dirty="0">
                <a:latin typeface="Arial"/>
                <a:cs typeface="Arial"/>
              </a:rPr>
              <a:t>n</a:t>
            </a:r>
            <a:r>
              <a:rPr sz="1050" i="1" spc="30" baseline="-11904" dirty="0">
                <a:latin typeface="Arial"/>
                <a:cs typeface="Arial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i="1" spc="-5" dirty="0">
                <a:latin typeface="Arial"/>
                <a:cs typeface="Arial"/>
              </a:rPr>
              <a:t>D</a:t>
            </a:r>
            <a:r>
              <a:rPr sz="1000" i="1" spc="15" dirty="0">
                <a:latin typeface="Arial"/>
                <a:cs typeface="Arial"/>
              </a:rPr>
              <a:t> </a:t>
            </a:r>
            <a:r>
              <a:rPr sz="1000" spc="220" dirty="0">
                <a:latin typeface="Cambria"/>
                <a:cs typeface="Cambria"/>
              </a:rPr>
              <a:t>×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50" dirty="0">
                <a:latin typeface="Tahoma"/>
                <a:cs typeface="Tahoma"/>
              </a:rPr>
              <a:t>1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column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0" dirty="0">
                <a:solidFill>
                  <a:srgbClr val="0000FF"/>
                </a:solidFill>
                <a:latin typeface="Tahoma"/>
                <a:cs typeface="Tahoma"/>
              </a:rPr>
              <a:t>vector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(its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transpose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50" spc="-322" baseline="27777" dirty="0">
                <a:latin typeface="Cambria"/>
                <a:cs typeface="Cambria"/>
              </a:rPr>
              <a:t>T</a:t>
            </a:r>
            <a:r>
              <a:rPr sz="1050" i="1" spc="-322" baseline="-19841" dirty="0">
                <a:latin typeface="Arial"/>
                <a:cs typeface="Arial"/>
              </a:rPr>
              <a:t>n</a:t>
            </a:r>
            <a:r>
              <a:rPr sz="1050" i="1" spc="637" baseline="-19841" dirty="0">
                <a:latin typeface="Arial"/>
                <a:cs typeface="Arial"/>
              </a:rPr>
              <a:t> </a:t>
            </a:r>
            <a:r>
              <a:rPr sz="1000" spc="-10" dirty="0">
                <a:latin typeface="Tahoma"/>
                <a:cs typeface="Tahoma"/>
              </a:rPr>
              <a:t>will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row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vector)</a:t>
            </a:r>
            <a:endParaRPr sz="1000">
              <a:latin typeface="Tahoma"/>
              <a:cs typeface="Tahoma"/>
            </a:endParaRPr>
          </a:p>
          <a:p>
            <a:pPr marL="63500">
              <a:lnSpc>
                <a:spcPct val="100000"/>
              </a:lnSpc>
              <a:spcBef>
                <a:spcPts val="530"/>
              </a:spcBef>
            </a:pPr>
            <a:r>
              <a:rPr sz="1000" i="1" spc="-45" dirty="0">
                <a:latin typeface="Arial"/>
                <a:cs typeface="Arial"/>
              </a:rPr>
              <a:t>x</a:t>
            </a:r>
            <a:r>
              <a:rPr sz="1050" i="1" spc="-15" baseline="-11904" dirty="0">
                <a:latin typeface="Arial"/>
                <a:cs typeface="Arial"/>
              </a:rPr>
              <a:t>nd </a:t>
            </a:r>
            <a:r>
              <a:rPr sz="1050" i="1" spc="82" baseline="-11904" dirty="0">
                <a:latin typeface="Arial"/>
                <a:cs typeface="Arial"/>
              </a:rPr>
              <a:t> </a:t>
            </a:r>
            <a:r>
              <a:rPr sz="1000" spc="-10" dirty="0">
                <a:latin typeface="Tahoma"/>
                <a:cs typeface="Tahoma"/>
              </a:rPr>
              <a:t>will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denote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-45" dirty="0">
                <a:latin typeface="Arial"/>
                <a:cs typeface="Arial"/>
              </a:rPr>
              <a:t>d</a:t>
            </a:r>
            <a:r>
              <a:rPr sz="1000" i="1" spc="-185" dirty="0">
                <a:latin typeface="Arial"/>
                <a:cs typeface="Arial"/>
              </a:rPr>
              <a:t> </a:t>
            </a:r>
            <a:r>
              <a:rPr sz="1000" spc="-20" dirty="0">
                <a:latin typeface="Tahoma"/>
                <a:cs typeface="Tahoma"/>
              </a:rPr>
              <a:t>-th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feature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-30" dirty="0">
                <a:latin typeface="Arial"/>
                <a:cs typeface="Arial"/>
              </a:rPr>
              <a:t>n</a:t>
            </a:r>
            <a:r>
              <a:rPr sz="1000" spc="-20" dirty="0">
                <a:latin typeface="Tahoma"/>
                <a:cs typeface="Tahoma"/>
              </a:rPr>
              <a:t>-th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input</a:t>
            </a:r>
            <a:endParaRPr sz="1000">
              <a:latin typeface="Tahoma"/>
              <a:cs typeface="Tahoma"/>
            </a:endParaRPr>
          </a:p>
          <a:p>
            <a:pPr marL="63500">
              <a:lnSpc>
                <a:spcPct val="100000"/>
              </a:lnSpc>
              <a:spcBef>
                <a:spcPts val="775"/>
              </a:spcBef>
            </a:pPr>
            <a:r>
              <a:rPr sz="1000" spc="-40" dirty="0">
                <a:latin typeface="Tahoma"/>
                <a:cs typeface="Tahoma"/>
              </a:rPr>
              <a:t>We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will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b="1" spc="45" dirty="0">
                <a:latin typeface="Tahoma"/>
                <a:cs typeface="Tahoma"/>
              </a:rPr>
              <a:t>X</a:t>
            </a:r>
            <a:r>
              <a:rPr sz="1000" b="1" spc="3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(</a:t>
            </a:r>
            <a:r>
              <a:rPr sz="1000" i="1" spc="-10" dirty="0">
                <a:latin typeface="Arial"/>
                <a:cs typeface="Arial"/>
              </a:rPr>
              <a:t>N</a:t>
            </a:r>
            <a:r>
              <a:rPr sz="1000" i="1" spc="25" dirty="0">
                <a:latin typeface="Arial"/>
                <a:cs typeface="Arial"/>
              </a:rPr>
              <a:t> </a:t>
            </a:r>
            <a:r>
              <a:rPr sz="1000" spc="220" dirty="0">
                <a:latin typeface="Cambria"/>
                <a:cs typeface="Cambria"/>
              </a:rPr>
              <a:t>×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i="1" spc="-5" dirty="0">
                <a:latin typeface="Arial"/>
                <a:cs typeface="Arial"/>
              </a:rPr>
              <a:t>D</a:t>
            </a:r>
            <a:r>
              <a:rPr sz="1000" i="1" spc="125" dirty="0"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0000FF"/>
                </a:solidFill>
                <a:latin typeface="Tahoma"/>
                <a:cs typeface="Tahoma"/>
              </a:rPr>
              <a:t>feature</a:t>
            </a:r>
            <a:r>
              <a:rPr sz="1000" spc="1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0000FF"/>
                </a:solidFill>
                <a:latin typeface="Tahoma"/>
                <a:cs typeface="Tahoma"/>
              </a:rPr>
              <a:t>matrix</a:t>
            </a:r>
            <a:r>
              <a:rPr sz="1000" spc="-20" dirty="0">
                <a:latin typeface="Tahoma"/>
                <a:cs typeface="Tahoma"/>
              </a:rPr>
              <a:t>)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collectively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denote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all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i="1" spc="-20" dirty="0">
                <a:latin typeface="Arial"/>
                <a:cs typeface="Arial"/>
              </a:rPr>
              <a:t>N</a:t>
            </a:r>
            <a:r>
              <a:rPr sz="1000" i="1" spc="135" dirty="0"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inputs</a:t>
            </a:r>
            <a:endParaRPr sz="1000">
              <a:latin typeface="Tahoma"/>
              <a:cs typeface="Tahoma"/>
            </a:endParaRPr>
          </a:p>
          <a:p>
            <a:pPr marL="63500">
              <a:lnSpc>
                <a:spcPct val="100000"/>
              </a:lnSpc>
              <a:spcBef>
                <a:spcPts val="530"/>
              </a:spcBef>
            </a:pPr>
            <a:r>
              <a:rPr sz="1000" spc="-40" dirty="0">
                <a:latin typeface="Tahoma"/>
                <a:cs typeface="Tahoma"/>
              </a:rPr>
              <a:t>We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will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b="1" i="1" spc="5" dirty="0">
                <a:latin typeface="Corbel"/>
                <a:cs typeface="Corbel"/>
              </a:rPr>
              <a:t>y</a:t>
            </a:r>
            <a:r>
              <a:rPr sz="1000" b="1" i="1" spc="35" dirty="0">
                <a:latin typeface="Corbel"/>
                <a:cs typeface="Corbel"/>
              </a:rPr>
              <a:t> </a:t>
            </a:r>
            <a:r>
              <a:rPr sz="1000" spc="-10" dirty="0">
                <a:latin typeface="Tahoma"/>
                <a:cs typeface="Tahoma"/>
              </a:rPr>
              <a:t>(</a:t>
            </a:r>
            <a:r>
              <a:rPr sz="1000" i="1" spc="-10" dirty="0">
                <a:latin typeface="Arial"/>
                <a:cs typeface="Arial"/>
              </a:rPr>
              <a:t>N</a:t>
            </a:r>
            <a:r>
              <a:rPr sz="1000" i="1" spc="30" dirty="0">
                <a:latin typeface="Arial"/>
                <a:cs typeface="Arial"/>
              </a:rPr>
              <a:t> </a:t>
            </a:r>
            <a:r>
              <a:rPr sz="1000" spc="220" dirty="0">
                <a:latin typeface="Cambria"/>
                <a:cs typeface="Cambria"/>
              </a:rPr>
              <a:t>×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50" dirty="0">
                <a:latin typeface="Tahoma"/>
                <a:cs typeface="Tahoma"/>
              </a:rPr>
              <a:t>1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output/response/label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vector</a:t>
            </a:r>
            <a:r>
              <a:rPr sz="1000" spc="-35" dirty="0">
                <a:latin typeface="Tahoma"/>
                <a:cs typeface="Tahoma"/>
              </a:rPr>
              <a:t>)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collectively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denote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all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i="1" spc="-20" dirty="0">
                <a:latin typeface="Arial"/>
                <a:cs typeface="Arial"/>
              </a:rPr>
              <a:t>N</a:t>
            </a:r>
            <a:r>
              <a:rPr sz="1000" i="1" spc="145" dirty="0"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outputs</a:t>
            </a:r>
            <a:endParaRPr sz="1000">
              <a:latin typeface="Tahoma"/>
              <a:cs typeface="Tahoma"/>
            </a:endParaRPr>
          </a:p>
          <a:p>
            <a:pPr marR="431165" algn="ctr">
              <a:lnSpc>
                <a:spcPct val="100000"/>
              </a:lnSpc>
              <a:spcBef>
                <a:spcPts val="355"/>
              </a:spcBef>
            </a:pPr>
            <a:r>
              <a:rPr sz="850" spc="20" dirty="0">
                <a:latin typeface="Arial MT"/>
                <a:cs typeface="Arial MT"/>
              </a:rPr>
              <a:t>A</a:t>
            </a:r>
            <a:r>
              <a:rPr sz="850" spc="-45" dirty="0">
                <a:latin typeface="Arial MT"/>
                <a:cs typeface="Arial MT"/>
              </a:rPr>
              <a:t> </a:t>
            </a:r>
            <a:r>
              <a:rPr sz="850" spc="5" dirty="0">
                <a:latin typeface="Arial MT"/>
                <a:cs typeface="Arial MT"/>
              </a:rPr>
              <a:t>f</a:t>
            </a:r>
            <a:r>
              <a:rPr sz="850" spc="10" dirty="0">
                <a:latin typeface="Arial MT"/>
                <a:cs typeface="Arial MT"/>
              </a:rPr>
              <a:t>ea</a:t>
            </a:r>
            <a:r>
              <a:rPr sz="850" spc="5" dirty="0">
                <a:latin typeface="Arial MT"/>
                <a:cs typeface="Arial MT"/>
              </a:rPr>
              <a:t>tur</a:t>
            </a:r>
            <a:r>
              <a:rPr sz="850" spc="15" dirty="0">
                <a:latin typeface="Arial MT"/>
                <a:cs typeface="Arial MT"/>
              </a:rPr>
              <a:t>e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49423" y="1743379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60" h="53975">
                <a:moveTo>
                  <a:pt x="35483" y="0"/>
                </a:moveTo>
                <a:lnTo>
                  <a:pt x="0" y="0"/>
                </a:lnTo>
                <a:lnTo>
                  <a:pt x="17881" y="53365"/>
                </a:lnTo>
                <a:lnTo>
                  <a:pt x="354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01897" y="1606753"/>
            <a:ext cx="95250" cy="927100"/>
          </a:xfrm>
          <a:custGeom>
            <a:avLst/>
            <a:gdLst/>
            <a:ahLst/>
            <a:cxnLst/>
            <a:rect l="l" t="t" r="r" b="b"/>
            <a:pathLst>
              <a:path w="95250" h="927100">
                <a:moveTo>
                  <a:pt x="94995" y="0"/>
                </a:moveTo>
                <a:lnTo>
                  <a:pt x="0" y="0"/>
                </a:lnTo>
                <a:lnTo>
                  <a:pt x="0" y="926769"/>
                </a:lnTo>
                <a:lnTo>
                  <a:pt x="47497" y="926769"/>
                </a:lnTo>
                <a:lnTo>
                  <a:pt x="94995" y="926769"/>
                </a:lnTo>
                <a:lnTo>
                  <a:pt x="94995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497944" y="1602799"/>
          <a:ext cx="95250" cy="926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250"/>
              </a:tblGrid>
              <a:tr h="214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9966">
                <a:tc>
                  <a:txBody>
                    <a:bodyPr/>
                    <a:lstStyle/>
                    <a:p>
                      <a:pPr marL="27305">
                        <a:lnSpc>
                          <a:spcPts val="430"/>
                        </a:lnSpc>
                      </a:pPr>
                      <a:r>
                        <a:rPr sz="550" b="1" dirty="0">
                          <a:latin typeface="Arial"/>
                          <a:cs typeface="Arial"/>
                        </a:rPr>
                        <a:t>y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ts val="175"/>
                        </a:lnSpc>
                      </a:pPr>
                      <a:r>
                        <a:rPr sz="300" b="1" dirty="0">
                          <a:latin typeface="Arial"/>
                          <a:cs typeface="Arial"/>
                        </a:rPr>
                        <a:t>n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2782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50" b="1" dirty="0">
                          <a:latin typeface="Arial"/>
                          <a:cs typeface="Arial"/>
                        </a:rPr>
                        <a:t>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3797096" y="1711121"/>
            <a:ext cx="521970" cy="2844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74930" marR="5080" indent="-62865">
              <a:lnSpc>
                <a:spcPts val="980"/>
              </a:lnSpc>
              <a:spcBef>
                <a:spcPts val="195"/>
              </a:spcBef>
            </a:pPr>
            <a:r>
              <a:rPr sz="850" spc="15" dirty="0">
                <a:latin typeface="Arial MT"/>
                <a:cs typeface="Arial MT"/>
              </a:rPr>
              <a:t>Ou</a:t>
            </a:r>
            <a:r>
              <a:rPr sz="850" spc="5" dirty="0">
                <a:latin typeface="Arial MT"/>
                <a:cs typeface="Arial MT"/>
              </a:rPr>
              <a:t>tput f</a:t>
            </a:r>
            <a:r>
              <a:rPr sz="850" spc="10" dirty="0">
                <a:latin typeface="Arial MT"/>
                <a:cs typeface="Arial MT"/>
              </a:rPr>
              <a:t>o</a:t>
            </a:r>
            <a:r>
              <a:rPr sz="850" spc="5" dirty="0">
                <a:latin typeface="Arial MT"/>
                <a:cs typeface="Arial MT"/>
              </a:rPr>
              <a:t>r  </a:t>
            </a:r>
            <a:r>
              <a:rPr sz="850" spc="10" dirty="0">
                <a:latin typeface="Arial MT"/>
                <a:cs typeface="Arial MT"/>
              </a:rPr>
              <a:t>input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spc="15" dirty="0">
                <a:latin typeface="Arial MT"/>
                <a:cs typeface="Arial MT"/>
              </a:rPr>
              <a:t>n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615613" y="1857333"/>
            <a:ext cx="202565" cy="39370"/>
            <a:chOff x="3615613" y="1857333"/>
            <a:chExt cx="202565" cy="39370"/>
          </a:xfrm>
        </p:grpSpPr>
        <p:sp>
          <p:nvSpPr>
            <p:cNvPr id="21" name="object 21"/>
            <p:cNvSpPr/>
            <p:nvPr/>
          </p:nvSpPr>
          <p:spPr>
            <a:xfrm>
              <a:off x="3666464" y="1861286"/>
              <a:ext cx="147320" cy="18415"/>
            </a:xfrm>
            <a:custGeom>
              <a:avLst/>
              <a:gdLst/>
              <a:ahLst/>
              <a:cxnLst/>
              <a:rect l="l" t="t" r="r" b="b"/>
              <a:pathLst>
                <a:path w="147320" h="18414">
                  <a:moveTo>
                    <a:pt x="147243" y="0"/>
                  </a:moveTo>
                  <a:lnTo>
                    <a:pt x="0" y="17881"/>
                  </a:lnTo>
                </a:path>
              </a:pathLst>
            </a:custGeom>
            <a:ln w="7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15613" y="1861007"/>
              <a:ext cx="55880" cy="35560"/>
            </a:xfrm>
            <a:custGeom>
              <a:avLst/>
              <a:gdLst/>
              <a:ahLst/>
              <a:cxnLst/>
              <a:rect l="l" t="t" r="r" b="b"/>
              <a:pathLst>
                <a:path w="55879" h="35560">
                  <a:moveTo>
                    <a:pt x="50850" y="0"/>
                  </a:moveTo>
                  <a:lnTo>
                    <a:pt x="0" y="24307"/>
                  </a:lnTo>
                  <a:lnTo>
                    <a:pt x="55321" y="35483"/>
                  </a:lnTo>
                  <a:lnTo>
                    <a:pt x="508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238070" y="1773427"/>
            <a:ext cx="151130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900" b="1" baseline="-18518" dirty="0">
                <a:latin typeface="Arial"/>
                <a:cs typeface="Arial"/>
              </a:rPr>
              <a:t>x</a:t>
            </a:r>
            <a:r>
              <a:rPr sz="400" dirty="0">
                <a:latin typeface="Arial MT"/>
                <a:cs typeface="Arial MT"/>
              </a:rPr>
              <a:t>T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8777" y="2504986"/>
            <a:ext cx="5068570" cy="5384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67359" algn="ctr">
              <a:lnSpc>
                <a:spcPct val="100000"/>
              </a:lnSpc>
              <a:spcBef>
                <a:spcPts val="459"/>
              </a:spcBef>
              <a:tabLst>
                <a:tab pos="1351915" algn="l"/>
              </a:tabLst>
            </a:pPr>
            <a:r>
              <a:rPr sz="600" b="1" dirty="0">
                <a:latin typeface="Arial"/>
                <a:cs typeface="Arial"/>
              </a:rPr>
              <a:t>Feature</a:t>
            </a:r>
            <a:r>
              <a:rPr sz="600" b="1" spc="10" dirty="0">
                <a:latin typeface="Arial"/>
                <a:cs typeface="Arial"/>
              </a:rPr>
              <a:t> </a:t>
            </a:r>
            <a:r>
              <a:rPr sz="600" b="1" spc="5" dirty="0">
                <a:latin typeface="Arial"/>
                <a:cs typeface="Arial"/>
              </a:rPr>
              <a:t>Matrix	</a:t>
            </a:r>
            <a:r>
              <a:rPr sz="900" b="1" spc="7" baseline="4629" dirty="0">
                <a:latin typeface="Arial"/>
                <a:cs typeface="Arial"/>
              </a:rPr>
              <a:t>Outputs</a:t>
            </a:r>
            <a:endParaRPr sz="900" baseline="4629">
              <a:latin typeface="Arial"/>
              <a:cs typeface="Arial"/>
            </a:endParaRPr>
          </a:p>
          <a:p>
            <a:pPr marL="50800" marR="43180">
              <a:lnSpc>
                <a:spcPct val="100000"/>
              </a:lnSpc>
              <a:spcBef>
                <a:spcPts val="560"/>
              </a:spcBef>
            </a:pPr>
            <a:r>
              <a:rPr sz="1000" spc="-30" dirty="0">
                <a:latin typeface="Tahoma"/>
                <a:cs typeface="Tahoma"/>
              </a:rPr>
              <a:t>Note:</a:t>
            </a:r>
            <a:r>
              <a:rPr sz="1000" spc="1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If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each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60" baseline="-11904" dirty="0">
                <a:latin typeface="Arial"/>
                <a:cs typeface="Arial"/>
              </a:rPr>
              <a:t> </a:t>
            </a:r>
            <a:r>
              <a:rPr sz="1000" spc="-25" dirty="0">
                <a:latin typeface="Tahoma"/>
                <a:cs typeface="Tahoma"/>
              </a:rPr>
              <a:t>itself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vector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(we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will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see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such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cases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later)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then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90" dirty="0">
                <a:latin typeface="Tahoma"/>
                <a:cs typeface="Tahoma"/>
              </a:rPr>
              <a:t>we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will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matrix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b="1" spc="55" dirty="0">
                <a:latin typeface="Tahoma"/>
                <a:cs typeface="Tahoma"/>
              </a:rPr>
              <a:t>Y</a:t>
            </a:r>
            <a:r>
              <a:rPr sz="1000" b="1" spc="7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collectively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denote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all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-20" dirty="0">
                <a:latin typeface="Arial"/>
                <a:cs typeface="Arial"/>
              </a:rPr>
              <a:t>N</a:t>
            </a:r>
            <a:r>
              <a:rPr sz="1000" i="1" spc="145" dirty="0"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outputs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(with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row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-45" dirty="0">
                <a:latin typeface="Arial"/>
                <a:cs typeface="Arial"/>
              </a:rPr>
              <a:t>n</a:t>
            </a:r>
            <a:r>
              <a:rPr sz="1000" i="1" spc="75" dirty="0"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containing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-202" baseline="-11904" dirty="0">
                <a:latin typeface="Arial"/>
                <a:cs typeface="Arial"/>
              </a:rPr>
              <a:t> 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also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boldfaced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b="1" i="1" spc="5" dirty="0">
                <a:latin typeface="Corbel"/>
                <a:cs typeface="Corbel"/>
              </a:rPr>
              <a:t>y</a:t>
            </a:r>
            <a:r>
              <a:rPr sz="1000" b="1" i="1" spc="-95" dirty="0">
                <a:latin typeface="Corbel"/>
                <a:cs typeface="Corbel"/>
              </a:rPr>
              <a:t> </a:t>
            </a:r>
            <a:r>
              <a:rPr sz="1050" i="1" spc="-15" baseline="-19841" dirty="0">
                <a:latin typeface="Arial"/>
                <a:cs typeface="Arial"/>
              </a:rPr>
              <a:t>n</a:t>
            </a:r>
            <a:endParaRPr sz="1050" baseline="-19841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2791269"/>
            <a:ext cx="59601" cy="59601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27" name="object 27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4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77"/>
            <a:ext cx="80391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Summ</a:t>
            </a:r>
            <a:r>
              <a:rPr sz="1400" b="1" spc="-105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ry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843711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1083043"/>
            <a:ext cx="48018" cy="480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1280744"/>
            <a:ext cx="48018" cy="4801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6877" y="766627"/>
            <a:ext cx="3554729" cy="60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5" dirty="0">
                <a:latin typeface="Tahoma"/>
                <a:cs typeface="Tahoma"/>
              </a:rPr>
              <a:t>Looked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two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distance-based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methods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classification/regression</a:t>
            </a:r>
            <a:endParaRPr sz="1000">
              <a:latin typeface="Tahoma"/>
              <a:cs typeface="Tahoma"/>
            </a:endParaRPr>
          </a:p>
          <a:p>
            <a:pPr marL="265430" marR="1587500">
              <a:lnSpc>
                <a:spcPct val="144100"/>
              </a:lnSpc>
              <a:spcBef>
                <a:spcPts val="215"/>
              </a:spcBef>
            </a:pPr>
            <a:r>
              <a:rPr sz="900" spc="75" dirty="0">
                <a:latin typeface="Tahoma"/>
                <a:cs typeface="Tahoma"/>
              </a:rPr>
              <a:t>A</a:t>
            </a:r>
            <a:r>
              <a:rPr sz="900" spc="1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“Distance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from</a:t>
            </a:r>
            <a:r>
              <a:rPr sz="900" spc="1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Means”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Method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Nearest</a:t>
            </a:r>
            <a:r>
              <a:rPr sz="900" spc="1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Neighbors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Method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8" name="object 8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30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80391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Summ</a:t>
            </a:r>
            <a:r>
              <a:rPr sz="1400" b="1" spc="-105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ry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843711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1083043"/>
            <a:ext cx="48018" cy="480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1280744"/>
            <a:ext cx="48018" cy="4801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6877" y="766627"/>
            <a:ext cx="4423410" cy="881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5" dirty="0">
                <a:latin typeface="Tahoma"/>
                <a:cs typeface="Tahoma"/>
              </a:rPr>
              <a:t>Looked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two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distance-based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methods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classification/regression</a:t>
            </a:r>
            <a:endParaRPr sz="1000">
              <a:latin typeface="Tahoma"/>
              <a:cs typeface="Tahoma"/>
            </a:endParaRPr>
          </a:p>
          <a:p>
            <a:pPr marL="265430" marR="2456180">
              <a:lnSpc>
                <a:spcPct val="144100"/>
              </a:lnSpc>
              <a:spcBef>
                <a:spcPts val="215"/>
              </a:spcBef>
            </a:pPr>
            <a:r>
              <a:rPr sz="900" spc="75" dirty="0">
                <a:latin typeface="Tahoma"/>
                <a:cs typeface="Tahoma"/>
              </a:rPr>
              <a:t>A</a:t>
            </a:r>
            <a:r>
              <a:rPr sz="900" spc="1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“Distance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from</a:t>
            </a:r>
            <a:r>
              <a:rPr sz="900" spc="1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Means”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Method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Nearest</a:t>
            </a:r>
            <a:r>
              <a:rPr sz="900" spc="1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Neighbors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Method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Tahoma"/>
                <a:cs typeface="Tahoma"/>
              </a:rPr>
              <a:t>Both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are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essentially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“local”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methods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(look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local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neighborhood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point)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1547520"/>
            <a:ext cx="59601" cy="5960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9" name="object 9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30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80391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Summ</a:t>
            </a:r>
            <a:r>
              <a:rPr sz="1400" b="1" spc="-105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ry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843711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1083043"/>
            <a:ext cx="48018" cy="480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1280744"/>
            <a:ext cx="48018" cy="4801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6877" y="766627"/>
            <a:ext cx="4423410" cy="1134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5" dirty="0">
                <a:latin typeface="Tahoma"/>
                <a:cs typeface="Tahoma"/>
              </a:rPr>
              <a:t>Looked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two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distance-based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methods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classification/regression</a:t>
            </a:r>
            <a:endParaRPr sz="1000">
              <a:latin typeface="Tahoma"/>
              <a:cs typeface="Tahoma"/>
            </a:endParaRPr>
          </a:p>
          <a:p>
            <a:pPr marL="265430" marR="2456180">
              <a:lnSpc>
                <a:spcPct val="144100"/>
              </a:lnSpc>
              <a:spcBef>
                <a:spcPts val="215"/>
              </a:spcBef>
            </a:pPr>
            <a:r>
              <a:rPr sz="900" spc="75" dirty="0">
                <a:latin typeface="Tahoma"/>
                <a:cs typeface="Tahoma"/>
              </a:rPr>
              <a:t>A</a:t>
            </a:r>
            <a:r>
              <a:rPr sz="900" spc="1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“Distance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from</a:t>
            </a:r>
            <a:r>
              <a:rPr sz="900" spc="1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Means”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Method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Nearest</a:t>
            </a:r>
            <a:r>
              <a:rPr sz="900" spc="1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Neighbors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Method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66000"/>
              </a:lnSpc>
              <a:spcBef>
                <a:spcPts val="220"/>
              </a:spcBef>
            </a:pPr>
            <a:r>
              <a:rPr sz="1000" dirty="0">
                <a:latin typeface="Tahoma"/>
                <a:cs typeface="Tahoma"/>
              </a:rPr>
              <a:t>Both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are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essentially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“local”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methods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(look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local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neighborhood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point)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Both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are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understand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only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require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knowledge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basic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geometry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1547520"/>
            <a:ext cx="59601" cy="596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1800567"/>
            <a:ext cx="59601" cy="5960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0" name="object 10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30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80391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Summ</a:t>
            </a:r>
            <a:r>
              <a:rPr sz="1400" b="1" spc="-105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ry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843711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1083043"/>
            <a:ext cx="48018" cy="480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1280744"/>
            <a:ext cx="48018" cy="4801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6877" y="766627"/>
            <a:ext cx="4423410" cy="1387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5" dirty="0">
                <a:latin typeface="Tahoma"/>
                <a:cs typeface="Tahoma"/>
              </a:rPr>
              <a:t>Looked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two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distance-based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methods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classification/regression</a:t>
            </a:r>
            <a:endParaRPr sz="1000">
              <a:latin typeface="Tahoma"/>
              <a:cs typeface="Tahoma"/>
            </a:endParaRPr>
          </a:p>
          <a:p>
            <a:pPr marL="265430" marR="2456180">
              <a:lnSpc>
                <a:spcPct val="144100"/>
              </a:lnSpc>
              <a:spcBef>
                <a:spcPts val="215"/>
              </a:spcBef>
            </a:pPr>
            <a:r>
              <a:rPr sz="900" spc="75" dirty="0">
                <a:latin typeface="Tahoma"/>
                <a:cs typeface="Tahoma"/>
              </a:rPr>
              <a:t>A</a:t>
            </a:r>
            <a:r>
              <a:rPr sz="900" spc="1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“Distance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from</a:t>
            </a:r>
            <a:r>
              <a:rPr sz="900" spc="1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Means”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Method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Nearest</a:t>
            </a:r>
            <a:r>
              <a:rPr sz="900" spc="1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Neighbors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Method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66000"/>
              </a:lnSpc>
              <a:spcBef>
                <a:spcPts val="220"/>
              </a:spcBef>
            </a:pPr>
            <a:r>
              <a:rPr sz="1000" dirty="0">
                <a:latin typeface="Tahoma"/>
                <a:cs typeface="Tahoma"/>
              </a:rPr>
              <a:t>Both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are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essentially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“local”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methods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(look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local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neighborhood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point)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Both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are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understand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only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require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knowledge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basic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geometry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000" spc="-35" dirty="0">
                <a:latin typeface="Tahoma"/>
                <a:cs typeface="Tahoma"/>
              </a:rPr>
              <a:t>Have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connections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other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advanced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methods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(as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90" dirty="0">
                <a:latin typeface="Tahoma"/>
                <a:cs typeface="Tahoma"/>
              </a:rPr>
              <a:t>we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will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see)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1547520"/>
            <a:ext cx="59601" cy="596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1800567"/>
            <a:ext cx="59601" cy="596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2053615"/>
            <a:ext cx="59601" cy="5960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1" name="object 11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30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80391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Summ</a:t>
            </a:r>
            <a:r>
              <a:rPr sz="1400" b="1" spc="-105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ry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843711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1083043"/>
            <a:ext cx="48018" cy="480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1280744"/>
            <a:ext cx="48018" cy="4801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6877" y="766627"/>
            <a:ext cx="4884420" cy="1792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5" dirty="0">
                <a:latin typeface="Tahoma"/>
                <a:cs typeface="Tahoma"/>
              </a:rPr>
              <a:t>Looked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two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distance-based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methods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classification/regression</a:t>
            </a:r>
            <a:endParaRPr sz="1000">
              <a:latin typeface="Tahoma"/>
              <a:cs typeface="Tahoma"/>
            </a:endParaRPr>
          </a:p>
          <a:p>
            <a:pPr marL="265430" marR="2917190">
              <a:lnSpc>
                <a:spcPct val="144100"/>
              </a:lnSpc>
              <a:spcBef>
                <a:spcPts val="215"/>
              </a:spcBef>
            </a:pPr>
            <a:r>
              <a:rPr sz="900" spc="75" dirty="0">
                <a:latin typeface="Tahoma"/>
                <a:cs typeface="Tahoma"/>
              </a:rPr>
              <a:t>A</a:t>
            </a:r>
            <a:r>
              <a:rPr sz="900" spc="1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“Distance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from</a:t>
            </a:r>
            <a:r>
              <a:rPr sz="900" spc="1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Means”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Method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Nearest</a:t>
            </a:r>
            <a:r>
              <a:rPr sz="900" spc="1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Neighbors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Method</a:t>
            </a:r>
            <a:endParaRPr sz="900">
              <a:latin typeface="Tahoma"/>
              <a:cs typeface="Tahoma"/>
            </a:endParaRPr>
          </a:p>
          <a:p>
            <a:pPr marL="12700" marR="466090">
              <a:lnSpc>
                <a:spcPct val="166000"/>
              </a:lnSpc>
              <a:spcBef>
                <a:spcPts val="220"/>
              </a:spcBef>
            </a:pPr>
            <a:r>
              <a:rPr sz="1000" dirty="0">
                <a:latin typeface="Tahoma"/>
                <a:cs typeface="Tahoma"/>
              </a:rPr>
              <a:t>Both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are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essentially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“local”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methods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(look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local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neighborhood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point)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Both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are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understand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only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require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knowledge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basic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geometry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000" spc="-35" dirty="0">
                <a:latin typeface="Tahoma"/>
                <a:cs typeface="Tahoma"/>
              </a:rPr>
              <a:t>Have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connections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other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advanced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methods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(as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90" dirty="0">
                <a:latin typeface="Tahoma"/>
                <a:cs typeface="Tahoma"/>
              </a:rPr>
              <a:t>we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will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see)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790"/>
              </a:spcBef>
            </a:pPr>
            <a:r>
              <a:rPr sz="1000" spc="-45" dirty="0">
                <a:latin typeface="Tahoma"/>
                <a:cs typeface="Tahoma"/>
              </a:rPr>
              <a:t>Need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careful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when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computing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distances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(learned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Mahalanobis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distance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metrics,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 </a:t>
            </a:r>
            <a:r>
              <a:rPr sz="1000" spc="-29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“learned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features”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45" dirty="0">
                <a:latin typeface="Tahoma"/>
                <a:cs typeface="Tahoma"/>
              </a:rPr>
              <a:t>+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Euclidean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distance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often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do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wonders!)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1547520"/>
            <a:ext cx="59601" cy="596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1800567"/>
            <a:ext cx="59601" cy="596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2053615"/>
            <a:ext cx="59601" cy="596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705" y="2306662"/>
            <a:ext cx="59601" cy="59601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2" name="object 12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30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44481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Getting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Features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from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04064C"/>
                </a:solidFill>
                <a:latin typeface="Tahoma"/>
                <a:cs typeface="Tahoma"/>
              </a:rPr>
              <a:t>Raw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04064C"/>
                </a:solidFill>
                <a:latin typeface="Tahoma"/>
                <a:cs typeface="Tahoma"/>
              </a:rPr>
              <a:t>Data:</a:t>
            </a:r>
            <a:r>
              <a:rPr sz="1400" b="1" spc="29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90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Simple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Example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767778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957567"/>
            <a:ext cx="59601" cy="596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1147356"/>
            <a:ext cx="59601" cy="5960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3830" y="437634"/>
            <a:ext cx="4895215" cy="1031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Consider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feature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representation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some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text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consisting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following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sentences:</a:t>
            </a:r>
            <a:endParaRPr sz="1000">
              <a:latin typeface="Tahoma"/>
              <a:cs typeface="Tahoma"/>
            </a:endParaRPr>
          </a:p>
          <a:p>
            <a:pPr marL="265430" marR="3198495">
              <a:lnSpc>
                <a:spcPct val="124500"/>
              </a:lnSpc>
              <a:spcBef>
                <a:spcPts val="500"/>
              </a:spcBef>
            </a:pPr>
            <a:r>
              <a:rPr sz="1000" spc="-20" dirty="0">
                <a:latin typeface="Tahoma"/>
                <a:cs typeface="Tahoma"/>
              </a:rPr>
              <a:t>John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likes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watch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movies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Mary </a:t>
            </a:r>
            <a:r>
              <a:rPr sz="1000" spc="-40" dirty="0">
                <a:latin typeface="Tahoma"/>
                <a:cs typeface="Tahoma"/>
              </a:rPr>
              <a:t>likes</a:t>
            </a:r>
            <a:r>
              <a:rPr sz="1000" spc="229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movies</a:t>
            </a:r>
            <a:r>
              <a:rPr sz="1000" spc="21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too 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John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also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likes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football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000" spc="-15" dirty="0">
                <a:latin typeface="Tahoma"/>
                <a:cs typeface="Tahoma"/>
              </a:rPr>
              <a:t>Our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feature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“vocabulary”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consists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8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unique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words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8" name="object 8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5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44481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Getting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Features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from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04064C"/>
                </a:solidFill>
                <a:latin typeface="Tahoma"/>
                <a:cs typeface="Tahoma"/>
              </a:rPr>
              <a:t>Raw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04064C"/>
                </a:solidFill>
                <a:latin typeface="Tahoma"/>
                <a:cs typeface="Tahoma"/>
              </a:rPr>
              <a:t>Data:</a:t>
            </a:r>
            <a:r>
              <a:rPr sz="1400" b="1" spc="29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90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Simple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Example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767778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957567"/>
            <a:ext cx="59601" cy="596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1147356"/>
            <a:ext cx="59601" cy="5960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3830" y="437634"/>
            <a:ext cx="4895215" cy="1246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Consider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feature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representation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some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text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consisting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following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sentences:</a:t>
            </a:r>
            <a:endParaRPr sz="1000">
              <a:latin typeface="Tahoma"/>
              <a:cs typeface="Tahoma"/>
            </a:endParaRPr>
          </a:p>
          <a:p>
            <a:pPr marL="265430" marR="3198495">
              <a:lnSpc>
                <a:spcPct val="124500"/>
              </a:lnSpc>
              <a:spcBef>
                <a:spcPts val="500"/>
              </a:spcBef>
            </a:pPr>
            <a:r>
              <a:rPr sz="1000" spc="-20" dirty="0">
                <a:latin typeface="Tahoma"/>
                <a:cs typeface="Tahoma"/>
              </a:rPr>
              <a:t>John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likes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watch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movies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Mary </a:t>
            </a:r>
            <a:r>
              <a:rPr sz="1000" spc="-40" dirty="0">
                <a:latin typeface="Tahoma"/>
                <a:cs typeface="Tahoma"/>
              </a:rPr>
              <a:t>likes</a:t>
            </a:r>
            <a:r>
              <a:rPr sz="1000" spc="229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movies</a:t>
            </a:r>
            <a:r>
              <a:rPr sz="1000" spc="21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too 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John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also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likes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football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000" spc="-15" dirty="0">
                <a:latin typeface="Tahoma"/>
                <a:cs typeface="Tahoma"/>
              </a:rPr>
              <a:t>Our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feature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“vocabulary”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consists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8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unique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words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000" spc="-40" dirty="0">
                <a:latin typeface="Tahoma"/>
                <a:cs typeface="Tahoma"/>
              </a:rPr>
              <a:t>Here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b="1" spc="-85" dirty="0">
                <a:latin typeface="Tahoma"/>
                <a:cs typeface="Tahoma"/>
              </a:rPr>
              <a:t>bag-of-words</a:t>
            </a:r>
            <a:r>
              <a:rPr sz="1000" b="1" spc="4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feature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vector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representation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these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3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sentences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6841" y="1812501"/>
            <a:ext cx="3530600" cy="57785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9" name="object 9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5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44481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Getting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Features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from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04064C"/>
                </a:solidFill>
                <a:latin typeface="Tahoma"/>
                <a:cs typeface="Tahoma"/>
              </a:rPr>
              <a:t>Raw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04064C"/>
                </a:solidFill>
                <a:latin typeface="Tahoma"/>
                <a:cs typeface="Tahoma"/>
              </a:rPr>
              <a:t>Data:</a:t>
            </a:r>
            <a:r>
              <a:rPr sz="1400" b="1" spc="29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90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Simple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Example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767778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957567"/>
            <a:ext cx="59601" cy="596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1147356"/>
            <a:ext cx="59601" cy="5960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3830" y="437634"/>
            <a:ext cx="4895215" cy="1246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Consider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feature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representation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some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text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consisting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following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sentences:</a:t>
            </a:r>
            <a:endParaRPr sz="1000">
              <a:latin typeface="Tahoma"/>
              <a:cs typeface="Tahoma"/>
            </a:endParaRPr>
          </a:p>
          <a:p>
            <a:pPr marL="265430" marR="3198495">
              <a:lnSpc>
                <a:spcPct val="124500"/>
              </a:lnSpc>
              <a:spcBef>
                <a:spcPts val="500"/>
              </a:spcBef>
            </a:pPr>
            <a:r>
              <a:rPr sz="1000" spc="-20" dirty="0">
                <a:latin typeface="Tahoma"/>
                <a:cs typeface="Tahoma"/>
              </a:rPr>
              <a:t>John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likes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watch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movies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Mary </a:t>
            </a:r>
            <a:r>
              <a:rPr sz="1000" spc="-40" dirty="0">
                <a:latin typeface="Tahoma"/>
                <a:cs typeface="Tahoma"/>
              </a:rPr>
              <a:t>likes</a:t>
            </a:r>
            <a:r>
              <a:rPr sz="1000" spc="229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movies</a:t>
            </a:r>
            <a:r>
              <a:rPr sz="1000" spc="21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too 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John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also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likes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football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000" spc="-15" dirty="0">
                <a:latin typeface="Tahoma"/>
                <a:cs typeface="Tahoma"/>
              </a:rPr>
              <a:t>Our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feature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“vocabulary”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consists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8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unique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words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000" spc="-40" dirty="0">
                <a:latin typeface="Tahoma"/>
                <a:cs typeface="Tahoma"/>
              </a:rPr>
              <a:t>Here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b="1" spc="-85" dirty="0">
                <a:latin typeface="Tahoma"/>
                <a:cs typeface="Tahoma"/>
              </a:rPr>
              <a:t>bag-of-words</a:t>
            </a:r>
            <a:r>
              <a:rPr sz="1000" b="1" spc="4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feature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vector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representation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these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3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sentences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6841" y="1812501"/>
            <a:ext cx="3530600" cy="5778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3830" y="2526949"/>
            <a:ext cx="32734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Here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features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are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binary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(presence/absence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each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word)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0" name="object 10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5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44481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Getting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Features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from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04064C"/>
                </a:solidFill>
                <a:latin typeface="Tahoma"/>
                <a:cs typeface="Tahoma"/>
              </a:rPr>
              <a:t>Raw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04064C"/>
                </a:solidFill>
                <a:latin typeface="Tahoma"/>
                <a:cs typeface="Tahoma"/>
              </a:rPr>
              <a:t>Data:</a:t>
            </a:r>
            <a:r>
              <a:rPr sz="1400" b="1" spc="29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90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Simple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Example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767778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957567"/>
            <a:ext cx="59601" cy="596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1147356"/>
            <a:ext cx="59601" cy="5960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3830" y="437634"/>
            <a:ext cx="4895215" cy="1246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Consider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feature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representation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some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text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consisting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following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sentences:</a:t>
            </a:r>
            <a:endParaRPr sz="1000">
              <a:latin typeface="Tahoma"/>
              <a:cs typeface="Tahoma"/>
            </a:endParaRPr>
          </a:p>
          <a:p>
            <a:pPr marL="265430" marR="3198495">
              <a:lnSpc>
                <a:spcPct val="124500"/>
              </a:lnSpc>
              <a:spcBef>
                <a:spcPts val="500"/>
              </a:spcBef>
            </a:pPr>
            <a:r>
              <a:rPr sz="1000" spc="-20" dirty="0">
                <a:latin typeface="Tahoma"/>
                <a:cs typeface="Tahoma"/>
              </a:rPr>
              <a:t>John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likes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watch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movies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Mary </a:t>
            </a:r>
            <a:r>
              <a:rPr sz="1000" spc="-40" dirty="0">
                <a:latin typeface="Tahoma"/>
                <a:cs typeface="Tahoma"/>
              </a:rPr>
              <a:t>likes</a:t>
            </a:r>
            <a:r>
              <a:rPr sz="1000" spc="229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movies</a:t>
            </a:r>
            <a:r>
              <a:rPr sz="1000" spc="21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too 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John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also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likes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football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000" spc="-15" dirty="0">
                <a:latin typeface="Tahoma"/>
                <a:cs typeface="Tahoma"/>
              </a:rPr>
              <a:t>Our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feature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“vocabulary”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consists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8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unique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words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000" spc="-40" dirty="0">
                <a:latin typeface="Tahoma"/>
                <a:cs typeface="Tahoma"/>
              </a:rPr>
              <a:t>Here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b="1" spc="-85" dirty="0">
                <a:latin typeface="Tahoma"/>
                <a:cs typeface="Tahoma"/>
              </a:rPr>
              <a:t>bag-of-words</a:t>
            </a:r>
            <a:r>
              <a:rPr sz="1000" b="1" spc="4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feature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vector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representation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these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3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sentences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6841" y="1812501"/>
            <a:ext cx="3530600" cy="5778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3830" y="2495315"/>
            <a:ext cx="5531485" cy="54419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000" spc="-40" dirty="0">
                <a:latin typeface="Tahoma"/>
                <a:cs typeface="Tahoma"/>
              </a:rPr>
              <a:t>Here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features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are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binary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(presence/absence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each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word)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44"/>
              </a:spcBef>
            </a:pPr>
            <a:r>
              <a:rPr sz="1000" spc="-20" dirty="0">
                <a:latin typeface="Tahoma"/>
                <a:cs typeface="Tahoma"/>
              </a:rPr>
              <a:t>Again,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note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that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this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may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not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necessarily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best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“feature”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representation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task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(which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 </a:t>
            </a:r>
            <a:r>
              <a:rPr sz="1000" spc="-29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why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other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techniques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feature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learning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may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needed)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0" name="object 10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5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350520"/>
          </a:xfrm>
          <a:custGeom>
            <a:avLst/>
            <a:gdLst/>
            <a:ahLst/>
            <a:cxnLst/>
            <a:rect l="l" t="t" r="r" b="b"/>
            <a:pathLst>
              <a:path w="5760085" h="350520">
                <a:moveTo>
                  <a:pt x="5759996" y="0"/>
                </a:moveTo>
                <a:lnTo>
                  <a:pt x="0" y="0"/>
                </a:lnTo>
                <a:lnTo>
                  <a:pt x="0" y="350126"/>
                </a:lnTo>
                <a:lnTo>
                  <a:pt x="5759996" y="350126"/>
                </a:lnTo>
                <a:lnTo>
                  <a:pt x="5759996" y="0"/>
                </a:lnTo>
                <a:close/>
              </a:path>
            </a:pathLst>
          </a:custGeom>
          <a:solidFill>
            <a:srgbClr val="FCB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4042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Types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of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Features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and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Types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of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Outputs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730757"/>
            <a:ext cx="59601" cy="596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1477" y="653661"/>
            <a:ext cx="516826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solidFill>
                  <a:srgbClr val="FF0000"/>
                </a:solidFill>
                <a:latin typeface="Tahoma"/>
                <a:cs typeface="Tahoma"/>
              </a:rPr>
              <a:t>Features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(in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vector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b="1" i="1" spc="-5" dirty="0">
                <a:solidFill>
                  <a:srgbClr val="FF0000"/>
                </a:solidFill>
                <a:latin typeface="Corbel"/>
                <a:cs typeface="Corbel"/>
              </a:rPr>
              <a:t>x</a:t>
            </a:r>
            <a:r>
              <a:rPr sz="1000" b="1" i="1" spc="-114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1050" i="1" spc="-15" baseline="-1190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50" i="1" spc="-202" baseline="-119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well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FF0000"/>
                </a:solidFill>
                <a:latin typeface="Tahoma"/>
                <a:cs typeface="Tahoma"/>
              </a:rPr>
              <a:t>outputs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i="1" spc="-2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050" i="1" spc="-37" baseline="-1190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50" i="1" spc="60" baseline="-119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solidFill>
                  <a:srgbClr val="FF0000"/>
                </a:solidFill>
                <a:latin typeface="Tahoma"/>
                <a:cs typeface="Tahoma"/>
              </a:rPr>
              <a:t>real-valued,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FF0000"/>
                </a:solidFill>
                <a:latin typeface="Tahoma"/>
                <a:cs typeface="Tahoma"/>
              </a:rPr>
              <a:t>binary,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FF0000"/>
                </a:solidFill>
                <a:latin typeface="Tahoma"/>
                <a:cs typeface="Tahoma"/>
              </a:rPr>
              <a:t>categorical,</a:t>
            </a:r>
            <a:r>
              <a:rPr sz="1000" spc="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FF0000"/>
                </a:solidFill>
                <a:latin typeface="Tahoma"/>
                <a:cs typeface="Tahoma"/>
              </a:rPr>
              <a:t>ordinal,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FF0000"/>
                </a:solidFill>
                <a:latin typeface="Tahoma"/>
                <a:cs typeface="Tahoma"/>
              </a:rPr>
              <a:t>etc.</a:t>
            </a:r>
            <a:endParaRPr sz="1000">
              <a:solidFill>
                <a:srgbClr val="FF0000"/>
              </a:solidFill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7" name="object 7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6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350520"/>
          </a:xfrm>
          <a:custGeom>
            <a:avLst/>
            <a:gdLst/>
            <a:ahLst/>
            <a:cxnLst/>
            <a:rect l="l" t="t" r="r" b="b"/>
            <a:pathLst>
              <a:path w="5760085" h="350520">
                <a:moveTo>
                  <a:pt x="5759996" y="0"/>
                </a:moveTo>
                <a:lnTo>
                  <a:pt x="0" y="0"/>
                </a:lnTo>
                <a:lnTo>
                  <a:pt x="0" y="350126"/>
                </a:lnTo>
                <a:lnTo>
                  <a:pt x="5759996" y="350126"/>
                </a:lnTo>
                <a:lnTo>
                  <a:pt x="5759996" y="0"/>
                </a:lnTo>
                <a:close/>
              </a:path>
            </a:pathLst>
          </a:custGeom>
          <a:solidFill>
            <a:srgbClr val="FCB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4042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Types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of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Features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and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Types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of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Outputs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730757"/>
            <a:ext cx="59601" cy="596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1477" y="653661"/>
            <a:ext cx="5168265" cy="430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Features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(in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vector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50" i="1" spc="-15" baseline="-11904" dirty="0">
                <a:latin typeface="Arial"/>
                <a:cs typeface="Arial"/>
              </a:rPr>
              <a:t>n</a:t>
            </a:r>
            <a:r>
              <a:rPr sz="1050" i="1" spc="-202" baseline="-11904" dirty="0">
                <a:latin typeface="Arial"/>
                <a:cs typeface="Arial"/>
              </a:rPr>
              <a:t> 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well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outputs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60" baseline="-11904" dirty="0">
                <a:latin typeface="Arial"/>
                <a:cs typeface="Arial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real-valued,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binary,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categorical,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ordinal,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etc.</a:t>
            </a:r>
            <a:endParaRPr sz="10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790"/>
              </a:spcBef>
            </a:pPr>
            <a:r>
              <a:rPr sz="1000" spc="-40" dirty="0">
                <a:solidFill>
                  <a:srgbClr val="0000FF"/>
                </a:solidFill>
                <a:latin typeface="Tahoma"/>
                <a:cs typeface="Tahoma"/>
              </a:rPr>
              <a:t>Real-valued:</a:t>
            </a:r>
            <a:r>
              <a:rPr sz="1000" spc="14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Pixel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intensity,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house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area,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house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price,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rainfall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amount,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temperature,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etc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983805"/>
            <a:ext cx="59601" cy="5960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8" name="object 8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6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77"/>
            <a:ext cx="34042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Types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of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Features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and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Types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of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Outputs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730757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8777" y="653661"/>
            <a:ext cx="5193665" cy="683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Features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(in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vector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50" i="1" spc="-15" baseline="-11904" dirty="0">
                <a:latin typeface="Arial"/>
                <a:cs typeface="Arial"/>
              </a:rPr>
              <a:t>n</a:t>
            </a:r>
            <a:r>
              <a:rPr sz="1050" i="1" spc="-202" baseline="-11904" dirty="0">
                <a:latin typeface="Arial"/>
                <a:cs typeface="Arial"/>
              </a:rPr>
              <a:t> 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well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outputs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60" baseline="-11904" dirty="0">
                <a:latin typeface="Arial"/>
                <a:cs typeface="Arial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real-valued,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binary,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categorical,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ordinal,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etc.</a:t>
            </a:r>
            <a:endParaRPr sz="1000">
              <a:latin typeface="Tahoma"/>
              <a:cs typeface="Tahoma"/>
            </a:endParaRPr>
          </a:p>
          <a:p>
            <a:pPr marL="50800" marR="568325">
              <a:lnSpc>
                <a:spcPct val="166000"/>
              </a:lnSpc>
            </a:pPr>
            <a:r>
              <a:rPr sz="1000" spc="-40" dirty="0">
                <a:solidFill>
                  <a:srgbClr val="0000FF"/>
                </a:solidFill>
                <a:latin typeface="Tahoma"/>
                <a:cs typeface="Tahoma"/>
              </a:rPr>
              <a:t>Real-valued:</a:t>
            </a:r>
            <a:r>
              <a:rPr sz="1000" spc="14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Pixel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intensity,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house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area,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house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price,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rainfall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amount,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temperature,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etc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Binary:</a:t>
            </a:r>
            <a:r>
              <a:rPr sz="1000" spc="13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Male/female,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adult/non-adult,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yes/no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present/absent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type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values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983805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1236865"/>
            <a:ext cx="59601" cy="5960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8" name="object 8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6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77"/>
            <a:ext cx="34042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Types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of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Features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and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Types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of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Outputs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730757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983805"/>
            <a:ext cx="59601" cy="596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1236865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489913"/>
            <a:ext cx="59601" cy="5960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16077" y="653661"/>
            <a:ext cx="5219065" cy="936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Features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(in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vector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50" i="1" spc="-15" baseline="-11904" dirty="0">
                <a:latin typeface="Arial"/>
                <a:cs typeface="Arial"/>
              </a:rPr>
              <a:t>n</a:t>
            </a:r>
            <a:r>
              <a:rPr sz="1050" i="1" spc="-202" baseline="-11904" dirty="0">
                <a:latin typeface="Arial"/>
                <a:cs typeface="Arial"/>
              </a:rPr>
              <a:t> 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well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outputs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60" baseline="-11904" dirty="0">
                <a:latin typeface="Arial"/>
                <a:cs typeface="Arial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real-valued,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binary,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categorical,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ordinal,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etc.</a:t>
            </a:r>
            <a:endParaRPr sz="1000">
              <a:latin typeface="Tahoma"/>
              <a:cs typeface="Tahoma"/>
            </a:endParaRPr>
          </a:p>
          <a:p>
            <a:pPr marL="63500" marR="581025">
              <a:lnSpc>
                <a:spcPct val="166000"/>
              </a:lnSpc>
            </a:pPr>
            <a:r>
              <a:rPr sz="1000" spc="-40" dirty="0">
                <a:solidFill>
                  <a:srgbClr val="0000FF"/>
                </a:solidFill>
                <a:latin typeface="Tahoma"/>
                <a:cs typeface="Tahoma"/>
              </a:rPr>
              <a:t>Real-valued:</a:t>
            </a:r>
            <a:r>
              <a:rPr sz="1000" spc="14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Pixel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intensity,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house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area,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house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price,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rainfall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amount,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temperature,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etc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Binary:</a:t>
            </a:r>
            <a:r>
              <a:rPr sz="1000" spc="13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Male/female,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adult/non-adult,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yes/no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present/absent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type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values</a:t>
            </a:r>
            <a:endParaRPr sz="1000">
              <a:latin typeface="Tahoma"/>
              <a:cs typeface="Tahoma"/>
            </a:endParaRPr>
          </a:p>
          <a:p>
            <a:pPr marL="63500">
              <a:lnSpc>
                <a:spcPct val="100000"/>
              </a:lnSpc>
              <a:spcBef>
                <a:spcPts val="795"/>
              </a:spcBef>
            </a:pP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Categorical/Discrete:</a:t>
            </a:r>
            <a:r>
              <a:rPr sz="1000" spc="14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Pincode,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bloodgroup,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“which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one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from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this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finite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set”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type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values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9" name="object 9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6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4042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Types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of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Features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and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Types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of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Outputs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730757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983805"/>
            <a:ext cx="59601" cy="596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1236865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489913"/>
            <a:ext cx="59601" cy="596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742960"/>
            <a:ext cx="59601" cy="596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03377" y="653661"/>
            <a:ext cx="5244465" cy="1189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Features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(in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vector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50" i="1" spc="-15" baseline="-11904" dirty="0">
                <a:latin typeface="Arial"/>
                <a:cs typeface="Arial"/>
              </a:rPr>
              <a:t>n</a:t>
            </a:r>
            <a:r>
              <a:rPr sz="1050" i="1" spc="-202" baseline="-11904" dirty="0">
                <a:latin typeface="Arial"/>
                <a:cs typeface="Arial"/>
              </a:rPr>
              <a:t> 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well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outputs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60" baseline="-11904" dirty="0">
                <a:latin typeface="Arial"/>
                <a:cs typeface="Arial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real-valued,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binary,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categorical,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ordinal,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etc.</a:t>
            </a:r>
            <a:endParaRPr sz="1000">
              <a:latin typeface="Tahoma"/>
              <a:cs typeface="Tahoma"/>
            </a:endParaRPr>
          </a:p>
          <a:p>
            <a:pPr marL="76200" marR="593725">
              <a:lnSpc>
                <a:spcPct val="166000"/>
              </a:lnSpc>
            </a:pPr>
            <a:r>
              <a:rPr sz="1000" spc="-40" dirty="0">
                <a:solidFill>
                  <a:srgbClr val="0000FF"/>
                </a:solidFill>
                <a:latin typeface="Tahoma"/>
                <a:cs typeface="Tahoma"/>
              </a:rPr>
              <a:t>Real-valued:</a:t>
            </a:r>
            <a:r>
              <a:rPr sz="1000" spc="14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Pixel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intensity,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house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area,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house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price,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rainfall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amount,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temperature,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etc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Binary:</a:t>
            </a:r>
            <a:r>
              <a:rPr sz="1000" spc="13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Male/female,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adult/non-adult,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yes/no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present/absent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type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values</a:t>
            </a:r>
            <a:endParaRPr sz="1000">
              <a:latin typeface="Tahoma"/>
              <a:cs typeface="Tahoma"/>
            </a:endParaRPr>
          </a:p>
          <a:p>
            <a:pPr marL="76200" marR="142240">
              <a:lnSpc>
                <a:spcPct val="166000"/>
              </a:lnSpc>
            </a:pP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Categorical/Discrete:</a:t>
            </a:r>
            <a:r>
              <a:rPr sz="1000" spc="14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Pincode,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bloodgroup,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“which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one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from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this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finite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set”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type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values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Ordinal:</a:t>
            </a:r>
            <a:r>
              <a:rPr sz="1000" spc="1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Grade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65" dirty="0">
                <a:latin typeface="Tahoma"/>
                <a:cs typeface="Tahoma"/>
              </a:rPr>
              <a:t>(A/B/C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etc.)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course,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other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type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where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relative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values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matters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0" name="object 10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6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5998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7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Notation/Nomenclature/Convention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621271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544174"/>
            <a:ext cx="42614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Supervised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Learning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requires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set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of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input-output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pairs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110" dirty="0">
                <a:latin typeface="Cambria"/>
                <a:cs typeface="Cambria"/>
              </a:rPr>
              <a:t>{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7041" y="601106"/>
            <a:ext cx="2451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/>
                <a:cs typeface="Arial"/>
              </a:rPr>
              <a:t>n     n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2670" y="544174"/>
            <a:ext cx="48958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ahoma"/>
                <a:cs typeface="Tahoma"/>
              </a:rPr>
              <a:t>(</a:t>
            </a:r>
            <a:r>
              <a:rPr sz="1000" b="1" i="1" spc="-5" dirty="0">
                <a:latin typeface="Corbel"/>
                <a:cs typeface="Corbel"/>
              </a:rPr>
              <a:t>x  </a:t>
            </a:r>
            <a:r>
              <a:rPr sz="1000" b="1" i="1" spc="-85" dirty="0">
                <a:latin typeface="Corbel"/>
                <a:cs typeface="Corbel"/>
              </a:rPr>
              <a:t> </a:t>
            </a:r>
            <a:r>
              <a:rPr sz="1000" i="1" spc="-5" dirty="0">
                <a:latin typeface="Arial"/>
                <a:cs typeface="Arial"/>
              </a:rPr>
              <a:t>,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i="1" spc="-45" dirty="0">
                <a:latin typeface="Arial"/>
                <a:cs typeface="Arial"/>
              </a:rPr>
              <a:t>y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110" dirty="0">
                <a:latin typeface="Cambria"/>
                <a:cs typeface="Cambria"/>
              </a:rPr>
              <a:t>}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6868" y="536209"/>
            <a:ext cx="196215" cy="210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30"/>
              </a:lnSpc>
              <a:spcBef>
                <a:spcPts val="95"/>
              </a:spcBef>
            </a:pPr>
            <a:r>
              <a:rPr sz="700" i="1" spc="15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730"/>
              </a:lnSpc>
            </a:pPr>
            <a:r>
              <a:rPr sz="700" i="1" dirty="0">
                <a:latin typeface="Arial"/>
                <a:cs typeface="Arial"/>
              </a:rPr>
              <a:t>n</a:t>
            </a:r>
            <a:r>
              <a:rPr sz="700" spc="70" dirty="0">
                <a:latin typeface="Microsoft Sans Serif"/>
                <a:cs typeface="Microsoft Sans Serif"/>
              </a:rPr>
              <a:t>=1</a:t>
            </a:r>
            <a:endParaRPr sz="7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842683"/>
            <a:ext cx="59601" cy="5960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173664" y="822530"/>
            <a:ext cx="742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6877" y="765586"/>
            <a:ext cx="39522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Unsupervised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Learning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requires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set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of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inputs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50" dirty="0">
                <a:latin typeface="Cambria"/>
                <a:cs typeface="Cambria"/>
              </a:rPr>
              <a:t>{</a:t>
            </a:r>
            <a:r>
              <a:rPr sz="1000" b="1" i="1" spc="50" dirty="0">
                <a:latin typeface="Corbel"/>
                <a:cs typeface="Corbel"/>
              </a:rPr>
              <a:t>x </a:t>
            </a:r>
            <a:r>
              <a:rPr sz="1000" b="1" i="1" spc="75" dirty="0">
                <a:latin typeface="Corbel"/>
                <a:cs typeface="Corbel"/>
              </a:rPr>
              <a:t> </a:t>
            </a:r>
            <a:r>
              <a:rPr sz="1000" spc="110" dirty="0">
                <a:latin typeface="Cambria"/>
                <a:cs typeface="Cambria"/>
              </a:rPr>
              <a:t>}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93311" y="757633"/>
            <a:ext cx="920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15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93311" y="836005"/>
            <a:ext cx="1962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dirty="0">
                <a:latin typeface="Arial"/>
                <a:cs typeface="Arial"/>
              </a:rPr>
              <a:t>n</a:t>
            </a:r>
            <a:r>
              <a:rPr sz="700" spc="70" dirty="0">
                <a:latin typeface="Microsoft Sans Serif"/>
                <a:cs typeface="Microsoft Sans Serif"/>
              </a:rPr>
              <a:t>=1</a:t>
            </a:r>
            <a:endParaRPr sz="7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4" name="object 14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3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4042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Types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of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Features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and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Types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of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Outputs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730757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983805"/>
            <a:ext cx="59601" cy="596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1236865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489913"/>
            <a:ext cx="59601" cy="596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742960"/>
            <a:ext cx="59601" cy="596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996008"/>
            <a:ext cx="59601" cy="5960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90677" y="653661"/>
            <a:ext cx="5269865" cy="1442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Features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(in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vector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50" i="1" spc="-15" baseline="-11904" dirty="0">
                <a:latin typeface="Arial"/>
                <a:cs typeface="Arial"/>
              </a:rPr>
              <a:t>n</a:t>
            </a:r>
            <a:r>
              <a:rPr sz="1050" i="1" spc="-202" baseline="-11904" dirty="0">
                <a:latin typeface="Arial"/>
                <a:cs typeface="Arial"/>
              </a:rPr>
              <a:t> 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well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outputs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60" baseline="-11904" dirty="0">
                <a:latin typeface="Arial"/>
                <a:cs typeface="Arial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real-valued,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binary,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categorical,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ordinal,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etc.</a:t>
            </a:r>
            <a:endParaRPr sz="1000">
              <a:latin typeface="Tahoma"/>
              <a:cs typeface="Tahoma"/>
            </a:endParaRPr>
          </a:p>
          <a:p>
            <a:pPr marL="88900" marR="606425">
              <a:lnSpc>
                <a:spcPct val="166000"/>
              </a:lnSpc>
            </a:pPr>
            <a:r>
              <a:rPr sz="1000" spc="-40" dirty="0">
                <a:solidFill>
                  <a:srgbClr val="0000FF"/>
                </a:solidFill>
                <a:latin typeface="Tahoma"/>
                <a:cs typeface="Tahoma"/>
              </a:rPr>
              <a:t>Real-valued:</a:t>
            </a:r>
            <a:r>
              <a:rPr sz="1000" spc="14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Pixel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intensity,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house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area,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house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price,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rainfall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amount,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temperature,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etc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Binary:</a:t>
            </a:r>
            <a:r>
              <a:rPr sz="1000" spc="13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Male/female,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adult/non-adult,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yes/no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present/absent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type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values</a:t>
            </a:r>
            <a:endParaRPr sz="1000">
              <a:latin typeface="Tahoma"/>
              <a:cs typeface="Tahoma"/>
            </a:endParaRPr>
          </a:p>
          <a:p>
            <a:pPr marL="88900" marR="154940">
              <a:lnSpc>
                <a:spcPct val="166000"/>
              </a:lnSpc>
            </a:pP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Categorical/Discrete:</a:t>
            </a:r>
            <a:r>
              <a:rPr sz="1000" spc="14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Pincode,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bloodgroup,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“which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one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from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this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finite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set”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type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values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Ordinal:</a:t>
            </a:r>
            <a:r>
              <a:rPr sz="1000" spc="1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Grade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65" dirty="0">
                <a:latin typeface="Tahoma"/>
                <a:cs typeface="Tahoma"/>
              </a:rPr>
              <a:t>(A/B/C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etc.)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course,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other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type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where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relative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values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matters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Often,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FF0000"/>
                </a:solidFill>
                <a:latin typeface="Tahoma"/>
                <a:cs typeface="Tahoma"/>
              </a:rPr>
              <a:t>features</a:t>
            </a:r>
            <a:r>
              <a:rPr sz="1000" spc="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40" dirty="0">
                <a:solidFill>
                  <a:srgbClr val="FF0000"/>
                </a:solidFill>
                <a:latin typeface="Tahoma"/>
                <a:cs typeface="Tahoma"/>
              </a:rPr>
              <a:t>can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FF0000"/>
                </a:solidFill>
                <a:latin typeface="Tahoma"/>
                <a:cs typeface="Tahoma"/>
              </a:rPr>
              <a:t>be</a:t>
            </a:r>
            <a:r>
              <a:rPr sz="1000" spc="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FF0000"/>
                </a:solidFill>
                <a:latin typeface="Tahoma"/>
                <a:cs typeface="Tahoma"/>
              </a:rPr>
              <a:t>of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40" dirty="0">
                <a:solidFill>
                  <a:srgbClr val="FF0000"/>
                </a:solidFill>
                <a:latin typeface="Tahoma"/>
                <a:cs typeface="Tahoma"/>
              </a:rPr>
              <a:t>mixed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FF0000"/>
                </a:solidFill>
                <a:latin typeface="Tahoma"/>
                <a:cs typeface="Tahoma"/>
              </a:rPr>
              <a:t>types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FF0000"/>
                </a:solidFill>
                <a:latin typeface="Tahoma"/>
                <a:cs typeface="Tahoma"/>
              </a:rPr>
              <a:t>(some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FF0000"/>
                </a:solidFill>
                <a:latin typeface="Tahoma"/>
                <a:cs typeface="Tahoma"/>
              </a:rPr>
              <a:t>real,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65" dirty="0">
                <a:solidFill>
                  <a:srgbClr val="FF0000"/>
                </a:solidFill>
                <a:latin typeface="Tahoma"/>
                <a:cs typeface="Tahoma"/>
              </a:rPr>
              <a:t>some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FF0000"/>
                </a:solidFill>
                <a:latin typeface="Tahoma"/>
                <a:cs typeface="Tahoma"/>
              </a:rPr>
              <a:t>categorical,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65" dirty="0">
                <a:solidFill>
                  <a:srgbClr val="FF0000"/>
                </a:solidFill>
                <a:latin typeface="Tahoma"/>
                <a:cs typeface="Tahoma"/>
              </a:rPr>
              <a:t>some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FF0000"/>
                </a:solidFill>
                <a:latin typeface="Tahoma"/>
                <a:cs typeface="Tahoma"/>
              </a:rPr>
              <a:t>ordinal,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FF0000"/>
                </a:solidFill>
                <a:latin typeface="Tahoma"/>
                <a:cs typeface="Tahoma"/>
              </a:rPr>
              <a:t>etc.)</a:t>
            </a:r>
            <a:endParaRPr sz="1000">
              <a:solidFill>
                <a:srgbClr val="FF0000"/>
              </a:solidFill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1" name="object 11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6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4042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Types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of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Features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and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Types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of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Outputs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730757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983805"/>
            <a:ext cx="59601" cy="596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1236865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489913"/>
            <a:ext cx="59601" cy="596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742960"/>
            <a:ext cx="59601" cy="596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996008"/>
            <a:ext cx="59601" cy="596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2249068"/>
            <a:ext cx="59601" cy="5960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77977" y="653661"/>
            <a:ext cx="5344795" cy="1847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Features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(in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vector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50" i="1" spc="-15" baseline="-11904" dirty="0">
                <a:latin typeface="Arial"/>
                <a:cs typeface="Arial"/>
              </a:rPr>
              <a:t>n</a:t>
            </a:r>
            <a:r>
              <a:rPr sz="1050" i="1" spc="-202" baseline="-11904" dirty="0">
                <a:latin typeface="Arial"/>
                <a:cs typeface="Arial"/>
              </a:rPr>
              <a:t> 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well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outputs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60" baseline="-11904" dirty="0">
                <a:latin typeface="Arial"/>
                <a:cs typeface="Arial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real-valued,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binary,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categorical,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ordinal,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etc.</a:t>
            </a:r>
            <a:endParaRPr sz="1000">
              <a:latin typeface="Tahoma"/>
              <a:cs typeface="Tahoma"/>
            </a:endParaRPr>
          </a:p>
          <a:p>
            <a:pPr marL="101600" marR="668655">
              <a:lnSpc>
                <a:spcPct val="166000"/>
              </a:lnSpc>
            </a:pPr>
            <a:r>
              <a:rPr sz="1000" spc="-40" dirty="0">
                <a:solidFill>
                  <a:srgbClr val="0000FF"/>
                </a:solidFill>
                <a:latin typeface="Tahoma"/>
                <a:cs typeface="Tahoma"/>
              </a:rPr>
              <a:t>Real-valued:</a:t>
            </a:r>
            <a:r>
              <a:rPr sz="1000" spc="14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Pixel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intensity,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house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area,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house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price,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rainfall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amount,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temperature,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etc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Binary:</a:t>
            </a:r>
            <a:r>
              <a:rPr sz="1000" spc="13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Male/female,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adult/non-adult,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yes/no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present/absent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type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values</a:t>
            </a:r>
            <a:endParaRPr sz="1000">
              <a:latin typeface="Tahoma"/>
              <a:cs typeface="Tahoma"/>
            </a:endParaRPr>
          </a:p>
          <a:p>
            <a:pPr marL="101600" marR="216535">
              <a:lnSpc>
                <a:spcPct val="166000"/>
              </a:lnSpc>
            </a:pP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Categorical/Discrete:</a:t>
            </a:r>
            <a:r>
              <a:rPr sz="1000" spc="14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Pincode,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bloodgroup,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“which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one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from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this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finite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set”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type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values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Ordinal:</a:t>
            </a:r>
            <a:r>
              <a:rPr sz="1000" spc="1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Grade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65" dirty="0">
                <a:latin typeface="Tahoma"/>
                <a:cs typeface="Tahoma"/>
              </a:rPr>
              <a:t>(A/B/C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etc.)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course,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other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type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where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relative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values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matters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Often,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features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mixed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types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(some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real,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some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categorical,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some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ordinal,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etc.)</a:t>
            </a:r>
            <a:endParaRPr sz="1000">
              <a:latin typeface="Tahoma"/>
              <a:cs typeface="Tahoma"/>
            </a:endParaRPr>
          </a:p>
          <a:p>
            <a:pPr marL="101600" marR="17780">
              <a:lnSpc>
                <a:spcPct val="100000"/>
              </a:lnSpc>
              <a:spcBef>
                <a:spcPts val="795"/>
              </a:spcBef>
            </a:pPr>
            <a:r>
              <a:rPr sz="1000" spc="-30" dirty="0">
                <a:solidFill>
                  <a:srgbClr val="FF0000"/>
                </a:solidFill>
                <a:latin typeface="Tahoma"/>
                <a:cs typeface="Tahoma"/>
              </a:rPr>
              <a:t>Appropriate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FF0000"/>
                </a:solidFill>
                <a:latin typeface="Tahoma"/>
                <a:cs typeface="Tahoma"/>
              </a:rPr>
              <a:t>handling</a:t>
            </a:r>
            <a:r>
              <a:rPr sz="1000" spc="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FF0000"/>
                </a:solidFill>
                <a:latin typeface="Tahoma"/>
                <a:cs typeface="Tahoma"/>
              </a:rPr>
              <a:t>of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FF0000"/>
                </a:solidFill>
                <a:latin typeface="Tahoma"/>
                <a:cs typeface="Tahoma"/>
              </a:rPr>
              <a:t>different</a:t>
            </a:r>
            <a:r>
              <a:rPr sz="1000" spc="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FF0000"/>
                </a:solidFill>
                <a:latin typeface="Tahoma"/>
                <a:cs typeface="Tahoma"/>
              </a:rPr>
              <a:t>types</a:t>
            </a:r>
            <a:r>
              <a:rPr sz="1000" spc="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FF0000"/>
                </a:solidFill>
                <a:latin typeface="Tahoma"/>
                <a:cs typeface="Tahoma"/>
              </a:rPr>
              <a:t>of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FF0000"/>
                </a:solidFill>
                <a:latin typeface="Tahoma"/>
                <a:cs typeface="Tahoma"/>
              </a:rPr>
              <a:t>features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55" dirty="0">
                <a:solidFill>
                  <a:srgbClr val="FF0000"/>
                </a:solidFill>
                <a:latin typeface="Tahoma"/>
                <a:cs typeface="Tahoma"/>
              </a:rPr>
              <a:t>may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FF0000"/>
                </a:solidFill>
                <a:latin typeface="Tahoma"/>
                <a:cs typeface="Tahoma"/>
              </a:rPr>
              <a:t>be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FF0000"/>
                </a:solidFill>
                <a:latin typeface="Tahoma"/>
                <a:cs typeface="Tahoma"/>
              </a:rPr>
              <a:t>very</a:t>
            </a:r>
            <a:r>
              <a:rPr sz="1000" spc="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FF0000"/>
                </a:solidFill>
                <a:latin typeface="Tahoma"/>
                <a:cs typeface="Tahoma"/>
              </a:rPr>
              <a:t>important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(even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if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you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algorithm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is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designed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“learn”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good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features,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set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heterogeneous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features)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2" name="object 12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6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4042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Types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of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Features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and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Types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of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Outputs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730757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983805"/>
            <a:ext cx="59601" cy="596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1236865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489913"/>
            <a:ext cx="59601" cy="596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742960"/>
            <a:ext cx="59601" cy="596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996008"/>
            <a:ext cx="59601" cy="596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2249068"/>
            <a:ext cx="59601" cy="596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2653944"/>
            <a:ext cx="59601" cy="5960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65277" y="653661"/>
            <a:ext cx="5370195" cy="2100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Features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(in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vector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50" i="1" spc="-15" baseline="-11904" dirty="0">
                <a:latin typeface="Arial"/>
                <a:cs typeface="Arial"/>
              </a:rPr>
              <a:t>n</a:t>
            </a:r>
            <a:r>
              <a:rPr sz="1050" i="1" spc="-202" baseline="-11904" dirty="0">
                <a:latin typeface="Arial"/>
                <a:cs typeface="Arial"/>
              </a:rPr>
              <a:t> 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well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outputs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60" baseline="-11904" dirty="0">
                <a:latin typeface="Arial"/>
                <a:cs typeface="Arial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real-valued,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binary,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categorical,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ordinal,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etc.</a:t>
            </a:r>
            <a:endParaRPr sz="1000">
              <a:latin typeface="Tahoma"/>
              <a:cs typeface="Tahoma"/>
            </a:endParaRPr>
          </a:p>
          <a:p>
            <a:pPr marL="114300" marR="681355">
              <a:lnSpc>
                <a:spcPct val="166000"/>
              </a:lnSpc>
            </a:pPr>
            <a:r>
              <a:rPr sz="1000" spc="-40" dirty="0">
                <a:solidFill>
                  <a:srgbClr val="0000FF"/>
                </a:solidFill>
                <a:latin typeface="Tahoma"/>
                <a:cs typeface="Tahoma"/>
              </a:rPr>
              <a:t>Real-valued:</a:t>
            </a:r>
            <a:r>
              <a:rPr sz="1000" spc="14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Pixel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intensity,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house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area,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house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price,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rainfall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amount,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temperature,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etc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Binary:</a:t>
            </a:r>
            <a:r>
              <a:rPr sz="1000" spc="13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Male/female,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adult/non-adult,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yes/no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present/absent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type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values</a:t>
            </a:r>
            <a:endParaRPr sz="1000">
              <a:latin typeface="Tahoma"/>
              <a:cs typeface="Tahoma"/>
            </a:endParaRPr>
          </a:p>
          <a:p>
            <a:pPr marL="114300" marR="229235">
              <a:lnSpc>
                <a:spcPct val="166000"/>
              </a:lnSpc>
            </a:pP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Categorical/Discrete:</a:t>
            </a:r>
            <a:r>
              <a:rPr sz="1000" spc="14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Pincode,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bloodgroup,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“which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one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from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this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finite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set”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type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values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Ordinal:</a:t>
            </a:r>
            <a:r>
              <a:rPr sz="1000" spc="1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Grade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65" dirty="0">
                <a:latin typeface="Tahoma"/>
                <a:cs typeface="Tahoma"/>
              </a:rPr>
              <a:t>(A/B/C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etc.)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course,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other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type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where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relative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values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matters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Often,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features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mixed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types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(some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real,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some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categorical,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some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ordinal,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etc.)</a:t>
            </a:r>
            <a:endParaRPr sz="1000">
              <a:latin typeface="Tahoma"/>
              <a:cs typeface="Tahoma"/>
            </a:endParaRPr>
          </a:p>
          <a:p>
            <a:pPr marL="114300" marR="30480">
              <a:lnSpc>
                <a:spcPct val="100000"/>
              </a:lnSpc>
              <a:spcBef>
                <a:spcPts val="795"/>
              </a:spcBef>
            </a:pPr>
            <a:r>
              <a:rPr sz="1000" spc="-30" dirty="0">
                <a:latin typeface="Tahoma"/>
                <a:cs typeface="Tahoma"/>
              </a:rPr>
              <a:t>Appropriate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handling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different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types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features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may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very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important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(even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if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you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algorithm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is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designed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“learn”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good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features,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set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heterogeneous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features)</a:t>
            </a:r>
            <a:endParaRPr sz="1000">
              <a:latin typeface="Tahoma"/>
              <a:cs typeface="Tahoma"/>
            </a:endParaRPr>
          </a:p>
          <a:p>
            <a:pPr marL="113664">
              <a:lnSpc>
                <a:spcPct val="100000"/>
              </a:lnSpc>
              <a:spcBef>
                <a:spcPts val="785"/>
              </a:spcBef>
            </a:pPr>
            <a:r>
              <a:rPr sz="1000" spc="-75" dirty="0">
                <a:latin typeface="Tahoma"/>
                <a:cs typeface="Tahoma"/>
              </a:rPr>
              <a:t>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Sup.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Learning,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different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types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outputs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may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require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different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type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learning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models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3" name="object 13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6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51006"/>
            <a:ext cx="5760085" cy="189230"/>
            <a:chOff x="0" y="3051006"/>
            <a:chExt cx="5760085" cy="189230"/>
          </a:xfrm>
        </p:grpSpPr>
        <p:sp>
          <p:nvSpPr>
            <p:cNvPr id="3" name="object 3"/>
            <p:cNvSpPr/>
            <p:nvPr/>
          </p:nvSpPr>
          <p:spPr>
            <a:xfrm>
              <a:off x="0" y="3148622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16811" y="3148622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15980" y="3148622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6941" y="1140268"/>
            <a:ext cx="2486025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spc="-145" dirty="0"/>
              <a:t>Supervised</a:t>
            </a:r>
            <a:r>
              <a:rPr sz="2450" spc="-40" dirty="0"/>
              <a:t> </a:t>
            </a:r>
            <a:r>
              <a:rPr sz="2450" spc="-150" dirty="0"/>
              <a:t>Learning</a:t>
            </a:r>
            <a:endParaRPr sz="2450"/>
          </a:p>
        </p:txBody>
      </p:sp>
      <p:sp>
        <p:nvSpPr>
          <p:cNvPr id="8" name="object 8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350520"/>
          </a:xfrm>
          <a:custGeom>
            <a:avLst/>
            <a:gdLst/>
            <a:ahLst/>
            <a:cxnLst/>
            <a:rect l="l" t="t" r="r" b="b"/>
            <a:pathLst>
              <a:path w="5760085" h="350520">
                <a:moveTo>
                  <a:pt x="5759996" y="0"/>
                </a:moveTo>
                <a:lnTo>
                  <a:pt x="0" y="0"/>
                </a:lnTo>
                <a:lnTo>
                  <a:pt x="0" y="350126"/>
                </a:lnTo>
                <a:lnTo>
                  <a:pt x="5759996" y="350126"/>
                </a:lnTo>
                <a:lnTo>
                  <a:pt x="5759996" y="0"/>
                </a:lnTo>
                <a:close/>
              </a:path>
            </a:pathLst>
          </a:custGeom>
          <a:solidFill>
            <a:srgbClr val="FCB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169291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Supervised</a:t>
            </a:r>
            <a:r>
              <a:rPr sz="1400" b="1" spc="5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Learning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7634"/>
            <a:ext cx="59601" cy="596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1477" y="450537"/>
            <a:ext cx="50577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Supervised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Learning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comes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many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flavors.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flavor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depends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u="sng" spc="-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type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each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output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endParaRPr sz="1050" baseline="-11904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7" name="object 7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8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77"/>
            <a:ext cx="169291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Supervised</a:t>
            </a:r>
            <a:r>
              <a:rPr sz="1400" b="1" spc="5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Learning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7634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1477" y="387013"/>
            <a:ext cx="5057775" cy="45656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95"/>
              </a:spcBef>
            </a:pPr>
            <a:r>
              <a:rPr sz="1000" spc="-40" dirty="0">
                <a:latin typeface="Tahoma"/>
                <a:cs typeface="Tahoma"/>
              </a:rPr>
              <a:t>Supervised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Learning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comes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many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flavors.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flavor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depends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u="sng" spc="-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type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each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output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endParaRPr sz="1050" baseline="-11904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95"/>
              </a:spcBef>
            </a:pP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Regression:</a:t>
            </a:r>
            <a:r>
              <a:rPr sz="1000" spc="1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202" baseline="-11904" dirty="0">
                <a:latin typeface="Arial"/>
                <a:cs typeface="Arial"/>
              </a:rPr>
              <a:t> </a:t>
            </a:r>
            <a:r>
              <a:rPr sz="1000" spc="40" dirty="0">
                <a:latin typeface="Cambria"/>
                <a:cs typeface="Cambria"/>
              </a:rPr>
              <a:t>∈</a:t>
            </a:r>
            <a:r>
              <a:rPr sz="1000" spc="55" dirty="0">
                <a:latin typeface="Cambria"/>
                <a:cs typeface="Cambria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R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Tahoma"/>
                <a:cs typeface="Tahoma"/>
              </a:rPr>
              <a:t>(real-valued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scalar)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742975"/>
            <a:ext cx="59601" cy="5960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7" name="object 7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8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77"/>
            <a:ext cx="169291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Supervised</a:t>
            </a:r>
            <a:r>
              <a:rPr sz="1400" b="1" spc="5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Learning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7634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1477" y="387013"/>
            <a:ext cx="5057775" cy="67183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95"/>
              </a:spcBef>
            </a:pPr>
            <a:r>
              <a:rPr sz="1000" spc="-40" dirty="0">
                <a:latin typeface="Tahoma"/>
                <a:cs typeface="Tahoma"/>
              </a:rPr>
              <a:t>Supervised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Learning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comes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many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flavors.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flavor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depends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u="sng" spc="-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type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each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output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endParaRPr sz="1050" baseline="-11904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95"/>
              </a:spcBef>
            </a:pP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Regression:</a:t>
            </a:r>
            <a:r>
              <a:rPr sz="1000" spc="1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202" baseline="-11904" dirty="0">
                <a:latin typeface="Arial"/>
                <a:cs typeface="Arial"/>
              </a:rPr>
              <a:t> </a:t>
            </a:r>
            <a:r>
              <a:rPr sz="1000" spc="40" dirty="0">
                <a:latin typeface="Cambria"/>
                <a:cs typeface="Cambria"/>
              </a:rPr>
              <a:t>∈</a:t>
            </a:r>
            <a:r>
              <a:rPr sz="1000" spc="55" dirty="0">
                <a:latin typeface="Cambria"/>
                <a:cs typeface="Cambria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R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Tahoma"/>
                <a:cs typeface="Tahoma"/>
              </a:rPr>
              <a:t>(real-valued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scalar)</a:t>
            </a:r>
            <a:endParaRPr sz="10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495"/>
              </a:spcBef>
            </a:pPr>
            <a:r>
              <a:rPr sz="1000" dirty="0">
                <a:solidFill>
                  <a:srgbClr val="0000FF"/>
                </a:solidFill>
                <a:latin typeface="Tahoma"/>
                <a:cs typeface="Tahoma"/>
              </a:rPr>
              <a:t>Multi-Output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Regression:</a:t>
            </a:r>
            <a:r>
              <a:rPr sz="1000" spc="13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b="1" i="1" spc="5" dirty="0">
                <a:latin typeface="Corbel"/>
                <a:cs typeface="Corbel"/>
              </a:rPr>
              <a:t>y</a:t>
            </a:r>
            <a:r>
              <a:rPr sz="1000" b="1" i="1" spc="-90" dirty="0">
                <a:latin typeface="Corbel"/>
                <a:cs typeface="Corbel"/>
              </a:rPr>
              <a:t> </a:t>
            </a:r>
            <a:r>
              <a:rPr sz="1050" i="1" spc="-15" baseline="-19841" dirty="0">
                <a:latin typeface="Arial"/>
                <a:cs typeface="Arial"/>
              </a:rPr>
              <a:t>n</a:t>
            </a:r>
            <a:r>
              <a:rPr sz="1050" i="1" spc="217" baseline="-19841" dirty="0">
                <a:latin typeface="Arial"/>
                <a:cs typeface="Arial"/>
              </a:rPr>
              <a:t> </a:t>
            </a:r>
            <a:r>
              <a:rPr sz="1000" spc="40" dirty="0">
                <a:latin typeface="Cambria"/>
                <a:cs typeface="Cambria"/>
              </a:rPr>
              <a:t>∈</a:t>
            </a:r>
            <a:r>
              <a:rPr sz="1000" spc="60" dirty="0">
                <a:latin typeface="Cambria"/>
                <a:cs typeface="Cambria"/>
              </a:rPr>
              <a:t> </a:t>
            </a:r>
            <a:r>
              <a:rPr sz="1000" spc="30" dirty="0">
                <a:latin typeface="Microsoft Sans Serif"/>
                <a:cs typeface="Microsoft Sans Serif"/>
              </a:rPr>
              <a:t>R</a:t>
            </a:r>
            <a:r>
              <a:rPr sz="1050" i="1" spc="44" baseline="27777" dirty="0">
                <a:latin typeface="Arial"/>
                <a:cs typeface="Arial"/>
              </a:rPr>
              <a:t>M</a:t>
            </a:r>
            <a:r>
              <a:rPr sz="1050" i="1" spc="375" baseline="27777" dirty="0">
                <a:latin typeface="Arial"/>
                <a:cs typeface="Arial"/>
              </a:rPr>
              <a:t> </a:t>
            </a:r>
            <a:r>
              <a:rPr sz="1000" spc="-35" dirty="0">
                <a:latin typeface="Tahoma"/>
                <a:cs typeface="Tahoma"/>
              </a:rPr>
              <a:t>(real-valued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vector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containing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35" dirty="0">
                <a:latin typeface="Arial"/>
                <a:cs typeface="Arial"/>
              </a:rPr>
              <a:t>M</a:t>
            </a:r>
            <a:r>
              <a:rPr sz="1000" i="1" spc="140" dirty="0">
                <a:latin typeface="Arial"/>
                <a:cs typeface="Arial"/>
              </a:rPr>
              <a:t> </a:t>
            </a:r>
            <a:r>
              <a:rPr sz="1000" spc="-25" dirty="0">
                <a:latin typeface="Tahoma"/>
                <a:cs typeface="Tahoma"/>
              </a:rPr>
              <a:t>outputs)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742975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958329"/>
            <a:ext cx="59601" cy="5960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8" name="object 8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8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169291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Supervised</a:t>
            </a:r>
            <a:r>
              <a:rPr sz="1400" b="1" spc="5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Learning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7634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1477" y="387013"/>
            <a:ext cx="5057775" cy="67183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95"/>
              </a:spcBef>
            </a:pPr>
            <a:r>
              <a:rPr sz="1000" spc="-40" dirty="0">
                <a:latin typeface="Tahoma"/>
                <a:cs typeface="Tahoma"/>
              </a:rPr>
              <a:t>Supervised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Learning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comes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many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flavors.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flavor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depends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u="sng" spc="-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type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each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output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endParaRPr sz="1050" baseline="-11904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95"/>
              </a:spcBef>
            </a:pP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Regression:</a:t>
            </a:r>
            <a:r>
              <a:rPr sz="1000" spc="1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202" baseline="-11904" dirty="0">
                <a:latin typeface="Arial"/>
                <a:cs typeface="Arial"/>
              </a:rPr>
              <a:t> </a:t>
            </a:r>
            <a:r>
              <a:rPr sz="1000" spc="40" dirty="0">
                <a:latin typeface="Cambria"/>
                <a:cs typeface="Cambria"/>
              </a:rPr>
              <a:t>∈</a:t>
            </a:r>
            <a:r>
              <a:rPr sz="1000" spc="55" dirty="0">
                <a:latin typeface="Cambria"/>
                <a:cs typeface="Cambria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R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Tahoma"/>
                <a:cs typeface="Tahoma"/>
              </a:rPr>
              <a:t>(real-valued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scalar)</a:t>
            </a:r>
            <a:endParaRPr sz="10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495"/>
              </a:spcBef>
            </a:pPr>
            <a:r>
              <a:rPr sz="1000" dirty="0">
                <a:solidFill>
                  <a:srgbClr val="0000FF"/>
                </a:solidFill>
                <a:latin typeface="Tahoma"/>
                <a:cs typeface="Tahoma"/>
              </a:rPr>
              <a:t>Multi-Output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Regression:</a:t>
            </a:r>
            <a:r>
              <a:rPr sz="1000" spc="13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b="1" i="1" spc="5" dirty="0">
                <a:latin typeface="Corbel"/>
                <a:cs typeface="Corbel"/>
              </a:rPr>
              <a:t>y</a:t>
            </a:r>
            <a:r>
              <a:rPr sz="1000" b="1" i="1" spc="-90" dirty="0">
                <a:latin typeface="Corbel"/>
                <a:cs typeface="Corbel"/>
              </a:rPr>
              <a:t> </a:t>
            </a:r>
            <a:r>
              <a:rPr sz="1050" i="1" spc="-15" baseline="-19841" dirty="0">
                <a:latin typeface="Arial"/>
                <a:cs typeface="Arial"/>
              </a:rPr>
              <a:t>n</a:t>
            </a:r>
            <a:r>
              <a:rPr sz="1050" i="1" spc="217" baseline="-19841" dirty="0">
                <a:latin typeface="Arial"/>
                <a:cs typeface="Arial"/>
              </a:rPr>
              <a:t> </a:t>
            </a:r>
            <a:r>
              <a:rPr sz="1000" spc="40" dirty="0">
                <a:latin typeface="Cambria"/>
                <a:cs typeface="Cambria"/>
              </a:rPr>
              <a:t>∈</a:t>
            </a:r>
            <a:r>
              <a:rPr sz="1000" spc="60" dirty="0">
                <a:latin typeface="Cambria"/>
                <a:cs typeface="Cambria"/>
              </a:rPr>
              <a:t> </a:t>
            </a:r>
            <a:r>
              <a:rPr sz="1000" spc="30" dirty="0">
                <a:latin typeface="Microsoft Sans Serif"/>
                <a:cs typeface="Microsoft Sans Serif"/>
              </a:rPr>
              <a:t>R</a:t>
            </a:r>
            <a:r>
              <a:rPr sz="1050" i="1" spc="44" baseline="27777" dirty="0">
                <a:latin typeface="Arial"/>
                <a:cs typeface="Arial"/>
              </a:rPr>
              <a:t>M</a:t>
            </a:r>
            <a:r>
              <a:rPr sz="1050" i="1" spc="375" baseline="27777" dirty="0">
                <a:latin typeface="Arial"/>
                <a:cs typeface="Arial"/>
              </a:rPr>
              <a:t> </a:t>
            </a:r>
            <a:r>
              <a:rPr sz="1000" spc="-35" dirty="0">
                <a:latin typeface="Tahoma"/>
                <a:cs typeface="Tahoma"/>
              </a:rPr>
              <a:t>(real-valued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vector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containing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35" dirty="0">
                <a:latin typeface="Arial"/>
                <a:cs typeface="Arial"/>
              </a:rPr>
              <a:t>M</a:t>
            </a:r>
            <a:r>
              <a:rPr sz="1000" i="1" spc="140" dirty="0">
                <a:latin typeface="Arial"/>
                <a:cs typeface="Arial"/>
              </a:rPr>
              <a:t> </a:t>
            </a:r>
            <a:r>
              <a:rPr sz="1000" spc="-25" dirty="0">
                <a:latin typeface="Tahoma"/>
                <a:cs typeface="Tahoma"/>
              </a:rPr>
              <a:t>outputs)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742975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958329"/>
            <a:ext cx="59601" cy="59601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609164" y="1109052"/>
          <a:ext cx="800733" cy="1545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"/>
                <a:gridCol w="160020"/>
                <a:gridCol w="160019"/>
                <a:gridCol w="160020"/>
                <a:gridCol w="160654"/>
              </a:tblGrid>
              <a:tr h="154527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00" spc="-5" dirty="0">
                          <a:latin typeface="Arial MT"/>
                          <a:cs typeface="Arial MT"/>
                        </a:rPr>
                        <a:t>0.3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0.1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0.2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0.8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0.4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586748" y="1275613"/>
            <a:ext cx="835660" cy="140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27305">
              <a:lnSpc>
                <a:spcPts val="440"/>
              </a:lnSpc>
              <a:spcBef>
                <a:spcPts val="135"/>
              </a:spcBef>
            </a:pPr>
            <a:r>
              <a:rPr sz="400" spc="-10" dirty="0">
                <a:latin typeface="Arial MT"/>
                <a:cs typeface="Arial MT"/>
              </a:rPr>
              <a:t>Illustration</a:t>
            </a:r>
            <a:r>
              <a:rPr sz="400" spc="-5" dirty="0">
                <a:latin typeface="Arial MT"/>
                <a:cs typeface="Arial MT"/>
              </a:rPr>
              <a:t> of </a:t>
            </a:r>
            <a:r>
              <a:rPr sz="400" spc="-10" dirty="0">
                <a:latin typeface="Arial MT"/>
                <a:cs typeface="Arial MT"/>
              </a:rPr>
              <a:t>a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5-dim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output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vector 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for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a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multi-output</a:t>
            </a:r>
            <a:r>
              <a:rPr sz="400" spc="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regression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problem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0" name="object 10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8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169291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Supervised</a:t>
            </a:r>
            <a:r>
              <a:rPr sz="1400" b="1" spc="5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Learning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7634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1477" y="387013"/>
            <a:ext cx="5057775" cy="67183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95"/>
              </a:spcBef>
            </a:pPr>
            <a:r>
              <a:rPr sz="1000" spc="-40" dirty="0">
                <a:latin typeface="Tahoma"/>
                <a:cs typeface="Tahoma"/>
              </a:rPr>
              <a:t>Supervised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Learning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comes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many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flavors.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flavor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depends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u="sng" spc="-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type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each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output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endParaRPr sz="1050" baseline="-11904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95"/>
              </a:spcBef>
            </a:pP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Regression:</a:t>
            </a:r>
            <a:r>
              <a:rPr sz="1000" spc="1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202" baseline="-11904" dirty="0">
                <a:latin typeface="Arial"/>
                <a:cs typeface="Arial"/>
              </a:rPr>
              <a:t> </a:t>
            </a:r>
            <a:r>
              <a:rPr sz="1000" spc="40" dirty="0">
                <a:latin typeface="Cambria"/>
                <a:cs typeface="Cambria"/>
              </a:rPr>
              <a:t>∈</a:t>
            </a:r>
            <a:r>
              <a:rPr sz="1000" spc="55" dirty="0">
                <a:latin typeface="Cambria"/>
                <a:cs typeface="Cambria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R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Tahoma"/>
                <a:cs typeface="Tahoma"/>
              </a:rPr>
              <a:t>(real-valued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scalar)</a:t>
            </a:r>
            <a:endParaRPr sz="10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495"/>
              </a:spcBef>
            </a:pPr>
            <a:r>
              <a:rPr sz="1000" dirty="0">
                <a:solidFill>
                  <a:srgbClr val="0000FF"/>
                </a:solidFill>
                <a:latin typeface="Tahoma"/>
                <a:cs typeface="Tahoma"/>
              </a:rPr>
              <a:t>Multi-Output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Regression:</a:t>
            </a:r>
            <a:r>
              <a:rPr sz="1000" spc="13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b="1" i="1" spc="5" dirty="0">
                <a:latin typeface="Corbel"/>
                <a:cs typeface="Corbel"/>
              </a:rPr>
              <a:t>y</a:t>
            </a:r>
            <a:r>
              <a:rPr sz="1000" b="1" i="1" spc="-90" dirty="0">
                <a:latin typeface="Corbel"/>
                <a:cs typeface="Corbel"/>
              </a:rPr>
              <a:t> </a:t>
            </a:r>
            <a:r>
              <a:rPr sz="1050" i="1" spc="-15" baseline="-19841" dirty="0">
                <a:latin typeface="Arial"/>
                <a:cs typeface="Arial"/>
              </a:rPr>
              <a:t>n</a:t>
            </a:r>
            <a:r>
              <a:rPr sz="1050" i="1" spc="217" baseline="-19841" dirty="0">
                <a:latin typeface="Arial"/>
                <a:cs typeface="Arial"/>
              </a:rPr>
              <a:t> </a:t>
            </a:r>
            <a:r>
              <a:rPr sz="1000" spc="40" dirty="0">
                <a:latin typeface="Cambria"/>
                <a:cs typeface="Cambria"/>
              </a:rPr>
              <a:t>∈</a:t>
            </a:r>
            <a:r>
              <a:rPr sz="1000" spc="60" dirty="0">
                <a:latin typeface="Cambria"/>
                <a:cs typeface="Cambria"/>
              </a:rPr>
              <a:t> </a:t>
            </a:r>
            <a:r>
              <a:rPr sz="1000" spc="30" dirty="0">
                <a:latin typeface="Microsoft Sans Serif"/>
                <a:cs typeface="Microsoft Sans Serif"/>
              </a:rPr>
              <a:t>R</a:t>
            </a:r>
            <a:r>
              <a:rPr sz="1050" i="1" spc="44" baseline="27777" dirty="0">
                <a:latin typeface="Arial"/>
                <a:cs typeface="Arial"/>
              </a:rPr>
              <a:t>M</a:t>
            </a:r>
            <a:r>
              <a:rPr sz="1050" i="1" spc="375" baseline="27777" dirty="0">
                <a:latin typeface="Arial"/>
                <a:cs typeface="Arial"/>
              </a:rPr>
              <a:t> </a:t>
            </a:r>
            <a:r>
              <a:rPr sz="1000" spc="-35" dirty="0">
                <a:latin typeface="Tahoma"/>
                <a:cs typeface="Tahoma"/>
              </a:rPr>
              <a:t>(real-valued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vector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containing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35" dirty="0">
                <a:latin typeface="Arial"/>
                <a:cs typeface="Arial"/>
              </a:rPr>
              <a:t>M</a:t>
            </a:r>
            <a:r>
              <a:rPr sz="1000" i="1" spc="140" dirty="0">
                <a:latin typeface="Arial"/>
                <a:cs typeface="Arial"/>
              </a:rPr>
              <a:t> </a:t>
            </a:r>
            <a:r>
              <a:rPr sz="1000" spc="-25" dirty="0">
                <a:latin typeface="Tahoma"/>
                <a:cs typeface="Tahoma"/>
              </a:rPr>
              <a:t>outputs)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742975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958329"/>
            <a:ext cx="59601" cy="59601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609164" y="1109052"/>
          <a:ext cx="800733" cy="1545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"/>
                <a:gridCol w="160020"/>
                <a:gridCol w="160019"/>
                <a:gridCol w="160020"/>
                <a:gridCol w="160654"/>
              </a:tblGrid>
              <a:tr h="154527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00" spc="-5" dirty="0">
                          <a:latin typeface="Arial MT"/>
                          <a:cs typeface="Arial MT"/>
                        </a:rPr>
                        <a:t>0.3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0.1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0.2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0.8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0.4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586748" y="1275613"/>
            <a:ext cx="835660" cy="140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27305">
              <a:lnSpc>
                <a:spcPts val="440"/>
              </a:lnSpc>
              <a:spcBef>
                <a:spcPts val="135"/>
              </a:spcBef>
            </a:pPr>
            <a:r>
              <a:rPr sz="400" spc="-10" dirty="0">
                <a:latin typeface="Arial MT"/>
                <a:cs typeface="Arial MT"/>
              </a:rPr>
              <a:t>Illustration</a:t>
            </a:r>
            <a:r>
              <a:rPr sz="400" spc="-5" dirty="0">
                <a:latin typeface="Arial MT"/>
                <a:cs typeface="Arial MT"/>
              </a:rPr>
              <a:t> of </a:t>
            </a:r>
            <a:r>
              <a:rPr sz="400" spc="-10" dirty="0">
                <a:latin typeface="Arial MT"/>
                <a:cs typeface="Arial MT"/>
              </a:rPr>
              <a:t>a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5-dim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output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vector 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for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a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multi-output</a:t>
            </a:r>
            <a:r>
              <a:rPr sz="400" spc="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regression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problem</a:t>
            </a:r>
            <a:endParaRPr sz="4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1536458"/>
            <a:ext cx="59601" cy="5960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41477" y="1459362"/>
            <a:ext cx="49669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0000FF"/>
                </a:solidFill>
                <a:latin typeface="Tahoma"/>
                <a:cs typeface="Tahoma"/>
              </a:rPr>
              <a:t>Binary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Classification:</a:t>
            </a:r>
            <a:r>
              <a:rPr sz="1000" spc="14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-30" baseline="-11904" dirty="0">
                <a:latin typeface="Arial"/>
                <a:cs typeface="Arial"/>
              </a:rPr>
              <a:t> </a:t>
            </a:r>
            <a:r>
              <a:rPr sz="1000" spc="40" dirty="0">
                <a:latin typeface="Cambria"/>
                <a:cs typeface="Cambria"/>
              </a:rPr>
              <a:t>∈</a:t>
            </a:r>
            <a:r>
              <a:rPr sz="1000" spc="60" dirty="0">
                <a:latin typeface="Cambria"/>
                <a:cs typeface="Cambria"/>
              </a:rPr>
              <a:t> </a:t>
            </a:r>
            <a:r>
              <a:rPr sz="1000" spc="70" dirty="0">
                <a:latin typeface="Cambria"/>
                <a:cs typeface="Cambria"/>
              </a:rPr>
              <a:t>{−</a:t>
            </a:r>
            <a:r>
              <a:rPr sz="1000" spc="70" dirty="0">
                <a:latin typeface="Tahoma"/>
                <a:cs typeface="Tahoma"/>
              </a:rPr>
              <a:t>1</a:t>
            </a:r>
            <a:r>
              <a:rPr sz="1000" i="1" spc="70" dirty="0">
                <a:latin typeface="Arial"/>
                <a:cs typeface="Arial"/>
              </a:rPr>
              <a:t>,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spc="35" dirty="0">
                <a:latin typeface="Tahoma"/>
                <a:cs typeface="Tahoma"/>
              </a:rPr>
              <a:t>+1</a:t>
            </a:r>
            <a:r>
              <a:rPr sz="1000" spc="35" dirty="0">
                <a:latin typeface="Cambria"/>
                <a:cs typeface="Cambria"/>
              </a:rPr>
              <a:t>}</a:t>
            </a:r>
            <a:r>
              <a:rPr sz="1000" spc="114" dirty="0">
                <a:latin typeface="Cambria"/>
                <a:cs typeface="Cambri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20" dirty="0">
                <a:latin typeface="Cambria"/>
                <a:cs typeface="Cambria"/>
              </a:rPr>
              <a:t>{</a:t>
            </a:r>
            <a:r>
              <a:rPr sz="1000" spc="20" dirty="0">
                <a:latin typeface="Tahoma"/>
                <a:cs typeface="Tahoma"/>
              </a:rPr>
              <a:t>0</a:t>
            </a:r>
            <a:r>
              <a:rPr sz="1000" i="1" spc="20" dirty="0">
                <a:latin typeface="Arial"/>
                <a:cs typeface="Arial"/>
              </a:rPr>
              <a:t>,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spc="30" dirty="0">
                <a:latin typeface="Tahoma"/>
                <a:cs typeface="Tahoma"/>
              </a:rPr>
              <a:t>1</a:t>
            </a:r>
            <a:r>
              <a:rPr sz="1000" spc="30" dirty="0">
                <a:latin typeface="Cambria"/>
                <a:cs typeface="Cambria"/>
              </a:rPr>
              <a:t>}</a:t>
            </a:r>
            <a:r>
              <a:rPr sz="1000" spc="120" dirty="0">
                <a:latin typeface="Cambria"/>
                <a:cs typeface="Cambria"/>
              </a:rPr>
              <a:t> </a:t>
            </a:r>
            <a:r>
              <a:rPr sz="1000" spc="-20" dirty="0">
                <a:latin typeface="Tahoma"/>
                <a:cs typeface="Tahoma"/>
              </a:rPr>
              <a:t>(output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classification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also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called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“label”)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2" name="object 12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8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169291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Supervised</a:t>
            </a:r>
            <a:r>
              <a:rPr sz="1400" b="1" spc="5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Learning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7634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1477" y="387013"/>
            <a:ext cx="5057775" cy="67183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95"/>
              </a:spcBef>
            </a:pPr>
            <a:r>
              <a:rPr sz="1000" spc="-40" dirty="0">
                <a:latin typeface="Tahoma"/>
                <a:cs typeface="Tahoma"/>
              </a:rPr>
              <a:t>Supervised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Learning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comes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many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flavors.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flavor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depends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u="sng" spc="-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type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each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output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endParaRPr sz="1050" baseline="-11904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95"/>
              </a:spcBef>
            </a:pP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Regression:</a:t>
            </a:r>
            <a:r>
              <a:rPr sz="1000" spc="1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202" baseline="-11904" dirty="0">
                <a:latin typeface="Arial"/>
                <a:cs typeface="Arial"/>
              </a:rPr>
              <a:t> </a:t>
            </a:r>
            <a:r>
              <a:rPr sz="1000" spc="40" dirty="0">
                <a:latin typeface="Cambria"/>
                <a:cs typeface="Cambria"/>
              </a:rPr>
              <a:t>∈</a:t>
            </a:r>
            <a:r>
              <a:rPr sz="1000" spc="55" dirty="0">
                <a:latin typeface="Cambria"/>
                <a:cs typeface="Cambria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R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Tahoma"/>
                <a:cs typeface="Tahoma"/>
              </a:rPr>
              <a:t>(real-valued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scalar)</a:t>
            </a:r>
            <a:endParaRPr sz="10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495"/>
              </a:spcBef>
            </a:pPr>
            <a:r>
              <a:rPr sz="1000" dirty="0">
                <a:solidFill>
                  <a:srgbClr val="0000FF"/>
                </a:solidFill>
                <a:latin typeface="Tahoma"/>
                <a:cs typeface="Tahoma"/>
              </a:rPr>
              <a:t>Multi-Output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Regression:</a:t>
            </a:r>
            <a:r>
              <a:rPr sz="1000" spc="13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b="1" i="1" spc="5" dirty="0">
                <a:latin typeface="Corbel"/>
                <a:cs typeface="Corbel"/>
              </a:rPr>
              <a:t>y</a:t>
            </a:r>
            <a:r>
              <a:rPr sz="1000" b="1" i="1" spc="-90" dirty="0">
                <a:latin typeface="Corbel"/>
                <a:cs typeface="Corbel"/>
              </a:rPr>
              <a:t> </a:t>
            </a:r>
            <a:r>
              <a:rPr sz="1050" i="1" spc="-15" baseline="-19841" dirty="0">
                <a:latin typeface="Arial"/>
                <a:cs typeface="Arial"/>
              </a:rPr>
              <a:t>n</a:t>
            </a:r>
            <a:r>
              <a:rPr sz="1050" i="1" spc="217" baseline="-19841" dirty="0">
                <a:latin typeface="Arial"/>
                <a:cs typeface="Arial"/>
              </a:rPr>
              <a:t> </a:t>
            </a:r>
            <a:r>
              <a:rPr sz="1000" spc="40" dirty="0">
                <a:latin typeface="Cambria"/>
                <a:cs typeface="Cambria"/>
              </a:rPr>
              <a:t>∈</a:t>
            </a:r>
            <a:r>
              <a:rPr sz="1000" spc="60" dirty="0">
                <a:latin typeface="Cambria"/>
                <a:cs typeface="Cambria"/>
              </a:rPr>
              <a:t> </a:t>
            </a:r>
            <a:r>
              <a:rPr sz="1000" spc="30" dirty="0">
                <a:latin typeface="Microsoft Sans Serif"/>
                <a:cs typeface="Microsoft Sans Serif"/>
              </a:rPr>
              <a:t>R</a:t>
            </a:r>
            <a:r>
              <a:rPr sz="1050" i="1" spc="44" baseline="27777" dirty="0">
                <a:latin typeface="Arial"/>
                <a:cs typeface="Arial"/>
              </a:rPr>
              <a:t>M</a:t>
            </a:r>
            <a:r>
              <a:rPr sz="1050" i="1" spc="375" baseline="27777" dirty="0">
                <a:latin typeface="Arial"/>
                <a:cs typeface="Arial"/>
              </a:rPr>
              <a:t> </a:t>
            </a:r>
            <a:r>
              <a:rPr sz="1000" spc="-35" dirty="0">
                <a:latin typeface="Tahoma"/>
                <a:cs typeface="Tahoma"/>
              </a:rPr>
              <a:t>(real-valued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vector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containing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35" dirty="0">
                <a:latin typeface="Arial"/>
                <a:cs typeface="Arial"/>
              </a:rPr>
              <a:t>M</a:t>
            </a:r>
            <a:r>
              <a:rPr sz="1000" i="1" spc="140" dirty="0">
                <a:latin typeface="Arial"/>
                <a:cs typeface="Arial"/>
              </a:rPr>
              <a:t> </a:t>
            </a:r>
            <a:r>
              <a:rPr sz="1000" spc="-25" dirty="0">
                <a:latin typeface="Tahoma"/>
                <a:cs typeface="Tahoma"/>
              </a:rPr>
              <a:t>outputs)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742975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958329"/>
            <a:ext cx="59601" cy="59601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609164" y="1109052"/>
          <a:ext cx="800733" cy="1545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"/>
                <a:gridCol w="160020"/>
                <a:gridCol w="160019"/>
                <a:gridCol w="160020"/>
                <a:gridCol w="160654"/>
              </a:tblGrid>
              <a:tr h="154527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00" spc="-5" dirty="0">
                          <a:latin typeface="Arial MT"/>
                          <a:cs typeface="Arial MT"/>
                        </a:rPr>
                        <a:t>0.3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0.1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0.2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0.8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0.4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586748" y="1275613"/>
            <a:ext cx="835660" cy="140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27305">
              <a:lnSpc>
                <a:spcPts val="440"/>
              </a:lnSpc>
              <a:spcBef>
                <a:spcPts val="135"/>
              </a:spcBef>
            </a:pPr>
            <a:r>
              <a:rPr sz="400" spc="-10" dirty="0">
                <a:latin typeface="Arial MT"/>
                <a:cs typeface="Arial MT"/>
              </a:rPr>
              <a:t>Illustration</a:t>
            </a:r>
            <a:r>
              <a:rPr sz="400" spc="-5" dirty="0">
                <a:latin typeface="Arial MT"/>
                <a:cs typeface="Arial MT"/>
              </a:rPr>
              <a:t> of </a:t>
            </a:r>
            <a:r>
              <a:rPr sz="400" spc="-10" dirty="0">
                <a:latin typeface="Arial MT"/>
                <a:cs typeface="Arial MT"/>
              </a:rPr>
              <a:t>a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5-dim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output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vector 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for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a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multi-output</a:t>
            </a:r>
            <a:r>
              <a:rPr sz="400" spc="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regression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problem</a:t>
            </a:r>
            <a:endParaRPr sz="4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1536458"/>
            <a:ext cx="59601" cy="5960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41477" y="1395838"/>
            <a:ext cx="5330825" cy="45656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95"/>
              </a:spcBef>
            </a:pPr>
            <a:r>
              <a:rPr sz="1000" spc="-20" dirty="0">
                <a:solidFill>
                  <a:srgbClr val="0000FF"/>
                </a:solidFill>
                <a:latin typeface="Tahoma"/>
                <a:cs typeface="Tahoma"/>
              </a:rPr>
              <a:t>Binary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Classification:</a:t>
            </a:r>
            <a:r>
              <a:rPr sz="1000" spc="14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-30" baseline="-11904" dirty="0">
                <a:latin typeface="Arial"/>
                <a:cs typeface="Arial"/>
              </a:rPr>
              <a:t> </a:t>
            </a:r>
            <a:r>
              <a:rPr sz="1000" spc="40" dirty="0">
                <a:latin typeface="Cambria"/>
                <a:cs typeface="Cambria"/>
              </a:rPr>
              <a:t>∈</a:t>
            </a:r>
            <a:r>
              <a:rPr sz="1000" spc="60" dirty="0">
                <a:latin typeface="Cambria"/>
                <a:cs typeface="Cambria"/>
              </a:rPr>
              <a:t> </a:t>
            </a:r>
            <a:r>
              <a:rPr sz="1000" spc="70" dirty="0">
                <a:latin typeface="Cambria"/>
                <a:cs typeface="Cambria"/>
              </a:rPr>
              <a:t>{−</a:t>
            </a:r>
            <a:r>
              <a:rPr sz="1000" spc="70" dirty="0">
                <a:latin typeface="Tahoma"/>
                <a:cs typeface="Tahoma"/>
              </a:rPr>
              <a:t>1</a:t>
            </a:r>
            <a:r>
              <a:rPr sz="1000" i="1" spc="70" dirty="0">
                <a:latin typeface="Arial"/>
                <a:cs typeface="Arial"/>
              </a:rPr>
              <a:t>,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spc="35" dirty="0">
                <a:latin typeface="Tahoma"/>
                <a:cs typeface="Tahoma"/>
              </a:rPr>
              <a:t>+1</a:t>
            </a:r>
            <a:r>
              <a:rPr sz="1000" spc="35" dirty="0">
                <a:latin typeface="Cambria"/>
                <a:cs typeface="Cambria"/>
              </a:rPr>
              <a:t>}</a:t>
            </a:r>
            <a:r>
              <a:rPr sz="1000" spc="114" dirty="0">
                <a:latin typeface="Cambria"/>
                <a:cs typeface="Cambri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20" dirty="0">
                <a:latin typeface="Cambria"/>
                <a:cs typeface="Cambria"/>
              </a:rPr>
              <a:t>{</a:t>
            </a:r>
            <a:r>
              <a:rPr sz="1000" spc="20" dirty="0">
                <a:latin typeface="Tahoma"/>
                <a:cs typeface="Tahoma"/>
              </a:rPr>
              <a:t>0</a:t>
            </a:r>
            <a:r>
              <a:rPr sz="1000" i="1" spc="20" dirty="0">
                <a:latin typeface="Arial"/>
                <a:cs typeface="Arial"/>
              </a:rPr>
              <a:t>,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spc="30" dirty="0">
                <a:latin typeface="Tahoma"/>
                <a:cs typeface="Tahoma"/>
              </a:rPr>
              <a:t>1</a:t>
            </a:r>
            <a:r>
              <a:rPr sz="1000" spc="30" dirty="0">
                <a:latin typeface="Cambria"/>
                <a:cs typeface="Cambria"/>
              </a:rPr>
              <a:t>}</a:t>
            </a:r>
            <a:r>
              <a:rPr sz="1000" spc="120" dirty="0">
                <a:latin typeface="Cambria"/>
                <a:cs typeface="Cambria"/>
              </a:rPr>
              <a:t> </a:t>
            </a:r>
            <a:r>
              <a:rPr sz="1000" spc="-20" dirty="0">
                <a:latin typeface="Tahoma"/>
                <a:cs typeface="Tahoma"/>
              </a:rPr>
              <a:t>(output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classification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also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called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“label”)</a:t>
            </a:r>
            <a:endParaRPr sz="10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495"/>
              </a:spcBef>
            </a:pPr>
            <a:r>
              <a:rPr sz="1000" spc="-15" dirty="0">
                <a:solidFill>
                  <a:srgbClr val="0000FF"/>
                </a:solidFill>
                <a:latin typeface="Tahoma"/>
                <a:cs typeface="Tahoma"/>
              </a:rPr>
              <a:t>Multi-class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Classification:</a:t>
            </a:r>
            <a:r>
              <a:rPr sz="1000" spc="1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-22" baseline="-11904" dirty="0">
                <a:latin typeface="Arial"/>
                <a:cs typeface="Arial"/>
              </a:rPr>
              <a:t> </a:t>
            </a:r>
            <a:r>
              <a:rPr sz="1000" spc="40" dirty="0">
                <a:latin typeface="Cambria"/>
                <a:cs typeface="Cambria"/>
              </a:rPr>
              <a:t>∈</a:t>
            </a:r>
            <a:r>
              <a:rPr sz="1000" spc="60" dirty="0">
                <a:latin typeface="Cambria"/>
                <a:cs typeface="Cambria"/>
              </a:rPr>
              <a:t> </a:t>
            </a:r>
            <a:r>
              <a:rPr sz="1000" spc="15" dirty="0">
                <a:latin typeface="Cambria"/>
                <a:cs typeface="Cambria"/>
              </a:rPr>
              <a:t>{</a:t>
            </a:r>
            <a:r>
              <a:rPr sz="1000" spc="15" dirty="0">
                <a:latin typeface="Tahoma"/>
                <a:cs typeface="Tahoma"/>
              </a:rPr>
              <a:t>1</a:t>
            </a:r>
            <a:r>
              <a:rPr sz="1000" i="1" spc="15" dirty="0">
                <a:latin typeface="Arial"/>
                <a:cs typeface="Arial"/>
              </a:rPr>
              <a:t>,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spc="-25" dirty="0">
                <a:latin typeface="Tahoma"/>
                <a:cs typeface="Tahoma"/>
              </a:rPr>
              <a:t>2</a:t>
            </a:r>
            <a:r>
              <a:rPr sz="1000" i="1" spc="-25" dirty="0">
                <a:latin typeface="Arial"/>
                <a:cs typeface="Arial"/>
              </a:rPr>
              <a:t>,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.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.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.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,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i="1" spc="110" dirty="0">
                <a:latin typeface="Arial"/>
                <a:cs typeface="Arial"/>
              </a:rPr>
              <a:t>M</a:t>
            </a:r>
            <a:r>
              <a:rPr sz="1000" spc="110" dirty="0">
                <a:latin typeface="Cambria"/>
                <a:cs typeface="Cambria"/>
              </a:rPr>
              <a:t>}</a:t>
            </a:r>
            <a:r>
              <a:rPr sz="1000" spc="80" dirty="0">
                <a:latin typeface="Cambria"/>
                <a:cs typeface="Cambri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20" dirty="0">
                <a:latin typeface="Cambria"/>
                <a:cs typeface="Cambria"/>
              </a:rPr>
              <a:t>{</a:t>
            </a:r>
            <a:r>
              <a:rPr sz="1000" spc="20" dirty="0">
                <a:latin typeface="Tahoma"/>
                <a:cs typeface="Tahoma"/>
              </a:rPr>
              <a:t>0</a:t>
            </a:r>
            <a:r>
              <a:rPr sz="1000" i="1" spc="20" dirty="0">
                <a:latin typeface="Arial"/>
                <a:cs typeface="Arial"/>
              </a:rPr>
              <a:t>,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spc="-25" dirty="0">
                <a:latin typeface="Tahoma"/>
                <a:cs typeface="Tahoma"/>
              </a:rPr>
              <a:t>1</a:t>
            </a:r>
            <a:r>
              <a:rPr sz="1000" i="1" spc="-25" dirty="0">
                <a:latin typeface="Arial"/>
                <a:cs typeface="Arial"/>
              </a:rPr>
              <a:t>,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.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.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.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,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i="1" spc="35" dirty="0">
                <a:latin typeface="Arial"/>
                <a:cs typeface="Arial"/>
              </a:rPr>
              <a:t>M</a:t>
            </a:r>
            <a:r>
              <a:rPr sz="1000" i="1" spc="-50" dirty="0">
                <a:latin typeface="Arial"/>
                <a:cs typeface="Arial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spc="-70" dirty="0">
                <a:latin typeface="Cambria"/>
                <a:cs typeface="Cambria"/>
              </a:rPr>
              <a:t> </a:t>
            </a:r>
            <a:r>
              <a:rPr sz="1000" spc="30" dirty="0">
                <a:latin typeface="Tahoma"/>
                <a:cs typeface="Tahoma"/>
              </a:rPr>
              <a:t>1</a:t>
            </a:r>
            <a:r>
              <a:rPr sz="1000" spc="30" dirty="0">
                <a:latin typeface="Cambria"/>
                <a:cs typeface="Cambria"/>
              </a:rPr>
              <a:t>}</a:t>
            </a:r>
            <a:r>
              <a:rPr sz="1000" spc="75" dirty="0">
                <a:latin typeface="Cambria"/>
                <a:cs typeface="Cambria"/>
              </a:rPr>
              <a:t> </a:t>
            </a:r>
            <a:r>
              <a:rPr sz="1000" spc="-45" dirty="0">
                <a:latin typeface="Tahoma"/>
                <a:cs typeface="Tahoma"/>
              </a:rPr>
              <a:t>(one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i="1" spc="35" dirty="0">
                <a:latin typeface="Arial"/>
                <a:cs typeface="Arial"/>
              </a:rPr>
              <a:t>M</a:t>
            </a:r>
            <a:r>
              <a:rPr sz="1000" i="1" spc="100" dirty="0">
                <a:latin typeface="Arial"/>
                <a:cs typeface="Arial"/>
              </a:rPr>
              <a:t> </a:t>
            </a:r>
            <a:r>
              <a:rPr sz="1000" spc="-50" dirty="0">
                <a:latin typeface="Tahoma"/>
                <a:cs typeface="Tahoma"/>
              </a:rPr>
              <a:t>classes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correct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label)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751799"/>
            <a:ext cx="59601" cy="59601"/>
          </a:xfrm>
          <a:prstGeom prst="rect">
            <a:avLst/>
          </a:prstGeom>
        </p:spPr>
      </p:pic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604401" y="1901901"/>
          <a:ext cx="800733" cy="154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"/>
                <a:gridCol w="160020"/>
                <a:gridCol w="160019"/>
                <a:gridCol w="160020"/>
                <a:gridCol w="160654"/>
              </a:tblGrid>
              <a:tr h="15494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1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2538742" y="2061667"/>
            <a:ext cx="935355" cy="140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0005" marR="5080" indent="-27940">
              <a:lnSpc>
                <a:spcPts val="440"/>
              </a:lnSpc>
              <a:spcBef>
                <a:spcPts val="135"/>
              </a:spcBef>
            </a:pPr>
            <a:r>
              <a:rPr sz="400" spc="-10" dirty="0">
                <a:latin typeface="Arial MT"/>
                <a:cs typeface="Arial MT"/>
              </a:rPr>
              <a:t>Illustration</a:t>
            </a:r>
            <a:r>
              <a:rPr sz="400" spc="-5" dirty="0">
                <a:latin typeface="Arial MT"/>
                <a:cs typeface="Arial MT"/>
              </a:rPr>
              <a:t> of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a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5-dim</a:t>
            </a:r>
            <a:r>
              <a:rPr sz="400" spc="5" dirty="0">
                <a:latin typeface="Arial MT"/>
                <a:cs typeface="Arial MT"/>
              </a:rPr>
              <a:t> </a:t>
            </a:r>
            <a:r>
              <a:rPr sz="400" spc="-5" dirty="0">
                <a:solidFill>
                  <a:srgbClr val="0000CC"/>
                </a:solidFill>
                <a:latin typeface="Arial MT"/>
                <a:cs typeface="Arial MT"/>
              </a:rPr>
              <a:t>one-hot </a:t>
            </a:r>
            <a:r>
              <a:rPr sz="400" spc="-10" dirty="0">
                <a:latin typeface="Arial MT"/>
                <a:cs typeface="Arial MT"/>
              </a:rPr>
              <a:t>label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vector </a:t>
            </a:r>
            <a:r>
              <a:rPr sz="400" spc="-9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for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a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multi-class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classification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problem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5" name="object 15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8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5998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7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Notation/Nomenclature/Convention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621271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544174"/>
            <a:ext cx="42614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Supervised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Learning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requires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set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of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input-output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pairs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110" dirty="0">
                <a:latin typeface="Cambria"/>
                <a:cs typeface="Cambria"/>
              </a:rPr>
              <a:t>{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7041" y="601106"/>
            <a:ext cx="2451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/>
                <a:cs typeface="Arial"/>
              </a:rPr>
              <a:t>n     n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2670" y="544174"/>
            <a:ext cx="48958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ahoma"/>
                <a:cs typeface="Tahoma"/>
              </a:rPr>
              <a:t>(</a:t>
            </a:r>
            <a:r>
              <a:rPr sz="1000" b="1" i="1" spc="-5" dirty="0">
                <a:latin typeface="Corbel"/>
                <a:cs typeface="Corbel"/>
              </a:rPr>
              <a:t>x  </a:t>
            </a:r>
            <a:r>
              <a:rPr sz="1000" b="1" i="1" spc="-85" dirty="0">
                <a:latin typeface="Corbel"/>
                <a:cs typeface="Corbel"/>
              </a:rPr>
              <a:t> </a:t>
            </a:r>
            <a:r>
              <a:rPr sz="1000" i="1" spc="-5" dirty="0">
                <a:latin typeface="Arial"/>
                <a:cs typeface="Arial"/>
              </a:rPr>
              <a:t>,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i="1" spc="-45" dirty="0">
                <a:latin typeface="Arial"/>
                <a:cs typeface="Arial"/>
              </a:rPr>
              <a:t>y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110" dirty="0">
                <a:latin typeface="Cambria"/>
                <a:cs typeface="Cambria"/>
              </a:rPr>
              <a:t>}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6868" y="536209"/>
            <a:ext cx="196215" cy="210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30"/>
              </a:lnSpc>
              <a:spcBef>
                <a:spcPts val="95"/>
              </a:spcBef>
            </a:pPr>
            <a:r>
              <a:rPr sz="700" i="1" spc="15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730"/>
              </a:lnSpc>
            </a:pPr>
            <a:r>
              <a:rPr sz="700" i="1" dirty="0">
                <a:latin typeface="Arial"/>
                <a:cs typeface="Arial"/>
              </a:rPr>
              <a:t>n</a:t>
            </a:r>
            <a:r>
              <a:rPr sz="700" spc="70" dirty="0">
                <a:latin typeface="Microsoft Sans Serif"/>
                <a:cs typeface="Microsoft Sans Serif"/>
              </a:rPr>
              <a:t>=1</a:t>
            </a:r>
            <a:endParaRPr sz="7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842683"/>
            <a:ext cx="59601" cy="5960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173664" y="822530"/>
            <a:ext cx="742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6877" y="765586"/>
            <a:ext cx="39522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Unsupervised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Learning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requires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set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of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inputs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50" dirty="0">
                <a:latin typeface="Cambria"/>
                <a:cs typeface="Cambria"/>
              </a:rPr>
              <a:t>{</a:t>
            </a:r>
            <a:r>
              <a:rPr sz="1000" b="1" i="1" spc="50" dirty="0">
                <a:latin typeface="Corbel"/>
                <a:cs typeface="Corbel"/>
              </a:rPr>
              <a:t>x </a:t>
            </a:r>
            <a:r>
              <a:rPr sz="1000" b="1" i="1" spc="75" dirty="0">
                <a:latin typeface="Corbel"/>
                <a:cs typeface="Corbel"/>
              </a:rPr>
              <a:t> </a:t>
            </a:r>
            <a:r>
              <a:rPr sz="1000" spc="110" dirty="0">
                <a:latin typeface="Cambria"/>
                <a:cs typeface="Cambria"/>
              </a:rPr>
              <a:t>}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93311" y="757633"/>
            <a:ext cx="920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15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93311" y="836005"/>
            <a:ext cx="1962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dirty="0">
                <a:latin typeface="Arial"/>
                <a:cs typeface="Arial"/>
              </a:rPr>
              <a:t>n</a:t>
            </a:r>
            <a:r>
              <a:rPr sz="700" spc="70" dirty="0">
                <a:latin typeface="Microsoft Sans Serif"/>
                <a:cs typeface="Microsoft Sans Serif"/>
              </a:rPr>
              <a:t>=1</a:t>
            </a:r>
            <a:endParaRPr sz="70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705" y="1083081"/>
            <a:ext cx="59601" cy="5960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41477" y="1005984"/>
            <a:ext cx="5278755" cy="316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 marR="30480">
              <a:lnSpc>
                <a:spcPts val="1100"/>
              </a:lnSpc>
              <a:spcBef>
                <a:spcPts val="215"/>
              </a:spcBef>
            </a:pPr>
            <a:r>
              <a:rPr sz="1000" spc="-20" dirty="0">
                <a:latin typeface="Tahoma"/>
                <a:cs typeface="Tahoma"/>
              </a:rPr>
              <a:t>Each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input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0" dirty="0">
                <a:latin typeface="Corbel"/>
                <a:cs typeface="Corbel"/>
              </a:rPr>
              <a:t> </a:t>
            </a:r>
            <a:r>
              <a:rPr sz="1050" i="1" spc="-15" baseline="-11904" dirty="0">
                <a:latin typeface="Arial"/>
                <a:cs typeface="Arial"/>
              </a:rPr>
              <a:t>n</a:t>
            </a:r>
            <a:r>
              <a:rPr sz="1050" i="1" spc="44" baseline="-11904" dirty="0"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(usually)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solidFill>
                  <a:srgbClr val="0000FF"/>
                </a:solidFill>
                <a:latin typeface="Tahoma"/>
                <a:cs typeface="Tahoma"/>
              </a:rPr>
              <a:t>vector</a:t>
            </a:r>
            <a:r>
              <a:rPr sz="10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containing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values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FF0000"/>
                </a:solidFill>
                <a:latin typeface="Tahoma"/>
                <a:cs typeface="Tahoma"/>
              </a:rPr>
              <a:t>features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FF0000"/>
                </a:solidFill>
                <a:latin typeface="Tahoma"/>
                <a:cs typeface="Tahoma"/>
              </a:rPr>
              <a:t>attributes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solidFill>
                  <a:srgbClr val="FF0000"/>
                </a:solidFill>
                <a:latin typeface="Tahoma"/>
                <a:cs typeface="Tahoma"/>
              </a:rPr>
              <a:t>covariates </a:t>
            </a:r>
            <a:r>
              <a:rPr sz="1000" spc="-3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encode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properties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it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represents,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e.g.,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6" name="object 16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3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169291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Supervised</a:t>
            </a:r>
            <a:r>
              <a:rPr sz="1400" b="1" spc="5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Learning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7634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1477" y="387013"/>
            <a:ext cx="5057775" cy="67183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95"/>
              </a:spcBef>
            </a:pPr>
            <a:r>
              <a:rPr sz="1000" spc="-40" dirty="0">
                <a:latin typeface="Tahoma"/>
                <a:cs typeface="Tahoma"/>
              </a:rPr>
              <a:t>Supervised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Learning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comes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many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flavors.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flavor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depends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u="sng" spc="-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type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each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output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endParaRPr sz="1050" baseline="-11904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95"/>
              </a:spcBef>
            </a:pP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Regression:</a:t>
            </a:r>
            <a:r>
              <a:rPr sz="1000" spc="1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202" baseline="-11904" dirty="0">
                <a:latin typeface="Arial"/>
                <a:cs typeface="Arial"/>
              </a:rPr>
              <a:t> </a:t>
            </a:r>
            <a:r>
              <a:rPr sz="1000" spc="40" dirty="0">
                <a:latin typeface="Cambria"/>
                <a:cs typeface="Cambria"/>
              </a:rPr>
              <a:t>∈</a:t>
            </a:r>
            <a:r>
              <a:rPr sz="1000" spc="55" dirty="0">
                <a:latin typeface="Cambria"/>
                <a:cs typeface="Cambria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R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Tahoma"/>
                <a:cs typeface="Tahoma"/>
              </a:rPr>
              <a:t>(real-valued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scalar)</a:t>
            </a:r>
            <a:endParaRPr sz="10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495"/>
              </a:spcBef>
            </a:pPr>
            <a:r>
              <a:rPr sz="1000" dirty="0">
                <a:solidFill>
                  <a:srgbClr val="0000FF"/>
                </a:solidFill>
                <a:latin typeface="Tahoma"/>
                <a:cs typeface="Tahoma"/>
              </a:rPr>
              <a:t>Multi-Output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Regression:</a:t>
            </a:r>
            <a:r>
              <a:rPr sz="1000" spc="13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b="1" i="1" spc="5" dirty="0">
                <a:latin typeface="Corbel"/>
                <a:cs typeface="Corbel"/>
              </a:rPr>
              <a:t>y</a:t>
            </a:r>
            <a:r>
              <a:rPr sz="1000" b="1" i="1" spc="-90" dirty="0">
                <a:latin typeface="Corbel"/>
                <a:cs typeface="Corbel"/>
              </a:rPr>
              <a:t> </a:t>
            </a:r>
            <a:r>
              <a:rPr sz="1050" i="1" spc="-15" baseline="-19841" dirty="0">
                <a:latin typeface="Arial"/>
                <a:cs typeface="Arial"/>
              </a:rPr>
              <a:t>n</a:t>
            </a:r>
            <a:r>
              <a:rPr sz="1050" i="1" spc="217" baseline="-19841" dirty="0">
                <a:latin typeface="Arial"/>
                <a:cs typeface="Arial"/>
              </a:rPr>
              <a:t> </a:t>
            </a:r>
            <a:r>
              <a:rPr sz="1000" spc="40" dirty="0">
                <a:latin typeface="Cambria"/>
                <a:cs typeface="Cambria"/>
              </a:rPr>
              <a:t>∈</a:t>
            </a:r>
            <a:r>
              <a:rPr sz="1000" spc="60" dirty="0">
                <a:latin typeface="Cambria"/>
                <a:cs typeface="Cambria"/>
              </a:rPr>
              <a:t> </a:t>
            </a:r>
            <a:r>
              <a:rPr sz="1000" spc="30" dirty="0">
                <a:latin typeface="Microsoft Sans Serif"/>
                <a:cs typeface="Microsoft Sans Serif"/>
              </a:rPr>
              <a:t>R</a:t>
            </a:r>
            <a:r>
              <a:rPr sz="1050" i="1" spc="44" baseline="27777" dirty="0">
                <a:latin typeface="Arial"/>
                <a:cs typeface="Arial"/>
              </a:rPr>
              <a:t>M</a:t>
            </a:r>
            <a:r>
              <a:rPr sz="1050" i="1" spc="375" baseline="27777" dirty="0">
                <a:latin typeface="Arial"/>
                <a:cs typeface="Arial"/>
              </a:rPr>
              <a:t> </a:t>
            </a:r>
            <a:r>
              <a:rPr sz="1000" spc="-35" dirty="0">
                <a:latin typeface="Tahoma"/>
                <a:cs typeface="Tahoma"/>
              </a:rPr>
              <a:t>(real-valued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vector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containing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35" dirty="0">
                <a:latin typeface="Arial"/>
                <a:cs typeface="Arial"/>
              </a:rPr>
              <a:t>M</a:t>
            </a:r>
            <a:r>
              <a:rPr sz="1000" i="1" spc="140" dirty="0">
                <a:latin typeface="Arial"/>
                <a:cs typeface="Arial"/>
              </a:rPr>
              <a:t> </a:t>
            </a:r>
            <a:r>
              <a:rPr sz="1000" spc="-25" dirty="0">
                <a:latin typeface="Tahoma"/>
                <a:cs typeface="Tahoma"/>
              </a:rPr>
              <a:t>outputs)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742975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958329"/>
            <a:ext cx="59601" cy="59601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609164" y="1109052"/>
          <a:ext cx="800733" cy="1545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"/>
                <a:gridCol w="160020"/>
                <a:gridCol w="160019"/>
                <a:gridCol w="160020"/>
                <a:gridCol w="160654"/>
              </a:tblGrid>
              <a:tr h="154527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00" spc="-5" dirty="0">
                          <a:latin typeface="Arial MT"/>
                          <a:cs typeface="Arial MT"/>
                        </a:rPr>
                        <a:t>0.3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0.1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0.2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0.8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0.4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586748" y="1275613"/>
            <a:ext cx="835660" cy="140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27305">
              <a:lnSpc>
                <a:spcPts val="440"/>
              </a:lnSpc>
              <a:spcBef>
                <a:spcPts val="135"/>
              </a:spcBef>
            </a:pPr>
            <a:r>
              <a:rPr sz="400" spc="-10" dirty="0">
                <a:latin typeface="Arial MT"/>
                <a:cs typeface="Arial MT"/>
              </a:rPr>
              <a:t>Illustration</a:t>
            </a:r>
            <a:r>
              <a:rPr sz="400" spc="-5" dirty="0">
                <a:latin typeface="Arial MT"/>
                <a:cs typeface="Arial MT"/>
              </a:rPr>
              <a:t> of </a:t>
            </a:r>
            <a:r>
              <a:rPr sz="400" spc="-10" dirty="0">
                <a:latin typeface="Arial MT"/>
                <a:cs typeface="Arial MT"/>
              </a:rPr>
              <a:t>a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5-dim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output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vector 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for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a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multi-output</a:t>
            </a:r>
            <a:r>
              <a:rPr sz="400" spc="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regression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problem</a:t>
            </a:r>
            <a:endParaRPr sz="4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1536458"/>
            <a:ext cx="59601" cy="5960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41477" y="1395838"/>
            <a:ext cx="5330825" cy="45656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95"/>
              </a:spcBef>
            </a:pPr>
            <a:r>
              <a:rPr sz="1000" spc="-20" dirty="0">
                <a:solidFill>
                  <a:srgbClr val="0000FF"/>
                </a:solidFill>
                <a:latin typeface="Tahoma"/>
                <a:cs typeface="Tahoma"/>
              </a:rPr>
              <a:t>Binary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Classification:</a:t>
            </a:r>
            <a:r>
              <a:rPr sz="1000" spc="14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-30" baseline="-11904" dirty="0">
                <a:latin typeface="Arial"/>
                <a:cs typeface="Arial"/>
              </a:rPr>
              <a:t> </a:t>
            </a:r>
            <a:r>
              <a:rPr sz="1000" spc="40" dirty="0">
                <a:latin typeface="Cambria"/>
                <a:cs typeface="Cambria"/>
              </a:rPr>
              <a:t>∈</a:t>
            </a:r>
            <a:r>
              <a:rPr sz="1000" spc="60" dirty="0">
                <a:latin typeface="Cambria"/>
                <a:cs typeface="Cambria"/>
              </a:rPr>
              <a:t> </a:t>
            </a:r>
            <a:r>
              <a:rPr sz="1000" spc="70" dirty="0">
                <a:latin typeface="Cambria"/>
                <a:cs typeface="Cambria"/>
              </a:rPr>
              <a:t>{−</a:t>
            </a:r>
            <a:r>
              <a:rPr sz="1000" spc="70" dirty="0">
                <a:latin typeface="Tahoma"/>
                <a:cs typeface="Tahoma"/>
              </a:rPr>
              <a:t>1</a:t>
            </a:r>
            <a:r>
              <a:rPr sz="1000" i="1" spc="70" dirty="0">
                <a:latin typeface="Arial"/>
                <a:cs typeface="Arial"/>
              </a:rPr>
              <a:t>,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spc="35" dirty="0">
                <a:latin typeface="Tahoma"/>
                <a:cs typeface="Tahoma"/>
              </a:rPr>
              <a:t>+1</a:t>
            </a:r>
            <a:r>
              <a:rPr sz="1000" spc="35" dirty="0">
                <a:latin typeface="Cambria"/>
                <a:cs typeface="Cambria"/>
              </a:rPr>
              <a:t>}</a:t>
            </a:r>
            <a:r>
              <a:rPr sz="1000" spc="114" dirty="0">
                <a:latin typeface="Cambria"/>
                <a:cs typeface="Cambri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20" dirty="0">
                <a:latin typeface="Cambria"/>
                <a:cs typeface="Cambria"/>
              </a:rPr>
              <a:t>{</a:t>
            </a:r>
            <a:r>
              <a:rPr sz="1000" spc="20" dirty="0">
                <a:latin typeface="Tahoma"/>
                <a:cs typeface="Tahoma"/>
              </a:rPr>
              <a:t>0</a:t>
            </a:r>
            <a:r>
              <a:rPr sz="1000" i="1" spc="20" dirty="0">
                <a:latin typeface="Arial"/>
                <a:cs typeface="Arial"/>
              </a:rPr>
              <a:t>,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spc="30" dirty="0">
                <a:latin typeface="Tahoma"/>
                <a:cs typeface="Tahoma"/>
              </a:rPr>
              <a:t>1</a:t>
            </a:r>
            <a:r>
              <a:rPr sz="1000" spc="30" dirty="0">
                <a:latin typeface="Cambria"/>
                <a:cs typeface="Cambria"/>
              </a:rPr>
              <a:t>}</a:t>
            </a:r>
            <a:r>
              <a:rPr sz="1000" spc="120" dirty="0">
                <a:latin typeface="Cambria"/>
                <a:cs typeface="Cambria"/>
              </a:rPr>
              <a:t> </a:t>
            </a:r>
            <a:r>
              <a:rPr sz="1000" spc="-20" dirty="0">
                <a:latin typeface="Tahoma"/>
                <a:cs typeface="Tahoma"/>
              </a:rPr>
              <a:t>(output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classification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also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called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“label”)</a:t>
            </a:r>
            <a:endParaRPr sz="10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495"/>
              </a:spcBef>
            </a:pPr>
            <a:r>
              <a:rPr sz="1000" spc="-15" dirty="0">
                <a:solidFill>
                  <a:srgbClr val="0000FF"/>
                </a:solidFill>
                <a:latin typeface="Tahoma"/>
                <a:cs typeface="Tahoma"/>
              </a:rPr>
              <a:t>Multi-class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Classification:</a:t>
            </a:r>
            <a:r>
              <a:rPr sz="1000" spc="1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-22" baseline="-11904" dirty="0">
                <a:latin typeface="Arial"/>
                <a:cs typeface="Arial"/>
              </a:rPr>
              <a:t> </a:t>
            </a:r>
            <a:r>
              <a:rPr sz="1000" spc="40" dirty="0">
                <a:latin typeface="Cambria"/>
                <a:cs typeface="Cambria"/>
              </a:rPr>
              <a:t>∈</a:t>
            </a:r>
            <a:r>
              <a:rPr sz="1000" spc="60" dirty="0">
                <a:latin typeface="Cambria"/>
                <a:cs typeface="Cambria"/>
              </a:rPr>
              <a:t> </a:t>
            </a:r>
            <a:r>
              <a:rPr sz="1000" spc="15" dirty="0">
                <a:latin typeface="Cambria"/>
                <a:cs typeface="Cambria"/>
              </a:rPr>
              <a:t>{</a:t>
            </a:r>
            <a:r>
              <a:rPr sz="1000" spc="15" dirty="0">
                <a:latin typeface="Tahoma"/>
                <a:cs typeface="Tahoma"/>
              </a:rPr>
              <a:t>1</a:t>
            </a:r>
            <a:r>
              <a:rPr sz="1000" i="1" spc="15" dirty="0">
                <a:latin typeface="Arial"/>
                <a:cs typeface="Arial"/>
              </a:rPr>
              <a:t>,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spc="-25" dirty="0">
                <a:latin typeface="Tahoma"/>
                <a:cs typeface="Tahoma"/>
              </a:rPr>
              <a:t>2</a:t>
            </a:r>
            <a:r>
              <a:rPr sz="1000" i="1" spc="-25" dirty="0">
                <a:latin typeface="Arial"/>
                <a:cs typeface="Arial"/>
              </a:rPr>
              <a:t>,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.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.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.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,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i="1" spc="110" dirty="0">
                <a:latin typeface="Arial"/>
                <a:cs typeface="Arial"/>
              </a:rPr>
              <a:t>M</a:t>
            </a:r>
            <a:r>
              <a:rPr sz="1000" spc="110" dirty="0">
                <a:latin typeface="Cambria"/>
                <a:cs typeface="Cambria"/>
              </a:rPr>
              <a:t>}</a:t>
            </a:r>
            <a:r>
              <a:rPr sz="1000" spc="80" dirty="0">
                <a:latin typeface="Cambria"/>
                <a:cs typeface="Cambri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20" dirty="0">
                <a:latin typeface="Cambria"/>
                <a:cs typeface="Cambria"/>
              </a:rPr>
              <a:t>{</a:t>
            </a:r>
            <a:r>
              <a:rPr sz="1000" spc="20" dirty="0">
                <a:latin typeface="Tahoma"/>
                <a:cs typeface="Tahoma"/>
              </a:rPr>
              <a:t>0</a:t>
            </a:r>
            <a:r>
              <a:rPr sz="1000" i="1" spc="20" dirty="0">
                <a:latin typeface="Arial"/>
                <a:cs typeface="Arial"/>
              </a:rPr>
              <a:t>,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spc="-25" dirty="0">
                <a:latin typeface="Tahoma"/>
                <a:cs typeface="Tahoma"/>
              </a:rPr>
              <a:t>1</a:t>
            </a:r>
            <a:r>
              <a:rPr sz="1000" i="1" spc="-25" dirty="0">
                <a:latin typeface="Arial"/>
                <a:cs typeface="Arial"/>
              </a:rPr>
              <a:t>,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.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.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.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,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i="1" spc="35" dirty="0">
                <a:latin typeface="Arial"/>
                <a:cs typeface="Arial"/>
              </a:rPr>
              <a:t>M</a:t>
            </a:r>
            <a:r>
              <a:rPr sz="1000" i="1" spc="-50" dirty="0">
                <a:latin typeface="Arial"/>
                <a:cs typeface="Arial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spc="-70" dirty="0">
                <a:latin typeface="Cambria"/>
                <a:cs typeface="Cambria"/>
              </a:rPr>
              <a:t> </a:t>
            </a:r>
            <a:r>
              <a:rPr sz="1000" spc="30" dirty="0">
                <a:latin typeface="Tahoma"/>
                <a:cs typeface="Tahoma"/>
              </a:rPr>
              <a:t>1</a:t>
            </a:r>
            <a:r>
              <a:rPr sz="1000" spc="30" dirty="0">
                <a:latin typeface="Cambria"/>
                <a:cs typeface="Cambria"/>
              </a:rPr>
              <a:t>}</a:t>
            </a:r>
            <a:r>
              <a:rPr sz="1000" spc="75" dirty="0">
                <a:latin typeface="Cambria"/>
                <a:cs typeface="Cambria"/>
              </a:rPr>
              <a:t> </a:t>
            </a:r>
            <a:r>
              <a:rPr sz="1000" spc="-45" dirty="0">
                <a:latin typeface="Tahoma"/>
                <a:cs typeface="Tahoma"/>
              </a:rPr>
              <a:t>(one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i="1" spc="35" dirty="0">
                <a:latin typeface="Arial"/>
                <a:cs typeface="Arial"/>
              </a:rPr>
              <a:t>M</a:t>
            </a:r>
            <a:r>
              <a:rPr sz="1000" i="1" spc="100" dirty="0">
                <a:latin typeface="Arial"/>
                <a:cs typeface="Arial"/>
              </a:rPr>
              <a:t> </a:t>
            </a:r>
            <a:r>
              <a:rPr sz="1000" spc="-50" dirty="0">
                <a:latin typeface="Tahoma"/>
                <a:cs typeface="Tahoma"/>
              </a:rPr>
              <a:t>classes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correct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label)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751799"/>
            <a:ext cx="59601" cy="59601"/>
          </a:xfrm>
          <a:prstGeom prst="rect">
            <a:avLst/>
          </a:prstGeom>
        </p:spPr>
      </p:pic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604401" y="1901901"/>
          <a:ext cx="800733" cy="154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"/>
                <a:gridCol w="160020"/>
                <a:gridCol w="160019"/>
                <a:gridCol w="160020"/>
                <a:gridCol w="160654"/>
              </a:tblGrid>
              <a:tr h="15494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1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2538742" y="2061667"/>
            <a:ext cx="935355" cy="140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0005" marR="5080" indent="-27940">
              <a:lnSpc>
                <a:spcPts val="440"/>
              </a:lnSpc>
              <a:spcBef>
                <a:spcPts val="135"/>
              </a:spcBef>
            </a:pPr>
            <a:r>
              <a:rPr sz="400" spc="-10" dirty="0">
                <a:latin typeface="Arial MT"/>
                <a:cs typeface="Arial MT"/>
              </a:rPr>
              <a:t>Illustration</a:t>
            </a:r>
            <a:r>
              <a:rPr sz="400" spc="-5" dirty="0">
                <a:latin typeface="Arial MT"/>
                <a:cs typeface="Arial MT"/>
              </a:rPr>
              <a:t> of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a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5-dim</a:t>
            </a:r>
            <a:r>
              <a:rPr sz="400" spc="5" dirty="0">
                <a:latin typeface="Arial MT"/>
                <a:cs typeface="Arial MT"/>
              </a:rPr>
              <a:t> </a:t>
            </a:r>
            <a:r>
              <a:rPr sz="400" spc="-5" dirty="0">
                <a:solidFill>
                  <a:srgbClr val="0000CC"/>
                </a:solidFill>
                <a:latin typeface="Arial MT"/>
                <a:cs typeface="Arial MT"/>
              </a:rPr>
              <a:t>one-hot </a:t>
            </a:r>
            <a:r>
              <a:rPr sz="400" spc="-10" dirty="0">
                <a:latin typeface="Arial MT"/>
                <a:cs typeface="Arial MT"/>
              </a:rPr>
              <a:t>label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vector </a:t>
            </a:r>
            <a:r>
              <a:rPr sz="400" spc="-9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for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a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multi-class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classification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problem</a:t>
            </a:r>
            <a:endParaRPr sz="400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2322309"/>
            <a:ext cx="59601" cy="5960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41477" y="2245225"/>
            <a:ext cx="47517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000FF"/>
                </a:solidFill>
                <a:latin typeface="Tahoma"/>
                <a:cs typeface="Tahoma"/>
              </a:rPr>
              <a:t>Multi-label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Classification:</a:t>
            </a:r>
            <a:r>
              <a:rPr sz="1000" spc="15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-22" baseline="-11904" dirty="0">
                <a:latin typeface="Arial"/>
                <a:cs typeface="Arial"/>
              </a:rPr>
              <a:t> </a:t>
            </a:r>
            <a:r>
              <a:rPr sz="1000" spc="40" dirty="0">
                <a:latin typeface="Cambria"/>
                <a:cs typeface="Cambria"/>
              </a:rPr>
              <a:t>∈</a:t>
            </a:r>
            <a:r>
              <a:rPr sz="1000" spc="65" dirty="0">
                <a:latin typeface="Cambria"/>
                <a:cs typeface="Cambria"/>
              </a:rPr>
              <a:t> </a:t>
            </a:r>
            <a:r>
              <a:rPr sz="1000" spc="70" dirty="0">
                <a:latin typeface="Cambria"/>
                <a:cs typeface="Cambria"/>
              </a:rPr>
              <a:t>{−</a:t>
            </a:r>
            <a:r>
              <a:rPr sz="1000" spc="70" dirty="0">
                <a:latin typeface="Tahoma"/>
                <a:cs typeface="Tahoma"/>
              </a:rPr>
              <a:t>1</a:t>
            </a:r>
            <a:r>
              <a:rPr sz="1000" i="1" spc="70" dirty="0">
                <a:latin typeface="Arial"/>
                <a:cs typeface="Arial"/>
              </a:rPr>
              <a:t>,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spc="40" dirty="0">
                <a:latin typeface="Tahoma"/>
                <a:cs typeface="Tahoma"/>
              </a:rPr>
              <a:t>+1</a:t>
            </a:r>
            <a:r>
              <a:rPr sz="1000" spc="40" dirty="0">
                <a:latin typeface="Cambria"/>
                <a:cs typeface="Cambria"/>
              </a:rPr>
              <a:t>}</a:t>
            </a:r>
            <a:r>
              <a:rPr sz="1050" i="1" spc="60" baseline="27777" dirty="0">
                <a:latin typeface="Arial"/>
                <a:cs typeface="Arial"/>
              </a:rPr>
              <a:t>M</a:t>
            </a:r>
            <a:r>
              <a:rPr sz="1050" i="1" spc="382" baseline="27777" dirty="0">
                <a:latin typeface="Arial"/>
                <a:cs typeface="Arial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20" dirty="0">
                <a:latin typeface="Cambria"/>
                <a:cs typeface="Cambria"/>
              </a:rPr>
              <a:t>{</a:t>
            </a:r>
            <a:r>
              <a:rPr sz="1000" spc="20" dirty="0">
                <a:latin typeface="Tahoma"/>
                <a:cs typeface="Tahoma"/>
              </a:rPr>
              <a:t>0</a:t>
            </a:r>
            <a:r>
              <a:rPr sz="1000" i="1" spc="20" dirty="0">
                <a:latin typeface="Arial"/>
                <a:cs typeface="Arial"/>
              </a:rPr>
              <a:t>,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spc="40" dirty="0">
                <a:latin typeface="Tahoma"/>
                <a:cs typeface="Tahoma"/>
              </a:rPr>
              <a:t>1</a:t>
            </a:r>
            <a:r>
              <a:rPr sz="1000" spc="40" dirty="0">
                <a:latin typeface="Cambria"/>
                <a:cs typeface="Cambria"/>
              </a:rPr>
              <a:t>}</a:t>
            </a:r>
            <a:r>
              <a:rPr sz="1050" i="1" spc="60" baseline="27777" dirty="0">
                <a:latin typeface="Arial"/>
                <a:cs typeface="Arial"/>
              </a:rPr>
              <a:t>M</a:t>
            </a:r>
            <a:r>
              <a:rPr sz="1050" i="1" spc="375" baseline="27777" dirty="0">
                <a:latin typeface="Arial"/>
                <a:cs typeface="Arial"/>
              </a:rPr>
              <a:t> </a:t>
            </a:r>
            <a:r>
              <a:rPr sz="1000" spc="-25" dirty="0">
                <a:latin typeface="Tahoma"/>
                <a:cs typeface="Tahoma"/>
              </a:rPr>
              <a:t>(a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subset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i="1" spc="35" dirty="0">
                <a:latin typeface="Arial"/>
                <a:cs typeface="Arial"/>
              </a:rPr>
              <a:t>M</a:t>
            </a:r>
            <a:r>
              <a:rPr sz="1000" i="1" spc="140" dirty="0">
                <a:latin typeface="Arial"/>
                <a:cs typeface="Arial"/>
              </a:rPr>
              <a:t> </a:t>
            </a:r>
            <a:r>
              <a:rPr sz="1000" spc="-35" dirty="0">
                <a:latin typeface="Tahoma"/>
                <a:cs typeface="Tahoma"/>
              </a:rPr>
              <a:t>labels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are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correct)</a:t>
            </a:r>
            <a:endParaRPr sz="1000">
              <a:latin typeface="Tahoma"/>
              <a:cs typeface="Tahoma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595829" y="2473045"/>
          <a:ext cx="800733" cy="154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"/>
                <a:gridCol w="160020"/>
                <a:gridCol w="160019"/>
                <a:gridCol w="160020"/>
                <a:gridCol w="160654"/>
              </a:tblGrid>
              <a:tr h="15494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1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1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2546362" y="2632367"/>
            <a:ext cx="924560" cy="196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-22860" algn="ctr">
              <a:lnSpc>
                <a:spcPts val="440"/>
              </a:lnSpc>
              <a:spcBef>
                <a:spcPts val="135"/>
              </a:spcBef>
            </a:pPr>
            <a:r>
              <a:rPr sz="400" spc="-10" dirty="0">
                <a:latin typeface="Arial MT"/>
                <a:cs typeface="Arial MT"/>
              </a:rPr>
              <a:t>Illustration</a:t>
            </a:r>
            <a:r>
              <a:rPr sz="400" spc="20" dirty="0">
                <a:latin typeface="Arial MT"/>
                <a:cs typeface="Arial MT"/>
              </a:rPr>
              <a:t> </a:t>
            </a:r>
            <a:r>
              <a:rPr sz="400" spc="-5" dirty="0">
                <a:latin typeface="Arial MT"/>
                <a:cs typeface="Arial MT"/>
              </a:rPr>
              <a:t>of</a:t>
            </a:r>
            <a:r>
              <a:rPr sz="400" spc="2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a</a:t>
            </a:r>
            <a:r>
              <a:rPr sz="400" spc="2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5-dim</a:t>
            </a:r>
            <a:r>
              <a:rPr sz="400" spc="2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binary</a:t>
            </a:r>
            <a:r>
              <a:rPr sz="400" spc="2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label</a:t>
            </a:r>
            <a:r>
              <a:rPr sz="400" spc="2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vector 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for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a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multi-label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classification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problem 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(unlike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one-hot,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there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can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be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multiple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5" dirty="0">
                <a:latin typeface="Arial MT"/>
                <a:cs typeface="Arial MT"/>
              </a:rPr>
              <a:t>1s)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9" name="object 19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8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169291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Supervised</a:t>
            </a:r>
            <a:r>
              <a:rPr sz="1400" b="1" spc="5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Learning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7634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1477" y="387013"/>
            <a:ext cx="5057775" cy="67183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95"/>
              </a:spcBef>
            </a:pPr>
            <a:r>
              <a:rPr sz="1000" spc="-40" dirty="0">
                <a:latin typeface="Tahoma"/>
                <a:cs typeface="Tahoma"/>
              </a:rPr>
              <a:t>Supervised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Learning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comes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many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flavors.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flavor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depends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u="sng" spc="-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type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each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output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endParaRPr sz="1050" baseline="-11904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95"/>
              </a:spcBef>
            </a:pP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Regression:</a:t>
            </a:r>
            <a:r>
              <a:rPr sz="1000" spc="1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202" baseline="-11904" dirty="0">
                <a:latin typeface="Arial"/>
                <a:cs typeface="Arial"/>
              </a:rPr>
              <a:t> </a:t>
            </a:r>
            <a:r>
              <a:rPr sz="1000" spc="40" dirty="0">
                <a:latin typeface="Cambria"/>
                <a:cs typeface="Cambria"/>
              </a:rPr>
              <a:t>∈</a:t>
            </a:r>
            <a:r>
              <a:rPr sz="1000" spc="55" dirty="0">
                <a:latin typeface="Cambria"/>
                <a:cs typeface="Cambria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R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Tahoma"/>
                <a:cs typeface="Tahoma"/>
              </a:rPr>
              <a:t>(real-valued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scalar)</a:t>
            </a:r>
            <a:endParaRPr sz="10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495"/>
              </a:spcBef>
            </a:pPr>
            <a:r>
              <a:rPr sz="1000" dirty="0">
                <a:solidFill>
                  <a:srgbClr val="0000FF"/>
                </a:solidFill>
                <a:latin typeface="Tahoma"/>
                <a:cs typeface="Tahoma"/>
              </a:rPr>
              <a:t>Multi-Output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Regression:</a:t>
            </a:r>
            <a:r>
              <a:rPr sz="1000" spc="13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b="1" i="1" spc="5" dirty="0">
                <a:latin typeface="Corbel"/>
                <a:cs typeface="Corbel"/>
              </a:rPr>
              <a:t>y</a:t>
            </a:r>
            <a:r>
              <a:rPr sz="1000" b="1" i="1" spc="-90" dirty="0">
                <a:latin typeface="Corbel"/>
                <a:cs typeface="Corbel"/>
              </a:rPr>
              <a:t> </a:t>
            </a:r>
            <a:r>
              <a:rPr sz="1050" i="1" spc="-15" baseline="-19841" dirty="0">
                <a:latin typeface="Arial"/>
                <a:cs typeface="Arial"/>
              </a:rPr>
              <a:t>n</a:t>
            </a:r>
            <a:r>
              <a:rPr sz="1050" i="1" spc="217" baseline="-19841" dirty="0">
                <a:latin typeface="Arial"/>
                <a:cs typeface="Arial"/>
              </a:rPr>
              <a:t> </a:t>
            </a:r>
            <a:r>
              <a:rPr sz="1000" spc="40" dirty="0">
                <a:latin typeface="Cambria"/>
                <a:cs typeface="Cambria"/>
              </a:rPr>
              <a:t>∈</a:t>
            </a:r>
            <a:r>
              <a:rPr sz="1000" spc="60" dirty="0">
                <a:latin typeface="Cambria"/>
                <a:cs typeface="Cambria"/>
              </a:rPr>
              <a:t> </a:t>
            </a:r>
            <a:r>
              <a:rPr sz="1000" spc="30" dirty="0">
                <a:latin typeface="Microsoft Sans Serif"/>
                <a:cs typeface="Microsoft Sans Serif"/>
              </a:rPr>
              <a:t>R</a:t>
            </a:r>
            <a:r>
              <a:rPr sz="1050" i="1" spc="44" baseline="27777" dirty="0">
                <a:latin typeface="Arial"/>
                <a:cs typeface="Arial"/>
              </a:rPr>
              <a:t>M</a:t>
            </a:r>
            <a:r>
              <a:rPr sz="1050" i="1" spc="375" baseline="27777" dirty="0">
                <a:latin typeface="Arial"/>
                <a:cs typeface="Arial"/>
              </a:rPr>
              <a:t> </a:t>
            </a:r>
            <a:r>
              <a:rPr sz="1000" spc="-35" dirty="0">
                <a:latin typeface="Tahoma"/>
                <a:cs typeface="Tahoma"/>
              </a:rPr>
              <a:t>(real-valued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vector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containing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35" dirty="0">
                <a:latin typeface="Arial"/>
                <a:cs typeface="Arial"/>
              </a:rPr>
              <a:t>M</a:t>
            </a:r>
            <a:r>
              <a:rPr sz="1000" i="1" spc="140" dirty="0">
                <a:latin typeface="Arial"/>
                <a:cs typeface="Arial"/>
              </a:rPr>
              <a:t> </a:t>
            </a:r>
            <a:r>
              <a:rPr sz="1000" spc="-25" dirty="0">
                <a:latin typeface="Tahoma"/>
                <a:cs typeface="Tahoma"/>
              </a:rPr>
              <a:t>outputs)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742975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958329"/>
            <a:ext cx="59601" cy="59601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609164" y="1109052"/>
          <a:ext cx="800733" cy="1545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"/>
                <a:gridCol w="160020"/>
                <a:gridCol w="160019"/>
                <a:gridCol w="160020"/>
                <a:gridCol w="160654"/>
              </a:tblGrid>
              <a:tr h="154527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00" spc="-5" dirty="0">
                          <a:latin typeface="Arial MT"/>
                          <a:cs typeface="Arial MT"/>
                        </a:rPr>
                        <a:t>0.3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0.1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0.2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0.8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0.4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586748" y="1275613"/>
            <a:ext cx="835660" cy="140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27305">
              <a:lnSpc>
                <a:spcPts val="440"/>
              </a:lnSpc>
              <a:spcBef>
                <a:spcPts val="135"/>
              </a:spcBef>
            </a:pPr>
            <a:r>
              <a:rPr sz="400" spc="-10" dirty="0">
                <a:latin typeface="Arial MT"/>
                <a:cs typeface="Arial MT"/>
              </a:rPr>
              <a:t>Illustration</a:t>
            </a:r>
            <a:r>
              <a:rPr sz="400" spc="-5" dirty="0">
                <a:latin typeface="Arial MT"/>
                <a:cs typeface="Arial MT"/>
              </a:rPr>
              <a:t> of </a:t>
            </a:r>
            <a:r>
              <a:rPr sz="400" spc="-10" dirty="0">
                <a:latin typeface="Arial MT"/>
                <a:cs typeface="Arial MT"/>
              </a:rPr>
              <a:t>a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5-dim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output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vector 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for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a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multi-output</a:t>
            </a:r>
            <a:r>
              <a:rPr sz="400" spc="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regression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problem</a:t>
            </a:r>
            <a:endParaRPr sz="4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1536458"/>
            <a:ext cx="59601" cy="5960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41477" y="1395838"/>
            <a:ext cx="5330825" cy="45656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95"/>
              </a:spcBef>
            </a:pPr>
            <a:r>
              <a:rPr sz="1000" spc="-20" dirty="0">
                <a:solidFill>
                  <a:srgbClr val="0000FF"/>
                </a:solidFill>
                <a:latin typeface="Tahoma"/>
                <a:cs typeface="Tahoma"/>
              </a:rPr>
              <a:t>Binary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Classification:</a:t>
            </a:r>
            <a:r>
              <a:rPr sz="1000" spc="14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-30" baseline="-11904" dirty="0">
                <a:latin typeface="Arial"/>
                <a:cs typeface="Arial"/>
              </a:rPr>
              <a:t> </a:t>
            </a:r>
            <a:r>
              <a:rPr sz="1000" spc="40" dirty="0">
                <a:latin typeface="Cambria"/>
                <a:cs typeface="Cambria"/>
              </a:rPr>
              <a:t>∈</a:t>
            </a:r>
            <a:r>
              <a:rPr sz="1000" spc="60" dirty="0">
                <a:latin typeface="Cambria"/>
                <a:cs typeface="Cambria"/>
              </a:rPr>
              <a:t> </a:t>
            </a:r>
            <a:r>
              <a:rPr sz="1000" spc="70" dirty="0">
                <a:latin typeface="Cambria"/>
                <a:cs typeface="Cambria"/>
              </a:rPr>
              <a:t>{−</a:t>
            </a:r>
            <a:r>
              <a:rPr sz="1000" spc="70" dirty="0">
                <a:latin typeface="Tahoma"/>
                <a:cs typeface="Tahoma"/>
              </a:rPr>
              <a:t>1</a:t>
            </a:r>
            <a:r>
              <a:rPr sz="1000" i="1" spc="70" dirty="0">
                <a:latin typeface="Arial"/>
                <a:cs typeface="Arial"/>
              </a:rPr>
              <a:t>,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spc="35" dirty="0">
                <a:latin typeface="Tahoma"/>
                <a:cs typeface="Tahoma"/>
              </a:rPr>
              <a:t>+1</a:t>
            </a:r>
            <a:r>
              <a:rPr sz="1000" spc="35" dirty="0">
                <a:latin typeface="Cambria"/>
                <a:cs typeface="Cambria"/>
              </a:rPr>
              <a:t>}</a:t>
            </a:r>
            <a:r>
              <a:rPr sz="1000" spc="114" dirty="0">
                <a:latin typeface="Cambria"/>
                <a:cs typeface="Cambri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20" dirty="0">
                <a:latin typeface="Cambria"/>
                <a:cs typeface="Cambria"/>
              </a:rPr>
              <a:t>{</a:t>
            </a:r>
            <a:r>
              <a:rPr sz="1000" spc="20" dirty="0">
                <a:latin typeface="Tahoma"/>
                <a:cs typeface="Tahoma"/>
              </a:rPr>
              <a:t>0</a:t>
            </a:r>
            <a:r>
              <a:rPr sz="1000" i="1" spc="20" dirty="0">
                <a:latin typeface="Arial"/>
                <a:cs typeface="Arial"/>
              </a:rPr>
              <a:t>,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spc="30" dirty="0">
                <a:latin typeface="Tahoma"/>
                <a:cs typeface="Tahoma"/>
              </a:rPr>
              <a:t>1</a:t>
            </a:r>
            <a:r>
              <a:rPr sz="1000" spc="30" dirty="0">
                <a:latin typeface="Cambria"/>
                <a:cs typeface="Cambria"/>
              </a:rPr>
              <a:t>}</a:t>
            </a:r>
            <a:r>
              <a:rPr sz="1000" spc="120" dirty="0">
                <a:latin typeface="Cambria"/>
                <a:cs typeface="Cambria"/>
              </a:rPr>
              <a:t> </a:t>
            </a:r>
            <a:r>
              <a:rPr sz="1000" spc="-20" dirty="0">
                <a:latin typeface="Tahoma"/>
                <a:cs typeface="Tahoma"/>
              </a:rPr>
              <a:t>(output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classification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also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called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“label”)</a:t>
            </a:r>
            <a:endParaRPr sz="10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495"/>
              </a:spcBef>
            </a:pPr>
            <a:r>
              <a:rPr sz="1000" spc="-15" dirty="0">
                <a:solidFill>
                  <a:srgbClr val="0000FF"/>
                </a:solidFill>
                <a:latin typeface="Tahoma"/>
                <a:cs typeface="Tahoma"/>
              </a:rPr>
              <a:t>Multi-class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Classification:</a:t>
            </a:r>
            <a:r>
              <a:rPr sz="1000" spc="1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-22" baseline="-11904" dirty="0">
                <a:latin typeface="Arial"/>
                <a:cs typeface="Arial"/>
              </a:rPr>
              <a:t> </a:t>
            </a:r>
            <a:r>
              <a:rPr sz="1000" spc="40" dirty="0">
                <a:latin typeface="Cambria"/>
                <a:cs typeface="Cambria"/>
              </a:rPr>
              <a:t>∈</a:t>
            </a:r>
            <a:r>
              <a:rPr sz="1000" spc="60" dirty="0">
                <a:latin typeface="Cambria"/>
                <a:cs typeface="Cambria"/>
              </a:rPr>
              <a:t> </a:t>
            </a:r>
            <a:r>
              <a:rPr sz="1000" spc="15" dirty="0">
                <a:latin typeface="Cambria"/>
                <a:cs typeface="Cambria"/>
              </a:rPr>
              <a:t>{</a:t>
            </a:r>
            <a:r>
              <a:rPr sz="1000" spc="15" dirty="0">
                <a:latin typeface="Tahoma"/>
                <a:cs typeface="Tahoma"/>
              </a:rPr>
              <a:t>1</a:t>
            </a:r>
            <a:r>
              <a:rPr sz="1000" i="1" spc="15" dirty="0">
                <a:latin typeface="Arial"/>
                <a:cs typeface="Arial"/>
              </a:rPr>
              <a:t>,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spc="-25" dirty="0">
                <a:latin typeface="Tahoma"/>
                <a:cs typeface="Tahoma"/>
              </a:rPr>
              <a:t>2</a:t>
            </a:r>
            <a:r>
              <a:rPr sz="1000" i="1" spc="-25" dirty="0">
                <a:latin typeface="Arial"/>
                <a:cs typeface="Arial"/>
              </a:rPr>
              <a:t>,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.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.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.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,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i="1" spc="110" dirty="0">
                <a:latin typeface="Arial"/>
                <a:cs typeface="Arial"/>
              </a:rPr>
              <a:t>M</a:t>
            </a:r>
            <a:r>
              <a:rPr sz="1000" spc="110" dirty="0">
                <a:latin typeface="Cambria"/>
                <a:cs typeface="Cambria"/>
              </a:rPr>
              <a:t>}</a:t>
            </a:r>
            <a:r>
              <a:rPr sz="1000" spc="80" dirty="0">
                <a:latin typeface="Cambria"/>
                <a:cs typeface="Cambri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20" dirty="0">
                <a:latin typeface="Cambria"/>
                <a:cs typeface="Cambria"/>
              </a:rPr>
              <a:t>{</a:t>
            </a:r>
            <a:r>
              <a:rPr sz="1000" spc="20" dirty="0">
                <a:latin typeface="Tahoma"/>
                <a:cs typeface="Tahoma"/>
              </a:rPr>
              <a:t>0</a:t>
            </a:r>
            <a:r>
              <a:rPr sz="1000" i="1" spc="20" dirty="0">
                <a:latin typeface="Arial"/>
                <a:cs typeface="Arial"/>
              </a:rPr>
              <a:t>,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spc="-25" dirty="0">
                <a:latin typeface="Tahoma"/>
                <a:cs typeface="Tahoma"/>
              </a:rPr>
              <a:t>1</a:t>
            </a:r>
            <a:r>
              <a:rPr sz="1000" i="1" spc="-25" dirty="0">
                <a:latin typeface="Arial"/>
                <a:cs typeface="Arial"/>
              </a:rPr>
              <a:t>,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.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.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.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,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i="1" spc="35" dirty="0">
                <a:latin typeface="Arial"/>
                <a:cs typeface="Arial"/>
              </a:rPr>
              <a:t>M</a:t>
            </a:r>
            <a:r>
              <a:rPr sz="1000" i="1" spc="-50" dirty="0">
                <a:latin typeface="Arial"/>
                <a:cs typeface="Arial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spc="-70" dirty="0">
                <a:latin typeface="Cambria"/>
                <a:cs typeface="Cambria"/>
              </a:rPr>
              <a:t> </a:t>
            </a:r>
            <a:r>
              <a:rPr sz="1000" spc="30" dirty="0">
                <a:latin typeface="Tahoma"/>
                <a:cs typeface="Tahoma"/>
              </a:rPr>
              <a:t>1</a:t>
            </a:r>
            <a:r>
              <a:rPr sz="1000" spc="30" dirty="0">
                <a:latin typeface="Cambria"/>
                <a:cs typeface="Cambria"/>
              </a:rPr>
              <a:t>}</a:t>
            </a:r>
            <a:r>
              <a:rPr sz="1000" spc="75" dirty="0">
                <a:latin typeface="Cambria"/>
                <a:cs typeface="Cambria"/>
              </a:rPr>
              <a:t> </a:t>
            </a:r>
            <a:r>
              <a:rPr sz="1000" spc="-45" dirty="0">
                <a:latin typeface="Tahoma"/>
                <a:cs typeface="Tahoma"/>
              </a:rPr>
              <a:t>(one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i="1" spc="35" dirty="0">
                <a:latin typeface="Arial"/>
                <a:cs typeface="Arial"/>
              </a:rPr>
              <a:t>M</a:t>
            </a:r>
            <a:r>
              <a:rPr sz="1000" i="1" spc="100" dirty="0">
                <a:latin typeface="Arial"/>
                <a:cs typeface="Arial"/>
              </a:rPr>
              <a:t> </a:t>
            </a:r>
            <a:r>
              <a:rPr sz="1000" spc="-50" dirty="0">
                <a:latin typeface="Tahoma"/>
                <a:cs typeface="Tahoma"/>
              </a:rPr>
              <a:t>classes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correct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label)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751799"/>
            <a:ext cx="59601" cy="59601"/>
          </a:xfrm>
          <a:prstGeom prst="rect">
            <a:avLst/>
          </a:prstGeom>
        </p:spPr>
      </p:pic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604401" y="1901901"/>
          <a:ext cx="800733" cy="154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"/>
                <a:gridCol w="160020"/>
                <a:gridCol w="160019"/>
                <a:gridCol w="160020"/>
                <a:gridCol w="160654"/>
              </a:tblGrid>
              <a:tr h="15494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1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2538742" y="2061667"/>
            <a:ext cx="935355" cy="140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0005" marR="5080" indent="-27940">
              <a:lnSpc>
                <a:spcPts val="440"/>
              </a:lnSpc>
              <a:spcBef>
                <a:spcPts val="135"/>
              </a:spcBef>
            </a:pPr>
            <a:r>
              <a:rPr sz="400" spc="-10" dirty="0">
                <a:latin typeface="Arial MT"/>
                <a:cs typeface="Arial MT"/>
              </a:rPr>
              <a:t>Illustration</a:t>
            </a:r>
            <a:r>
              <a:rPr sz="400" spc="-5" dirty="0">
                <a:latin typeface="Arial MT"/>
                <a:cs typeface="Arial MT"/>
              </a:rPr>
              <a:t> of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a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5-dim</a:t>
            </a:r>
            <a:r>
              <a:rPr sz="400" spc="5" dirty="0">
                <a:latin typeface="Arial MT"/>
                <a:cs typeface="Arial MT"/>
              </a:rPr>
              <a:t> </a:t>
            </a:r>
            <a:r>
              <a:rPr sz="400" spc="-5" dirty="0">
                <a:solidFill>
                  <a:srgbClr val="0000CC"/>
                </a:solidFill>
                <a:latin typeface="Arial MT"/>
                <a:cs typeface="Arial MT"/>
              </a:rPr>
              <a:t>one-hot </a:t>
            </a:r>
            <a:r>
              <a:rPr sz="400" spc="-10" dirty="0">
                <a:latin typeface="Arial MT"/>
                <a:cs typeface="Arial MT"/>
              </a:rPr>
              <a:t>label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vector </a:t>
            </a:r>
            <a:r>
              <a:rPr sz="400" spc="-9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for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a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multi-class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classification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problem</a:t>
            </a:r>
            <a:endParaRPr sz="400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2322309"/>
            <a:ext cx="59601" cy="5960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41477" y="2245225"/>
            <a:ext cx="47517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000FF"/>
                </a:solidFill>
                <a:latin typeface="Tahoma"/>
                <a:cs typeface="Tahoma"/>
              </a:rPr>
              <a:t>Multi-label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Classification:</a:t>
            </a:r>
            <a:r>
              <a:rPr sz="1000" spc="15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-22" baseline="-11904" dirty="0">
                <a:latin typeface="Arial"/>
                <a:cs typeface="Arial"/>
              </a:rPr>
              <a:t> </a:t>
            </a:r>
            <a:r>
              <a:rPr sz="1000" spc="40" dirty="0">
                <a:latin typeface="Cambria"/>
                <a:cs typeface="Cambria"/>
              </a:rPr>
              <a:t>∈</a:t>
            </a:r>
            <a:r>
              <a:rPr sz="1000" spc="65" dirty="0">
                <a:latin typeface="Cambria"/>
                <a:cs typeface="Cambria"/>
              </a:rPr>
              <a:t> </a:t>
            </a:r>
            <a:r>
              <a:rPr sz="1000" spc="70" dirty="0">
                <a:latin typeface="Cambria"/>
                <a:cs typeface="Cambria"/>
              </a:rPr>
              <a:t>{−</a:t>
            </a:r>
            <a:r>
              <a:rPr sz="1000" spc="70" dirty="0">
                <a:latin typeface="Tahoma"/>
                <a:cs typeface="Tahoma"/>
              </a:rPr>
              <a:t>1</a:t>
            </a:r>
            <a:r>
              <a:rPr sz="1000" i="1" spc="70" dirty="0">
                <a:latin typeface="Arial"/>
                <a:cs typeface="Arial"/>
              </a:rPr>
              <a:t>,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spc="40" dirty="0">
                <a:latin typeface="Tahoma"/>
                <a:cs typeface="Tahoma"/>
              </a:rPr>
              <a:t>+1</a:t>
            </a:r>
            <a:r>
              <a:rPr sz="1000" spc="40" dirty="0">
                <a:latin typeface="Cambria"/>
                <a:cs typeface="Cambria"/>
              </a:rPr>
              <a:t>}</a:t>
            </a:r>
            <a:r>
              <a:rPr sz="1050" i="1" spc="60" baseline="27777" dirty="0">
                <a:latin typeface="Arial"/>
                <a:cs typeface="Arial"/>
              </a:rPr>
              <a:t>M</a:t>
            </a:r>
            <a:r>
              <a:rPr sz="1050" i="1" spc="382" baseline="27777" dirty="0">
                <a:latin typeface="Arial"/>
                <a:cs typeface="Arial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20" dirty="0">
                <a:latin typeface="Cambria"/>
                <a:cs typeface="Cambria"/>
              </a:rPr>
              <a:t>{</a:t>
            </a:r>
            <a:r>
              <a:rPr sz="1000" spc="20" dirty="0">
                <a:latin typeface="Tahoma"/>
                <a:cs typeface="Tahoma"/>
              </a:rPr>
              <a:t>0</a:t>
            </a:r>
            <a:r>
              <a:rPr sz="1000" i="1" spc="20" dirty="0">
                <a:latin typeface="Arial"/>
                <a:cs typeface="Arial"/>
              </a:rPr>
              <a:t>,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spc="40" dirty="0">
                <a:latin typeface="Tahoma"/>
                <a:cs typeface="Tahoma"/>
              </a:rPr>
              <a:t>1</a:t>
            </a:r>
            <a:r>
              <a:rPr sz="1000" spc="40" dirty="0">
                <a:latin typeface="Cambria"/>
                <a:cs typeface="Cambria"/>
              </a:rPr>
              <a:t>}</a:t>
            </a:r>
            <a:r>
              <a:rPr sz="1050" i="1" spc="60" baseline="27777" dirty="0">
                <a:latin typeface="Arial"/>
                <a:cs typeface="Arial"/>
              </a:rPr>
              <a:t>M</a:t>
            </a:r>
            <a:r>
              <a:rPr sz="1050" i="1" spc="375" baseline="27777" dirty="0">
                <a:latin typeface="Arial"/>
                <a:cs typeface="Arial"/>
              </a:rPr>
              <a:t> </a:t>
            </a:r>
            <a:r>
              <a:rPr sz="1000" spc="-25" dirty="0">
                <a:latin typeface="Tahoma"/>
                <a:cs typeface="Tahoma"/>
              </a:rPr>
              <a:t>(a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subset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i="1" spc="35" dirty="0">
                <a:latin typeface="Arial"/>
                <a:cs typeface="Arial"/>
              </a:rPr>
              <a:t>M</a:t>
            </a:r>
            <a:r>
              <a:rPr sz="1000" i="1" spc="140" dirty="0">
                <a:latin typeface="Arial"/>
                <a:cs typeface="Arial"/>
              </a:rPr>
              <a:t> </a:t>
            </a:r>
            <a:r>
              <a:rPr sz="1000" spc="-35" dirty="0">
                <a:latin typeface="Tahoma"/>
                <a:cs typeface="Tahoma"/>
              </a:rPr>
              <a:t>labels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are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correct)</a:t>
            </a:r>
            <a:endParaRPr sz="1000">
              <a:latin typeface="Tahoma"/>
              <a:cs typeface="Tahoma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595829" y="2473045"/>
          <a:ext cx="800733" cy="154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"/>
                <a:gridCol w="160020"/>
                <a:gridCol w="160019"/>
                <a:gridCol w="160020"/>
                <a:gridCol w="160654"/>
              </a:tblGrid>
              <a:tr h="15494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1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1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0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2546362" y="2632367"/>
            <a:ext cx="924560" cy="196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-22860" algn="ctr">
              <a:lnSpc>
                <a:spcPts val="440"/>
              </a:lnSpc>
              <a:spcBef>
                <a:spcPts val="135"/>
              </a:spcBef>
            </a:pPr>
            <a:r>
              <a:rPr sz="400" spc="-10" dirty="0">
                <a:latin typeface="Arial MT"/>
                <a:cs typeface="Arial MT"/>
              </a:rPr>
              <a:t>Illustration</a:t>
            </a:r>
            <a:r>
              <a:rPr sz="400" spc="20" dirty="0">
                <a:latin typeface="Arial MT"/>
                <a:cs typeface="Arial MT"/>
              </a:rPr>
              <a:t> </a:t>
            </a:r>
            <a:r>
              <a:rPr sz="400" spc="-5" dirty="0">
                <a:latin typeface="Arial MT"/>
                <a:cs typeface="Arial MT"/>
              </a:rPr>
              <a:t>of</a:t>
            </a:r>
            <a:r>
              <a:rPr sz="400" spc="2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a</a:t>
            </a:r>
            <a:r>
              <a:rPr sz="400" spc="2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5-dim</a:t>
            </a:r>
            <a:r>
              <a:rPr sz="400" spc="2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binary</a:t>
            </a:r>
            <a:r>
              <a:rPr sz="400" spc="2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label</a:t>
            </a:r>
            <a:r>
              <a:rPr sz="400" spc="2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vector 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for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a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multi-label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classification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problem 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(unlike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one-hot,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there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can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be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multiple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-5" dirty="0">
                <a:latin typeface="Arial MT"/>
                <a:cs typeface="Arial MT"/>
              </a:rPr>
              <a:t>1s)</a:t>
            </a:r>
            <a:endParaRPr sz="400">
              <a:latin typeface="Arial MT"/>
              <a:cs typeface="Arial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2948063"/>
            <a:ext cx="59601" cy="5960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66877" y="2870967"/>
            <a:ext cx="51765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0" dirty="0">
                <a:latin typeface="Tahoma"/>
                <a:cs typeface="Tahoma"/>
              </a:rPr>
              <a:t>Note: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Multi-label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classification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also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informally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called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0000FF"/>
                </a:solidFill>
                <a:latin typeface="Tahoma"/>
                <a:cs typeface="Tahoma"/>
              </a:rPr>
              <a:t>“tagging”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(especially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Computer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Vision)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21" name="object 21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8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350520"/>
          </a:xfrm>
          <a:custGeom>
            <a:avLst/>
            <a:gdLst/>
            <a:ahLst/>
            <a:cxnLst/>
            <a:rect l="l" t="t" r="r" b="b"/>
            <a:pathLst>
              <a:path w="5760085" h="350520">
                <a:moveTo>
                  <a:pt x="5759996" y="0"/>
                </a:moveTo>
                <a:lnTo>
                  <a:pt x="0" y="0"/>
                </a:lnTo>
                <a:lnTo>
                  <a:pt x="0" y="350126"/>
                </a:lnTo>
                <a:lnTo>
                  <a:pt x="5759996" y="350126"/>
                </a:lnTo>
                <a:lnTo>
                  <a:pt x="5759996" y="0"/>
                </a:lnTo>
                <a:close/>
              </a:path>
            </a:pathLst>
          </a:custGeom>
          <a:solidFill>
            <a:srgbClr val="FCB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247840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Supervised</a:t>
            </a:r>
            <a:r>
              <a:rPr sz="1400" b="1" spc="9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Learning</a:t>
            </a:r>
            <a:r>
              <a:rPr sz="1400" b="1" spc="9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04064C"/>
                </a:solidFill>
                <a:latin typeface="Tahoma"/>
                <a:cs typeface="Tahoma"/>
              </a:rPr>
              <a:t>(Contd.)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68261"/>
            <a:ext cx="59601" cy="596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1477" y="491164"/>
            <a:ext cx="48387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0000FF"/>
                </a:solidFill>
                <a:latin typeface="Tahoma"/>
                <a:cs typeface="Tahoma"/>
              </a:rPr>
              <a:t>Structured-Prediction</a:t>
            </a:r>
            <a:r>
              <a:rPr sz="1000" spc="1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(a.k.a.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Structured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Output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Learning):</a:t>
            </a:r>
            <a:r>
              <a:rPr sz="1000" spc="13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Each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60" baseline="-11904" dirty="0"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structured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object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2267" y="722121"/>
            <a:ext cx="1630203" cy="74009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8" name="object 8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9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247840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Supervised</a:t>
            </a:r>
            <a:r>
              <a:rPr sz="1400" b="1" spc="9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Learning</a:t>
            </a:r>
            <a:r>
              <a:rPr sz="1400" b="1" spc="9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04064C"/>
                </a:solidFill>
                <a:latin typeface="Tahoma"/>
                <a:cs typeface="Tahoma"/>
              </a:rPr>
              <a:t>(Contd.)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68261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1477" y="491164"/>
            <a:ext cx="48387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0000FF"/>
                </a:solidFill>
                <a:latin typeface="Tahoma"/>
                <a:cs typeface="Tahoma"/>
              </a:rPr>
              <a:t>Structured-Prediction</a:t>
            </a:r>
            <a:r>
              <a:rPr sz="1000" spc="1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(a.k.a.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Structured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Output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Learning):</a:t>
            </a:r>
            <a:r>
              <a:rPr sz="1000" spc="13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Each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60" baseline="-11904" dirty="0"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structured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object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2267" y="722121"/>
            <a:ext cx="1630203" cy="74009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1600352"/>
            <a:ext cx="59601" cy="5960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408897" y="1837435"/>
            <a:ext cx="1169670" cy="903605"/>
            <a:chOff x="2408897" y="1837435"/>
            <a:chExt cx="1169670" cy="90360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42240" y="1837435"/>
              <a:ext cx="1036080" cy="8991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567647" y="1886203"/>
              <a:ext cx="86360" cy="100965"/>
            </a:xfrm>
            <a:custGeom>
              <a:avLst/>
              <a:gdLst/>
              <a:ahLst/>
              <a:cxnLst/>
              <a:rect l="l" t="t" r="r" b="b"/>
              <a:pathLst>
                <a:path w="86360" h="100964">
                  <a:moveTo>
                    <a:pt x="86360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43180" y="100584"/>
                  </a:lnTo>
                  <a:lnTo>
                    <a:pt x="86360" y="100584"/>
                  </a:lnTo>
                  <a:lnTo>
                    <a:pt x="86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67647" y="1886203"/>
              <a:ext cx="86360" cy="100965"/>
            </a:xfrm>
            <a:custGeom>
              <a:avLst/>
              <a:gdLst/>
              <a:ahLst/>
              <a:cxnLst/>
              <a:rect l="l" t="t" r="r" b="b"/>
              <a:pathLst>
                <a:path w="86360" h="100964">
                  <a:moveTo>
                    <a:pt x="43180" y="100584"/>
                  </a:moveTo>
                  <a:lnTo>
                    <a:pt x="0" y="100584"/>
                  </a:lnTo>
                  <a:lnTo>
                    <a:pt x="0" y="0"/>
                  </a:lnTo>
                  <a:lnTo>
                    <a:pt x="86360" y="0"/>
                  </a:lnTo>
                  <a:lnTo>
                    <a:pt x="86360" y="100584"/>
                  </a:lnTo>
                  <a:lnTo>
                    <a:pt x="43180" y="10058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40899" y="2639567"/>
              <a:ext cx="86360" cy="101600"/>
            </a:xfrm>
            <a:custGeom>
              <a:avLst/>
              <a:gdLst/>
              <a:ahLst/>
              <a:cxnLst/>
              <a:rect l="l" t="t" r="r" b="b"/>
              <a:pathLst>
                <a:path w="86360" h="101600">
                  <a:moveTo>
                    <a:pt x="86360" y="0"/>
                  </a:moveTo>
                  <a:lnTo>
                    <a:pt x="0" y="0"/>
                  </a:lnTo>
                  <a:lnTo>
                    <a:pt x="0" y="101092"/>
                  </a:lnTo>
                  <a:lnTo>
                    <a:pt x="43180" y="101092"/>
                  </a:lnTo>
                  <a:lnTo>
                    <a:pt x="86360" y="101092"/>
                  </a:lnTo>
                  <a:lnTo>
                    <a:pt x="86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40899" y="2639567"/>
              <a:ext cx="86360" cy="101600"/>
            </a:xfrm>
            <a:custGeom>
              <a:avLst/>
              <a:gdLst/>
              <a:ahLst/>
              <a:cxnLst/>
              <a:rect l="l" t="t" r="r" b="b"/>
              <a:pathLst>
                <a:path w="86360" h="101600">
                  <a:moveTo>
                    <a:pt x="43180" y="101092"/>
                  </a:moveTo>
                  <a:lnTo>
                    <a:pt x="0" y="101092"/>
                  </a:lnTo>
                  <a:lnTo>
                    <a:pt x="0" y="0"/>
                  </a:lnTo>
                  <a:lnTo>
                    <a:pt x="86360" y="0"/>
                  </a:lnTo>
                  <a:lnTo>
                    <a:pt x="86360" y="101092"/>
                  </a:lnTo>
                  <a:lnTo>
                    <a:pt x="43180" y="10109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17887" y="2087879"/>
              <a:ext cx="285750" cy="71120"/>
            </a:xfrm>
            <a:custGeom>
              <a:avLst/>
              <a:gdLst/>
              <a:ahLst/>
              <a:cxnLst/>
              <a:rect l="l" t="t" r="r" b="b"/>
              <a:pathLst>
                <a:path w="285750" h="71119">
                  <a:moveTo>
                    <a:pt x="285496" y="0"/>
                  </a:moveTo>
                  <a:lnTo>
                    <a:pt x="0" y="711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57943" y="2137155"/>
              <a:ext cx="68580" cy="42545"/>
            </a:xfrm>
            <a:custGeom>
              <a:avLst/>
              <a:gdLst/>
              <a:ahLst/>
              <a:cxnLst/>
              <a:rect l="l" t="t" r="r" b="b"/>
              <a:pathLst>
                <a:path w="68580" h="42544">
                  <a:moveTo>
                    <a:pt x="57404" y="0"/>
                  </a:moveTo>
                  <a:lnTo>
                    <a:pt x="0" y="37084"/>
                  </a:lnTo>
                  <a:lnTo>
                    <a:pt x="68072" y="42164"/>
                  </a:lnTo>
                  <a:lnTo>
                    <a:pt x="57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09151" y="2433319"/>
              <a:ext cx="188595" cy="88900"/>
            </a:xfrm>
            <a:custGeom>
              <a:avLst/>
              <a:gdLst/>
              <a:ahLst/>
              <a:cxnLst/>
              <a:rect l="l" t="t" r="r" b="b"/>
              <a:pathLst>
                <a:path w="188594" h="88900">
                  <a:moveTo>
                    <a:pt x="0" y="0"/>
                  </a:moveTo>
                  <a:lnTo>
                    <a:pt x="188468" y="889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85935" y="2501391"/>
              <a:ext cx="68580" cy="47625"/>
            </a:xfrm>
            <a:custGeom>
              <a:avLst/>
              <a:gdLst/>
              <a:ahLst/>
              <a:cxnLst/>
              <a:rect l="l" t="t" r="r" b="b"/>
              <a:pathLst>
                <a:path w="68580" h="47625">
                  <a:moveTo>
                    <a:pt x="18796" y="0"/>
                  </a:moveTo>
                  <a:lnTo>
                    <a:pt x="0" y="39116"/>
                  </a:lnTo>
                  <a:lnTo>
                    <a:pt x="68072" y="47244"/>
                  </a:lnTo>
                  <a:lnTo>
                    <a:pt x="18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16077" y="1523255"/>
            <a:ext cx="5318125" cy="885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5"/>
              </a:spcBef>
            </a:pP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One-Class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Classification</a:t>
            </a:r>
            <a:r>
              <a:rPr sz="10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(a.k.a.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outlier/anomaly/novelty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detection):</a:t>
            </a:r>
            <a:r>
              <a:rPr sz="1000" spc="155" dirty="0"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67" baseline="-11904" dirty="0"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45" dirty="0">
                <a:latin typeface="Tahoma"/>
                <a:cs typeface="Tahoma"/>
              </a:rPr>
              <a:t>“1”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“everything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else”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ahoma"/>
              <a:cs typeface="Tahoma"/>
            </a:endParaRPr>
          </a:p>
          <a:p>
            <a:pPr marL="3167380" marR="941069" indent="101600">
              <a:lnSpc>
                <a:spcPts val="800"/>
              </a:lnSpc>
            </a:pPr>
            <a:r>
              <a:rPr sz="700" spc="5" dirty="0">
                <a:latin typeface="Arial MT"/>
                <a:cs typeface="Arial MT"/>
              </a:rPr>
              <a:t>Examples from the class </a:t>
            </a:r>
            <a:r>
              <a:rPr sz="700" spc="10" dirty="0">
                <a:latin typeface="Arial MT"/>
                <a:cs typeface="Arial MT"/>
              </a:rPr>
              <a:t> </a:t>
            </a:r>
            <a:r>
              <a:rPr sz="700" spc="5" dirty="0">
                <a:latin typeface="Arial MT"/>
                <a:cs typeface="Arial MT"/>
              </a:rPr>
              <a:t>being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spc="5" dirty="0">
                <a:latin typeface="Arial MT"/>
                <a:cs typeface="Arial MT"/>
              </a:rPr>
              <a:t>modeled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spc="5" dirty="0">
                <a:latin typeface="Arial MT"/>
                <a:cs typeface="Arial MT"/>
              </a:rPr>
              <a:t>(e.g.,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animals)</a:t>
            </a:r>
            <a:endParaRPr sz="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50">
              <a:latin typeface="Arial MT"/>
              <a:cs typeface="Arial MT"/>
            </a:endParaRPr>
          </a:p>
          <a:p>
            <a:pPr marL="1016635" marR="3106420">
              <a:lnSpc>
                <a:spcPts val="810"/>
              </a:lnSpc>
            </a:pPr>
            <a:r>
              <a:rPr sz="700" dirty="0">
                <a:latin typeface="Arial MT"/>
                <a:cs typeface="Arial MT"/>
              </a:rPr>
              <a:t>All </a:t>
            </a:r>
            <a:r>
              <a:rPr sz="700" spc="5" dirty="0">
                <a:latin typeface="Arial MT"/>
                <a:cs typeface="Arial MT"/>
              </a:rPr>
              <a:t>other examples (“outliers”, </a:t>
            </a:r>
            <a:r>
              <a:rPr sz="700" spc="-18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e.g.,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spc="5" dirty="0">
                <a:latin typeface="Arial MT"/>
                <a:cs typeface="Arial MT"/>
              </a:rPr>
              <a:t>humans,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spc="5" dirty="0">
                <a:latin typeface="Arial MT"/>
                <a:cs typeface="Arial MT"/>
              </a:rPr>
              <a:t>vehicles,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spc="5" dirty="0">
                <a:latin typeface="Arial MT"/>
                <a:cs typeface="Arial MT"/>
              </a:rPr>
              <a:t>etc)</a:t>
            </a:r>
            <a:endParaRPr sz="7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9" name="object 19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9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247840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Supervised</a:t>
            </a:r>
            <a:r>
              <a:rPr sz="1400" b="1" spc="9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Learning</a:t>
            </a:r>
            <a:r>
              <a:rPr sz="1400" b="1" spc="9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04064C"/>
                </a:solidFill>
                <a:latin typeface="Tahoma"/>
                <a:cs typeface="Tahoma"/>
              </a:rPr>
              <a:t>(Contd.)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68261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1477" y="491164"/>
            <a:ext cx="48387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0000FF"/>
                </a:solidFill>
                <a:latin typeface="Tahoma"/>
                <a:cs typeface="Tahoma"/>
              </a:rPr>
              <a:t>Structured-Prediction</a:t>
            </a:r>
            <a:r>
              <a:rPr sz="1000" spc="1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(a.k.a.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Structured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Output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Learning):</a:t>
            </a:r>
            <a:r>
              <a:rPr sz="1000" spc="13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Each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60" baseline="-11904" dirty="0"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structured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object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2267" y="722121"/>
            <a:ext cx="1630203" cy="74009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1600352"/>
            <a:ext cx="59601" cy="5960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408897" y="1837435"/>
            <a:ext cx="1169670" cy="903605"/>
            <a:chOff x="2408897" y="1837435"/>
            <a:chExt cx="1169670" cy="90360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42240" y="1837435"/>
              <a:ext cx="1036080" cy="8991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567647" y="1886203"/>
              <a:ext cx="86360" cy="100965"/>
            </a:xfrm>
            <a:custGeom>
              <a:avLst/>
              <a:gdLst/>
              <a:ahLst/>
              <a:cxnLst/>
              <a:rect l="l" t="t" r="r" b="b"/>
              <a:pathLst>
                <a:path w="86360" h="100964">
                  <a:moveTo>
                    <a:pt x="86360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43180" y="100584"/>
                  </a:lnTo>
                  <a:lnTo>
                    <a:pt x="86360" y="100584"/>
                  </a:lnTo>
                  <a:lnTo>
                    <a:pt x="86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67647" y="1886203"/>
              <a:ext cx="86360" cy="100965"/>
            </a:xfrm>
            <a:custGeom>
              <a:avLst/>
              <a:gdLst/>
              <a:ahLst/>
              <a:cxnLst/>
              <a:rect l="l" t="t" r="r" b="b"/>
              <a:pathLst>
                <a:path w="86360" h="100964">
                  <a:moveTo>
                    <a:pt x="43180" y="100584"/>
                  </a:moveTo>
                  <a:lnTo>
                    <a:pt x="0" y="100584"/>
                  </a:lnTo>
                  <a:lnTo>
                    <a:pt x="0" y="0"/>
                  </a:lnTo>
                  <a:lnTo>
                    <a:pt x="86360" y="0"/>
                  </a:lnTo>
                  <a:lnTo>
                    <a:pt x="86360" y="100584"/>
                  </a:lnTo>
                  <a:lnTo>
                    <a:pt x="43180" y="10058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40899" y="2639567"/>
              <a:ext cx="86360" cy="101600"/>
            </a:xfrm>
            <a:custGeom>
              <a:avLst/>
              <a:gdLst/>
              <a:ahLst/>
              <a:cxnLst/>
              <a:rect l="l" t="t" r="r" b="b"/>
              <a:pathLst>
                <a:path w="86360" h="101600">
                  <a:moveTo>
                    <a:pt x="86360" y="0"/>
                  </a:moveTo>
                  <a:lnTo>
                    <a:pt x="0" y="0"/>
                  </a:lnTo>
                  <a:lnTo>
                    <a:pt x="0" y="101092"/>
                  </a:lnTo>
                  <a:lnTo>
                    <a:pt x="43180" y="101092"/>
                  </a:lnTo>
                  <a:lnTo>
                    <a:pt x="86360" y="101092"/>
                  </a:lnTo>
                  <a:lnTo>
                    <a:pt x="86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40899" y="2639567"/>
              <a:ext cx="86360" cy="101600"/>
            </a:xfrm>
            <a:custGeom>
              <a:avLst/>
              <a:gdLst/>
              <a:ahLst/>
              <a:cxnLst/>
              <a:rect l="l" t="t" r="r" b="b"/>
              <a:pathLst>
                <a:path w="86360" h="101600">
                  <a:moveTo>
                    <a:pt x="43180" y="101092"/>
                  </a:moveTo>
                  <a:lnTo>
                    <a:pt x="0" y="101092"/>
                  </a:lnTo>
                  <a:lnTo>
                    <a:pt x="0" y="0"/>
                  </a:lnTo>
                  <a:lnTo>
                    <a:pt x="86360" y="0"/>
                  </a:lnTo>
                  <a:lnTo>
                    <a:pt x="86360" y="101092"/>
                  </a:lnTo>
                  <a:lnTo>
                    <a:pt x="43180" y="10109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17887" y="2087879"/>
              <a:ext cx="285750" cy="71120"/>
            </a:xfrm>
            <a:custGeom>
              <a:avLst/>
              <a:gdLst/>
              <a:ahLst/>
              <a:cxnLst/>
              <a:rect l="l" t="t" r="r" b="b"/>
              <a:pathLst>
                <a:path w="285750" h="71119">
                  <a:moveTo>
                    <a:pt x="285496" y="0"/>
                  </a:moveTo>
                  <a:lnTo>
                    <a:pt x="0" y="711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57943" y="2137155"/>
              <a:ext cx="68580" cy="42545"/>
            </a:xfrm>
            <a:custGeom>
              <a:avLst/>
              <a:gdLst/>
              <a:ahLst/>
              <a:cxnLst/>
              <a:rect l="l" t="t" r="r" b="b"/>
              <a:pathLst>
                <a:path w="68580" h="42544">
                  <a:moveTo>
                    <a:pt x="57404" y="0"/>
                  </a:moveTo>
                  <a:lnTo>
                    <a:pt x="0" y="37084"/>
                  </a:lnTo>
                  <a:lnTo>
                    <a:pt x="68072" y="42164"/>
                  </a:lnTo>
                  <a:lnTo>
                    <a:pt x="57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09151" y="2433319"/>
              <a:ext cx="188595" cy="88900"/>
            </a:xfrm>
            <a:custGeom>
              <a:avLst/>
              <a:gdLst/>
              <a:ahLst/>
              <a:cxnLst/>
              <a:rect l="l" t="t" r="r" b="b"/>
              <a:pathLst>
                <a:path w="188594" h="88900">
                  <a:moveTo>
                    <a:pt x="0" y="0"/>
                  </a:moveTo>
                  <a:lnTo>
                    <a:pt x="188468" y="889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85935" y="2501391"/>
              <a:ext cx="68580" cy="47625"/>
            </a:xfrm>
            <a:custGeom>
              <a:avLst/>
              <a:gdLst/>
              <a:ahLst/>
              <a:cxnLst/>
              <a:rect l="l" t="t" r="r" b="b"/>
              <a:pathLst>
                <a:path w="68580" h="47625">
                  <a:moveTo>
                    <a:pt x="18796" y="0"/>
                  </a:moveTo>
                  <a:lnTo>
                    <a:pt x="0" y="39116"/>
                  </a:lnTo>
                  <a:lnTo>
                    <a:pt x="68072" y="47244"/>
                  </a:lnTo>
                  <a:lnTo>
                    <a:pt x="18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16077" y="1523255"/>
            <a:ext cx="5318125" cy="885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5"/>
              </a:spcBef>
            </a:pP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One-Class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Classification</a:t>
            </a:r>
            <a:r>
              <a:rPr sz="10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(a.k.a.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outlier/anomaly/novelty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detection):</a:t>
            </a:r>
            <a:r>
              <a:rPr sz="1000" spc="155" dirty="0"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67" baseline="-11904" dirty="0"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45" dirty="0">
                <a:latin typeface="Tahoma"/>
                <a:cs typeface="Tahoma"/>
              </a:rPr>
              <a:t>“1”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“everything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else”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ahoma"/>
              <a:cs typeface="Tahoma"/>
            </a:endParaRPr>
          </a:p>
          <a:p>
            <a:pPr marL="3167380" marR="941069" indent="101600">
              <a:lnSpc>
                <a:spcPts val="800"/>
              </a:lnSpc>
            </a:pPr>
            <a:r>
              <a:rPr sz="700" spc="5" dirty="0">
                <a:latin typeface="Arial MT"/>
                <a:cs typeface="Arial MT"/>
              </a:rPr>
              <a:t>Examples from the class </a:t>
            </a:r>
            <a:r>
              <a:rPr sz="700" spc="10" dirty="0">
                <a:latin typeface="Arial MT"/>
                <a:cs typeface="Arial MT"/>
              </a:rPr>
              <a:t> </a:t>
            </a:r>
            <a:r>
              <a:rPr sz="700" spc="5" dirty="0">
                <a:latin typeface="Arial MT"/>
                <a:cs typeface="Arial MT"/>
              </a:rPr>
              <a:t>being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spc="5" dirty="0">
                <a:latin typeface="Arial MT"/>
                <a:cs typeface="Arial MT"/>
              </a:rPr>
              <a:t>modeled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spc="5" dirty="0">
                <a:latin typeface="Arial MT"/>
                <a:cs typeface="Arial MT"/>
              </a:rPr>
              <a:t>(e.g.,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animals)</a:t>
            </a:r>
            <a:endParaRPr sz="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50">
              <a:latin typeface="Arial MT"/>
              <a:cs typeface="Arial MT"/>
            </a:endParaRPr>
          </a:p>
          <a:p>
            <a:pPr marL="1016635" marR="3106420">
              <a:lnSpc>
                <a:spcPts val="810"/>
              </a:lnSpc>
            </a:pPr>
            <a:r>
              <a:rPr sz="700" dirty="0">
                <a:latin typeface="Arial MT"/>
                <a:cs typeface="Arial MT"/>
              </a:rPr>
              <a:t>All </a:t>
            </a:r>
            <a:r>
              <a:rPr sz="700" spc="5" dirty="0">
                <a:latin typeface="Arial MT"/>
                <a:cs typeface="Arial MT"/>
              </a:rPr>
              <a:t>other examples (“outliers”, </a:t>
            </a:r>
            <a:r>
              <a:rPr sz="700" spc="-18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e.g.,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spc="5" dirty="0">
                <a:latin typeface="Arial MT"/>
                <a:cs typeface="Arial MT"/>
              </a:rPr>
              <a:t>humans,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spc="5" dirty="0">
                <a:latin typeface="Arial MT"/>
                <a:cs typeface="Arial MT"/>
              </a:rPr>
              <a:t>vehicles,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spc="5" dirty="0">
                <a:latin typeface="Arial MT"/>
                <a:cs typeface="Arial MT"/>
              </a:rPr>
              <a:t>etc)</a:t>
            </a:r>
            <a:endParaRPr sz="700">
              <a:latin typeface="Arial MT"/>
              <a:cs typeface="Arial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2890659"/>
            <a:ext cx="59601" cy="5960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41477" y="2813575"/>
            <a:ext cx="407542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Ranking:</a:t>
            </a:r>
            <a:r>
              <a:rPr sz="1000" spc="13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Each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60" baseline="-11904" dirty="0"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ranked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list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relevant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stuff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input/query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endParaRPr sz="1000">
              <a:latin typeface="Corbel"/>
              <a:cs typeface="Corbe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21" name="object 21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9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350520"/>
          </a:xfrm>
          <a:custGeom>
            <a:avLst/>
            <a:gdLst/>
            <a:ahLst/>
            <a:cxnLst/>
            <a:rect l="l" t="t" r="r" b="b"/>
            <a:pathLst>
              <a:path w="5760085" h="350520">
                <a:moveTo>
                  <a:pt x="5759996" y="0"/>
                </a:moveTo>
                <a:lnTo>
                  <a:pt x="0" y="0"/>
                </a:lnTo>
                <a:lnTo>
                  <a:pt x="0" y="350126"/>
                </a:lnTo>
                <a:lnTo>
                  <a:pt x="5759996" y="350126"/>
                </a:lnTo>
                <a:lnTo>
                  <a:pt x="5759996" y="0"/>
                </a:lnTo>
                <a:close/>
              </a:path>
            </a:pathLst>
          </a:custGeom>
          <a:solidFill>
            <a:srgbClr val="FCB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280797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Computing</a:t>
            </a:r>
            <a:r>
              <a:rPr sz="1400" b="1" spc="13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Distances/Similarities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4611"/>
            <a:ext cx="59601" cy="596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1477" y="447513"/>
            <a:ext cx="52857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-35" dirty="0">
                <a:latin typeface="Tahoma"/>
                <a:cs typeface="Tahoma"/>
              </a:rPr>
              <a:t>Assuming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all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real-valued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features,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input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50" i="1" spc="-15" baseline="-11904" dirty="0">
                <a:latin typeface="Arial"/>
                <a:cs typeface="Arial"/>
              </a:rPr>
              <a:t>n</a:t>
            </a:r>
            <a:r>
              <a:rPr sz="1050" i="1" spc="217" baseline="-11904" dirty="0">
                <a:latin typeface="Arial"/>
                <a:cs typeface="Arial"/>
              </a:rPr>
              <a:t> </a:t>
            </a:r>
            <a:r>
              <a:rPr sz="1000" spc="40" dirty="0">
                <a:latin typeface="Cambria"/>
                <a:cs typeface="Cambria"/>
              </a:rPr>
              <a:t>∈</a:t>
            </a:r>
            <a:r>
              <a:rPr sz="1000" spc="60" dirty="0">
                <a:latin typeface="Cambria"/>
                <a:cs typeface="Cambria"/>
              </a:rPr>
              <a:t> </a:t>
            </a:r>
            <a:r>
              <a:rPr sz="1000" spc="70" dirty="0">
                <a:latin typeface="Microsoft Sans Serif"/>
                <a:cs typeface="Microsoft Sans Serif"/>
              </a:rPr>
              <a:t>R</a:t>
            </a:r>
            <a:r>
              <a:rPr sz="1050" i="1" spc="104" baseline="27777" dirty="0">
                <a:latin typeface="Arial"/>
                <a:cs typeface="Arial"/>
              </a:rPr>
              <a:t>D</a:t>
            </a:r>
            <a:r>
              <a:rPr sz="1050" spc="104" baseline="27777" dirty="0">
                <a:latin typeface="Cambria"/>
                <a:cs typeface="Cambria"/>
              </a:rPr>
              <a:t>×</a:t>
            </a:r>
            <a:r>
              <a:rPr sz="1050" spc="104" baseline="27777" dirty="0">
                <a:latin typeface="Microsoft Sans Serif"/>
                <a:cs typeface="Microsoft Sans Serif"/>
              </a:rPr>
              <a:t>1</a:t>
            </a:r>
            <a:r>
              <a:rPr sz="1050" spc="300" baseline="27777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0000FF"/>
                </a:solidFill>
                <a:latin typeface="Tahoma"/>
                <a:cs typeface="Tahoma"/>
              </a:rPr>
              <a:t>point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-5" dirty="0">
                <a:latin typeface="Arial"/>
                <a:cs typeface="Arial"/>
              </a:rPr>
              <a:t>D</a:t>
            </a:r>
            <a:r>
              <a:rPr sz="1000" i="1" spc="130" dirty="0"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dim.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vector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space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reals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7" name="object 7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10</a:t>
            </a:r>
            <a:endParaRPr sz="500">
              <a:latin typeface="Microsoft Sans Serif"/>
              <a:cs typeface="Microsoft Sans Serif"/>
            </a:endParaRPr>
          </a:p>
        </p:txBody>
      </p:sp>
      <p:pic>
        <p:nvPicPr>
          <p:cNvPr id="1026" name="Picture 2" descr="C:\Users\SUNIL\Desktop\Untitl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024"/>
            <a:ext cx="5765800" cy="291782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51006"/>
            <a:ext cx="5760085" cy="189230"/>
            <a:chOff x="0" y="3051006"/>
            <a:chExt cx="5760085" cy="189230"/>
          </a:xfrm>
        </p:grpSpPr>
        <p:sp>
          <p:nvSpPr>
            <p:cNvPr id="3" name="object 3"/>
            <p:cNvSpPr/>
            <p:nvPr/>
          </p:nvSpPr>
          <p:spPr>
            <a:xfrm>
              <a:off x="0" y="3148622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16811" y="3148622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15980" y="3148622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4491" y="899979"/>
            <a:ext cx="439166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70" dirty="0"/>
              <a:t>Our</a:t>
            </a:r>
            <a:r>
              <a:rPr spc="25" dirty="0"/>
              <a:t> </a:t>
            </a:r>
            <a:r>
              <a:rPr spc="-90" dirty="0"/>
              <a:t>First</a:t>
            </a:r>
            <a:r>
              <a:rPr spc="30" dirty="0"/>
              <a:t> </a:t>
            </a:r>
            <a:r>
              <a:rPr spc="-105" dirty="0"/>
              <a:t>(Supervised)</a:t>
            </a:r>
            <a:r>
              <a:rPr spc="30" dirty="0"/>
              <a:t> </a:t>
            </a:r>
            <a:r>
              <a:rPr spc="-130" dirty="0"/>
              <a:t>Learning</a:t>
            </a:r>
            <a:r>
              <a:rPr spc="25" dirty="0"/>
              <a:t> </a:t>
            </a:r>
            <a:r>
              <a:rPr spc="-110" dirty="0"/>
              <a:t>Algorithm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1449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11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51006"/>
            <a:ext cx="5760085" cy="189230"/>
            <a:chOff x="0" y="3051006"/>
            <a:chExt cx="5760085" cy="189230"/>
          </a:xfrm>
        </p:grpSpPr>
        <p:sp>
          <p:nvSpPr>
            <p:cNvPr id="3" name="object 3"/>
            <p:cNvSpPr/>
            <p:nvPr/>
          </p:nvSpPr>
          <p:spPr>
            <a:xfrm>
              <a:off x="0" y="3148622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16811" y="3148622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15980" y="3148622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24687" y="899979"/>
            <a:ext cx="4911090" cy="9734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72415" marR="264160" algn="ctr">
              <a:lnSpc>
                <a:spcPct val="101200"/>
              </a:lnSpc>
              <a:spcBef>
                <a:spcPts val="85"/>
              </a:spcBef>
            </a:pPr>
            <a:r>
              <a:rPr sz="2050" spc="-70" dirty="0">
                <a:latin typeface="Trebuchet MS"/>
                <a:cs typeface="Trebuchet MS"/>
              </a:rPr>
              <a:t>Our</a:t>
            </a:r>
            <a:r>
              <a:rPr sz="2050" spc="25" dirty="0">
                <a:latin typeface="Trebuchet MS"/>
                <a:cs typeface="Trebuchet MS"/>
              </a:rPr>
              <a:t> </a:t>
            </a:r>
            <a:r>
              <a:rPr sz="2050" spc="-90" dirty="0">
                <a:latin typeface="Trebuchet MS"/>
                <a:cs typeface="Trebuchet MS"/>
              </a:rPr>
              <a:t>First</a:t>
            </a:r>
            <a:r>
              <a:rPr sz="2050" spc="30" dirty="0">
                <a:latin typeface="Trebuchet MS"/>
                <a:cs typeface="Trebuchet MS"/>
              </a:rPr>
              <a:t> </a:t>
            </a:r>
            <a:r>
              <a:rPr sz="2050" spc="-105" dirty="0">
                <a:latin typeface="Trebuchet MS"/>
                <a:cs typeface="Trebuchet MS"/>
              </a:rPr>
              <a:t>(Supervised)</a:t>
            </a:r>
            <a:r>
              <a:rPr sz="2050" spc="30" dirty="0">
                <a:latin typeface="Trebuchet MS"/>
                <a:cs typeface="Trebuchet MS"/>
              </a:rPr>
              <a:t> </a:t>
            </a:r>
            <a:r>
              <a:rPr sz="2050" spc="-130" dirty="0">
                <a:latin typeface="Trebuchet MS"/>
                <a:cs typeface="Trebuchet MS"/>
              </a:rPr>
              <a:t>Learning</a:t>
            </a:r>
            <a:r>
              <a:rPr sz="2050" spc="25" dirty="0">
                <a:latin typeface="Trebuchet MS"/>
                <a:cs typeface="Trebuchet MS"/>
              </a:rPr>
              <a:t> </a:t>
            </a:r>
            <a:r>
              <a:rPr sz="2050" spc="-110" dirty="0">
                <a:latin typeface="Trebuchet MS"/>
                <a:cs typeface="Trebuchet MS"/>
              </a:rPr>
              <a:t>Algorithm </a:t>
            </a:r>
            <a:r>
              <a:rPr sz="2050" spc="-600" dirty="0">
                <a:latin typeface="Trebuchet MS"/>
                <a:cs typeface="Trebuchet MS"/>
              </a:rPr>
              <a:t> </a:t>
            </a:r>
            <a:r>
              <a:rPr sz="2050" spc="-160" dirty="0">
                <a:latin typeface="Trebuchet MS"/>
                <a:cs typeface="Trebuchet MS"/>
              </a:rPr>
              <a:t>(need</a:t>
            </a:r>
            <a:r>
              <a:rPr sz="2050" spc="25" dirty="0">
                <a:latin typeface="Trebuchet MS"/>
                <a:cs typeface="Trebuchet MS"/>
              </a:rPr>
              <a:t> </a:t>
            </a:r>
            <a:r>
              <a:rPr sz="2050" spc="-125" dirty="0">
                <a:latin typeface="Trebuchet MS"/>
                <a:cs typeface="Trebuchet MS"/>
              </a:rPr>
              <a:t>to</a:t>
            </a:r>
            <a:r>
              <a:rPr sz="2050" spc="30" dirty="0">
                <a:latin typeface="Trebuchet MS"/>
                <a:cs typeface="Trebuchet MS"/>
              </a:rPr>
              <a:t> </a:t>
            </a:r>
            <a:r>
              <a:rPr sz="2050" spc="-150" dirty="0">
                <a:latin typeface="Trebuchet MS"/>
                <a:cs typeface="Trebuchet MS"/>
              </a:rPr>
              <a:t>know</a:t>
            </a:r>
            <a:r>
              <a:rPr sz="2050" spc="25" dirty="0">
                <a:latin typeface="Trebuchet MS"/>
                <a:cs typeface="Trebuchet MS"/>
              </a:rPr>
              <a:t> </a:t>
            </a:r>
            <a:r>
              <a:rPr sz="2050" spc="-114" dirty="0">
                <a:latin typeface="Trebuchet MS"/>
                <a:cs typeface="Trebuchet MS"/>
              </a:rPr>
              <a:t>nothing</a:t>
            </a:r>
            <a:r>
              <a:rPr sz="2050" spc="30" dirty="0">
                <a:latin typeface="Trebuchet MS"/>
                <a:cs typeface="Trebuchet MS"/>
              </a:rPr>
              <a:t> </a:t>
            </a:r>
            <a:r>
              <a:rPr sz="2050" spc="-180" dirty="0">
                <a:latin typeface="Trebuchet MS"/>
                <a:cs typeface="Trebuchet MS"/>
              </a:rPr>
              <a:t>except</a:t>
            </a:r>
            <a:r>
              <a:rPr sz="2050" spc="30" dirty="0">
                <a:latin typeface="Trebuchet MS"/>
                <a:cs typeface="Trebuchet MS"/>
              </a:rPr>
              <a:t> </a:t>
            </a:r>
            <a:r>
              <a:rPr sz="2050" spc="-170" dirty="0">
                <a:latin typeface="Trebuchet MS"/>
                <a:cs typeface="Trebuchet MS"/>
              </a:rPr>
              <a:t>how</a:t>
            </a:r>
            <a:r>
              <a:rPr sz="2050" spc="25" dirty="0">
                <a:latin typeface="Trebuchet MS"/>
                <a:cs typeface="Trebuchet MS"/>
              </a:rPr>
              <a:t> </a:t>
            </a:r>
            <a:r>
              <a:rPr sz="2050" spc="-125" dirty="0">
                <a:latin typeface="Trebuchet MS"/>
                <a:cs typeface="Trebuchet MS"/>
              </a:rPr>
              <a:t>to</a:t>
            </a:r>
            <a:endParaRPr sz="20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2050" spc="-155" dirty="0">
                <a:latin typeface="Trebuchet MS"/>
                <a:cs typeface="Trebuchet MS"/>
              </a:rPr>
              <a:t>compute</a:t>
            </a:r>
            <a:r>
              <a:rPr sz="2050" spc="30" dirty="0">
                <a:latin typeface="Trebuchet MS"/>
                <a:cs typeface="Trebuchet MS"/>
              </a:rPr>
              <a:t> </a:t>
            </a:r>
            <a:r>
              <a:rPr sz="2050" spc="-135" dirty="0">
                <a:latin typeface="Trebuchet MS"/>
                <a:cs typeface="Trebuchet MS"/>
              </a:rPr>
              <a:t>distances/simil</a:t>
            </a:r>
            <a:r>
              <a:rPr sz="2050" spc="-204" dirty="0">
                <a:latin typeface="Trebuchet MS"/>
                <a:cs typeface="Trebuchet MS"/>
              </a:rPr>
              <a:t>a</a:t>
            </a:r>
            <a:r>
              <a:rPr sz="2050" spc="-155" dirty="0">
                <a:latin typeface="Trebuchet MS"/>
                <a:cs typeface="Trebuchet MS"/>
              </a:rPr>
              <a:t>ritie</a:t>
            </a:r>
            <a:r>
              <a:rPr sz="2050" spc="-90" dirty="0">
                <a:latin typeface="Trebuchet MS"/>
                <a:cs typeface="Trebuchet MS"/>
              </a:rPr>
              <a:t>s</a:t>
            </a:r>
            <a:r>
              <a:rPr sz="2050" spc="30" dirty="0">
                <a:latin typeface="Trebuchet MS"/>
                <a:cs typeface="Trebuchet MS"/>
              </a:rPr>
              <a:t> </a:t>
            </a:r>
            <a:r>
              <a:rPr sz="2050" spc="-90" dirty="0">
                <a:latin typeface="Trebuchet MS"/>
                <a:cs typeface="Trebuchet MS"/>
              </a:rPr>
              <a:t>b</a:t>
            </a:r>
            <a:r>
              <a:rPr sz="2050" spc="-215" dirty="0">
                <a:latin typeface="Trebuchet MS"/>
                <a:cs typeface="Trebuchet MS"/>
              </a:rPr>
              <a:t>et</a:t>
            </a:r>
            <a:r>
              <a:rPr sz="2050" spc="-260" dirty="0">
                <a:latin typeface="Trebuchet MS"/>
                <a:cs typeface="Trebuchet MS"/>
              </a:rPr>
              <a:t>w</a:t>
            </a:r>
            <a:r>
              <a:rPr sz="2050" spc="-215" dirty="0">
                <a:latin typeface="Trebuchet MS"/>
                <a:cs typeface="Trebuchet MS"/>
              </a:rPr>
              <a:t>een</a:t>
            </a:r>
            <a:r>
              <a:rPr sz="2050" spc="30" dirty="0">
                <a:latin typeface="Trebuchet MS"/>
                <a:cs typeface="Trebuchet MS"/>
              </a:rPr>
              <a:t> </a:t>
            </a:r>
            <a:r>
              <a:rPr sz="2050" spc="-90" dirty="0">
                <a:latin typeface="Trebuchet MS"/>
                <a:cs typeface="Trebuchet MS"/>
              </a:rPr>
              <a:t>p</a:t>
            </a:r>
            <a:r>
              <a:rPr sz="2050" spc="-105" dirty="0">
                <a:latin typeface="Trebuchet MS"/>
                <a:cs typeface="Trebuchet MS"/>
              </a:rPr>
              <a:t>oints!)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1449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11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25431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Prototype</a:t>
            </a:r>
            <a:r>
              <a:rPr sz="1400" b="1" spc="10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based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Classification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663943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08148" y="643778"/>
            <a:ext cx="2451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/>
                <a:cs typeface="Arial"/>
              </a:rPr>
              <a:t>n     n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8775" y="578893"/>
            <a:ext cx="920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15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8775" y="657252"/>
            <a:ext cx="1962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dirty="0">
                <a:latin typeface="Arial"/>
                <a:cs typeface="Arial"/>
              </a:rPr>
              <a:t>n</a:t>
            </a:r>
            <a:r>
              <a:rPr sz="700" spc="70" dirty="0">
                <a:latin typeface="Microsoft Sans Serif"/>
                <a:cs typeface="Microsoft Sans Serif"/>
              </a:rPr>
              <a:t>=1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6877" y="586846"/>
            <a:ext cx="34436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62860" algn="l"/>
              </a:tabLst>
            </a:pPr>
            <a:r>
              <a:rPr sz="1000" spc="-45" dirty="0">
                <a:latin typeface="Tahoma"/>
                <a:cs typeface="Tahoma"/>
              </a:rPr>
              <a:t>Given: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i="1" spc="-20" dirty="0">
                <a:latin typeface="Arial"/>
                <a:cs typeface="Arial"/>
              </a:rPr>
              <a:t>N</a:t>
            </a:r>
            <a:r>
              <a:rPr sz="1000" i="1" spc="145" dirty="0">
                <a:latin typeface="Arial"/>
                <a:cs typeface="Arial"/>
              </a:rPr>
              <a:t> </a:t>
            </a:r>
            <a:r>
              <a:rPr sz="1000" spc="-40" dirty="0">
                <a:latin typeface="Tahoma"/>
                <a:cs typeface="Tahoma"/>
              </a:rPr>
              <a:t>labeled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examples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50" dirty="0">
                <a:latin typeface="Cambria"/>
                <a:cs typeface="Cambria"/>
              </a:rPr>
              <a:t>{</a:t>
            </a:r>
            <a:r>
              <a:rPr sz="1000" b="1" i="1" spc="50" dirty="0">
                <a:latin typeface="Corbel"/>
                <a:cs typeface="Corbel"/>
              </a:rPr>
              <a:t>x </a:t>
            </a:r>
            <a:r>
              <a:rPr sz="1000" b="1" i="1" spc="85" dirty="0">
                <a:latin typeface="Corbel"/>
                <a:cs typeface="Corbel"/>
              </a:rPr>
              <a:t> </a:t>
            </a:r>
            <a:r>
              <a:rPr sz="1000" i="1" spc="-5" dirty="0">
                <a:latin typeface="Arial"/>
                <a:cs typeface="Arial"/>
              </a:rPr>
              <a:t>,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i="1" spc="-45" dirty="0">
                <a:latin typeface="Arial"/>
                <a:cs typeface="Arial"/>
              </a:rPr>
              <a:t>y</a:t>
            </a:r>
            <a:r>
              <a:rPr sz="1000" i="1" spc="175" dirty="0">
                <a:latin typeface="Arial"/>
                <a:cs typeface="Arial"/>
              </a:rPr>
              <a:t> </a:t>
            </a:r>
            <a:r>
              <a:rPr sz="1000" spc="110" dirty="0">
                <a:latin typeface="Cambria"/>
                <a:cs typeface="Cambria"/>
              </a:rPr>
              <a:t>}	</a:t>
            </a:r>
            <a:r>
              <a:rPr sz="1000" spc="-35" dirty="0">
                <a:latin typeface="Tahoma"/>
                <a:cs typeface="Tahoma"/>
              </a:rPr>
              <a:t>from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two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classes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903274"/>
            <a:ext cx="48018" cy="480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347" y="1100963"/>
            <a:ext cx="48018" cy="4801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90830">
              <a:lnSpc>
                <a:spcPct val="100000"/>
              </a:lnSpc>
              <a:spcBef>
                <a:spcPts val="675"/>
              </a:spcBef>
            </a:pPr>
            <a:r>
              <a:rPr spc="-25" dirty="0"/>
              <a:t>Assume</a:t>
            </a:r>
            <a:r>
              <a:rPr spc="25" dirty="0"/>
              <a:t> </a:t>
            </a:r>
            <a:r>
              <a:rPr spc="-45" dirty="0"/>
              <a:t>green</a:t>
            </a:r>
            <a:r>
              <a:rPr spc="25" dirty="0"/>
              <a:t> </a:t>
            </a:r>
            <a:r>
              <a:rPr spc="-20" dirty="0"/>
              <a:t>is</a:t>
            </a:r>
            <a:r>
              <a:rPr spc="30" dirty="0"/>
              <a:t> </a:t>
            </a:r>
            <a:r>
              <a:rPr spc="-15" dirty="0"/>
              <a:t>positive</a:t>
            </a:r>
            <a:r>
              <a:rPr spc="25" dirty="0"/>
              <a:t> </a:t>
            </a:r>
            <a:r>
              <a:rPr spc="-30" dirty="0"/>
              <a:t>and</a:t>
            </a:r>
            <a:r>
              <a:rPr spc="25" dirty="0"/>
              <a:t> </a:t>
            </a:r>
            <a:r>
              <a:rPr spc="-35" dirty="0"/>
              <a:t>red</a:t>
            </a:r>
            <a:r>
              <a:rPr spc="30" dirty="0"/>
              <a:t> </a:t>
            </a:r>
            <a:r>
              <a:rPr spc="-20" dirty="0"/>
              <a:t>is</a:t>
            </a:r>
            <a:r>
              <a:rPr spc="25" dirty="0"/>
              <a:t> </a:t>
            </a:r>
            <a:r>
              <a:rPr spc="-30" dirty="0"/>
              <a:t>negative</a:t>
            </a:r>
            <a:r>
              <a:rPr spc="30" dirty="0"/>
              <a:t> </a:t>
            </a:r>
            <a:r>
              <a:rPr spc="-25" dirty="0"/>
              <a:t>class</a:t>
            </a:r>
          </a:p>
          <a:p>
            <a:pPr marL="290830">
              <a:lnSpc>
                <a:spcPct val="100000"/>
              </a:lnSpc>
              <a:spcBef>
                <a:spcPts val="575"/>
              </a:spcBef>
            </a:pPr>
            <a:r>
              <a:rPr sz="1350" i="1" spc="104" baseline="6172" dirty="0">
                <a:latin typeface="Arial"/>
                <a:cs typeface="Arial"/>
              </a:rPr>
              <a:t>N</a:t>
            </a:r>
            <a:r>
              <a:rPr sz="600" spc="70" dirty="0">
                <a:latin typeface="Microsoft Sans Serif"/>
                <a:cs typeface="Microsoft Sans Serif"/>
              </a:rPr>
              <a:t>+</a:t>
            </a:r>
            <a:r>
              <a:rPr sz="600" spc="195" dirty="0">
                <a:latin typeface="Microsoft Sans Serif"/>
                <a:cs typeface="Microsoft Sans Serif"/>
              </a:rPr>
              <a:t> </a:t>
            </a:r>
            <a:r>
              <a:rPr sz="1350" spc="-60" baseline="6172" dirty="0"/>
              <a:t>exampes</a:t>
            </a:r>
            <a:r>
              <a:rPr sz="1350" spc="44" baseline="6172" dirty="0"/>
              <a:t> </a:t>
            </a:r>
            <a:r>
              <a:rPr sz="1350" spc="-30" baseline="6172" dirty="0"/>
              <a:t>from</a:t>
            </a:r>
            <a:r>
              <a:rPr sz="1350" spc="44" baseline="6172" dirty="0"/>
              <a:t> </a:t>
            </a:r>
            <a:r>
              <a:rPr sz="1350" spc="-22" baseline="6172" dirty="0"/>
              <a:t>positive</a:t>
            </a:r>
            <a:r>
              <a:rPr sz="1350" spc="44" baseline="6172" dirty="0"/>
              <a:t> </a:t>
            </a:r>
            <a:r>
              <a:rPr sz="1350" spc="-37" baseline="6172" dirty="0"/>
              <a:t>class,</a:t>
            </a:r>
            <a:r>
              <a:rPr sz="1350" spc="44" baseline="6172" dirty="0"/>
              <a:t> </a:t>
            </a:r>
            <a:r>
              <a:rPr sz="1350" i="1" spc="165" baseline="6172" dirty="0">
                <a:latin typeface="Arial"/>
                <a:cs typeface="Arial"/>
              </a:rPr>
              <a:t>N</a:t>
            </a:r>
            <a:r>
              <a:rPr sz="600" i="1" spc="110" dirty="0">
                <a:latin typeface="Arial"/>
                <a:cs typeface="Arial"/>
              </a:rPr>
              <a:t>−</a:t>
            </a:r>
            <a:r>
              <a:rPr sz="600" i="1" spc="195" dirty="0">
                <a:latin typeface="Arial"/>
                <a:cs typeface="Arial"/>
              </a:rPr>
              <a:t> </a:t>
            </a:r>
            <a:r>
              <a:rPr sz="1350" spc="-52" baseline="6172" dirty="0"/>
              <a:t>examples</a:t>
            </a:r>
            <a:r>
              <a:rPr sz="1350" spc="37" baseline="6172" dirty="0"/>
              <a:t> </a:t>
            </a:r>
            <a:r>
              <a:rPr sz="1350" spc="-30" baseline="6172" dirty="0"/>
              <a:t>from</a:t>
            </a:r>
            <a:r>
              <a:rPr sz="1350" spc="44" baseline="6172" dirty="0"/>
              <a:t> </a:t>
            </a:r>
            <a:r>
              <a:rPr sz="1350" spc="-44" baseline="6172" dirty="0"/>
              <a:t>negative</a:t>
            </a:r>
            <a:r>
              <a:rPr sz="1350" spc="44" baseline="6172" dirty="0"/>
              <a:t> </a:t>
            </a:r>
            <a:r>
              <a:rPr sz="1350" spc="-37" baseline="6172" dirty="0"/>
              <a:t>class</a:t>
            </a:r>
            <a:endParaRPr sz="1350" baseline="6172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65"/>
              </a:spcBef>
            </a:pPr>
            <a:r>
              <a:rPr sz="1000" spc="-15" dirty="0"/>
              <a:t>Our</a:t>
            </a:r>
            <a:r>
              <a:rPr sz="1000" spc="15" dirty="0"/>
              <a:t> </a:t>
            </a:r>
            <a:r>
              <a:rPr sz="1000" spc="-45" dirty="0"/>
              <a:t>goal:</a:t>
            </a:r>
            <a:r>
              <a:rPr sz="1000" spc="135" dirty="0"/>
              <a:t> </a:t>
            </a:r>
            <a:r>
              <a:rPr sz="1000" spc="-40" dirty="0">
                <a:solidFill>
                  <a:srgbClr val="FF0000"/>
                </a:solidFill>
              </a:rPr>
              <a:t>Learn</a:t>
            </a:r>
            <a:r>
              <a:rPr sz="1000" spc="25" dirty="0">
                <a:solidFill>
                  <a:srgbClr val="FF0000"/>
                </a:solidFill>
              </a:rPr>
              <a:t> </a:t>
            </a:r>
            <a:r>
              <a:rPr sz="1000" spc="-50" dirty="0">
                <a:solidFill>
                  <a:srgbClr val="FF0000"/>
                </a:solidFill>
              </a:rPr>
              <a:t>a</a:t>
            </a:r>
            <a:r>
              <a:rPr sz="1000" spc="20" dirty="0">
                <a:solidFill>
                  <a:srgbClr val="FF0000"/>
                </a:solidFill>
              </a:rPr>
              <a:t> </a:t>
            </a:r>
            <a:r>
              <a:rPr sz="1000" spc="-40" dirty="0">
                <a:solidFill>
                  <a:srgbClr val="FF0000"/>
                </a:solidFill>
              </a:rPr>
              <a:t>model</a:t>
            </a:r>
            <a:r>
              <a:rPr sz="1000" spc="25" dirty="0">
                <a:solidFill>
                  <a:srgbClr val="FF0000"/>
                </a:solidFill>
              </a:rPr>
              <a:t> </a:t>
            </a:r>
            <a:r>
              <a:rPr sz="1000" spc="-10" dirty="0"/>
              <a:t>to</a:t>
            </a:r>
            <a:r>
              <a:rPr sz="1000" spc="20" dirty="0"/>
              <a:t> </a:t>
            </a:r>
            <a:r>
              <a:rPr sz="1000" spc="-30" dirty="0"/>
              <a:t>predict</a:t>
            </a:r>
            <a:r>
              <a:rPr sz="1000" spc="20" dirty="0"/>
              <a:t> </a:t>
            </a:r>
            <a:r>
              <a:rPr sz="1000" spc="-30" dirty="0"/>
              <a:t>label</a:t>
            </a:r>
            <a:r>
              <a:rPr sz="1000" spc="25" dirty="0"/>
              <a:t> </a:t>
            </a:r>
            <a:r>
              <a:rPr sz="1000" spc="-30" dirty="0"/>
              <a:t>(class)</a:t>
            </a:r>
            <a:r>
              <a:rPr sz="1000" spc="20" dirty="0"/>
              <a:t> </a:t>
            </a:r>
            <a:r>
              <a:rPr sz="1000" i="1" spc="-45" dirty="0">
                <a:latin typeface="Arial"/>
                <a:cs typeface="Arial"/>
              </a:rPr>
              <a:t>y</a:t>
            </a:r>
            <a:r>
              <a:rPr sz="1000" i="1" spc="165" dirty="0">
                <a:latin typeface="Arial"/>
                <a:cs typeface="Arial"/>
              </a:rPr>
              <a:t> </a:t>
            </a:r>
            <a:r>
              <a:rPr sz="1000" spc="-40" dirty="0"/>
              <a:t>for</a:t>
            </a:r>
            <a:r>
              <a:rPr sz="1000" spc="25" dirty="0"/>
              <a:t> </a:t>
            </a:r>
            <a:r>
              <a:rPr sz="1000" spc="-50" dirty="0"/>
              <a:t>a</a:t>
            </a:r>
            <a:r>
              <a:rPr sz="1000" spc="20" dirty="0"/>
              <a:t> </a:t>
            </a:r>
            <a:r>
              <a:rPr sz="1000" spc="-65" dirty="0"/>
              <a:t>new</a:t>
            </a:r>
            <a:r>
              <a:rPr sz="1000" spc="25" dirty="0"/>
              <a:t> </a:t>
            </a:r>
            <a:r>
              <a:rPr sz="1000" spc="-25" dirty="0">
                <a:solidFill>
                  <a:srgbClr val="0000FF"/>
                </a:solidFill>
              </a:rPr>
              <a:t>test</a:t>
            </a:r>
            <a:r>
              <a:rPr sz="1000" spc="25" dirty="0">
                <a:solidFill>
                  <a:srgbClr val="0000FF"/>
                </a:solidFill>
              </a:rPr>
              <a:t> </a:t>
            </a:r>
            <a:r>
              <a:rPr sz="1000" spc="-50" dirty="0">
                <a:solidFill>
                  <a:srgbClr val="0000FF"/>
                </a:solidFill>
              </a:rPr>
              <a:t>example</a:t>
            </a:r>
            <a:r>
              <a:rPr sz="1000" spc="20" dirty="0">
                <a:solidFill>
                  <a:srgbClr val="0000FF"/>
                </a:solidFill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endParaRPr sz="1000">
              <a:latin typeface="Corbel"/>
              <a:cs typeface="Corbe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1336103"/>
            <a:ext cx="59601" cy="59601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092502" y="1501444"/>
            <a:ext cx="410845" cy="734695"/>
            <a:chOff x="2092502" y="1501444"/>
            <a:chExt cx="410845" cy="73469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3967" y="1501444"/>
              <a:ext cx="119253" cy="11887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92502" y="171747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92502" y="171747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9657" y="1566214"/>
              <a:ext cx="118872" cy="11887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200706" y="2030653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576" y="73914"/>
                  </a:lnTo>
                  <a:lnTo>
                    <a:pt x="22860" y="118872"/>
                  </a:lnTo>
                  <a:lnTo>
                    <a:pt x="59055" y="91440"/>
                  </a:lnTo>
                  <a:lnTo>
                    <a:pt x="87029" y="91440"/>
                  </a:lnTo>
                  <a:lnTo>
                    <a:pt x="81534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029" y="91440"/>
                  </a:moveTo>
                  <a:lnTo>
                    <a:pt x="59055" y="91440"/>
                  </a:lnTo>
                  <a:lnTo>
                    <a:pt x="95631" y="118872"/>
                  </a:lnTo>
                  <a:lnTo>
                    <a:pt x="87029" y="91440"/>
                  </a:lnTo>
                  <a:close/>
                </a:path>
                <a:path w="119380" h="119380">
                  <a:moveTo>
                    <a:pt x="59055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055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00706" y="2030653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055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576" y="73914"/>
                  </a:lnTo>
                  <a:lnTo>
                    <a:pt x="22860" y="118872"/>
                  </a:lnTo>
                  <a:lnTo>
                    <a:pt x="59055" y="91440"/>
                  </a:lnTo>
                  <a:lnTo>
                    <a:pt x="95631" y="118872"/>
                  </a:lnTo>
                  <a:lnTo>
                    <a:pt x="81534" y="73914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055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92502" y="191178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92502" y="191178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83967" y="2117140"/>
              <a:ext cx="119253" cy="11887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73299" y="1965883"/>
              <a:ext cx="118872" cy="11887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222042" y="181462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720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22042" y="181462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720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83967" y="1642033"/>
              <a:ext cx="119253" cy="118872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2567609" y="1598599"/>
            <a:ext cx="216535" cy="561975"/>
            <a:chOff x="2567609" y="1598599"/>
            <a:chExt cx="216535" cy="561975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67609" y="2041321"/>
              <a:ext cx="118872" cy="11925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54096" y="1879396"/>
              <a:ext cx="118872" cy="11887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578658" y="1598599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78658" y="1598599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4764" y="171747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9253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87410" y="91440"/>
                  </a:lnTo>
                  <a:lnTo>
                    <a:pt x="81915" y="73914"/>
                  </a:lnTo>
                  <a:lnTo>
                    <a:pt x="119253" y="45339"/>
                  </a:lnTo>
                  <a:close/>
                </a:path>
                <a:path w="119380" h="119380">
                  <a:moveTo>
                    <a:pt x="87410" y="91440"/>
                  </a:moveTo>
                  <a:lnTo>
                    <a:pt x="59436" y="91440"/>
                  </a:lnTo>
                  <a:lnTo>
                    <a:pt x="96012" y="118872"/>
                  </a:lnTo>
                  <a:lnTo>
                    <a:pt x="87410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720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64764" y="171747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720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96012" y="118872"/>
                  </a:lnTo>
                  <a:lnTo>
                    <a:pt x="81915" y="73914"/>
                  </a:lnTo>
                  <a:lnTo>
                    <a:pt x="119253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9253" y="118872"/>
                  </a:moveTo>
                  <a:lnTo>
                    <a:pt x="119253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3539540" y="1663369"/>
            <a:ext cx="367665" cy="259715"/>
            <a:chOff x="3539540" y="1663369"/>
            <a:chExt cx="367665" cy="259715"/>
          </a:xfrm>
        </p:grpSpPr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39540" y="1663369"/>
              <a:ext cx="119253" cy="11887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87952" y="1792909"/>
              <a:ext cx="119253" cy="11925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26027" y="1803958"/>
              <a:ext cx="118872" cy="118872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3269793" y="1749856"/>
            <a:ext cx="205740" cy="248920"/>
            <a:chOff x="3269793" y="1749856"/>
            <a:chExt cx="205740" cy="248920"/>
          </a:xfrm>
        </p:grpSpPr>
        <p:sp>
          <p:nvSpPr>
            <p:cNvPr id="38" name="object 38"/>
            <p:cNvSpPr/>
            <p:nvPr/>
          </p:nvSpPr>
          <p:spPr>
            <a:xfrm>
              <a:off x="3356280" y="174985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87029" y="91440"/>
                  </a:lnTo>
                  <a:lnTo>
                    <a:pt x="81534" y="73914"/>
                  </a:lnTo>
                  <a:lnTo>
                    <a:pt x="118872" y="45339"/>
                  </a:lnTo>
                  <a:close/>
                </a:path>
                <a:path w="119379" h="119380">
                  <a:moveTo>
                    <a:pt x="87029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029" y="91440"/>
                  </a:lnTo>
                  <a:close/>
                </a:path>
                <a:path w="119379" h="119380">
                  <a:moveTo>
                    <a:pt x="59436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56280" y="174985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534" y="73914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  <a:path w="119379" h="119380">
                  <a:moveTo>
                    <a:pt x="0" y="0"/>
                  </a:moveTo>
                  <a:lnTo>
                    <a:pt x="0" y="0"/>
                  </a:lnTo>
                </a:path>
                <a:path w="119379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69793" y="187939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79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79" h="119380">
                  <a:moveTo>
                    <a:pt x="59436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69793" y="187939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  <a:path w="119379" h="119380">
                  <a:moveTo>
                    <a:pt x="0" y="0"/>
                  </a:moveTo>
                  <a:lnTo>
                    <a:pt x="0" y="0"/>
                  </a:lnTo>
                </a:path>
                <a:path w="119379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442386" y="2181910"/>
            <a:ext cx="118872" cy="118872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269793" y="2063038"/>
            <a:ext cx="118872" cy="118872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680130" y="2192578"/>
            <a:ext cx="118872" cy="118872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799001" y="2019985"/>
            <a:ext cx="118872" cy="118872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2686481" y="2214295"/>
            <a:ext cx="226695" cy="184150"/>
            <a:chOff x="2686481" y="2214295"/>
            <a:chExt cx="226695" cy="184150"/>
          </a:xfrm>
        </p:grpSpPr>
        <p:sp>
          <p:nvSpPr>
            <p:cNvPr id="47" name="object 47"/>
            <p:cNvSpPr/>
            <p:nvPr/>
          </p:nvSpPr>
          <p:spPr>
            <a:xfrm>
              <a:off x="2686481" y="2214295"/>
              <a:ext cx="130175" cy="119380"/>
            </a:xfrm>
            <a:custGeom>
              <a:avLst/>
              <a:gdLst/>
              <a:ahLst/>
              <a:cxnLst/>
              <a:rect l="l" t="t" r="r" b="b"/>
              <a:pathLst>
                <a:path w="130175" h="119380">
                  <a:moveTo>
                    <a:pt x="129921" y="45339"/>
                  </a:moveTo>
                  <a:lnTo>
                    <a:pt x="0" y="45339"/>
                  </a:lnTo>
                  <a:lnTo>
                    <a:pt x="40386" y="73914"/>
                  </a:lnTo>
                  <a:lnTo>
                    <a:pt x="25146" y="118872"/>
                  </a:lnTo>
                  <a:lnTo>
                    <a:pt x="64770" y="91440"/>
                  </a:lnTo>
                  <a:lnTo>
                    <a:pt x="95327" y="91440"/>
                  </a:lnTo>
                  <a:lnTo>
                    <a:pt x="89535" y="73914"/>
                  </a:lnTo>
                  <a:lnTo>
                    <a:pt x="129921" y="45339"/>
                  </a:lnTo>
                  <a:close/>
                </a:path>
                <a:path w="130175" h="119380">
                  <a:moveTo>
                    <a:pt x="95327" y="91440"/>
                  </a:moveTo>
                  <a:lnTo>
                    <a:pt x="64770" y="91440"/>
                  </a:lnTo>
                  <a:lnTo>
                    <a:pt x="104394" y="118872"/>
                  </a:lnTo>
                  <a:lnTo>
                    <a:pt x="95327" y="91440"/>
                  </a:lnTo>
                  <a:close/>
                </a:path>
                <a:path w="130175" h="119380">
                  <a:moveTo>
                    <a:pt x="64770" y="0"/>
                  </a:moveTo>
                  <a:lnTo>
                    <a:pt x="49911" y="45339"/>
                  </a:lnTo>
                  <a:lnTo>
                    <a:pt x="80010" y="45339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86481" y="2214295"/>
              <a:ext cx="130175" cy="119380"/>
            </a:xfrm>
            <a:custGeom>
              <a:avLst/>
              <a:gdLst/>
              <a:ahLst/>
              <a:cxnLst/>
              <a:rect l="l" t="t" r="r" b="b"/>
              <a:pathLst>
                <a:path w="130175" h="119380">
                  <a:moveTo>
                    <a:pt x="64770" y="0"/>
                  </a:moveTo>
                  <a:lnTo>
                    <a:pt x="49911" y="45339"/>
                  </a:lnTo>
                  <a:lnTo>
                    <a:pt x="0" y="45339"/>
                  </a:lnTo>
                  <a:lnTo>
                    <a:pt x="40386" y="73914"/>
                  </a:lnTo>
                  <a:lnTo>
                    <a:pt x="25146" y="118872"/>
                  </a:lnTo>
                  <a:lnTo>
                    <a:pt x="64770" y="91440"/>
                  </a:lnTo>
                  <a:lnTo>
                    <a:pt x="104394" y="118872"/>
                  </a:lnTo>
                  <a:lnTo>
                    <a:pt x="89535" y="73914"/>
                  </a:lnTo>
                  <a:lnTo>
                    <a:pt x="129921" y="45339"/>
                  </a:lnTo>
                  <a:lnTo>
                    <a:pt x="80010" y="45339"/>
                  </a:lnTo>
                  <a:lnTo>
                    <a:pt x="64770" y="0"/>
                  </a:lnTo>
                  <a:close/>
                </a:path>
                <a:path w="130175" h="119380">
                  <a:moveTo>
                    <a:pt x="0" y="0"/>
                  </a:moveTo>
                  <a:lnTo>
                    <a:pt x="0" y="0"/>
                  </a:lnTo>
                </a:path>
                <a:path w="130175" h="119380">
                  <a:moveTo>
                    <a:pt x="129921" y="118872"/>
                  </a:moveTo>
                  <a:lnTo>
                    <a:pt x="129921" y="118872"/>
                  </a:lnTo>
                </a:path>
              </a:pathLst>
            </a:custGeom>
            <a:ln w="3175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821355" y="2315641"/>
              <a:ext cx="92075" cy="82550"/>
            </a:xfrm>
            <a:custGeom>
              <a:avLst/>
              <a:gdLst/>
              <a:ahLst/>
              <a:cxnLst/>
              <a:rect l="l" t="t" r="r" b="b"/>
              <a:pathLst>
                <a:path w="92075" h="82550">
                  <a:moveTo>
                    <a:pt x="80772" y="0"/>
                  </a:moveTo>
                  <a:lnTo>
                    <a:pt x="64389" y="0"/>
                  </a:lnTo>
                  <a:lnTo>
                    <a:pt x="57912" y="9525"/>
                  </a:lnTo>
                  <a:lnTo>
                    <a:pt x="55245" y="13716"/>
                  </a:lnTo>
                  <a:lnTo>
                    <a:pt x="50673" y="1905"/>
                  </a:lnTo>
                  <a:lnTo>
                    <a:pt x="40767" y="0"/>
                  </a:lnTo>
                  <a:lnTo>
                    <a:pt x="35433" y="0"/>
                  </a:lnTo>
                  <a:lnTo>
                    <a:pt x="22592" y="3756"/>
                  </a:lnTo>
                  <a:lnTo>
                    <a:pt x="13287" y="12334"/>
                  </a:lnTo>
                  <a:lnTo>
                    <a:pt x="7625" y="21699"/>
                  </a:lnTo>
                  <a:lnTo>
                    <a:pt x="5715" y="27813"/>
                  </a:lnTo>
                  <a:lnTo>
                    <a:pt x="5715" y="29718"/>
                  </a:lnTo>
                  <a:lnTo>
                    <a:pt x="9906" y="29718"/>
                  </a:lnTo>
                  <a:lnTo>
                    <a:pt x="10287" y="27813"/>
                  </a:lnTo>
                  <a:lnTo>
                    <a:pt x="15978" y="16085"/>
                  </a:lnTo>
                  <a:lnTo>
                    <a:pt x="22669" y="8858"/>
                  </a:lnTo>
                  <a:lnTo>
                    <a:pt x="29360" y="5203"/>
                  </a:lnTo>
                  <a:lnTo>
                    <a:pt x="35052" y="4191"/>
                  </a:lnTo>
                  <a:lnTo>
                    <a:pt x="38481" y="4191"/>
                  </a:lnTo>
                  <a:lnTo>
                    <a:pt x="44577" y="5715"/>
                  </a:lnTo>
                  <a:lnTo>
                    <a:pt x="44577" y="16002"/>
                  </a:lnTo>
                  <a:lnTo>
                    <a:pt x="35052" y="59055"/>
                  </a:lnTo>
                  <a:lnTo>
                    <a:pt x="17907" y="78105"/>
                  </a:lnTo>
                  <a:lnTo>
                    <a:pt x="12192" y="78105"/>
                  </a:lnTo>
                  <a:lnTo>
                    <a:pt x="8382" y="75819"/>
                  </a:lnTo>
                  <a:lnTo>
                    <a:pt x="12954" y="75057"/>
                  </a:lnTo>
                  <a:lnTo>
                    <a:pt x="17526" y="70866"/>
                  </a:lnTo>
                  <a:lnTo>
                    <a:pt x="17526" y="61341"/>
                  </a:lnTo>
                  <a:lnTo>
                    <a:pt x="12954" y="59436"/>
                  </a:lnTo>
                  <a:lnTo>
                    <a:pt x="4953" y="59436"/>
                  </a:lnTo>
                  <a:lnTo>
                    <a:pt x="0" y="64770"/>
                  </a:lnTo>
                  <a:lnTo>
                    <a:pt x="0" y="78486"/>
                  </a:lnTo>
                  <a:lnTo>
                    <a:pt x="9525" y="82296"/>
                  </a:lnTo>
                  <a:lnTo>
                    <a:pt x="30099" y="82296"/>
                  </a:lnTo>
                  <a:lnTo>
                    <a:pt x="36576" y="69342"/>
                  </a:lnTo>
                  <a:lnTo>
                    <a:pt x="36576" y="68199"/>
                  </a:lnTo>
                  <a:lnTo>
                    <a:pt x="38481" y="75057"/>
                  </a:lnTo>
                  <a:lnTo>
                    <a:pt x="45720" y="82296"/>
                  </a:lnTo>
                  <a:lnTo>
                    <a:pt x="56388" y="82296"/>
                  </a:lnTo>
                  <a:lnTo>
                    <a:pt x="69068" y="78539"/>
                  </a:lnTo>
                  <a:lnTo>
                    <a:pt x="78390" y="69961"/>
                  </a:lnTo>
                  <a:lnTo>
                    <a:pt x="84141" y="60596"/>
                  </a:lnTo>
                  <a:lnTo>
                    <a:pt x="86106" y="54483"/>
                  </a:lnTo>
                  <a:lnTo>
                    <a:pt x="86106" y="52197"/>
                  </a:lnTo>
                  <a:lnTo>
                    <a:pt x="82296" y="52197"/>
                  </a:lnTo>
                  <a:lnTo>
                    <a:pt x="81915" y="52578"/>
                  </a:lnTo>
                  <a:lnTo>
                    <a:pt x="81534" y="54483"/>
                  </a:lnTo>
                  <a:lnTo>
                    <a:pt x="75896" y="66210"/>
                  </a:lnTo>
                  <a:lnTo>
                    <a:pt x="69008" y="73437"/>
                  </a:lnTo>
                  <a:lnTo>
                    <a:pt x="62192" y="77092"/>
                  </a:lnTo>
                  <a:lnTo>
                    <a:pt x="56769" y="78105"/>
                  </a:lnTo>
                  <a:lnTo>
                    <a:pt x="49530" y="78105"/>
                  </a:lnTo>
                  <a:lnTo>
                    <a:pt x="46863" y="72390"/>
                  </a:lnTo>
                  <a:lnTo>
                    <a:pt x="46863" y="62103"/>
                  </a:lnTo>
                  <a:lnTo>
                    <a:pt x="48006" y="58674"/>
                  </a:lnTo>
                  <a:lnTo>
                    <a:pt x="49911" y="50292"/>
                  </a:lnTo>
                  <a:lnTo>
                    <a:pt x="56388" y="25908"/>
                  </a:lnTo>
                  <a:lnTo>
                    <a:pt x="57745" y="20264"/>
                  </a:lnTo>
                  <a:lnTo>
                    <a:pt x="60960" y="13049"/>
                  </a:lnTo>
                  <a:lnTo>
                    <a:pt x="66460" y="6834"/>
                  </a:lnTo>
                  <a:lnTo>
                    <a:pt x="74676" y="4191"/>
                  </a:lnTo>
                  <a:lnTo>
                    <a:pt x="79629" y="4191"/>
                  </a:lnTo>
                  <a:lnTo>
                    <a:pt x="83439" y="6096"/>
                  </a:lnTo>
                  <a:lnTo>
                    <a:pt x="78867" y="7239"/>
                  </a:lnTo>
                  <a:lnTo>
                    <a:pt x="74676" y="12192"/>
                  </a:lnTo>
                  <a:lnTo>
                    <a:pt x="74676" y="18669"/>
                  </a:lnTo>
                  <a:lnTo>
                    <a:pt x="76581" y="22860"/>
                  </a:lnTo>
                  <a:lnTo>
                    <a:pt x="86106" y="22860"/>
                  </a:lnTo>
                  <a:lnTo>
                    <a:pt x="91821" y="19812"/>
                  </a:lnTo>
                  <a:lnTo>
                    <a:pt x="91821" y="2667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51" name="object 51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16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16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16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16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16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16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16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16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16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16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16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1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16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1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16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601449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12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25431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Prototype</a:t>
            </a:r>
            <a:r>
              <a:rPr sz="1400" b="1" spc="10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based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Classification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663943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08148" y="643778"/>
            <a:ext cx="2451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/>
                <a:cs typeface="Arial"/>
              </a:rPr>
              <a:t>n     n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8775" y="578893"/>
            <a:ext cx="920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15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8775" y="657252"/>
            <a:ext cx="1962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dirty="0">
                <a:latin typeface="Arial"/>
                <a:cs typeface="Arial"/>
              </a:rPr>
              <a:t>n</a:t>
            </a:r>
            <a:r>
              <a:rPr sz="700" spc="70" dirty="0">
                <a:latin typeface="Microsoft Sans Serif"/>
                <a:cs typeface="Microsoft Sans Serif"/>
              </a:rPr>
              <a:t>=1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6877" y="586846"/>
            <a:ext cx="34436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62860" algn="l"/>
              </a:tabLst>
            </a:pPr>
            <a:r>
              <a:rPr sz="1000" spc="-45" dirty="0">
                <a:latin typeface="Tahoma"/>
                <a:cs typeface="Tahoma"/>
              </a:rPr>
              <a:t>Given: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i="1" spc="-20" dirty="0">
                <a:latin typeface="Arial"/>
                <a:cs typeface="Arial"/>
              </a:rPr>
              <a:t>N</a:t>
            </a:r>
            <a:r>
              <a:rPr sz="1000" i="1" spc="145" dirty="0">
                <a:latin typeface="Arial"/>
                <a:cs typeface="Arial"/>
              </a:rPr>
              <a:t> </a:t>
            </a:r>
            <a:r>
              <a:rPr sz="1000" spc="-40" dirty="0">
                <a:latin typeface="Tahoma"/>
                <a:cs typeface="Tahoma"/>
              </a:rPr>
              <a:t>labeled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examples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50" dirty="0">
                <a:latin typeface="Cambria"/>
                <a:cs typeface="Cambria"/>
              </a:rPr>
              <a:t>{</a:t>
            </a:r>
            <a:r>
              <a:rPr sz="1000" b="1" i="1" spc="50" dirty="0">
                <a:latin typeface="Corbel"/>
                <a:cs typeface="Corbel"/>
              </a:rPr>
              <a:t>x </a:t>
            </a:r>
            <a:r>
              <a:rPr sz="1000" b="1" i="1" spc="85" dirty="0">
                <a:latin typeface="Corbel"/>
                <a:cs typeface="Corbel"/>
              </a:rPr>
              <a:t> </a:t>
            </a:r>
            <a:r>
              <a:rPr sz="1000" i="1" spc="-5" dirty="0">
                <a:latin typeface="Arial"/>
                <a:cs typeface="Arial"/>
              </a:rPr>
              <a:t>,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i="1" spc="-45" dirty="0">
                <a:latin typeface="Arial"/>
                <a:cs typeface="Arial"/>
              </a:rPr>
              <a:t>y</a:t>
            </a:r>
            <a:r>
              <a:rPr sz="1000" i="1" spc="175" dirty="0">
                <a:latin typeface="Arial"/>
                <a:cs typeface="Arial"/>
              </a:rPr>
              <a:t> </a:t>
            </a:r>
            <a:r>
              <a:rPr sz="1000" spc="110" dirty="0">
                <a:latin typeface="Cambria"/>
                <a:cs typeface="Cambria"/>
              </a:rPr>
              <a:t>}	</a:t>
            </a:r>
            <a:r>
              <a:rPr sz="1000" spc="-35" dirty="0">
                <a:latin typeface="Tahoma"/>
                <a:cs typeface="Tahoma"/>
              </a:rPr>
              <a:t>from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two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classes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903274"/>
            <a:ext cx="48018" cy="480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347" y="1100963"/>
            <a:ext cx="48018" cy="4801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90830">
              <a:lnSpc>
                <a:spcPct val="100000"/>
              </a:lnSpc>
              <a:spcBef>
                <a:spcPts val="675"/>
              </a:spcBef>
            </a:pPr>
            <a:r>
              <a:rPr spc="-25" dirty="0"/>
              <a:t>Assume</a:t>
            </a:r>
            <a:r>
              <a:rPr spc="25" dirty="0"/>
              <a:t> </a:t>
            </a:r>
            <a:r>
              <a:rPr spc="-45" dirty="0"/>
              <a:t>green</a:t>
            </a:r>
            <a:r>
              <a:rPr spc="25" dirty="0"/>
              <a:t> </a:t>
            </a:r>
            <a:r>
              <a:rPr spc="-20" dirty="0"/>
              <a:t>is</a:t>
            </a:r>
            <a:r>
              <a:rPr spc="30" dirty="0"/>
              <a:t> </a:t>
            </a:r>
            <a:r>
              <a:rPr spc="-15" dirty="0"/>
              <a:t>positive</a:t>
            </a:r>
            <a:r>
              <a:rPr spc="25" dirty="0"/>
              <a:t> </a:t>
            </a:r>
            <a:r>
              <a:rPr spc="-30" dirty="0"/>
              <a:t>and</a:t>
            </a:r>
            <a:r>
              <a:rPr spc="25" dirty="0"/>
              <a:t> </a:t>
            </a:r>
            <a:r>
              <a:rPr spc="-35" dirty="0"/>
              <a:t>red</a:t>
            </a:r>
            <a:r>
              <a:rPr spc="30" dirty="0"/>
              <a:t> </a:t>
            </a:r>
            <a:r>
              <a:rPr spc="-20" dirty="0"/>
              <a:t>is</a:t>
            </a:r>
            <a:r>
              <a:rPr spc="25" dirty="0"/>
              <a:t> </a:t>
            </a:r>
            <a:r>
              <a:rPr spc="-30" dirty="0"/>
              <a:t>negative</a:t>
            </a:r>
            <a:r>
              <a:rPr spc="30" dirty="0"/>
              <a:t> </a:t>
            </a:r>
            <a:r>
              <a:rPr spc="-25" dirty="0"/>
              <a:t>class</a:t>
            </a:r>
          </a:p>
          <a:p>
            <a:pPr marL="290830">
              <a:lnSpc>
                <a:spcPct val="100000"/>
              </a:lnSpc>
              <a:spcBef>
                <a:spcPts val="575"/>
              </a:spcBef>
            </a:pPr>
            <a:r>
              <a:rPr sz="1350" i="1" spc="104" baseline="6172" dirty="0">
                <a:latin typeface="Arial"/>
                <a:cs typeface="Arial"/>
              </a:rPr>
              <a:t>N</a:t>
            </a:r>
            <a:r>
              <a:rPr sz="600" spc="70" dirty="0">
                <a:latin typeface="Microsoft Sans Serif"/>
                <a:cs typeface="Microsoft Sans Serif"/>
              </a:rPr>
              <a:t>+</a:t>
            </a:r>
            <a:r>
              <a:rPr sz="600" spc="195" dirty="0">
                <a:latin typeface="Microsoft Sans Serif"/>
                <a:cs typeface="Microsoft Sans Serif"/>
              </a:rPr>
              <a:t> </a:t>
            </a:r>
            <a:r>
              <a:rPr sz="1350" spc="-60" baseline="6172" dirty="0"/>
              <a:t>exampes</a:t>
            </a:r>
            <a:r>
              <a:rPr sz="1350" spc="44" baseline="6172" dirty="0"/>
              <a:t> </a:t>
            </a:r>
            <a:r>
              <a:rPr sz="1350" spc="-30" baseline="6172" dirty="0"/>
              <a:t>from</a:t>
            </a:r>
            <a:r>
              <a:rPr sz="1350" spc="44" baseline="6172" dirty="0"/>
              <a:t> </a:t>
            </a:r>
            <a:r>
              <a:rPr sz="1350" spc="-22" baseline="6172" dirty="0"/>
              <a:t>positive</a:t>
            </a:r>
            <a:r>
              <a:rPr sz="1350" spc="44" baseline="6172" dirty="0"/>
              <a:t> </a:t>
            </a:r>
            <a:r>
              <a:rPr sz="1350" spc="-37" baseline="6172" dirty="0"/>
              <a:t>class,</a:t>
            </a:r>
            <a:r>
              <a:rPr sz="1350" spc="44" baseline="6172" dirty="0"/>
              <a:t> </a:t>
            </a:r>
            <a:r>
              <a:rPr sz="1350" i="1" spc="165" baseline="6172" dirty="0">
                <a:latin typeface="Arial"/>
                <a:cs typeface="Arial"/>
              </a:rPr>
              <a:t>N</a:t>
            </a:r>
            <a:r>
              <a:rPr sz="600" i="1" spc="110" dirty="0">
                <a:latin typeface="Arial"/>
                <a:cs typeface="Arial"/>
              </a:rPr>
              <a:t>−</a:t>
            </a:r>
            <a:r>
              <a:rPr sz="600" i="1" spc="195" dirty="0">
                <a:latin typeface="Arial"/>
                <a:cs typeface="Arial"/>
              </a:rPr>
              <a:t> </a:t>
            </a:r>
            <a:r>
              <a:rPr sz="1350" spc="-52" baseline="6172" dirty="0"/>
              <a:t>examples</a:t>
            </a:r>
            <a:r>
              <a:rPr sz="1350" spc="37" baseline="6172" dirty="0"/>
              <a:t> </a:t>
            </a:r>
            <a:r>
              <a:rPr sz="1350" spc="-30" baseline="6172" dirty="0"/>
              <a:t>from</a:t>
            </a:r>
            <a:r>
              <a:rPr sz="1350" spc="44" baseline="6172" dirty="0"/>
              <a:t> </a:t>
            </a:r>
            <a:r>
              <a:rPr sz="1350" spc="-44" baseline="6172" dirty="0"/>
              <a:t>negative</a:t>
            </a:r>
            <a:r>
              <a:rPr sz="1350" spc="44" baseline="6172" dirty="0"/>
              <a:t> </a:t>
            </a:r>
            <a:r>
              <a:rPr sz="1350" spc="-37" baseline="6172" dirty="0"/>
              <a:t>class</a:t>
            </a:r>
            <a:endParaRPr sz="1350" baseline="6172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65"/>
              </a:spcBef>
            </a:pPr>
            <a:r>
              <a:rPr sz="1000" spc="-15" dirty="0"/>
              <a:t>Our</a:t>
            </a:r>
            <a:r>
              <a:rPr sz="1000" spc="15" dirty="0"/>
              <a:t> </a:t>
            </a:r>
            <a:r>
              <a:rPr sz="1000" spc="-45" dirty="0"/>
              <a:t>goal:</a:t>
            </a:r>
            <a:r>
              <a:rPr sz="1000" spc="135" dirty="0"/>
              <a:t> </a:t>
            </a:r>
            <a:r>
              <a:rPr sz="1000" spc="-40" dirty="0">
                <a:solidFill>
                  <a:srgbClr val="FF0000"/>
                </a:solidFill>
              </a:rPr>
              <a:t>Learn</a:t>
            </a:r>
            <a:r>
              <a:rPr sz="1000" spc="25" dirty="0">
                <a:solidFill>
                  <a:srgbClr val="FF0000"/>
                </a:solidFill>
              </a:rPr>
              <a:t> </a:t>
            </a:r>
            <a:r>
              <a:rPr sz="1000" spc="-50" dirty="0">
                <a:solidFill>
                  <a:srgbClr val="FF0000"/>
                </a:solidFill>
              </a:rPr>
              <a:t>a</a:t>
            </a:r>
            <a:r>
              <a:rPr sz="1000" spc="20" dirty="0">
                <a:solidFill>
                  <a:srgbClr val="FF0000"/>
                </a:solidFill>
              </a:rPr>
              <a:t> </a:t>
            </a:r>
            <a:r>
              <a:rPr sz="1000" spc="-40" dirty="0">
                <a:solidFill>
                  <a:srgbClr val="FF0000"/>
                </a:solidFill>
              </a:rPr>
              <a:t>model</a:t>
            </a:r>
            <a:r>
              <a:rPr sz="1000" spc="25" dirty="0">
                <a:solidFill>
                  <a:srgbClr val="FF0000"/>
                </a:solidFill>
              </a:rPr>
              <a:t> </a:t>
            </a:r>
            <a:r>
              <a:rPr sz="1000" spc="-10" dirty="0"/>
              <a:t>to</a:t>
            </a:r>
            <a:r>
              <a:rPr sz="1000" spc="20" dirty="0"/>
              <a:t> </a:t>
            </a:r>
            <a:r>
              <a:rPr sz="1000" spc="-30" dirty="0"/>
              <a:t>predict</a:t>
            </a:r>
            <a:r>
              <a:rPr sz="1000" spc="20" dirty="0"/>
              <a:t> </a:t>
            </a:r>
            <a:r>
              <a:rPr sz="1000" spc="-30" dirty="0"/>
              <a:t>label</a:t>
            </a:r>
            <a:r>
              <a:rPr sz="1000" spc="25" dirty="0"/>
              <a:t> </a:t>
            </a:r>
            <a:r>
              <a:rPr sz="1000" spc="-30" dirty="0"/>
              <a:t>(class)</a:t>
            </a:r>
            <a:r>
              <a:rPr sz="1000" spc="20" dirty="0"/>
              <a:t> </a:t>
            </a:r>
            <a:r>
              <a:rPr sz="1000" i="1" spc="-45" dirty="0">
                <a:latin typeface="Arial"/>
                <a:cs typeface="Arial"/>
              </a:rPr>
              <a:t>y</a:t>
            </a:r>
            <a:r>
              <a:rPr sz="1000" i="1" spc="165" dirty="0">
                <a:latin typeface="Arial"/>
                <a:cs typeface="Arial"/>
              </a:rPr>
              <a:t> </a:t>
            </a:r>
            <a:r>
              <a:rPr sz="1000" spc="-40" dirty="0"/>
              <a:t>for</a:t>
            </a:r>
            <a:r>
              <a:rPr sz="1000" spc="25" dirty="0"/>
              <a:t> </a:t>
            </a:r>
            <a:r>
              <a:rPr sz="1000" spc="-50" dirty="0"/>
              <a:t>a</a:t>
            </a:r>
            <a:r>
              <a:rPr sz="1000" spc="20" dirty="0"/>
              <a:t> </a:t>
            </a:r>
            <a:r>
              <a:rPr sz="1000" spc="-65" dirty="0"/>
              <a:t>new</a:t>
            </a:r>
            <a:r>
              <a:rPr sz="1000" spc="25" dirty="0"/>
              <a:t> </a:t>
            </a:r>
            <a:r>
              <a:rPr sz="1000" spc="-25" dirty="0">
                <a:solidFill>
                  <a:srgbClr val="0000FF"/>
                </a:solidFill>
              </a:rPr>
              <a:t>test</a:t>
            </a:r>
            <a:r>
              <a:rPr sz="1000" spc="25" dirty="0">
                <a:solidFill>
                  <a:srgbClr val="0000FF"/>
                </a:solidFill>
              </a:rPr>
              <a:t> </a:t>
            </a:r>
            <a:r>
              <a:rPr sz="1000" spc="-50" dirty="0">
                <a:solidFill>
                  <a:srgbClr val="0000FF"/>
                </a:solidFill>
              </a:rPr>
              <a:t>example</a:t>
            </a:r>
            <a:r>
              <a:rPr sz="1000" spc="20" dirty="0">
                <a:solidFill>
                  <a:srgbClr val="0000FF"/>
                </a:solidFill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endParaRPr sz="1000">
              <a:latin typeface="Corbel"/>
              <a:cs typeface="Corbe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1336103"/>
            <a:ext cx="59601" cy="59601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092502" y="1501444"/>
            <a:ext cx="426720" cy="734695"/>
            <a:chOff x="2092502" y="1501444"/>
            <a:chExt cx="426720" cy="73469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3967" y="1501444"/>
              <a:ext cx="118872" cy="11887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92502" y="171747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92502" y="171747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9657" y="1566214"/>
              <a:ext cx="118872" cy="11887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200325" y="2030653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720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00325" y="2030653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720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92502" y="191178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92502" y="191178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83967" y="2117140"/>
              <a:ext cx="118872" cy="11887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362250" y="1782241"/>
              <a:ext cx="151765" cy="151765"/>
            </a:xfrm>
            <a:custGeom>
              <a:avLst/>
              <a:gdLst/>
              <a:ahLst/>
              <a:cxnLst/>
              <a:rect l="l" t="t" r="r" b="b"/>
              <a:pathLst>
                <a:path w="151764" h="151764">
                  <a:moveTo>
                    <a:pt x="151257" y="57912"/>
                  </a:moveTo>
                  <a:lnTo>
                    <a:pt x="0" y="57912"/>
                  </a:lnTo>
                  <a:lnTo>
                    <a:pt x="47244" y="93726"/>
                  </a:lnTo>
                  <a:lnTo>
                    <a:pt x="29718" y="151257"/>
                  </a:lnTo>
                  <a:lnTo>
                    <a:pt x="75819" y="116205"/>
                  </a:lnTo>
                  <a:lnTo>
                    <a:pt x="111241" y="116205"/>
                  </a:lnTo>
                  <a:lnTo>
                    <a:pt x="104394" y="93726"/>
                  </a:lnTo>
                  <a:lnTo>
                    <a:pt x="151257" y="57912"/>
                  </a:lnTo>
                  <a:close/>
                </a:path>
                <a:path w="151764" h="151764">
                  <a:moveTo>
                    <a:pt x="111241" y="116205"/>
                  </a:moveTo>
                  <a:lnTo>
                    <a:pt x="75819" y="116205"/>
                  </a:lnTo>
                  <a:lnTo>
                    <a:pt x="121920" y="151257"/>
                  </a:lnTo>
                  <a:lnTo>
                    <a:pt x="111241" y="116205"/>
                  </a:lnTo>
                  <a:close/>
                </a:path>
                <a:path w="151764" h="151764">
                  <a:moveTo>
                    <a:pt x="75819" y="0"/>
                  </a:moveTo>
                  <a:lnTo>
                    <a:pt x="57912" y="57912"/>
                  </a:lnTo>
                  <a:lnTo>
                    <a:pt x="93345" y="57912"/>
                  </a:lnTo>
                  <a:lnTo>
                    <a:pt x="75819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62250" y="1782241"/>
              <a:ext cx="151765" cy="151765"/>
            </a:xfrm>
            <a:custGeom>
              <a:avLst/>
              <a:gdLst/>
              <a:ahLst/>
              <a:cxnLst/>
              <a:rect l="l" t="t" r="r" b="b"/>
              <a:pathLst>
                <a:path w="151764" h="151764">
                  <a:moveTo>
                    <a:pt x="75819" y="0"/>
                  </a:moveTo>
                  <a:lnTo>
                    <a:pt x="57912" y="57912"/>
                  </a:lnTo>
                  <a:lnTo>
                    <a:pt x="0" y="57912"/>
                  </a:lnTo>
                  <a:lnTo>
                    <a:pt x="47244" y="93726"/>
                  </a:lnTo>
                  <a:lnTo>
                    <a:pt x="29718" y="151257"/>
                  </a:lnTo>
                  <a:lnTo>
                    <a:pt x="75819" y="116205"/>
                  </a:lnTo>
                  <a:lnTo>
                    <a:pt x="121920" y="151257"/>
                  </a:lnTo>
                  <a:lnTo>
                    <a:pt x="104394" y="93726"/>
                  </a:lnTo>
                  <a:lnTo>
                    <a:pt x="151257" y="57912"/>
                  </a:lnTo>
                  <a:lnTo>
                    <a:pt x="93345" y="57912"/>
                  </a:lnTo>
                  <a:lnTo>
                    <a:pt x="75819" y="0"/>
                  </a:lnTo>
                  <a:close/>
                </a:path>
                <a:path w="151764" h="151764">
                  <a:moveTo>
                    <a:pt x="0" y="0"/>
                  </a:moveTo>
                  <a:lnTo>
                    <a:pt x="0" y="0"/>
                  </a:lnTo>
                </a:path>
                <a:path w="151764" h="151764">
                  <a:moveTo>
                    <a:pt x="151638" y="151257"/>
                  </a:moveTo>
                  <a:lnTo>
                    <a:pt x="151638" y="151257"/>
                  </a:lnTo>
                </a:path>
              </a:pathLst>
            </a:custGeom>
            <a:ln w="11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3299" y="1965883"/>
              <a:ext cx="118872" cy="11887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222042" y="181462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22042" y="181462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83967" y="1642033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533"/>
                  </a:lnTo>
                  <a:lnTo>
                    <a:pt x="23241" y="118872"/>
                  </a:lnTo>
                  <a:lnTo>
                    <a:pt x="59436" y="91059"/>
                  </a:lnTo>
                  <a:lnTo>
                    <a:pt x="87216" y="91059"/>
                  </a:lnTo>
                  <a:lnTo>
                    <a:pt x="81915" y="73533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16" y="91059"/>
                  </a:moveTo>
                  <a:lnTo>
                    <a:pt x="59436" y="91059"/>
                  </a:lnTo>
                  <a:lnTo>
                    <a:pt x="95631" y="118872"/>
                  </a:lnTo>
                  <a:lnTo>
                    <a:pt x="87216" y="91059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83967" y="1642033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533"/>
                  </a:lnTo>
                  <a:lnTo>
                    <a:pt x="23241" y="118872"/>
                  </a:lnTo>
                  <a:lnTo>
                    <a:pt x="59436" y="91059"/>
                  </a:lnTo>
                  <a:lnTo>
                    <a:pt x="95631" y="118872"/>
                  </a:lnTo>
                  <a:lnTo>
                    <a:pt x="81915" y="73533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90622" y="1717090"/>
              <a:ext cx="127635" cy="83185"/>
            </a:xfrm>
            <a:custGeom>
              <a:avLst/>
              <a:gdLst/>
              <a:ahLst/>
              <a:cxnLst/>
              <a:rect l="l" t="t" r="r" b="b"/>
              <a:pathLst>
                <a:path w="127635" h="83185">
                  <a:moveTo>
                    <a:pt x="61722" y="36576"/>
                  </a:moveTo>
                  <a:lnTo>
                    <a:pt x="57912" y="36576"/>
                  </a:lnTo>
                  <a:lnTo>
                    <a:pt x="57531" y="36957"/>
                  </a:lnTo>
                  <a:lnTo>
                    <a:pt x="57150" y="37719"/>
                  </a:lnTo>
                  <a:lnTo>
                    <a:pt x="56769" y="40767"/>
                  </a:lnTo>
                  <a:lnTo>
                    <a:pt x="54864" y="50673"/>
                  </a:lnTo>
                  <a:lnTo>
                    <a:pt x="52578" y="53340"/>
                  </a:lnTo>
                  <a:lnTo>
                    <a:pt x="49149" y="53340"/>
                  </a:lnTo>
                  <a:lnTo>
                    <a:pt x="48006" y="52959"/>
                  </a:lnTo>
                  <a:lnTo>
                    <a:pt x="48006" y="50292"/>
                  </a:lnTo>
                  <a:lnTo>
                    <a:pt x="48006" y="44577"/>
                  </a:lnTo>
                  <a:lnTo>
                    <a:pt x="49212" y="38862"/>
                  </a:lnTo>
                  <a:lnTo>
                    <a:pt x="51435" y="26670"/>
                  </a:lnTo>
                  <a:lnTo>
                    <a:pt x="52197" y="24003"/>
                  </a:lnTo>
                  <a:lnTo>
                    <a:pt x="53340" y="19050"/>
                  </a:lnTo>
                  <a:lnTo>
                    <a:pt x="53721" y="15621"/>
                  </a:lnTo>
                  <a:lnTo>
                    <a:pt x="54483" y="12573"/>
                  </a:lnTo>
                  <a:lnTo>
                    <a:pt x="55537" y="8001"/>
                  </a:lnTo>
                  <a:lnTo>
                    <a:pt x="55626" y="4191"/>
                  </a:lnTo>
                  <a:lnTo>
                    <a:pt x="53721" y="1143"/>
                  </a:lnTo>
                  <a:lnTo>
                    <a:pt x="48768" y="1143"/>
                  </a:lnTo>
                  <a:lnTo>
                    <a:pt x="45720" y="2667"/>
                  </a:lnTo>
                  <a:lnTo>
                    <a:pt x="44577" y="8001"/>
                  </a:lnTo>
                  <a:lnTo>
                    <a:pt x="37338" y="44577"/>
                  </a:lnTo>
                  <a:lnTo>
                    <a:pt x="35433" y="46863"/>
                  </a:lnTo>
                  <a:lnTo>
                    <a:pt x="33909" y="48768"/>
                  </a:lnTo>
                  <a:lnTo>
                    <a:pt x="30480" y="52197"/>
                  </a:lnTo>
                  <a:lnTo>
                    <a:pt x="27813" y="53340"/>
                  </a:lnTo>
                  <a:lnTo>
                    <a:pt x="18669" y="53340"/>
                  </a:lnTo>
                  <a:lnTo>
                    <a:pt x="18376" y="48768"/>
                  </a:lnTo>
                  <a:lnTo>
                    <a:pt x="18427" y="38862"/>
                  </a:lnTo>
                  <a:lnTo>
                    <a:pt x="18669" y="36957"/>
                  </a:lnTo>
                  <a:lnTo>
                    <a:pt x="19050" y="34671"/>
                  </a:lnTo>
                  <a:lnTo>
                    <a:pt x="22860" y="15240"/>
                  </a:lnTo>
                  <a:lnTo>
                    <a:pt x="23622" y="11811"/>
                  </a:lnTo>
                  <a:lnTo>
                    <a:pt x="24765" y="6477"/>
                  </a:lnTo>
                  <a:lnTo>
                    <a:pt x="24765" y="3048"/>
                  </a:lnTo>
                  <a:lnTo>
                    <a:pt x="22860" y="0"/>
                  </a:lnTo>
                  <a:lnTo>
                    <a:pt x="14859" y="0"/>
                  </a:lnTo>
                  <a:lnTo>
                    <a:pt x="14097" y="6477"/>
                  </a:lnTo>
                  <a:lnTo>
                    <a:pt x="13335" y="8001"/>
                  </a:lnTo>
                  <a:lnTo>
                    <a:pt x="762" y="74295"/>
                  </a:lnTo>
                  <a:lnTo>
                    <a:pt x="0" y="76200"/>
                  </a:lnTo>
                  <a:lnTo>
                    <a:pt x="0" y="81534"/>
                  </a:lnTo>
                  <a:lnTo>
                    <a:pt x="2667" y="83058"/>
                  </a:lnTo>
                  <a:lnTo>
                    <a:pt x="6477" y="83058"/>
                  </a:lnTo>
                  <a:lnTo>
                    <a:pt x="9144" y="81534"/>
                  </a:lnTo>
                  <a:lnTo>
                    <a:pt x="10668" y="78486"/>
                  </a:lnTo>
                  <a:lnTo>
                    <a:pt x="11049" y="76962"/>
                  </a:lnTo>
                  <a:lnTo>
                    <a:pt x="14097" y="59436"/>
                  </a:lnTo>
                  <a:lnTo>
                    <a:pt x="14859" y="56007"/>
                  </a:lnTo>
                  <a:lnTo>
                    <a:pt x="19050" y="57912"/>
                  </a:lnTo>
                  <a:lnTo>
                    <a:pt x="27813" y="57912"/>
                  </a:lnTo>
                  <a:lnTo>
                    <a:pt x="32385" y="57150"/>
                  </a:lnTo>
                  <a:lnTo>
                    <a:pt x="33337" y="56007"/>
                  </a:lnTo>
                  <a:lnTo>
                    <a:pt x="35560" y="53340"/>
                  </a:lnTo>
                  <a:lnTo>
                    <a:pt x="38100" y="50292"/>
                  </a:lnTo>
                  <a:lnTo>
                    <a:pt x="40386" y="56007"/>
                  </a:lnTo>
                  <a:lnTo>
                    <a:pt x="45720" y="57912"/>
                  </a:lnTo>
                  <a:lnTo>
                    <a:pt x="53340" y="57912"/>
                  </a:lnTo>
                  <a:lnTo>
                    <a:pt x="56007" y="55245"/>
                  </a:lnTo>
                  <a:lnTo>
                    <a:pt x="56794" y="53340"/>
                  </a:lnTo>
                  <a:lnTo>
                    <a:pt x="57912" y="50673"/>
                  </a:lnTo>
                  <a:lnTo>
                    <a:pt x="60579" y="45720"/>
                  </a:lnTo>
                  <a:lnTo>
                    <a:pt x="61658" y="39243"/>
                  </a:lnTo>
                  <a:lnTo>
                    <a:pt x="61722" y="36576"/>
                  </a:lnTo>
                  <a:close/>
                </a:path>
                <a:path w="127635" h="83185">
                  <a:moveTo>
                    <a:pt x="127635" y="63639"/>
                  </a:moveTo>
                  <a:lnTo>
                    <a:pt x="72009" y="63639"/>
                  </a:lnTo>
                  <a:lnTo>
                    <a:pt x="72009" y="69354"/>
                  </a:lnTo>
                  <a:lnTo>
                    <a:pt x="124587" y="69354"/>
                  </a:lnTo>
                  <a:lnTo>
                    <a:pt x="127635" y="69354"/>
                  </a:lnTo>
                  <a:lnTo>
                    <a:pt x="127635" y="636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567609" y="1598599"/>
            <a:ext cx="216535" cy="561975"/>
            <a:chOff x="2567609" y="1598599"/>
            <a:chExt cx="216535" cy="561975"/>
          </a:xfrm>
        </p:grpSpPr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7609" y="2041321"/>
              <a:ext cx="118872" cy="11925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4096" y="1879396"/>
              <a:ext cx="118872" cy="11887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578277" y="1598599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87410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410" y="91440"/>
                  </a:moveTo>
                  <a:lnTo>
                    <a:pt x="59436" y="91440"/>
                  </a:lnTo>
                  <a:lnTo>
                    <a:pt x="96012" y="118872"/>
                  </a:lnTo>
                  <a:lnTo>
                    <a:pt x="87410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720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78277" y="1598599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720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96012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64764" y="171747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64764" y="171747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3490773" y="1663369"/>
            <a:ext cx="427355" cy="475615"/>
            <a:chOff x="3490773" y="1663369"/>
            <a:chExt cx="427355" cy="475615"/>
          </a:xfrm>
        </p:grpSpPr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39540" y="1663369"/>
              <a:ext cx="118872" cy="11887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87952" y="1792909"/>
              <a:ext cx="118872" cy="11925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496488" y="1933498"/>
              <a:ext cx="161925" cy="151765"/>
            </a:xfrm>
            <a:custGeom>
              <a:avLst/>
              <a:gdLst/>
              <a:ahLst/>
              <a:cxnLst/>
              <a:rect l="l" t="t" r="r" b="b"/>
              <a:pathLst>
                <a:path w="161925" h="151764">
                  <a:moveTo>
                    <a:pt x="161925" y="57912"/>
                  </a:moveTo>
                  <a:lnTo>
                    <a:pt x="0" y="57912"/>
                  </a:lnTo>
                  <a:lnTo>
                    <a:pt x="50292" y="93726"/>
                  </a:lnTo>
                  <a:lnTo>
                    <a:pt x="31242" y="151257"/>
                  </a:lnTo>
                  <a:lnTo>
                    <a:pt x="80772" y="116205"/>
                  </a:lnTo>
                  <a:lnTo>
                    <a:pt x="119076" y="116205"/>
                  </a:lnTo>
                  <a:lnTo>
                    <a:pt x="111633" y="93726"/>
                  </a:lnTo>
                  <a:lnTo>
                    <a:pt x="161925" y="57912"/>
                  </a:lnTo>
                  <a:close/>
                </a:path>
                <a:path w="161925" h="151764">
                  <a:moveTo>
                    <a:pt x="119076" y="116205"/>
                  </a:moveTo>
                  <a:lnTo>
                    <a:pt x="80772" y="116205"/>
                  </a:lnTo>
                  <a:lnTo>
                    <a:pt x="130683" y="151257"/>
                  </a:lnTo>
                  <a:lnTo>
                    <a:pt x="119076" y="116205"/>
                  </a:lnTo>
                  <a:close/>
                </a:path>
                <a:path w="161925" h="151764">
                  <a:moveTo>
                    <a:pt x="80772" y="0"/>
                  </a:moveTo>
                  <a:lnTo>
                    <a:pt x="62103" y="57912"/>
                  </a:lnTo>
                  <a:lnTo>
                    <a:pt x="99822" y="57912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496487" y="1933498"/>
              <a:ext cx="161925" cy="151765"/>
            </a:xfrm>
            <a:custGeom>
              <a:avLst/>
              <a:gdLst/>
              <a:ahLst/>
              <a:cxnLst/>
              <a:rect l="l" t="t" r="r" b="b"/>
              <a:pathLst>
                <a:path w="161925" h="151764">
                  <a:moveTo>
                    <a:pt x="80772" y="0"/>
                  </a:moveTo>
                  <a:lnTo>
                    <a:pt x="62103" y="57912"/>
                  </a:lnTo>
                  <a:lnTo>
                    <a:pt x="0" y="57912"/>
                  </a:lnTo>
                  <a:lnTo>
                    <a:pt x="50292" y="93726"/>
                  </a:lnTo>
                  <a:lnTo>
                    <a:pt x="31242" y="151257"/>
                  </a:lnTo>
                  <a:lnTo>
                    <a:pt x="80772" y="116205"/>
                  </a:lnTo>
                  <a:lnTo>
                    <a:pt x="130683" y="151257"/>
                  </a:lnTo>
                  <a:lnTo>
                    <a:pt x="111633" y="93726"/>
                  </a:lnTo>
                  <a:lnTo>
                    <a:pt x="161925" y="57912"/>
                  </a:lnTo>
                  <a:lnTo>
                    <a:pt x="99822" y="57912"/>
                  </a:lnTo>
                  <a:lnTo>
                    <a:pt x="80772" y="0"/>
                  </a:lnTo>
                  <a:close/>
                </a:path>
                <a:path w="161925" h="151764">
                  <a:moveTo>
                    <a:pt x="0" y="0"/>
                  </a:moveTo>
                  <a:lnTo>
                    <a:pt x="0" y="0"/>
                  </a:lnTo>
                </a:path>
                <a:path w="161925" h="151764">
                  <a:moveTo>
                    <a:pt x="161925" y="151257"/>
                  </a:moveTo>
                  <a:lnTo>
                    <a:pt x="161925" y="151257"/>
                  </a:lnTo>
                </a:path>
              </a:pathLst>
            </a:custGeom>
            <a:ln w="11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26028" y="1803958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533"/>
                  </a:lnTo>
                  <a:lnTo>
                    <a:pt x="22860" y="118872"/>
                  </a:lnTo>
                  <a:lnTo>
                    <a:pt x="59436" y="91059"/>
                  </a:lnTo>
                  <a:lnTo>
                    <a:pt x="87216" y="91059"/>
                  </a:lnTo>
                  <a:lnTo>
                    <a:pt x="81915" y="73533"/>
                  </a:lnTo>
                  <a:lnTo>
                    <a:pt x="118872" y="45339"/>
                  </a:lnTo>
                  <a:close/>
                </a:path>
                <a:path w="119379" h="119380">
                  <a:moveTo>
                    <a:pt x="87216" y="91059"/>
                  </a:moveTo>
                  <a:lnTo>
                    <a:pt x="59436" y="91059"/>
                  </a:lnTo>
                  <a:lnTo>
                    <a:pt x="95631" y="118872"/>
                  </a:lnTo>
                  <a:lnTo>
                    <a:pt x="87216" y="91059"/>
                  </a:lnTo>
                  <a:close/>
                </a:path>
                <a:path w="119379" h="119380">
                  <a:moveTo>
                    <a:pt x="59436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26027" y="1803958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533"/>
                  </a:lnTo>
                  <a:lnTo>
                    <a:pt x="22860" y="118872"/>
                  </a:lnTo>
                  <a:lnTo>
                    <a:pt x="59436" y="91059"/>
                  </a:lnTo>
                  <a:lnTo>
                    <a:pt x="95631" y="118872"/>
                  </a:lnTo>
                  <a:lnTo>
                    <a:pt x="81915" y="73533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  <a:path w="119379" h="119380">
                  <a:moveTo>
                    <a:pt x="0" y="0"/>
                  </a:moveTo>
                  <a:lnTo>
                    <a:pt x="0" y="0"/>
                  </a:lnTo>
                </a:path>
                <a:path w="119379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651555" y="2019985"/>
              <a:ext cx="59690" cy="72390"/>
            </a:xfrm>
            <a:custGeom>
              <a:avLst/>
              <a:gdLst/>
              <a:ahLst/>
              <a:cxnLst/>
              <a:rect l="l" t="t" r="r" b="b"/>
              <a:pathLst>
                <a:path w="59689" h="72389">
                  <a:moveTo>
                    <a:pt x="22098" y="0"/>
                  </a:moveTo>
                  <a:lnTo>
                    <a:pt x="14097" y="0"/>
                  </a:lnTo>
                  <a:lnTo>
                    <a:pt x="12954" y="5334"/>
                  </a:lnTo>
                  <a:lnTo>
                    <a:pt x="12573" y="6858"/>
                  </a:lnTo>
                  <a:lnTo>
                    <a:pt x="381" y="65151"/>
                  </a:lnTo>
                  <a:lnTo>
                    <a:pt x="0" y="66675"/>
                  </a:lnTo>
                  <a:lnTo>
                    <a:pt x="0" y="71247"/>
                  </a:lnTo>
                  <a:lnTo>
                    <a:pt x="2286" y="72390"/>
                  </a:lnTo>
                  <a:lnTo>
                    <a:pt x="6096" y="72390"/>
                  </a:lnTo>
                  <a:lnTo>
                    <a:pt x="8763" y="71247"/>
                  </a:lnTo>
                  <a:lnTo>
                    <a:pt x="9906" y="68580"/>
                  </a:lnTo>
                  <a:lnTo>
                    <a:pt x="10668" y="67056"/>
                  </a:lnTo>
                  <a:lnTo>
                    <a:pt x="13335" y="51816"/>
                  </a:lnTo>
                  <a:lnTo>
                    <a:pt x="14097" y="48768"/>
                  </a:lnTo>
                  <a:lnTo>
                    <a:pt x="32242" y="48768"/>
                  </a:lnTo>
                  <a:lnTo>
                    <a:pt x="34242" y="46482"/>
                  </a:lnTo>
                  <a:lnTo>
                    <a:pt x="17526" y="46482"/>
                  </a:lnTo>
                  <a:lnTo>
                    <a:pt x="17526" y="32385"/>
                  </a:lnTo>
                  <a:lnTo>
                    <a:pt x="18288" y="30480"/>
                  </a:lnTo>
                  <a:lnTo>
                    <a:pt x="22098" y="12954"/>
                  </a:lnTo>
                  <a:lnTo>
                    <a:pt x="22479" y="10287"/>
                  </a:lnTo>
                  <a:lnTo>
                    <a:pt x="23622" y="5334"/>
                  </a:lnTo>
                  <a:lnTo>
                    <a:pt x="23622" y="2286"/>
                  </a:lnTo>
                  <a:lnTo>
                    <a:pt x="22098" y="0"/>
                  </a:lnTo>
                  <a:close/>
                </a:path>
                <a:path w="59689" h="72389">
                  <a:moveTo>
                    <a:pt x="32242" y="48768"/>
                  </a:moveTo>
                  <a:lnTo>
                    <a:pt x="14097" y="48768"/>
                  </a:lnTo>
                  <a:lnTo>
                    <a:pt x="18288" y="50292"/>
                  </a:lnTo>
                  <a:lnTo>
                    <a:pt x="26670" y="50292"/>
                  </a:lnTo>
                  <a:lnTo>
                    <a:pt x="31242" y="49911"/>
                  </a:lnTo>
                  <a:lnTo>
                    <a:pt x="32242" y="48768"/>
                  </a:lnTo>
                  <a:close/>
                </a:path>
                <a:path w="59689" h="72389">
                  <a:moveTo>
                    <a:pt x="46101" y="43815"/>
                  </a:moveTo>
                  <a:lnTo>
                    <a:pt x="36576" y="43815"/>
                  </a:lnTo>
                  <a:lnTo>
                    <a:pt x="38862" y="48768"/>
                  </a:lnTo>
                  <a:lnTo>
                    <a:pt x="44196" y="50292"/>
                  </a:lnTo>
                  <a:lnTo>
                    <a:pt x="51435" y="50292"/>
                  </a:lnTo>
                  <a:lnTo>
                    <a:pt x="54102" y="48006"/>
                  </a:lnTo>
                  <a:lnTo>
                    <a:pt x="54864" y="46482"/>
                  </a:lnTo>
                  <a:lnTo>
                    <a:pt x="47244" y="46482"/>
                  </a:lnTo>
                  <a:lnTo>
                    <a:pt x="46101" y="46101"/>
                  </a:lnTo>
                  <a:lnTo>
                    <a:pt x="46101" y="43815"/>
                  </a:lnTo>
                  <a:close/>
                </a:path>
                <a:path w="59689" h="72389">
                  <a:moveTo>
                    <a:pt x="51816" y="762"/>
                  </a:moveTo>
                  <a:lnTo>
                    <a:pt x="46863" y="762"/>
                  </a:lnTo>
                  <a:lnTo>
                    <a:pt x="43815" y="1905"/>
                  </a:lnTo>
                  <a:lnTo>
                    <a:pt x="42672" y="6858"/>
                  </a:lnTo>
                  <a:lnTo>
                    <a:pt x="36195" y="36957"/>
                  </a:lnTo>
                  <a:lnTo>
                    <a:pt x="35814" y="39243"/>
                  </a:lnTo>
                  <a:lnTo>
                    <a:pt x="32385" y="42672"/>
                  </a:lnTo>
                  <a:lnTo>
                    <a:pt x="29337" y="45339"/>
                  </a:lnTo>
                  <a:lnTo>
                    <a:pt x="26670" y="46482"/>
                  </a:lnTo>
                  <a:lnTo>
                    <a:pt x="34242" y="46482"/>
                  </a:lnTo>
                  <a:lnTo>
                    <a:pt x="36576" y="43815"/>
                  </a:lnTo>
                  <a:lnTo>
                    <a:pt x="46101" y="43815"/>
                  </a:lnTo>
                  <a:lnTo>
                    <a:pt x="46101" y="38862"/>
                  </a:lnTo>
                  <a:lnTo>
                    <a:pt x="47332" y="33909"/>
                  </a:lnTo>
                  <a:lnTo>
                    <a:pt x="49911" y="22860"/>
                  </a:lnTo>
                  <a:lnTo>
                    <a:pt x="50292" y="20574"/>
                  </a:lnTo>
                  <a:lnTo>
                    <a:pt x="51435" y="16383"/>
                  </a:lnTo>
                  <a:lnTo>
                    <a:pt x="51870" y="12954"/>
                  </a:lnTo>
                  <a:lnTo>
                    <a:pt x="52197" y="10668"/>
                  </a:lnTo>
                  <a:lnTo>
                    <a:pt x="53236" y="6858"/>
                  </a:lnTo>
                  <a:lnTo>
                    <a:pt x="53340" y="3429"/>
                  </a:lnTo>
                  <a:lnTo>
                    <a:pt x="51816" y="762"/>
                  </a:lnTo>
                  <a:close/>
                </a:path>
                <a:path w="59689" h="72389">
                  <a:moveTo>
                    <a:pt x="59436" y="31623"/>
                  </a:moveTo>
                  <a:lnTo>
                    <a:pt x="56007" y="31623"/>
                  </a:lnTo>
                  <a:lnTo>
                    <a:pt x="54864" y="32766"/>
                  </a:lnTo>
                  <a:lnTo>
                    <a:pt x="54864" y="35433"/>
                  </a:lnTo>
                  <a:lnTo>
                    <a:pt x="52578" y="44196"/>
                  </a:lnTo>
                  <a:lnTo>
                    <a:pt x="50673" y="46482"/>
                  </a:lnTo>
                  <a:lnTo>
                    <a:pt x="54864" y="46482"/>
                  </a:lnTo>
                  <a:lnTo>
                    <a:pt x="58293" y="39624"/>
                  </a:lnTo>
                  <a:lnTo>
                    <a:pt x="59359" y="34290"/>
                  </a:lnTo>
                  <a:lnTo>
                    <a:pt x="59436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99002" y="2019985"/>
              <a:ext cx="118872" cy="11887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718610" y="2048941"/>
              <a:ext cx="59055" cy="68580"/>
            </a:xfrm>
            <a:custGeom>
              <a:avLst/>
              <a:gdLst/>
              <a:ahLst/>
              <a:cxnLst/>
              <a:rect l="l" t="t" r="r" b="b"/>
              <a:pathLst>
                <a:path w="59054" h="68580">
                  <a:moveTo>
                    <a:pt x="31242" y="0"/>
                  </a:moveTo>
                  <a:lnTo>
                    <a:pt x="27432" y="0"/>
                  </a:lnTo>
                  <a:lnTo>
                    <a:pt x="27432" y="31623"/>
                  </a:lnTo>
                  <a:lnTo>
                    <a:pt x="0" y="31623"/>
                  </a:lnTo>
                  <a:lnTo>
                    <a:pt x="0" y="36576"/>
                  </a:lnTo>
                  <a:lnTo>
                    <a:pt x="27432" y="36576"/>
                  </a:lnTo>
                  <a:lnTo>
                    <a:pt x="27432" y="68199"/>
                  </a:lnTo>
                  <a:lnTo>
                    <a:pt x="31242" y="68199"/>
                  </a:lnTo>
                  <a:lnTo>
                    <a:pt x="31242" y="36576"/>
                  </a:lnTo>
                  <a:lnTo>
                    <a:pt x="58674" y="36576"/>
                  </a:lnTo>
                  <a:lnTo>
                    <a:pt x="58674" y="31623"/>
                  </a:lnTo>
                  <a:lnTo>
                    <a:pt x="31242" y="31623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3269793" y="1749856"/>
            <a:ext cx="205104" cy="248920"/>
            <a:chOff x="3269793" y="1749856"/>
            <a:chExt cx="205104" cy="248920"/>
          </a:xfrm>
        </p:grpSpPr>
        <p:sp>
          <p:nvSpPr>
            <p:cNvPr id="48" name="object 48"/>
            <p:cNvSpPr/>
            <p:nvPr/>
          </p:nvSpPr>
          <p:spPr>
            <a:xfrm>
              <a:off x="3355899" y="174985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79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79" h="119380">
                  <a:moveTo>
                    <a:pt x="59436" y="0"/>
                  </a:moveTo>
                  <a:lnTo>
                    <a:pt x="45720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355899" y="174985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59436" y="0"/>
                  </a:moveTo>
                  <a:lnTo>
                    <a:pt x="45720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79" h="119380">
                  <a:moveTo>
                    <a:pt x="0" y="0"/>
                  </a:moveTo>
                  <a:lnTo>
                    <a:pt x="0" y="0"/>
                  </a:lnTo>
                </a:path>
                <a:path w="119379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269793" y="187939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118872" y="45339"/>
                  </a:moveTo>
                  <a:lnTo>
                    <a:pt x="0" y="45339"/>
                  </a:lnTo>
                  <a:lnTo>
                    <a:pt x="36576" y="73914"/>
                  </a:lnTo>
                  <a:lnTo>
                    <a:pt x="22860" y="118872"/>
                  </a:lnTo>
                  <a:lnTo>
                    <a:pt x="59055" y="91440"/>
                  </a:lnTo>
                  <a:lnTo>
                    <a:pt x="87029" y="91440"/>
                  </a:lnTo>
                  <a:lnTo>
                    <a:pt x="81534" y="73914"/>
                  </a:lnTo>
                  <a:lnTo>
                    <a:pt x="118872" y="45339"/>
                  </a:lnTo>
                  <a:close/>
                </a:path>
                <a:path w="119379" h="119380">
                  <a:moveTo>
                    <a:pt x="87029" y="91440"/>
                  </a:moveTo>
                  <a:lnTo>
                    <a:pt x="59055" y="91440"/>
                  </a:lnTo>
                  <a:lnTo>
                    <a:pt x="95631" y="118872"/>
                  </a:lnTo>
                  <a:lnTo>
                    <a:pt x="87029" y="91440"/>
                  </a:lnTo>
                  <a:close/>
                </a:path>
                <a:path w="119379" h="119380">
                  <a:moveTo>
                    <a:pt x="59055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055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269793" y="187939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59055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576" y="73914"/>
                  </a:lnTo>
                  <a:lnTo>
                    <a:pt x="22860" y="118872"/>
                  </a:lnTo>
                  <a:lnTo>
                    <a:pt x="59055" y="91440"/>
                  </a:lnTo>
                  <a:lnTo>
                    <a:pt x="95631" y="118872"/>
                  </a:lnTo>
                  <a:lnTo>
                    <a:pt x="81534" y="73914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055" y="0"/>
                  </a:lnTo>
                  <a:close/>
                </a:path>
                <a:path w="119379" h="119380">
                  <a:moveTo>
                    <a:pt x="0" y="0"/>
                  </a:moveTo>
                  <a:lnTo>
                    <a:pt x="0" y="0"/>
                  </a:lnTo>
                </a:path>
                <a:path w="119379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2" name="object 5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42386" y="2181910"/>
            <a:ext cx="118872" cy="118872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269793" y="2063038"/>
            <a:ext cx="118872" cy="118872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680130" y="2192578"/>
            <a:ext cx="118872" cy="118872"/>
          </a:xfrm>
          <a:prstGeom prst="rect">
            <a:avLst/>
          </a:prstGeom>
        </p:spPr>
      </p:pic>
      <p:grpSp>
        <p:nvGrpSpPr>
          <p:cNvPr id="55" name="object 55"/>
          <p:cNvGrpSpPr/>
          <p:nvPr/>
        </p:nvGrpSpPr>
        <p:grpSpPr>
          <a:xfrm>
            <a:off x="2686481" y="2214295"/>
            <a:ext cx="226695" cy="184150"/>
            <a:chOff x="2686481" y="2214295"/>
            <a:chExt cx="226695" cy="184150"/>
          </a:xfrm>
        </p:grpSpPr>
        <p:sp>
          <p:nvSpPr>
            <p:cNvPr id="56" name="object 56"/>
            <p:cNvSpPr/>
            <p:nvPr/>
          </p:nvSpPr>
          <p:spPr>
            <a:xfrm>
              <a:off x="2686481" y="2214295"/>
              <a:ext cx="129539" cy="119380"/>
            </a:xfrm>
            <a:custGeom>
              <a:avLst/>
              <a:gdLst/>
              <a:ahLst/>
              <a:cxnLst/>
              <a:rect l="l" t="t" r="r" b="b"/>
              <a:pathLst>
                <a:path w="129539" h="119380">
                  <a:moveTo>
                    <a:pt x="129540" y="45339"/>
                  </a:moveTo>
                  <a:lnTo>
                    <a:pt x="0" y="45339"/>
                  </a:lnTo>
                  <a:lnTo>
                    <a:pt x="40386" y="73914"/>
                  </a:lnTo>
                  <a:lnTo>
                    <a:pt x="25146" y="118872"/>
                  </a:lnTo>
                  <a:lnTo>
                    <a:pt x="64770" y="91440"/>
                  </a:lnTo>
                  <a:lnTo>
                    <a:pt x="95095" y="91440"/>
                  </a:lnTo>
                  <a:lnTo>
                    <a:pt x="89154" y="73914"/>
                  </a:lnTo>
                  <a:lnTo>
                    <a:pt x="129540" y="45339"/>
                  </a:lnTo>
                  <a:close/>
                </a:path>
                <a:path w="129539" h="119380">
                  <a:moveTo>
                    <a:pt x="95095" y="91440"/>
                  </a:moveTo>
                  <a:lnTo>
                    <a:pt x="64770" y="91440"/>
                  </a:lnTo>
                  <a:lnTo>
                    <a:pt x="104394" y="118872"/>
                  </a:lnTo>
                  <a:lnTo>
                    <a:pt x="95095" y="91440"/>
                  </a:lnTo>
                  <a:close/>
                </a:path>
                <a:path w="129539" h="119380">
                  <a:moveTo>
                    <a:pt x="64770" y="0"/>
                  </a:moveTo>
                  <a:lnTo>
                    <a:pt x="49530" y="45339"/>
                  </a:lnTo>
                  <a:lnTo>
                    <a:pt x="80010" y="45339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686481" y="2214295"/>
              <a:ext cx="129539" cy="119380"/>
            </a:xfrm>
            <a:custGeom>
              <a:avLst/>
              <a:gdLst/>
              <a:ahLst/>
              <a:cxnLst/>
              <a:rect l="l" t="t" r="r" b="b"/>
              <a:pathLst>
                <a:path w="129539" h="119380">
                  <a:moveTo>
                    <a:pt x="64770" y="0"/>
                  </a:moveTo>
                  <a:lnTo>
                    <a:pt x="49530" y="45339"/>
                  </a:lnTo>
                  <a:lnTo>
                    <a:pt x="0" y="45339"/>
                  </a:lnTo>
                  <a:lnTo>
                    <a:pt x="40386" y="73914"/>
                  </a:lnTo>
                  <a:lnTo>
                    <a:pt x="25146" y="118872"/>
                  </a:lnTo>
                  <a:lnTo>
                    <a:pt x="64770" y="91440"/>
                  </a:lnTo>
                  <a:lnTo>
                    <a:pt x="104394" y="118872"/>
                  </a:lnTo>
                  <a:lnTo>
                    <a:pt x="89154" y="73914"/>
                  </a:lnTo>
                  <a:lnTo>
                    <a:pt x="129540" y="45339"/>
                  </a:lnTo>
                  <a:lnTo>
                    <a:pt x="80010" y="45339"/>
                  </a:lnTo>
                  <a:lnTo>
                    <a:pt x="64770" y="0"/>
                  </a:lnTo>
                  <a:close/>
                </a:path>
                <a:path w="129539" h="119380">
                  <a:moveTo>
                    <a:pt x="0" y="0"/>
                  </a:moveTo>
                  <a:lnTo>
                    <a:pt x="0" y="0"/>
                  </a:lnTo>
                </a:path>
                <a:path w="129539" h="119380">
                  <a:moveTo>
                    <a:pt x="129540" y="118872"/>
                  </a:moveTo>
                  <a:lnTo>
                    <a:pt x="129540" y="118872"/>
                  </a:lnTo>
                </a:path>
              </a:pathLst>
            </a:custGeom>
            <a:ln w="3175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821355" y="2315641"/>
              <a:ext cx="92075" cy="82550"/>
            </a:xfrm>
            <a:custGeom>
              <a:avLst/>
              <a:gdLst/>
              <a:ahLst/>
              <a:cxnLst/>
              <a:rect l="l" t="t" r="r" b="b"/>
              <a:pathLst>
                <a:path w="92075" h="82550">
                  <a:moveTo>
                    <a:pt x="80772" y="0"/>
                  </a:moveTo>
                  <a:lnTo>
                    <a:pt x="64008" y="0"/>
                  </a:lnTo>
                  <a:lnTo>
                    <a:pt x="57531" y="9525"/>
                  </a:lnTo>
                  <a:lnTo>
                    <a:pt x="54864" y="13716"/>
                  </a:lnTo>
                  <a:lnTo>
                    <a:pt x="50673" y="1905"/>
                  </a:lnTo>
                  <a:lnTo>
                    <a:pt x="40767" y="0"/>
                  </a:lnTo>
                  <a:lnTo>
                    <a:pt x="35433" y="0"/>
                  </a:lnTo>
                  <a:lnTo>
                    <a:pt x="22592" y="3756"/>
                  </a:lnTo>
                  <a:lnTo>
                    <a:pt x="13287" y="12334"/>
                  </a:lnTo>
                  <a:lnTo>
                    <a:pt x="7625" y="21699"/>
                  </a:lnTo>
                  <a:lnTo>
                    <a:pt x="5715" y="27813"/>
                  </a:lnTo>
                  <a:lnTo>
                    <a:pt x="5715" y="29718"/>
                  </a:lnTo>
                  <a:lnTo>
                    <a:pt x="9906" y="29718"/>
                  </a:lnTo>
                  <a:lnTo>
                    <a:pt x="10287" y="27813"/>
                  </a:lnTo>
                  <a:lnTo>
                    <a:pt x="15817" y="16085"/>
                  </a:lnTo>
                  <a:lnTo>
                    <a:pt x="22526" y="8858"/>
                  </a:lnTo>
                  <a:lnTo>
                    <a:pt x="29307" y="5203"/>
                  </a:lnTo>
                  <a:lnTo>
                    <a:pt x="35052" y="4191"/>
                  </a:lnTo>
                  <a:lnTo>
                    <a:pt x="38481" y="4191"/>
                  </a:lnTo>
                  <a:lnTo>
                    <a:pt x="44577" y="5715"/>
                  </a:lnTo>
                  <a:lnTo>
                    <a:pt x="44577" y="16002"/>
                  </a:lnTo>
                  <a:lnTo>
                    <a:pt x="35052" y="59055"/>
                  </a:lnTo>
                  <a:lnTo>
                    <a:pt x="17907" y="78105"/>
                  </a:lnTo>
                  <a:lnTo>
                    <a:pt x="12192" y="78105"/>
                  </a:lnTo>
                  <a:lnTo>
                    <a:pt x="8001" y="75819"/>
                  </a:lnTo>
                  <a:lnTo>
                    <a:pt x="12954" y="75057"/>
                  </a:lnTo>
                  <a:lnTo>
                    <a:pt x="17526" y="70866"/>
                  </a:lnTo>
                  <a:lnTo>
                    <a:pt x="17526" y="61341"/>
                  </a:lnTo>
                  <a:lnTo>
                    <a:pt x="12954" y="59436"/>
                  </a:lnTo>
                  <a:lnTo>
                    <a:pt x="4572" y="59436"/>
                  </a:lnTo>
                  <a:lnTo>
                    <a:pt x="0" y="64770"/>
                  </a:lnTo>
                  <a:lnTo>
                    <a:pt x="0" y="78486"/>
                  </a:lnTo>
                  <a:lnTo>
                    <a:pt x="9525" y="82296"/>
                  </a:lnTo>
                  <a:lnTo>
                    <a:pt x="29718" y="82296"/>
                  </a:lnTo>
                  <a:lnTo>
                    <a:pt x="36195" y="69342"/>
                  </a:lnTo>
                  <a:lnTo>
                    <a:pt x="36195" y="68199"/>
                  </a:lnTo>
                  <a:lnTo>
                    <a:pt x="38481" y="75057"/>
                  </a:lnTo>
                  <a:lnTo>
                    <a:pt x="45339" y="82296"/>
                  </a:lnTo>
                  <a:lnTo>
                    <a:pt x="56388" y="82296"/>
                  </a:lnTo>
                  <a:lnTo>
                    <a:pt x="69008" y="78539"/>
                  </a:lnTo>
                  <a:lnTo>
                    <a:pt x="78200" y="69961"/>
                  </a:lnTo>
                  <a:lnTo>
                    <a:pt x="83820" y="60596"/>
                  </a:lnTo>
                  <a:lnTo>
                    <a:pt x="85725" y="54483"/>
                  </a:lnTo>
                  <a:lnTo>
                    <a:pt x="85725" y="52197"/>
                  </a:lnTo>
                  <a:lnTo>
                    <a:pt x="82296" y="52197"/>
                  </a:lnTo>
                  <a:lnTo>
                    <a:pt x="81915" y="52578"/>
                  </a:lnTo>
                  <a:lnTo>
                    <a:pt x="81534" y="54483"/>
                  </a:lnTo>
                  <a:lnTo>
                    <a:pt x="75896" y="66210"/>
                  </a:lnTo>
                  <a:lnTo>
                    <a:pt x="69008" y="73437"/>
                  </a:lnTo>
                  <a:lnTo>
                    <a:pt x="62192" y="77092"/>
                  </a:lnTo>
                  <a:lnTo>
                    <a:pt x="56769" y="78105"/>
                  </a:lnTo>
                  <a:lnTo>
                    <a:pt x="49530" y="78105"/>
                  </a:lnTo>
                  <a:lnTo>
                    <a:pt x="46863" y="72390"/>
                  </a:lnTo>
                  <a:lnTo>
                    <a:pt x="46863" y="62103"/>
                  </a:lnTo>
                  <a:lnTo>
                    <a:pt x="48006" y="58674"/>
                  </a:lnTo>
                  <a:lnTo>
                    <a:pt x="49911" y="50292"/>
                  </a:lnTo>
                  <a:lnTo>
                    <a:pt x="56388" y="25908"/>
                  </a:lnTo>
                  <a:lnTo>
                    <a:pt x="57685" y="20264"/>
                  </a:lnTo>
                  <a:lnTo>
                    <a:pt x="60769" y="13049"/>
                  </a:lnTo>
                  <a:lnTo>
                    <a:pt x="66139" y="6834"/>
                  </a:lnTo>
                  <a:lnTo>
                    <a:pt x="74295" y="4191"/>
                  </a:lnTo>
                  <a:lnTo>
                    <a:pt x="79629" y="4191"/>
                  </a:lnTo>
                  <a:lnTo>
                    <a:pt x="83058" y="6096"/>
                  </a:lnTo>
                  <a:lnTo>
                    <a:pt x="78867" y="7239"/>
                  </a:lnTo>
                  <a:lnTo>
                    <a:pt x="74295" y="12192"/>
                  </a:lnTo>
                  <a:lnTo>
                    <a:pt x="74295" y="18669"/>
                  </a:lnTo>
                  <a:lnTo>
                    <a:pt x="76581" y="22860"/>
                  </a:lnTo>
                  <a:lnTo>
                    <a:pt x="85725" y="22860"/>
                  </a:lnTo>
                  <a:lnTo>
                    <a:pt x="91821" y="19812"/>
                  </a:lnTo>
                  <a:lnTo>
                    <a:pt x="91821" y="2667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9" name="object 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2545410"/>
            <a:ext cx="59601" cy="59601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366877" y="2468313"/>
            <a:ext cx="42932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FF0000"/>
                </a:solidFill>
                <a:latin typeface="Tahoma"/>
                <a:cs typeface="Tahoma"/>
              </a:rPr>
              <a:t>“distance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FF0000"/>
                </a:solidFill>
                <a:latin typeface="Tahoma"/>
                <a:cs typeface="Tahoma"/>
              </a:rPr>
              <a:t>from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FF0000"/>
                </a:solidFill>
                <a:latin typeface="Tahoma"/>
                <a:cs typeface="Tahoma"/>
              </a:rPr>
              <a:t>means”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model: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predict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class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has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closer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mean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62" name="object 62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601449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12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5998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7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Notation/Nomenclature/Convention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621271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544174"/>
            <a:ext cx="42614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Supervised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Learning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requires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set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of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input-output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pairs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110" dirty="0">
                <a:latin typeface="Cambria"/>
                <a:cs typeface="Cambria"/>
              </a:rPr>
              <a:t>{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7041" y="601106"/>
            <a:ext cx="2451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/>
                <a:cs typeface="Arial"/>
              </a:rPr>
              <a:t>n     n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2670" y="544174"/>
            <a:ext cx="48958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ahoma"/>
                <a:cs typeface="Tahoma"/>
              </a:rPr>
              <a:t>(</a:t>
            </a:r>
            <a:r>
              <a:rPr sz="1000" b="1" i="1" spc="-5" dirty="0">
                <a:latin typeface="Corbel"/>
                <a:cs typeface="Corbel"/>
              </a:rPr>
              <a:t>x  </a:t>
            </a:r>
            <a:r>
              <a:rPr sz="1000" b="1" i="1" spc="-85" dirty="0">
                <a:latin typeface="Corbel"/>
                <a:cs typeface="Corbel"/>
              </a:rPr>
              <a:t> </a:t>
            </a:r>
            <a:r>
              <a:rPr sz="1000" i="1" spc="-5" dirty="0">
                <a:latin typeface="Arial"/>
                <a:cs typeface="Arial"/>
              </a:rPr>
              <a:t>,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i="1" spc="-45" dirty="0">
                <a:latin typeface="Arial"/>
                <a:cs typeface="Arial"/>
              </a:rPr>
              <a:t>y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110" dirty="0">
                <a:latin typeface="Cambria"/>
                <a:cs typeface="Cambria"/>
              </a:rPr>
              <a:t>}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6868" y="536209"/>
            <a:ext cx="196215" cy="210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30"/>
              </a:lnSpc>
              <a:spcBef>
                <a:spcPts val="95"/>
              </a:spcBef>
            </a:pPr>
            <a:r>
              <a:rPr sz="700" i="1" spc="15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730"/>
              </a:lnSpc>
            </a:pPr>
            <a:r>
              <a:rPr sz="700" i="1" dirty="0">
                <a:latin typeface="Arial"/>
                <a:cs typeface="Arial"/>
              </a:rPr>
              <a:t>n</a:t>
            </a:r>
            <a:r>
              <a:rPr sz="700" spc="70" dirty="0">
                <a:latin typeface="Microsoft Sans Serif"/>
                <a:cs typeface="Microsoft Sans Serif"/>
              </a:rPr>
              <a:t>=1</a:t>
            </a:r>
            <a:endParaRPr sz="7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842683"/>
            <a:ext cx="59601" cy="5960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173664" y="822530"/>
            <a:ext cx="742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6877" y="765586"/>
            <a:ext cx="39522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Unsupervised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Learning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requires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set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of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inputs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50" dirty="0">
                <a:latin typeface="Cambria"/>
                <a:cs typeface="Cambria"/>
              </a:rPr>
              <a:t>{</a:t>
            </a:r>
            <a:r>
              <a:rPr sz="1000" b="1" i="1" spc="50" dirty="0">
                <a:latin typeface="Corbel"/>
                <a:cs typeface="Corbel"/>
              </a:rPr>
              <a:t>x </a:t>
            </a:r>
            <a:r>
              <a:rPr sz="1000" b="1" i="1" spc="75" dirty="0">
                <a:latin typeface="Corbel"/>
                <a:cs typeface="Corbel"/>
              </a:rPr>
              <a:t> </a:t>
            </a:r>
            <a:r>
              <a:rPr sz="1000" spc="110" dirty="0">
                <a:latin typeface="Cambria"/>
                <a:cs typeface="Cambria"/>
              </a:rPr>
              <a:t>}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93311" y="757633"/>
            <a:ext cx="920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15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93311" y="836005"/>
            <a:ext cx="1962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dirty="0">
                <a:latin typeface="Arial"/>
                <a:cs typeface="Arial"/>
              </a:rPr>
              <a:t>n</a:t>
            </a:r>
            <a:r>
              <a:rPr sz="700" spc="70" dirty="0">
                <a:latin typeface="Microsoft Sans Serif"/>
                <a:cs typeface="Microsoft Sans Serif"/>
              </a:rPr>
              <a:t>=1</a:t>
            </a:r>
            <a:endParaRPr sz="70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705" y="1083081"/>
            <a:ext cx="59601" cy="5960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1347" y="1429956"/>
            <a:ext cx="48018" cy="4801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41477" y="1005984"/>
            <a:ext cx="5278755" cy="5232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 marR="30480">
              <a:lnSpc>
                <a:spcPts val="1100"/>
              </a:lnSpc>
              <a:spcBef>
                <a:spcPts val="215"/>
              </a:spcBef>
            </a:pPr>
            <a:r>
              <a:rPr sz="1000" spc="-20" dirty="0">
                <a:latin typeface="Tahoma"/>
                <a:cs typeface="Tahoma"/>
              </a:rPr>
              <a:t>Each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input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0" dirty="0">
                <a:latin typeface="Corbel"/>
                <a:cs typeface="Corbel"/>
              </a:rPr>
              <a:t> </a:t>
            </a:r>
            <a:r>
              <a:rPr sz="1050" i="1" spc="-15" baseline="-11904" dirty="0">
                <a:latin typeface="Arial"/>
                <a:cs typeface="Arial"/>
              </a:rPr>
              <a:t>n</a:t>
            </a:r>
            <a:r>
              <a:rPr sz="1050" i="1" spc="44" baseline="-11904" dirty="0"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(usually)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solidFill>
                  <a:srgbClr val="0000FF"/>
                </a:solidFill>
                <a:latin typeface="Tahoma"/>
                <a:cs typeface="Tahoma"/>
              </a:rPr>
              <a:t>vector</a:t>
            </a:r>
            <a:r>
              <a:rPr sz="10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containing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values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FF0000"/>
                </a:solidFill>
                <a:latin typeface="Tahoma"/>
                <a:cs typeface="Tahoma"/>
              </a:rPr>
              <a:t>features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FF0000"/>
                </a:solidFill>
                <a:latin typeface="Tahoma"/>
                <a:cs typeface="Tahoma"/>
              </a:rPr>
              <a:t>attributes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solidFill>
                  <a:srgbClr val="FF0000"/>
                </a:solidFill>
                <a:latin typeface="Tahoma"/>
                <a:cs typeface="Tahoma"/>
              </a:rPr>
              <a:t>covariates </a:t>
            </a:r>
            <a:r>
              <a:rPr sz="1000" spc="-3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encode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properties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it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represents,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e.g.,</a:t>
            </a:r>
            <a:endParaRPr sz="1000">
              <a:latin typeface="Tahoma"/>
              <a:cs typeface="Tahoma"/>
            </a:endParaRPr>
          </a:p>
          <a:p>
            <a:pPr marL="290830">
              <a:lnSpc>
                <a:spcPct val="100000"/>
              </a:lnSpc>
              <a:spcBef>
                <a:spcPts val="520"/>
              </a:spcBef>
            </a:pPr>
            <a:r>
              <a:rPr sz="1350" spc="-44" baseline="6172" dirty="0">
                <a:latin typeface="Tahoma"/>
                <a:cs typeface="Tahoma"/>
              </a:rPr>
              <a:t>Representing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a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7</a:t>
            </a:r>
            <a:r>
              <a:rPr sz="1350" spc="-112" baseline="6172" dirty="0">
                <a:latin typeface="Tahoma"/>
                <a:cs typeface="Tahoma"/>
              </a:rPr>
              <a:t> </a:t>
            </a:r>
            <a:r>
              <a:rPr sz="1350" spc="322" baseline="6172" dirty="0">
                <a:latin typeface="Cambria"/>
                <a:cs typeface="Cambria"/>
              </a:rPr>
              <a:t>×</a:t>
            </a:r>
            <a:r>
              <a:rPr sz="1350" spc="15" baseline="6172" dirty="0">
                <a:latin typeface="Cambria"/>
                <a:cs typeface="Cambri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7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image:</a:t>
            </a:r>
            <a:r>
              <a:rPr sz="1350" spc="202" baseline="6172" dirty="0">
                <a:latin typeface="Tahoma"/>
                <a:cs typeface="Tahoma"/>
              </a:rPr>
              <a:t> </a:t>
            </a:r>
            <a:r>
              <a:rPr sz="1350" b="1" i="1" spc="-112" baseline="6172" dirty="0">
                <a:latin typeface="Arial"/>
                <a:cs typeface="Arial"/>
              </a:rPr>
              <a:t>x</a:t>
            </a:r>
            <a:r>
              <a:rPr sz="1350" b="1" i="1" spc="-247" baseline="6172" dirty="0">
                <a:latin typeface="Arial"/>
                <a:cs typeface="Arial"/>
              </a:rPr>
              <a:t> </a:t>
            </a:r>
            <a:r>
              <a:rPr sz="600" i="1" spc="-10" dirty="0">
                <a:latin typeface="Arial"/>
                <a:cs typeface="Arial"/>
              </a:rPr>
              <a:t>n</a:t>
            </a:r>
            <a:r>
              <a:rPr sz="600" i="1" spc="50" dirty="0">
                <a:latin typeface="Arial"/>
                <a:cs typeface="Arial"/>
              </a:rPr>
              <a:t> </a:t>
            </a:r>
            <a:r>
              <a:rPr sz="1350" spc="-37" baseline="6172" dirty="0">
                <a:latin typeface="Tahoma"/>
                <a:cs typeface="Tahoma"/>
              </a:rPr>
              <a:t>can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be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a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49</a:t>
            </a:r>
            <a:r>
              <a:rPr sz="1350" spc="-112" baseline="6172" dirty="0">
                <a:latin typeface="Tahoma"/>
                <a:cs typeface="Tahoma"/>
              </a:rPr>
              <a:t> </a:t>
            </a:r>
            <a:r>
              <a:rPr sz="1350" spc="322" baseline="6172" dirty="0">
                <a:latin typeface="Cambria"/>
                <a:cs typeface="Cambria"/>
              </a:rPr>
              <a:t>×</a:t>
            </a:r>
            <a:r>
              <a:rPr sz="1350" spc="15" baseline="6172" dirty="0">
                <a:latin typeface="Cambria"/>
                <a:cs typeface="Cambri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1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37" baseline="6172" dirty="0">
                <a:latin typeface="Tahoma"/>
                <a:cs typeface="Tahoma"/>
              </a:rPr>
              <a:t>vector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30" baseline="6172" dirty="0">
                <a:latin typeface="Tahoma"/>
                <a:cs typeface="Tahoma"/>
              </a:rPr>
              <a:t>of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30" baseline="6172" dirty="0">
                <a:latin typeface="Tahoma"/>
                <a:cs typeface="Tahoma"/>
              </a:rPr>
              <a:t>pixel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30" baseline="6172" dirty="0">
                <a:latin typeface="Tahoma"/>
                <a:cs typeface="Tahoma"/>
              </a:rPr>
              <a:t>intensities</a:t>
            </a:r>
            <a:endParaRPr sz="1350" baseline="6172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42611" y="1541166"/>
            <a:ext cx="780408" cy="594989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8" name="object 18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3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25431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Prototype</a:t>
            </a:r>
            <a:r>
              <a:rPr sz="1400" b="1" spc="10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based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Classification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663943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08148" y="643778"/>
            <a:ext cx="2451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/>
                <a:cs typeface="Arial"/>
              </a:rPr>
              <a:t>n     n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8775" y="578893"/>
            <a:ext cx="920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15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8775" y="657252"/>
            <a:ext cx="1962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dirty="0">
                <a:latin typeface="Arial"/>
                <a:cs typeface="Arial"/>
              </a:rPr>
              <a:t>n</a:t>
            </a:r>
            <a:r>
              <a:rPr sz="700" spc="70" dirty="0">
                <a:latin typeface="Microsoft Sans Serif"/>
                <a:cs typeface="Microsoft Sans Serif"/>
              </a:rPr>
              <a:t>=1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6877" y="586846"/>
            <a:ext cx="34436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62860" algn="l"/>
              </a:tabLst>
            </a:pPr>
            <a:r>
              <a:rPr sz="1000" spc="-45" dirty="0">
                <a:latin typeface="Tahoma"/>
                <a:cs typeface="Tahoma"/>
              </a:rPr>
              <a:t>Given: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i="1" spc="-20" dirty="0">
                <a:latin typeface="Arial"/>
                <a:cs typeface="Arial"/>
              </a:rPr>
              <a:t>N</a:t>
            </a:r>
            <a:r>
              <a:rPr sz="1000" i="1" spc="145" dirty="0">
                <a:latin typeface="Arial"/>
                <a:cs typeface="Arial"/>
              </a:rPr>
              <a:t> </a:t>
            </a:r>
            <a:r>
              <a:rPr sz="1000" spc="-40" dirty="0">
                <a:latin typeface="Tahoma"/>
                <a:cs typeface="Tahoma"/>
              </a:rPr>
              <a:t>labeled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examples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50" dirty="0">
                <a:latin typeface="Cambria"/>
                <a:cs typeface="Cambria"/>
              </a:rPr>
              <a:t>{</a:t>
            </a:r>
            <a:r>
              <a:rPr sz="1000" b="1" i="1" spc="50" dirty="0">
                <a:latin typeface="Corbel"/>
                <a:cs typeface="Corbel"/>
              </a:rPr>
              <a:t>x </a:t>
            </a:r>
            <a:r>
              <a:rPr sz="1000" b="1" i="1" spc="85" dirty="0">
                <a:latin typeface="Corbel"/>
                <a:cs typeface="Corbel"/>
              </a:rPr>
              <a:t> </a:t>
            </a:r>
            <a:r>
              <a:rPr sz="1000" i="1" spc="-5" dirty="0">
                <a:latin typeface="Arial"/>
                <a:cs typeface="Arial"/>
              </a:rPr>
              <a:t>,</a:t>
            </a:r>
            <a:r>
              <a:rPr sz="1000" i="1" spc="-110" dirty="0">
                <a:latin typeface="Arial"/>
                <a:cs typeface="Arial"/>
              </a:rPr>
              <a:t> </a:t>
            </a:r>
            <a:r>
              <a:rPr sz="1000" i="1" spc="-45" dirty="0">
                <a:latin typeface="Arial"/>
                <a:cs typeface="Arial"/>
              </a:rPr>
              <a:t>y</a:t>
            </a:r>
            <a:r>
              <a:rPr sz="1000" i="1" spc="175" dirty="0">
                <a:latin typeface="Arial"/>
                <a:cs typeface="Arial"/>
              </a:rPr>
              <a:t> </a:t>
            </a:r>
            <a:r>
              <a:rPr sz="1000" spc="110" dirty="0">
                <a:latin typeface="Cambria"/>
                <a:cs typeface="Cambria"/>
              </a:rPr>
              <a:t>}	</a:t>
            </a:r>
            <a:r>
              <a:rPr sz="1000" spc="-35" dirty="0">
                <a:latin typeface="Tahoma"/>
                <a:cs typeface="Tahoma"/>
              </a:rPr>
              <a:t>from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two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classes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903274"/>
            <a:ext cx="48018" cy="480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347" y="1100963"/>
            <a:ext cx="48018" cy="4801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90830">
              <a:lnSpc>
                <a:spcPct val="100000"/>
              </a:lnSpc>
              <a:spcBef>
                <a:spcPts val="675"/>
              </a:spcBef>
            </a:pPr>
            <a:r>
              <a:rPr spc="-25" dirty="0"/>
              <a:t>Assume</a:t>
            </a:r>
            <a:r>
              <a:rPr spc="25" dirty="0"/>
              <a:t> </a:t>
            </a:r>
            <a:r>
              <a:rPr spc="-45" dirty="0"/>
              <a:t>green</a:t>
            </a:r>
            <a:r>
              <a:rPr spc="25" dirty="0"/>
              <a:t> </a:t>
            </a:r>
            <a:r>
              <a:rPr spc="-20" dirty="0"/>
              <a:t>is</a:t>
            </a:r>
            <a:r>
              <a:rPr spc="30" dirty="0"/>
              <a:t> </a:t>
            </a:r>
            <a:r>
              <a:rPr spc="-15" dirty="0"/>
              <a:t>positive</a:t>
            </a:r>
            <a:r>
              <a:rPr spc="25" dirty="0"/>
              <a:t> </a:t>
            </a:r>
            <a:r>
              <a:rPr spc="-30" dirty="0"/>
              <a:t>and</a:t>
            </a:r>
            <a:r>
              <a:rPr spc="25" dirty="0"/>
              <a:t> </a:t>
            </a:r>
            <a:r>
              <a:rPr spc="-35" dirty="0"/>
              <a:t>red</a:t>
            </a:r>
            <a:r>
              <a:rPr spc="30" dirty="0"/>
              <a:t> </a:t>
            </a:r>
            <a:r>
              <a:rPr spc="-20" dirty="0"/>
              <a:t>is</a:t>
            </a:r>
            <a:r>
              <a:rPr spc="25" dirty="0"/>
              <a:t> </a:t>
            </a:r>
            <a:r>
              <a:rPr spc="-30" dirty="0"/>
              <a:t>negative</a:t>
            </a:r>
            <a:r>
              <a:rPr spc="30" dirty="0"/>
              <a:t> </a:t>
            </a:r>
            <a:r>
              <a:rPr spc="-25" dirty="0"/>
              <a:t>class</a:t>
            </a:r>
          </a:p>
          <a:p>
            <a:pPr marL="290830">
              <a:lnSpc>
                <a:spcPct val="100000"/>
              </a:lnSpc>
              <a:spcBef>
                <a:spcPts val="575"/>
              </a:spcBef>
            </a:pPr>
            <a:r>
              <a:rPr sz="1350" i="1" spc="104" baseline="6172" dirty="0">
                <a:latin typeface="Arial"/>
                <a:cs typeface="Arial"/>
              </a:rPr>
              <a:t>N</a:t>
            </a:r>
            <a:r>
              <a:rPr sz="600" spc="70" dirty="0">
                <a:latin typeface="Microsoft Sans Serif"/>
                <a:cs typeface="Microsoft Sans Serif"/>
              </a:rPr>
              <a:t>+</a:t>
            </a:r>
            <a:r>
              <a:rPr sz="600" spc="195" dirty="0">
                <a:latin typeface="Microsoft Sans Serif"/>
                <a:cs typeface="Microsoft Sans Serif"/>
              </a:rPr>
              <a:t> </a:t>
            </a:r>
            <a:r>
              <a:rPr sz="1350" spc="-60" baseline="6172" dirty="0"/>
              <a:t>exampes</a:t>
            </a:r>
            <a:r>
              <a:rPr sz="1350" spc="44" baseline="6172" dirty="0"/>
              <a:t> </a:t>
            </a:r>
            <a:r>
              <a:rPr sz="1350" spc="-30" baseline="6172" dirty="0"/>
              <a:t>from</a:t>
            </a:r>
            <a:r>
              <a:rPr sz="1350" spc="44" baseline="6172" dirty="0"/>
              <a:t> </a:t>
            </a:r>
            <a:r>
              <a:rPr sz="1350" spc="-22" baseline="6172" dirty="0"/>
              <a:t>positive</a:t>
            </a:r>
            <a:r>
              <a:rPr sz="1350" spc="44" baseline="6172" dirty="0"/>
              <a:t> </a:t>
            </a:r>
            <a:r>
              <a:rPr sz="1350" spc="-37" baseline="6172" dirty="0"/>
              <a:t>class,</a:t>
            </a:r>
            <a:r>
              <a:rPr sz="1350" spc="44" baseline="6172" dirty="0"/>
              <a:t> </a:t>
            </a:r>
            <a:r>
              <a:rPr sz="1350" i="1" spc="165" baseline="6172" dirty="0">
                <a:latin typeface="Arial"/>
                <a:cs typeface="Arial"/>
              </a:rPr>
              <a:t>N</a:t>
            </a:r>
            <a:r>
              <a:rPr sz="600" i="1" spc="110" dirty="0">
                <a:latin typeface="Arial"/>
                <a:cs typeface="Arial"/>
              </a:rPr>
              <a:t>−</a:t>
            </a:r>
            <a:r>
              <a:rPr sz="600" i="1" spc="195" dirty="0">
                <a:latin typeface="Arial"/>
                <a:cs typeface="Arial"/>
              </a:rPr>
              <a:t> </a:t>
            </a:r>
            <a:r>
              <a:rPr sz="1350" spc="-52" baseline="6172" dirty="0"/>
              <a:t>examples</a:t>
            </a:r>
            <a:r>
              <a:rPr sz="1350" spc="37" baseline="6172" dirty="0"/>
              <a:t> </a:t>
            </a:r>
            <a:r>
              <a:rPr sz="1350" spc="-30" baseline="6172" dirty="0"/>
              <a:t>from</a:t>
            </a:r>
            <a:r>
              <a:rPr sz="1350" spc="44" baseline="6172" dirty="0"/>
              <a:t> </a:t>
            </a:r>
            <a:r>
              <a:rPr sz="1350" spc="-44" baseline="6172" dirty="0"/>
              <a:t>negative</a:t>
            </a:r>
            <a:r>
              <a:rPr sz="1350" spc="44" baseline="6172" dirty="0"/>
              <a:t> </a:t>
            </a:r>
            <a:r>
              <a:rPr sz="1350" spc="-37" baseline="6172" dirty="0"/>
              <a:t>class</a:t>
            </a:r>
            <a:endParaRPr sz="1350" baseline="6172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65"/>
              </a:spcBef>
            </a:pPr>
            <a:r>
              <a:rPr sz="1000" spc="-15" dirty="0"/>
              <a:t>Our</a:t>
            </a:r>
            <a:r>
              <a:rPr sz="1000" spc="15" dirty="0"/>
              <a:t> </a:t>
            </a:r>
            <a:r>
              <a:rPr sz="1000" spc="-45" dirty="0"/>
              <a:t>goal:</a:t>
            </a:r>
            <a:r>
              <a:rPr sz="1000" spc="135" dirty="0"/>
              <a:t> </a:t>
            </a:r>
            <a:r>
              <a:rPr sz="1000" spc="-40" dirty="0">
                <a:solidFill>
                  <a:srgbClr val="FF0000"/>
                </a:solidFill>
              </a:rPr>
              <a:t>Learn</a:t>
            </a:r>
            <a:r>
              <a:rPr sz="1000" spc="25" dirty="0">
                <a:solidFill>
                  <a:srgbClr val="FF0000"/>
                </a:solidFill>
              </a:rPr>
              <a:t> </a:t>
            </a:r>
            <a:r>
              <a:rPr sz="1000" spc="-50" dirty="0">
                <a:solidFill>
                  <a:srgbClr val="FF0000"/>
                </a:solidFill>
              </a:rPr>
              <a:t>a</a:t>
            </a:r>
            <a:r>
              <a:rPr sz="1000" spc="20" dirty="0">
                <a:solidFill>
                  <a:srgbClr val="FF0000"/>
                </a:solidFill>
              </a:rPr>
              <a:t> </a:t>
            </a:r>
            <a:r>
              <a:rPr sz="1000" spc="-40" dirty="0">
                <a:solidFill>
                  <a:srgbClr val="FF0000"/>
                </a:solidFill>
              </a:rPr>
              <a:t>model</a:t>
            </a:r>
            <a:r>
              <a:rPr sz="1000" spc="25" dirty="0">
                <a:solidFill>
                  <a:srgbClr val="FF0000"/>
                </a:solidFill>
              </a:rPr>
              <a:t> </a:t>
            </a:r>
            <a:r>
              <a:rPr sz="1000" spc="-10" dirty="0"/>
              <a:t>to</a:t>
            </a:r>
            <a:r>
              <a:rPr sz="1000" spc="20" dirty="0"/>
              <a:t> </a:t>
            </a:r>
            <a:r>
              <a:rPr sz="1000" spc="-30" dirty="0"/>
              <a:t>predict</a:t>
            </a:r>
            <a:r>
              <a:rPr sz="1000" spc="20" dirty="0"/>
              <a:t> </a:t>
            </a:r>
            <a:r>
              <a:rPr sz="1000" spc="-30" dirty="0"/>
              <a:t>label</a:t>
            </a:r>
            <a:r>
              <a:rPr sz="1000" spc="25" dirty="0"/>
              <a:t> </a:t>
            </a:r>
            <a:r>
              <a:rPr sz="1000" spc="-30" dirty="0"/>
              <a:t>(class)</a:t>
            </a:r>
            <a:r>
              <a:rPr sz="1000" spc="20" dirty="0"/>
              <a:t> </a:t>
            </a:r>
            <a:r>
              <a:rPr sz="1000" i="1" spc="-45" dirty="0">
                <a:latin typeface="Arial"/>
                <a:cs typeface="Arial"/>
              </a:rPr>
              <a:t>y</a:t>
            </a:r>
            <a:r>
              <a:rPr sz="1000" i="1" spc="165" dirty="0">
                <a:latin typeface="Arial"/>
                <a:cs typeface="Arial"/>
              </a:rPr>
              <a:t> </a:t>
            </a:r>
            <a:r>
              <a:rPr sz="1000" spc="-40" dirty="0"/>
              <a:t>for</a:t>
            </a:r>
            <a:r>
              <a:rPr sz="1000" spc="25" dirty="0"/>
              <a:t> </a:t>
            </a:r>
            <a:r>
              <a:rPr sz="1000" spc="-50" dirty="0"/>
              <a:t>a</a:t>
            </a:r>
            <a:r>
              <a:rPr sz="1000" spc="20" dirty="0"/>
              <a:t> </a:t>
            </a:r>
            <a:r>
              <a:rPr sz="1000" spc="-65" dirty="0"/>
              <a:t>new</a:t>
            </a:r>
            <a:r>
              <a:rPr sz="1000" spc="25" dirty="0"/>
              <a:t> </a:t>
            </a:r>
            <a:r>
              <a:rPr sz="1000" spc="-25" dirty="0">
                <a:solidFill>
                  <a:srgbClr val="0000FF"/>
                </a:solidFill>
              </a:rPr>
              <a:t>test</a:t>
            </a:r>
            <a:r>
              <a:rPr sz="1000" spc="25" dirty="0">
                <a:solidFill>
                  <a:srgbClr val="0000FF"/>
                </a:solidFill>
              </a:rPr>
              <a:t> </a:t>
            </a:r>
            <a:r>
              <a:rPr sz="1000" spc="-50" dirty="0">
                <a:solidFill>
                  <a:srgbClr val="0000FF"/>
                </a:solidFill>
              </a:rPr>
              <a:t>example</a:t>
            </a:r>
            <a:r>
              <a:rPr sz="1000" spc="20" dirty="0">
                <a:solidFill>
                  <a:srgbClr val="0000FF"/>
                </a:solidFill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endParaRPr sz="1000">
              <a:latin typeface="Corbel"/>
              <a:cs typeface="Corbe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1336103"/>
            <a:ext cx="59601" cy="59601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092502" y="1501444"/>
            <a:ext cx="426720" cy="734695"/>
            <a:chOff x="2092502" y="1501444"/>
            <a:chExt cx="426720" cy="73469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3967" y="1501444"/>
              <a:ext cx="118872" cy="11887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92502" y="171747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92502" y="171747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9657" y="1566214"/>
              <a:ext cx="118872" cy="11887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200325" y="2030653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720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00325" y="2030653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720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92502" y="191178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92502" y="191178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83967" y="2117140"/>
              <a:ext cx="118872" cy="11887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362250" y="1782241"/>
              <a:ext cx="151765" cy="151765"/>
            </a:xfrm>
            <a:custGeom>
              <a:avLst/>
              <a:gdLst/>
              <a:ahLst/>
              <a:cxnLst/>
              <a:rect l="l" t="t" r="r" b="b"/>
              <a:pathLst>
                <a:path w="151764" h="151764">
                  <a:moveTo>
                    <a:pt x="151257" y="57912"/>
                  </a:moveTo>
                  <a:lnTo>
                    <a:pt x="0" y="57912"/>
                  </a:lnTo>
                  <a:lnTo>
                    <a:pt x="47244" y="93726"/>
                  </a:lnTo>
                  <a:lnTo>
                    <a:pt x="29718" y="151257"/>
                  </a:lnTo>
                  <a:lnTo>
                    <a:pt x="75819" y="116205"/>
                  </a:lnTo>
                  <a:lnTo>
                    <a:pt x="111241" y="116205"/>
                  </a:lnTo>
                  <a:lnTo>
                    <a:pt x="104394" y="93726"/>
                  </a:lnTo>
                  <a:lnTo>
                    <a:pt x="151257" y="57912"/>
                  </a:lnTo>
                  <a:close/>
                </a:path>
                <a:path w="151764" h="151764">
                  <a:moveTo>
                    <a:pt x="111241" y="116205"/>
                  </a:moveTo>
                  <a:lnTo>
                    <a:pt x="75819" y="116205"/>
                  </a:lnTo>
                  <a:lnTo>
                    <a:pt x="121920" y="151257"/>
                  </a:lnTo>
                  <a:lnTo>
                    <a:pt x="111241" y="116205"/>
                  </a:lnTo>
                  <a:close/>
                </a:path>
                <a:path w="151764" h="151764">
                  <a:moveTo>
                    <a:pt x="75819" y="0"/>
                  </a:moveTo>
                  <a:lnTo>
                    <a:pt x="57912" y="57912"/>
                  </a:lnTo>
                  <a:lnTo>
                    <a:pt x="93345" y="57912"/>
                  </a:lnTo>
                  <a:lnTo>
                    <a:pt x="75819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62250" y="1782241"/>
              <a:ext cx="151765" cy="151765"/>
            </a:xfrm>
            <a:custGeom>
              <a:avLst/>
              <a:gdLst/>
              <a:ahLst/>
              <a:cxnLst/>
              <a:rect l="l" t="t" r="r" b="b"/>
              <a:pathLst>
                <a:path w="151764" h="151764">
                  <a:moveTo>
                    <a:pt x="75819" y="0"/>
                  </a:moveTo>
                  <a:lnTo>
                    <a:pt x="57912" y="57912"/>
                  </a:lnTo>
                  <a:lnTo>
                    <a:pt x="0" y="57912"/>
                  </a:lnTo>
                  <a:lnTo>
                    <a:pt x="47244" y="93726"/>
                  </a:lnTo>
                  <a:lnTo>
                    <a:pt x="29718" y="151257"/>
                  </a:lnTo>
                  <a:lnTo>
                    <a:pt x="75819" y="116205"/>
                  </a:lnTo>
                  <a:lnTo>
                    <a:pt x="121920" y="151257"/>
                  </a:lnTo>
                  <a:lnTo>
                    <a:pt x="104394" y="93726"/>
                  </a:lnTo>
                  <a:lnTo>
                    <a:pt x="151257" y="57912"/>
                  </a:lnTo>
                  <a:lnTo>
                    <a:pt x="93345" y="57912"/>
                  </a:lnTo>
                  <a:lnTo>
                    <a:pt x="75819" y="0"/>
                  </a:lnTo>
                  <a:close/>
                </a:path>
                <a:path w="151764" h="151764">
                  <a:moveTo>
                    <a:pt x="0" y="0"/>
                  </a:moveTo>
                  <a:lnTo>
                    <a:pt x="0" y="0"/>
                  </a:lnTo>
                </a:path>
                <a:path w="151764" h="151764">
                  <a:moveTo>
                    <a:pt x="151638" y="151257"/>
                  </a:moveTo>
                  <a:lnTo>
                    <a:pt x="151638" y="151257"/>
                  </a:lnTo>
                </a:path>
              </a:pathLst>
            </a:custGeom>
            <a:ln w="11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3299" y="1965883"/>
              <a:ext cx="118872" cy="11887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222042" y="181462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22042" y="181462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83967" y="1642033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533"/>
                  </a:lnTo>
                  <a:lnTo>
                    <a:pt x="23241" y="118872"/>
                  </a:lnTo>
                  <a:lnTo>
                    <a:pt x="59436" y="91059"/>
                  </a:lnTo>
                  <a:lnTo>
                    <a:pt x="87216" y="91059"/>
                  </a:lnTo>
                  <a:lnTo>
                    <a:pt x="81915" y="73533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16" y="91059"/>
                  </a:moveTo>
                  <a:lnTo>
                    <a:pt x="59436" y="91059"/>
                  </a:lnTo>
                  <a:lnTo>
                    <a:pt x="95631" y="118872"/>
                  </a:lnTo>
                  <a:lnTo>
                    <a:pt x="87216" y="91059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83967" y="1642033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533"/>
                  </a:lnTo>
                  <a:lnTo>
                    <a:pt x="23241" y="118872"/>
                  </a:lnTo>
                  <a:lnTo>
                    <a:pt x="59436" y="91059"/>
                  </a:lnTo>
                  <a:lnTo>
                    <a:pt x="95631" y="118872"/>
                  </a:lnTo>
                  <a:lnTo>
                    <a:pt x="81915" y="73533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90622" y="1717090"/>
              <a:ext cx="127635" cy="83185"/>
            </a:xfrm>
            <a:custGeom>
              <a:avLst/>
              <a:gdLst/>
              <a:ahLst/>
              <a:cxnLst/>
              <a:rect l="l" t="t" r="r" b="b"/>
              <a:pathLst>
                <a:path w="127635" h="83185">
                  <a:moveTo>
                    <a:pt x="61722" y="36576"/>
                  </a:moveTo>
                  <a:lnTo>
                    <a:pt x="57912" y="36576"/>
                  </a:lnTo>
                  <a:lnTo>
                    <a:pt x="57531" y="36957"/>
                  </a:lnTo>
                  <a:lnTo>
                    <a:pt x="57150" y="37719"/>
                  </a:lnTo>
                  <a:lnTo>
                    <a:pt x="56769" y="40767"/>
                  </a:lnTo>
                  <a:lnTo>
                    <a:pt x="54864" y="50673"/>
                  </a:lnTo>
                  <a:lnTo>
                    <a:pt x="52578" y="53340"/>
                  </a:lnTo>
                  <a:lnTo>
                    <a:pt x="49149" y="53340"/>
                  </a:lnTo>
                  <a:lnTo>
                    <a:pt x="48006" y="52959"/>
                  </a:lnTo>
                  <a:lnTo>
                    <a:pt x="48006" y="50292"/>
                  </a:lnTo>
                  <a:lnTo>
                    <a:pt x="48006" y="44577"/>
                  </a:lnTo>
                  <a:lnTo>
                    <a:pt x="49212" y="38862"/>
                  </a:lnTo>
                  <a:lnTo>
                    <a:pt x="51435" y="26670"/>
                  </a:lnTo>
                  <a:lnTo>
                    <a:pt x="52197" y="24003"/>
                  </a:lnTo>
                  <a:lnTo>
                    <a:pt x="53340" y="19050"/>
                  </a:lnTo>
                  <a:lnTo>
                    <a:pt x="53721" y="15621"/>
                  </a:lnTo>
                  <a:lnTo>
                    <a:pt x="54483" y="12573"/>
                  </a:lnTo>
                  <a:lnTo>
                    <a:pt x="55537" y="8001"/>
                  </a:lnTo>
                  <a:lnTo>
                    <a:pt x="55626" y="4191"/>
                  </a:lnTo>
                  <a:lnTo>
                    <a:pt x="53721" y="1143"/>
                  </a:lnTo>
                  <a:lnTo>
                    <a:pt x="48768" y="1143"/>
                  </a:lnTo>
                  <a:lnTo>
                    <a:pt x="45720" y="2667"/>
                  </a:lnTo>
                  <a:lnTo>
                    <a:pt x="44577" y="8001"/>
                  </a:lnTo>
                  <a:lnTo>
                    <a:pt x="37338" y="44577"/>
                  </a:lnTo>
                  <a:lnTo>
                    <a:pt x="35433" y="46863"/>
                  </a:lnTo>
                  <a:lnTo>
                    <a:pt x="33909" y="48768"/>
                  </a:lnTo>
                  <a:lnTo>
                    <a:pt x="30480" y="52197"/>
                  </a:lnTo>
                  <a:lnTo>
                    <a:pt x="27813" y="53340"/>
                  </a:lnTo>
                  <a:lnTo>
                    <a:pt x="18669" y="53340"/>
                  </a:lnTo>
                  <a:lnTo>
                    <a:pt x="18376" y="48768"/>
                  </a:lnTo>
                  <a:lnTo>
                    <a:pt x="18427" y="38862"/>
                  </a:lnTo>
                  <a:lnTo>
                    <a:pt x="18669" y="36957"/>
                  </a:lnTo>
                  <a:lnTo>
                    <a:pt x="19050" y="34671"/>
                  </a:lnTo>
                  <a:lnTo>
                    <a:pt x="22860" y="15240"/>
                  </a:lnTo>
                  <a:lnTo>
                    <a:pt x="23622" y="11811"/>
                  </a:lnTo>
                  <a:lnTo>
                    <a:pt x="24765" y="6477"/>
                  </a:lnTo>
                  <a:lnTo>
                    <a:pt x="24765" y="3048"/>
                  </a:lnTo>
                  <a:lnTo>
                    <a:pt x="22860" y="0"/>
                  </a:lnTo>
                  <a:lnTo>
                    <a:pt x="14859" y="0"/>
                  </a:lnTo>
                  <a:lnTo>
                    <a:pt x="14097" y="6477"/>
                  </a:lnTo>
                  <a:lnTo>
                    <a:pt x="13335" y="8001"/>
                  </a:lnTo>
                  <a:lnTo>
                    <a:pt x="762" y="74295"/>
                  </a:lnTo>
                  <a:lnTo>
                    <a:pt x="0" y="76200"/>
                  </a:lnTo>
                  <a:lnTo>
                    <a:pt x="0" y="81534"/>
                  </a:lnTo>
                  <a:lnTo>
                    <a:pt x="2667" y="83058"/>
                  </a:lnTo>
                  <a:lnTo>
                    <a:pt x="6477" y="83058"/>
                  </a:lnTo>
                  <a:lnTo>
                    <a:pt x="9144" y="81534"/>
                  </a:lnTo>
                  <a:lnTo>
                    <a:pt x="10668" y="78486"/>
                  </a:lnTo>
                  <a:lnTo>
                    <a:pt x="11049" y="76962"/>
                  </a:lnTo>
                  <a:lnTo>
                    <a:pt x="14097" y="59436"/>
                  </a:lnTo>
                  <a:lnTo>
                    <a:pt x="14859" y="56007"/>
                  </a:lnTo>
                  <a:lnTo>
                    <a:pt x="19050" y="57912"/>
                  </a:lnTo>
                  <a:lnTo>
                    <a:pt x="27813" y="57912"/>
                  </a:lnTo>
                  <a:lnTo>
                    <a:pt x="32385" y="57150"/>
                  </a:lnTo>
                  <a:lnTo>
                    <a:pt x="33337" y="56007"/>
                  </a:lnTo>
                  <a:lnTo>
                    <a:pt x="35560" y="53340"/>
                  </a:lnTo>
                  <a:lnTo>
                    <a:pt x="38100" y="50292"/>
                  </a:lnTo>
                  <a:lnTo>
                    <a:pt x="40386" y="56007"/>
                  </a:lnTo>
                  <a:lnTo>
                    <a:pt x="45720" y="57912"/>
                  </a:lnTo>
                  <a:lnTo>
                    <a:pt x="53340" y="57912"/>
                  </a:lnTo>
                  <a:lnTo>
                    <a:pt x="56007" y="55245"/>
                  </a:lnTo>
                  <a:lnTo>
                    <a:pt x="56794" y="53340"/>
                  </a:lnTo>
                  <a:lnTo>
                    <a:pt x="57912" y="50673"/>
                  </a:lnTo>
                  <a:lnTo>
                    <a:pt x="60579" y="45720"/>
                  </a:lnTo>
                  <a:lnTo>
                    <a:pt x="61658" y="39243"/>
                  </a:lnTo>
                  <a:lnTo>
                    <a:pt x="61722" y="36576"/>
                  </a:lnTo>
                  <a:close/>
                </a:path>
                <a:path w="127635" h="83185">
                  <a:moveTo>
                    <a:pt x="127635" y="63639"/>
                  </a:moveTo>
                  <a:lnTo>
                    <a:pt x="72009" y="63639"/>
                  </a:lnTo>
                  <a:lnTo>
                    <a:pt x="72009" y="69354"/>
                  </a:lnTo>
                  <a:lnTo>
                    <a:pt x="124587" y="69354"/>
                  </a:lnTo>
                  <a:lnTo>
                    <a:pt x="127635" y="69354"/>
                  </a:lnTo>
                  <a:lnTo>
                    <a:pt x="127635" y="636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567609" y="1598599"/>
            <a:ext cx="216535" cy="561975"/>
            <a:chOff x="2567609" y="1598599"/>
            <a:chExt cx="216535" cy="561975"/>
          </a:xfrm>
        </p:grpSpPr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7609" y="2041321"/>
              <a:ext cx="118872" cy="11925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4096" y="1879396"/>
              <a:ext cx="118872" cy="11887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578277" y="1598599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87410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410" y="91440"/>
                  </a:moveTo>
                  <a:lnTo>
                    <a:pt x="59436" y="91440"/>
                  </a:lnTo>
                  <a:lnTo>
                    <a:pt x="96012" y="118872"/>
                  </a:lnTo>
                  <a:lnTo>
                    <a:pt x="87410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720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78277" y="1598599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720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96012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64764" y="171747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64764" y="171747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3490773" y="1663369"/>
            <a:ext cx="427355" cy="475615"/>
            <a:chOff x="3490773" y="1663369"/>
            <a:chExt cx="427355" cy="475615"/>
          </a:xfrm>
        </p:grpSpPr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39540" y="1663369"/>
              <a:ext cx="118872" cy="11887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87952" y="1792909"/>
              <a:ext cx="118872" cy="11925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496488" y="1933498"/>
              <a:ext cx="161925" cy="151765"/>
            </a:xfrm>
            <a:custGeom>
              <a:avLst/>
              <a:gdLst/>
              <a:ahLst/>
              <a:cxnLst/>
              <a:rect l="l" t="t" r="r" b="b"/>
              <a:pathLst>
                <a:path w="161925" h="151764">
                  <a:moveTo>
                    <a:pt x="161925" y="57912"/>
                  </a:moveTo>
                  <a:lnTo>
                    <a:pt x="0" y="57912"/>
                  </a:lnTo>
                  <a:lnTo>
                    <a:pt x="50292" y="93726"/>
                  </a:lnTo>
                  <a:lnTo>
                    <a:pt x="31242" y="151257"/>
                  </a:lnTo>
                  <a:lnTo>
                    <a:pt x="80772" y="116205"/>
                  </a:lnTo>
                  <a:lnTo>
                    <a:pt x="119076" y="116205"/>
                  </a:lnTo>
                  <a:lnTo>
                    <a:pt x="111633" y="93726"/>
                  </a:lnTo>
                  <a:lnTo>
                    <a:pt x="161925" y="57912"/>
                  </a:lnTo>
                  <a:close/>
                </a:path>
                <a:path w="161925" h="151764">
                  <a:moveTo>
                    <a:pt x="119076" y="116205"/>
                  </a:moveTo>
                  <a:lnTo>
                    <a:pt x="80772" y="116205"/>
                  </a:lnTo>
                  <a:lnTo>
                    <a:pt x="130683" y="151257"/>
                  </a:lnTo>
                  <a:lnTo>
                    <a:pt x="119076" y="116205"/>
                  </a:lnTo>
                  <a:close/>
                </a:path>
                <a:path w="161925" h="151764">
                  <a:moveTo>
                    <a:pt x="80772" y="0"/>
                  </a:moveTo>
                  <a:lnTo>
                    <a:pt x="62103" y="57912"/>
                  </a:lnTo>
                  <a:lnTo>
                    <a:pt x="99822" y="57912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496487" y="1933498"/>
              <a:ext cx="161925" cy="151765"/>
            </a:xfrm>
            <a:custGeom>
              <a:avLst/>
              <a:gdLst/>
              <a:ahLst/>
              <a:cxnLst/>
              <a:rect l="l" t="t" r="r" b="b"/>
              <a:pathLst>
                <a:path w="161925" h="151764">
                  <a:moveTo>
                    <a:pt x="80772" y="0"/>
                  </a:moveTo>
                  <a:lnTo>
                    <a:pt x="62103" y="57912"/>
                  </a:lnTo>
                  <a:lnTo>
                    <a:pt x="0" y="57912"/>
                  </a:lnTo>
                  <a:lnTo>
                    <a:pt x="50292" y="93726"/>
                  </a:lnTo>
                  <a:lnTo>
                    <a:pt x="31242" y="151257"/>
                  </a:lnTo>
                  <a:lnTo>
                    <a:pt x="80772" y="116205"/>
                  </a:lnTo>
                  <a:lnTo>
                    <a:pt x="130683" y="151257"/>
                  </a:lnTo>
                  <a:lnTo>
                    <a:pt x="111633" y="93726"/>
                  </a:lnTo>
                  <a:lnTo>
                    <a:pt x="161925" y="57912"/>
                  </a:lnTo>
                  <a:lnTo>
                    <a:pt x="99822" y="57912"/>
                  </a:lnTo>
                  <a:lnTo>
                    <a:pt x="80772" y="0"/>
                  </a:lnTo>
                  <a:close/>
                </a:path>
                <a:path w="161925" h="151764">
                  <a:moveTo>
                    <a:pt x="0" y="0"/>
                  </a:moveTo>
                  <a:lnTo>
                    <a:pt x="0" y="0"/>
                  </a:lnTo>
                </a:path>
                <a:path w="161925" h="151764">
                  <a:moveTo>
                    <a:pt x="161925" y="151257"/>
                  </a:moveTo>
                  <a:lnTo>
                    <a:pt x="161925" y="151257"/>
                  </a:lnTo>
                </a:path>
              </a:pathLst>
            </a:custGeom>
            <a:ln w="11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26028" y="1803958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533"/>
                  </a:lnTo>
                  <a:lnTo>
                    <a:pt x="22860" y="118872"/>
                  </a:lnTo>
                  <a:lnTo>
                    <a:pt x="59436" y="91059"/>
                  </a:lnTo>
                  <a:lnTo>
                    <a:pt x="87216" y="91059"/>
                  </a:lnTo>
                  <a:lnTo>
                    <a:pt x="81915" y="73533"/>
                  </a:lnTo>
                  <a:lnTo>
                    <a:pt x="118872" y="45339"/>
                  </a:lnTo>
                  <a:close/>
                </a:path>
                <a:path w="119379" h="119380">
                  <a:moveTo>
                    <a:pt x="87216" y="91059"/>
                  </a:moveTo>
                  <a:lnTo>
                    <a:pt x="59436" y="91059"/>
                  </a:lnTo>
                  <a:lnTo>
                    <a:pt x="95631" y="118872"/>
                  </a:lnTo>
                  <a:lnTo>
                    <a:pt x="87216" y="91059"/>
                  </a:lnTo>
                  <a:close/>
                </a:path>
                <a:path w="119379" h="119380">
                  <a:moveTo>
                    <a:pt x="59436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26027" y="1803958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533"/>
                  </a:lnTo>
                  <a:lnTo>
                    <a:pt x="22860" y="118872"/>
                  </a:lnTo>
                  <a:lnTo>
                    <a:pt x="59436" y="91059"/>
                  </a:lnTo>
                  <a:lnTo>
                    <a:pt x="95631" y="118872"/>
                  </a:lnTo>
                  <a:lnTo>
                    <a:pt x="81915" y="73533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  <a:path w="119379" h="119380">
                  <a:moveTo>
                    <a:pt x="0" y="0"/>
                  </a:moveTo>
                  <a:lnTo>
                    <a:pt x="0" y="0"/>
                  </a:lnTo>
                </a:path>
                <a:path w="119379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651555" y="2019985"/>
              <a:ext cx="59690" cy="72390"/>
            </a:xfrm>
            <a:custGeom>
              <a:avLst/>
              <a:gdLst/>
              <a:ahLst/>
              <a:cxnLst/>
              <a:rect l="l" t="t" r="r" b="b"/>
              <a:pathLst>
                <a:path w="59689" h="72389">
                  <a:moveTo>
                    <a:pt x="22098" y="0"/>
                  </a:moveTo>
                  <a:lnTo>
                    <a:pt x="14097" y="0"/>
                  </a:lnTo>
                  <a:lnTo>
                    <a:pt x="12954" y="5334"/>
                  </a:lnTo>
                  <a:lnTo>
                    <a:pt x="12573" y="6858"/>
                  </a:lnTo>
                  <a:lnTo>
                    <a:pt x="381" y="65151"/>
                  </a:lnTo>
                  <a:lnTo>
                    <a:pt x="0" y="66675"/>
                  </a:lnTo>
                  <a:lnTo>
                    <a:pt x="0" y="71247"/>
                  </a:lnTo>
                  <a:lnTo>
                    <a:pt x="2286" y="72390"/>
                  </a:lnTo>
                  <a:lnTo>
                    <a:pt x="6096" y="72390"/>
                  </a:lnTo>
                  <a:lnTo>
                    <a:pt x="8763" y="71247"/>
                  </a:lnTo>
                  <a:lnTo>
                    <a:pt x="9906" y="68580"/>
                  </a:lnTo>
                  <a:lnTo>
                    <a:pt x="10668" y="67056"/>
                  </a:lnTo>
                  <a:lnTo>
                    <a:pt x="13335" y="51816"/>
                  </a:lnTo>
                  <a:lnTo>
                    <a:pt x="14097" y="48768"/>
                  </a:lnTo>
                  <a:lnTo>
                    <a:pt x="32242" y="48768"/>
                  </a:lnTo>
                  <a:lnTo>
                    <a:pt x="34242" y="46482"/>
                  </a:lnTo>
                  <a:lnTo>
                    <a:pt x="17526" y="46482"/>
                  </a:lnTo>
                  <a:lnTo>
                    <a:pt x="17526" y="32385"/>
                  </a:lnTo>
                  <a:lnTo>
                    <a:pt x="18288" y="30480"/>
                  </a:lnTo>
                  <a:lnTo>
                    <a:pt x="22098" y="12954"/>
                  </a:lnTo>
                  <a:lnTo>
                    <a:pt x="22479" y="10287"/>
                  </a:lnTo>
                  <a:lnTo>
                    <a:pt x="23622" y="5334"/>
                  </a:lnTo>
                  <a:lnTo>
                    <a:pt x="23622" y="2286"/>
                  </a:lnTo>
                  <a:lnTo>
                    <a:pt x="22098" y="0"/>
                  </a:lnTo>
                  <a:close/>
                </a:path>
                <a:path w="59689" h="72389">
                  <a:moveTo>
                    <a:pt x="32242" y="48768"/>
                  </a:moveTo>
                  <a:lnTo>
                    <a:pt x="14097" y="48768"/>
                  </a:lnTo>
                  <a:lnTo>
                    <a:pt x="18288" y="50292"/>
                  </a:lnTo>
                  <a:lnTo>
                    <a:pt x="26670" y="50292"/>
                  </a:lnTo>
                  <a:lnTo>
                    <a:pt x="31242" y="49911"/>
                  </a:lnTo>
                  <a:lnTo>
                    <a:pt x="32242" y="48768"/>
                  </a:lnTo>
                  <a:close/>
                </a:path>
                <a:path w="59689" h="72389">
                  <a:moveTo>
                    <a:pt x="46101" y="43815"/>
                  </a:moveTo>
                  <a:lnTo>
                    <a:pt x="36576" y="43815"/>
                  </a:lnTo>
                  <a:lnTo>
                    <a:pt x="38862" y="48768"/>
                  </a:lnTo>
                  <a:lnTo>
                    <a:pt x="44196" y="50292"/>
                  </a:lnTo>
                  <a:lnTo>
                    <a:pt x="51435" y="50292"/>
                  </a:lnTo>
                  <a:lnTo>
                    <a:pt x="54102" y="48006"/>
                  </a:lnTo>
                  <a:lnTo>
                    <a:pt x="54864" y="46482"/>
                  </a:lnTo>
                  <a:lnTo>
                    <a:pt x="47244" y="46482"/>
                  </a:lnTo>
                  <a:lnTo>
                    <a:pt x="46101" y="46101"/>
                  </a:lnTo>
                  <a:lnTo>
                    <a:pt x="46101" y="43815"/>
                  </a:lnTo>
                  <a:close/>
                </a:path>
                <a:path w="59689" h="72389">
                  <a:moveTo>
                    <a:pt x="51816" y="762"/>
                  </a:moveTo>
                  <a:lnTo>
                    <a:pt x="46863" y="762"/>
                  </a:lnTo>
                  <a:lnTo>
                    <a:pt x="43815" y="1905"/>
                  </a:lnTo>
                  <a:lnTo>
                    <a:pt x="42672" y="6858"/>
                  </a:lnTo>
                  <a:lnTo>
                    <a:pt x="36195" y="36957"/>
                  </a:lnTo>
                  <a:lnTo>
                    <a:pt x="35814" y="39243"/>
                  </a:lnTo>
                  <a:lnTo>
                    <a:pt x="32385" y="42672"/>
                  </a:lnTo>
                  <a:lnTo>
                    <a:pt x="29337" y="45339"/>
                  </a:lnTo>
                  <a:lnTo>
                    <a:pt x="26670" y="46482"/>
                  </a:lnTo>
                  <a:lnTo>
                    <a:pt x="34242" y="46482"/>
                  </a:lnTo>
                  <a:lnTo>
                    <a:pt x="36576" y="43815"/>
                  </a:lnTo>
                  <a:lnTo>
                    <a:pt x="46101" y="43815"/>
                  </a:lnTo>
                  <a:lnTo>
                    <a:pt x="46101" y="38862"/>
                  </a:lnTo>
                  <a:lnTo>
                    <a:pt x="47332" y="33909"/>
                  </a:lnTo>
                  <a:lnTo>
                    <a:pt x="49911" y="22860"/>
                  </a:lnTo>
                  <a:lnTo>
                    <a:pt x="50292" y="20574"/>
                  </a:lnTo>
                  <a:lnTo>
                    <a:pt x="51435" y="16383"/>
                  </a:lnTo>
                  <a:lnTo>
                    <a:pt x="51870" y="12954"/>
                  </a:lnTo>
                  <a:lnTo>
                    <a:pt x="52197" y="10668"/>
                  </a:lnTo>
                  <a:lnTo>
                    <a:pt x="53236" y="6858"/>
                  </a:lnTo>
                  <a:lnTo>
                    <a:pt x="53340" y="3429"/>
                  </a:lnTo>
                  <a:lnTo>
                    <a:pt x="51816" y="762"/>
                  </a:lnTo>
                  <a:close/>
                </a:path>
                <a:path w="59689" h="72389">
                  <a:moveTo>
                    <a:pt x="59436" y="31623"/>
                  </a:moveTo>
                  <a:lnTo>
                    <a:pt x="56007" y="31623"/>
                  </a:lnTo>
                  <a:lnTo>
                    <a:pt x="54864" y="32766"/>
                  </a:lnTo>
                  <a:lnTo>
                    <a:pt x="54864" y="35433"/>
                  </a:lnTo>
                  <a:lnTo>
                    <a:pt x="52578" y="44196"/>
                  </a:lnTo>
                  <a:lnTo>
                    <a:pt x="50673" y="46482"/>
                  </a:lnTo>
                  <a:lnTo>
                    <a:pt x="54864" y="46482"/>
                  </a:lnTo>
                  <a:lnTo>
                    <a:pt x="58293" y="39624"/>
                  </a:lnTo>
                  <a:lnTo>
                    <a:pt x="59359" y="34290"/>
                  </a:lnTo>
                  <a:lnTo>
                    <a:pt x="59436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99002" y="2019985"/>
              <a:ext cx="118872" cy="11887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718610" y="2048941"/>
              <a:ext cx="59055" cy="68580"/>
            </a:xfrm>
            <a:custGeom>
              <a:avLst/>
              <a:gdLst/>
              <a:ahLst/>
              <a:cxnLst/>
              <a:rect l="l" t="t" r="r" b="b"/>
              <a:pathLst>
                <a:path w="59054" h="68580">
                  <a:moveTo>
                    <a:pt x="31242" y="0"/>
                  </a:moveTo>
                  <a:lnTo>
                    <a:pt x="27432" y="0"/>
                  </a:lnTo>
                  <a:lnTo>
                    <a:pt x="27432" y="31623"/>
                  </a:lnTo>
                  <a:lnTo>
                    <a:pt x="0" y="31623"/>
                  </a:lnTo>
                  <a:lnTo>
                    <a:pt x="0" y="36576"/>
                  </a:lnTo>
                  <a:lnTo>
                    <a:pt x="27432" y="36576"/>
                  </a:lnTo>
                  <a:lnTo>
                    <a:pt x="27432" y="68199"/>
                  </a:lnTo>
                  <a:lnTo>
                    <a:pt x="31242" y="68199"/>
                  </a:lnTo>
                  <a:lnTo>
                    <a:pt x="31242" y="36576"/>
                  </a:lnTo>
                  <a:lnTo>
                    <a:pt x="58674" y="36576"/>
                  </a:lnTo>
                  <a:lnTo>
                    <a:pt x="58674" y="31623"/>
                  </a:lnTo>
                  <a:lnTo>
                    <a:pt x="31242" y="31623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3269793" y="1749856"/>
            <a:ext cx="205104" cy="248920"/>
            <a:chOff x="3269793" y="1749856"/>
            <a:chExt cx="205104" cy="248920"/>
          </a:xfrm>
        </p:grpSpPr>
        <p:sp>
          <p:nvSpPr>
            <p:cNvPr id="48" name="object 48"/>
            <p:cNvSpPr/>
            <p:nvPr/>
          </p:nvSpPr>
          <p:spPr>
            <a:xfrm>
              <a:off x="3355899" y="174985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79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79" h="119380">
                  <a:moveTo>
                    <a:pt x="59436" y="0"/>
                  </a:moveTo>
                  <a:lnTo>
                    <a:pt x="45720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355899" y="174985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59436" y="0"/>
                  </a:moveTo>
                  <a:lnTo>
                    <a:pt x="45720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79" h="119380">
                  <a:moveTo>
                    <a:pt x="0" y="0"/>
                  </a:moveTo>
                  <a:lnTo>
                    <a:pt x="0" y="0"/>
                  </a:lnTo>
                </a:path>
                <a:path w="119379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269793" y="187939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118872" y="45339"/>
                  </a:moveTo>
                  <a:lnTo>
                    <a:pt x="0" y="45339"/>
                  </a:lnTo>
                  <a:lnTo>
                    <a:pt x="36576" y="73914"/>
                  </a:lnTo>
                  <a:lnTo>
                    <a:pt x="22860" y="118872"/>
                  </a:lnTo>
                  <a:lnTo>
                    <a:pt x="59055" y="91440"/>
                  </a:lnTo>
                  <a:lnTo>
                    <a:pt x="87029" y="91440"/>
                  </a:lnTo>
                  <a:lnTo>
                    <a:pt x="81534" y="73914"/>
                  </a:lnTo>
                  <a:lnTo>
                    <a:pt x="118872" y="45339"/>
                  </a:lnTo>
                  <a:close/>
                </a:path>
                <a:path w="119379" h="119380">
                  <a:moveTo>
                    <a:pt x="87029" y="91440"/>
                  </a:moveTo>
                  <a:lnTo>
                    <a:pt x="59055" y="91440"/>
                  </a:lnTo>
                  <a:lnTo>
                    <a:pt x="95631" y="118872"/>
                  </a:lnTo>
                  <a:lnTo>
                    <a:pt x="87029" y="91440"/>
                  </a:lnTo>
                  <a:close/>
                </a:path>
                <a:path w="119379" h="119380">
                  <a:moveTo>
                    <a:pt x="59055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055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269793" y="187939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59055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576" y="73914"/>
                  </a:lnTo>
                  <a:lnTo>
                    <a:pt x="22860" y="118872"/>
                  </a:lnTo>
                  <a:lnTo>
                    <a:pt x="59055" y="91440"/>
                  </a:lnTo>
                  <a:lnTo>
                    <a:pt x="95631" y="118872"/>
                  </a:lnTo>
                  <a:lnTo>
                    <a:pt x="81534" y="73914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055" y="0"/>
                  </a:lnTo>
                  <a:close/>
                </a:path>
                <a:path w="119379" h="119380">
                  <a:moveTo>
                    <a:pt x="0" y="0"/>
                  </a:moveTo>
                  <a:lnTo>
                    <a:pt x="0" y="0"/>
                  </a:lnTo>
                </a:path>
                <a:path w="119379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2" name="object 5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42386" y="2181910"/>
            <a:ext cx="118872" cy="118872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269793" y="2063038"/>
            <a:ext cx="118872" cy="118872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680130" y="2192578"/>
            <a:ext cx="118872" cy="118872"/>
          </a:xfrm>
          <a:prstGeom prst="rect">
            <a:avLst/>
          </a:prstGeom>
        </p:spPr>
      </p:pic>
      <p:grpSp>
        <p:nvGrpSpPr>
          <p:cNvPr id="55" name="object 55"/>
          <p:cNvGrpSpPr/>
          <p:nvPr/>
        </p:nvGrpSpPr>
        <p:grpSpPr>
          <a:xfrm>
            <a:off x="2686481" y="2214295"/>
            <a:ext cx="226695" cy="184150"/>
            <a:chOff x="2686481" y="2214295"/>
            <a:chExt cx="226695" cy="184150"/>
          </a:xfrm>
        </p:grpSpPr>
        <p:sp>
          <p:nvSpPr>
            <p:cNvPr id="56" name="object 56"/>
            <p:cNvSpPr/>
            <p:nvPr/>
          </p:nvSpPr>
          <p:spPr>
            <a:xfrm>
              <a:off x="2686481" y="2214295"/>
              <a:ext cx="129539" cy="119380"/>
            </a:xfrm>
            <a:custGeom>
              <a:avLst/>
              <a:gdLst/>
              <a:ahLst/>
              <a:cxnLst/>
              <a:rect l="l" t="t" r="r" b="b"/>
              <a:pathLst>
                <a:path w="129539" h="119380">
                  <a:moveTo>
                    <a:pt x="129540" y="45339"/>
                  </a:moveTo>
                  <a:lnTo>
                    <a:pt x="0" y="45339"/>
                  </a:lnTo>
                  <a:lnTo>
                    <a:pt x="40386" y="73914"/>
                  </a:lnTo>
                  <a:lnTo>
                    <a:pt x="25146" y="118872"/>
                  </a:lnTo>
                  <a:lnTo>
                    <a:pt x="64770" y="91440"/>
                  </a:lnTo>
                  <a:lnTo>
                    <a:pt x="95095" y="91440"/>
                  </a:lnTo>
                  <a:lnTo>
                    <a:pt x="89154" y="73914"/>
                  </a:lnTo>
                  <a:lnTo>
                    <a:pt x="129540" y="45339"/>
                  </a:lnTo>
                  <a:close/>
                </a:path>
                <a:path w="129539" h="119380">
                  <a:moveTo>
                    <a:pt x="95095" y="91440"/>
                  </a:moveTo>
                  <a:lnTo>
                    <a:pt x="64770" y="91440"/>
                  </a:lnTo>
                  <a:lnTo>
                    <a:pt x="104394" y="118872"/>
                  </a:lnTo>
                  <a:lnTo>
                    <a:pt x="95095" y="91440"/>
                  </a:lnTo>
                  <a:close/>
                </a:path>
                <a:path w="129539" h="119380">
                  <a:moveTo>
                    <a:pt x="64770" y="0"/>
                  </a:moveTo>
                  <a:lnTo>
                    <a:pt x="49530" y="45339"/>
                  </a:lnTo>
                  <a:lnTo>
                    <a:pt x="80010" y="45339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686481" y="2214295"/>
              <a:ext cx="129539" cy="119380"/>
            </a:xfrm>
            <a:custGeom>
              <a:avLst/>
              <a:gdLst/>
              <a:ahLst/>
              <a:cxnLst/>
              <a:rect l="l" t="t" r="r" b="b"/>
              <a:pathLst>
                <a:path w="129539" h="119380">
                  <a:moveTo>
                    <a:pt x="64770" y="0"/>
                  </a:moveTo>
                  <a:lnTo>
                    <a:pt x="49530" y="45339"/>
                  </a:lnTo>
                  <a:lnTo>
                    <a:pt x="0" y="45339"/>
                  </a:lnTo>
                  <a:lnTo>
                    <a:pt x="40386" y="73914"/>
                  </a:lnTo>
                  <a:lnTo>
                    <a:pt x="25146" y="118872"/>
                  </a:lnTo>
                  <a:lnTo>
                    <a:pt x="64770" y="91440"/>
                  </a:lnTo>
                  <a:lnTo>
                    <a:pt x="104394" y="118872"/>
                  </a:lnTo>
                  <a:lnTo>
                    <a:pt x="89154" y="73914"/>
                  </a:lnTo>
                  <a:lnTo>
                    <a:pt x="129540" y="45339"/>
                  </a:lnTo>
                  <a:lnTo>
                    <a:pt x="80010" y="45339"/>
                  </a:lnTo>
                  <a:lnTo>
                    <a:pt x="64770" y="0"/>
                  </a:lnTo>
                  <a:close/>
                </a:path>
                <a:path w="129539" h="119380">
                  <a:moveTo>
                    <a:pt x="0" y="0"/>
                  </a:moveTo>
                  <a:lnTo>
                    <a:pt x="0" y="0"/>
                  </a:lnTo>
                </a:path>
                <a:path w="129539" h="119380">
                  <a:moveTo>
                    <a:pt x="129540" y="118872"/>
                  </a:moveTo>
                  <a:lnTo>
                    <a:pt x="129540" y="118872"/>
                  </a:lnTo>
                </a:path>
              </a:pathLst>
            </a:custGeom>
            <a:ln w="3175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821355" y="2315641"/>
              <a:ext cx="92075" cy="82550"/>
            </a:xfrm>
            <a:custGeom>
              <a:avLst/>
              <a:gdLst/>
              <a:ahLst/>
              <a:cxnLst/>
              <a:rect l="l" t="t" r="r" b="b"/>
              <a:pathLst>
                <a:path w="92075" h="82550">
                  <a:moveTo>
                    <a:pt x="80772" y="0"/>
                  </a:moveTo>
                  <a:lnTo>
                    <a:pt x="64008" y="0"/>
                  </a:lnTo>
                  <a:lnTo>
                    <a:pt x="57531" y="9525"/>
                  </a:lnTo>
                  <a:lnTo>
                    <a:pt x="54864" y="13716"/>
                  </a:lnTo>
                  <a:lnTo>
                    <a:pt x="50673" y="1905"/>
                  </a:lnTo>
                  <a:lnTo>
                    <a:pt x="40767" y="0"/>
                  </a:lnTo>
                  <a:lnTo>
                    <a:pt x="35433" y="0"/>
                  </a:lnTo>
                  <a:lnTo>
                    <a:pt x="22592" y="3756"/>
                  </a:lnTo>
                  <a:lnTo>
                    <a:pt x="13287" y="12334"/>
                  </a:lnTo>
                  <a:lnTo>
                    <a:pt x="7625" y="21699"/>
                  </a:lnTo>
                  <a:lnTo>
                    <a:pt x="5715" y="27813"/>
                  </a:lnTo>
                  <a:lnTo>
                    <a:pt x="5715" y="29718"/>
                  </a:lnTo>
                  <a:lnTo>
                    <a:pt x="9906" y="29718"/>
                  </a:lnTo>
                  <a:lnTo>
                    <a:pt x="10287" y="27813"/>
                  </a:lnTo>
                  <a:lnTo>
                    <a:pt x="15817" y="16085"/>
                  </a:lnTo>
                  <a:lnTo>
                    <a:pt x="22526" y="8858"/>
                  </a:lnTo>
                  <a:lnTo>
                    <a:pt x="29307" y="5203"/>
                  </a:lnTo>
                  <a:lnTo>
                    <a:pt x="35052" y="4191"/>
                  </a:lnTo>
                  <a:lnTo>
                    <a:pt x="38481" y="4191"/>
                  </a:lnTo>
                  <a:lnTo>
                    <a:pt x="44577" y="5715"/>
                  </a:lnTo>
                  <a:lnTo>
                    <a:pt x="44577" y="16002"/>
                  </a:lnTo>
                  <a:lnTo>
                    <a:pt x="35052" y="59055"/>
                  </a:lnTo>
                  <a:lnTo>
                    <a:pt x="17907" y="78105"/>
                  </a:lnTo>
                  <a:lnTo>
                    <a:pt x="12192" y="78105"/>
                  </a:lnTo>
                  <a:lnTo>
                    <a:pt x="8001" y="75819"/>
                  </a:lnTo>
                  <a:lnTo>
                    <a:pt x="12954" y="75057"/>
                  </a:lnTo>
                  <a:lnTo>
                    <a:pt x="17526" y="70866"/>
                  </a:lnTo>
                  <a:lnTo>
                    <a:pt x="17526" y="61341"/>
                  </a:lnTo>
                  <a:lnTo>
                    <a:pt x="12954" y="59436"/>
                  </a:lnTo>
                  <a:lnTo>
                    <a:pt x="4572" y="59436"/>
                  </a:lnTo>
                  <a:lnTo>
                    <a:pt x="0" y="64770"/>
                  </a:lnTo>
                  <a:lnTo>
                    <a:pt x="0" y="78486"/>
                  </a:lnTo>
                  <a:lnTo>
                    <a:pt x="9525" y="82296"/>
                  </a:lnTo>
                  <a:lnTo>
                    <a:pt x="29718" y="82296"/>
                  </a:lnTo>
                  <a:lnTo>
                    <a:pt x="36195" y="69342"/>
                  </a:lnTo>
                  <a:lnTo>
                    <a:pt x="36195" y="68199"/>
                  </a:lnTo>
                  <a:lnTo>
                    <a:pt x="38481" y="75057"/>
                  </a:lnTo>
                  <a:lnTo>
                    <a:pt x="45339" y="82296"/>
                  </a:lnTo>
                  <a:lnTo>
                    <a:pt x="56388" y="82296"/>
                  </a:lnTo>
                  <a:lnTo>
                    <a:pt x="69008" y="78539"/>
                  </a:lnTo>
                  <a:lnTo>
                    <a:pt x="78200" y="69961"/>
                  </a:lnTo>
                  <a:lnTo>
                    <a:pt x="83820" y="60596"/>
                  </a:lnTo>
                  <a:lnTo>
                    <a:pt x="85725" y="54483"/>
                  </a:lnTo>
                  <a:lnTo>
                    <a:pt x="85725" y="52197"/>
                  </a:lnTo>
                  <a:lnTo>
                    <a:pt x="82296" y="52197"/>
                  </a:lnTo>
                  <a:lnTo>
                    <a:pt x="81915" y="52578"/>
                  </a:lnTo>
                  <a:lnTo>
                    <a:pt x="81534" y="54483"/>
                  </a:lnTo>
                  <a:lnTo>
                    <a:pt x="75896" y="66210"/>
                  </a:lnTo>
                  <a:lnTo>
                    <a:pt x="69008" y="73437"/>
                  </a:lnTo>
                  <a:lnTo>
                    <a:pt x="62192" y="77092"/>
                  </a:lnTo>
                  <a:lnTo>
                    <a:pt x="56769" y="78105"/>
                  </a:lnTo>
                  <a:lnTo>
                    <a:pt x="49530" y="78105"/>
                  </a:lnTo>
                  <a:lnTo>
                    <a:pt x="46863" y="72390"/>
                  </a:lnTo>
                  <a:lnTo>
                    <a:pt x="46863" y="62103"/>
                  </a:lnTo>
                  <a:lnTo>
                    <a:pt x="48006" y="58674"/>
                  </a:lnTo>
                  <a:lnTo>
                    <a:pt x="49911" y="50292"/>
                  </a:lnTo>
                  <a:lnTo>
                    <a:pt x="56388" y="25908"/>
                  </a:lnTo>
                  <a:lnTo>
                    <a:pt x="57685" y="20264"/>
                  </a:lnTo>
                  <a:lnTo>
                    <a:pt x="60769" y="13049"/>
                  </a:lnTo>
                  <a:lnTo>
                    <a:pt x="66139" y="6834"/>
                  </a:lnTo>
                  <a:lnTo>
                    <a:pt x="74295" y="4191"/>
                  </a:lnTo>
                  <a:lnTo>
                    <a:pt x="79629" y="4191"/>
                  </a:lnTo>
                  <a:lnTo>
                    <a:pt x="83058" y="6096"/>
                  </a:lnTo>
                  <a:lnTo>
                    <a:pt x="78867" y="7239"/>
                  </a:lnTo>
                  <a:lnTo>
                    <a:pt x="74295" y="12192"/>
                  </a:lnTo>
                  <a:lnTo>
                    <a:pt x="74295" y="18669"/>
                  </a:lnTo>
                  <a:lnTo>
                    <a:pt x="76581" y="22860"/>
                  </a:lnTo>
                  <a:lnTo>
                    <a:pt x="85725" y="22860"/>
                  </a:lnTo>
                  <a:lnTo>
                    <a:pt x="91821" y="19812"/>
                  </a:lnTo>
                  <a:lnTo>
                    <a:pt x="91821" y="2667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9" name="object 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2545410"/>
            <a:ext cx="59601" cy="59601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366877" y="2430354"/>
            <a:ext cx="4293235" cy="405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500"/>
              </a:lnSpc>
              <a:spcBef>
                <a:spcPts val="100"/>
              </a:spcBef>
            </a:pPr>
            <a:r>
              <a:rPr sz="1000" spc="6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FF0000"/>
                </a:solidFill>
                <a:latin typeface="Tahoma"/>
                <a:cs typeface="Tahoma"/>
              </a:rPr>
              <a:t>“distance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FF0000"/>
                </a:solidFill>
                <a:latin typeface="Tahoma"/>
                <a:cs typeface="Tahoma"/>
              </a:rPr>
              <a:t>from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FF0000"/>
                </a:solidFill>
                <a:latin typeface="Tahoma"/>
                <a:cs typeface="Tahoma"/>
              </a:rPr>
              <a:t>means”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model: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predict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class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has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closer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mean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Note:</a:t>
            </a:r>
            <a:r>
              <a:rPr sz="1000" spc="13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basic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idea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easily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generalizes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than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2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classes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well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61" name="object 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2735186"/>
            <a:ext cx="59601" cy="59601"/>
          </a:xfrm>
          <a:prstGeom prst="rect">
            <a:avLst/>
          </a:prstGeom>
        </p:spPr>
      </p:pic>
      <p:grpSp>
        <p:nvGrpSpPr>
          <p:cNvPr id="62" name="object 62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63" name="object 63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894454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Prototype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based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Classification:</a:t>
            </a:r>
            <a:r>
              <a:rPr sz="1400" b="1" spc="29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04064C"/>
                </a:solidFill>
                <a:latin typeface="Tahoma"/>
                <a:cs typeface="Tahoma"/>
              </a:rPr>
              <a:t>More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Formally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59993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482897"/>
            <a:ext cx="29629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What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does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decision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rule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look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like,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mathematically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?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92502" y="718299"/>
            <a:ext cx="426720" cy="734695"/>
            <a:chOff x="2092502" y="718299"/>
            <a:chExt cx="426720" cy="7346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3967" y="718299"/>
              <a:ext cx="118872" cy="1188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92502" y="93432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92502" y="93432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9657" y="783069"/>
              <a:ext cx="118872" cy="1188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00325" y="1247508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720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00325" y="1247508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720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92502" y="112863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92502" y="112863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3967" y="1333995"/>
              <a:ext cx="118872" cy="11887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362250" y="999096"/>
              <a:ext cx="151765" cy="151765"/>
            </a:xfrm>
            <a:custGeom>
              <a:avLst/>
              <a:gdLst/>
              <a:ahLst/>
              <a:cxnLst/>
              <a:rect l="l" t="t" r="r" b="b"/>
              <a:pathLst>
                <a:path w="151764" h="151765">
                  <a:moveTo>
                    <a:pt x="151257" y="57912"/>
                  </a:moveTo>
                  <a:lnTo>
                    <a:pt x="0" y="57912"/>
                  </a:lnTo>
                  <a:lnTo>
                    <a:pt x="47244" y="93726"/>
                  </a:lnTo>
                  <a:lnTo>
                    <a:pt x="29718" y="151257"/>
                  </a:lnTo>
                  <a:lnTo>
                    <a:pt x="75819" y="116205"/>
                  </a:lnTo>
                  <a:lnTo>
                    <a:pt x="111241" y="116205"/>
                  </a:lnTo>
                  <a:lnTo>
                    <a:pt x="104394" y="93726"/>
                  </a:lnTo>
                  <a:lnTo>
                    <a:pt x="151257" y="57912"/>
                  </a:lnTo>
                  <a:close/>
                </a:path>
                <a:path w="151764" h="151765">
                  <a:moveTo>
                    <a:pt x="111241" y="116205"/>
                  </a:moveTo>
                  <a:lnTo>
                    <a:pt x="75819" y="116205"/>
                  </a:lnTo>
                  <a:lnTo>
                    <a:pt x="121920" y="151257"/>
                  </a:lnTo>
                  <a:lnTo>
                    <a:pt x="111241" y="116205"/>
                  </a:lnTo>
                  <a:close/>
                </a:path>
                <a:path w="151764" h="151765">
                  <a:moveTo>
                    <a:pt x="75819" y="0"/>
                  </a:moveTo>
                  <a:lnTo>
                    <a:pt x="57912" y="57912"/>
                  </a:lnTo>
                  <a:lnTo>
                    <a:pt x="93345" y="57912"/>
                  </a:lnTo>
                  <a:lnTo>
                    <a:pt x="75819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62250" y="999096"/>
              <a:ext cx="151765" cy="151765"/>
            </a:xfrm>
            <a:custGeom>
              <a:avLst/>
              <a:gdLst/>
              <a:ahLst/>
              <a:cxnLst/>
              <a:rect l="l" t="t" r="r" b="b"/>
              <a:pathLst>
                <a:path w="151764" h="151765">
                  <a:moveTo>
                    <a:pt x="75819" y="0"/>
                  </a:moveTo>
                  <a:lnTo>
                    <a:pt x="57912" y="57912"/>
                  </a:lnTo>
                  <a:lnTo>
                    <a:pt x="0" y="57912"/>
                  </a:lnTo>
                  <a:lnTo>
                    <a:pt x="47244" y="93726"/>
                  </a:lnTo>
                  <a:lnTo>
                    <a:pt x="29718" y="151257"/>
                  </a:lnTo>
                  <a:lnTo>
                    <a:pt x="75819" y="116205"/>
                  </a:lnTo>
                  <a:lnTo>
                    <a:pt x="121920" y="151257"/>
                  </a:lnTo>
                  <a:lnTo>
                    <a:pt x="104394" y="93726"/>
                  </a:lnTo>
                  <a:lnTo>
                    <a:pt x="151257" y="57912"/>
                  </a:lnTo>
                  <a:lnTo>
                    <a:pt x="93345" y="57912"/>
                  </a:lnTo>
                  <a:lnTo>
                    <a:pt x="75819" y="0"/>
                  </a:lnTo>
                  <a:close/>
                </a:path>
                <a:path w="151764" h="151765">
                  <a:moveTo>
                    <a:pt x="0" y="0"/>
                  </a:moveTo>
                  <a:lnTo>
                    <a:pt x="0" y="0"/>
                  </a:lnTo>
                </a:path>
                <a:path w="151764" h="151765">
                  <a:moveTo>
                    <a:pt x="151638" y="151257"/>
                  </a:moveTo>
                  <a:lnTo>
                    <a:pt x="151638" y="151257"/>
                  </a:lnTo>
                </a:path>
              </a:pathLst>
            </a:custGeom>
            <a:ln w="11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3299" y="1182738"/>
              <a:ext cx="118872" cy="11887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22042" y="103148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22042" y="103148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83967" y="858888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533"/>
                  </a:lnTo>
                  <a:lnTo>
                    <a:pt x="23241" y="118872"/>
                  </a:lnTo>
                  <a:lnTo>
                    <a:pt x="59436" y="91059"/>
                  </a:lnTo>
                  <a:lnTo>
                    <a:pt x="87216" y="91059"/>
                  </a:lnTo>
                  <a:lnTo>
                    <a:pt x="81915" y="73533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16" y="91059"/>
                  </a:moveTo>
                  <a:lnTo>
                    <a:pt x="59436" y="91059"/>
                  </a:lnTo>
                  <a:lnTo>
                    <a:pt x="95631" y="118872"/>
                  </a:lnTo>
                  <a:lnTo>
                    <a:pt x="87216" y="91059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83967" y="858888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533"/>
                  </a:lnTo>
                  <a:lnTo>
                    <a:pt x="23241" y="118872"/>
                  </a:lnTo>
                  <a:lnTo>
                    <a:pt x="59436" y="91059"/>
                  </a:lnTo>
                  <a:lnTo>
                    <a:pt x="95631" y="118872"/>
                  </a:lnTo>
                  <a:lnTo>
                    <a:pt x="81915" y="73533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90622" y="933945"/>
              <a:ext cx="127635" cy="83185"/>
            </a:xfrm>
            <a:custGeom>
              <a:avLst/>
              <a:gdLst/>
              <a:ahLst/>
              <a:cxnLst/>
              <a:rect l="l" t="t" r="r" b="b"/>
              <a:pathLst>
                <a:path w="127635" h="83184">
                  <a:moveTo>
                    <a:pt x="61722" y="36576"/>
                  </a:moveTo>
                  <a:lnTo>
                    <a:pt x="57912" y="36576"/>
                  </a:lnTo>
                  <a:lnTo>
                    <a:pt x="57531" y="36957"/>
                  </a:lnTo>
                  <a:lnTo>
                    <a:pt x="57150" y="37719"/>
                  </a:lnTo>
                  <a:lnTo>
                    <a:pt x="56769" y="40767"/>
                  </a:lnTo>
                  <a:lnTo>
                    <a:pt x="54864" y="50673"/>
                  </a:lnTo>
                  <a:lnTo>
                    <a:pt x="52578" y="53340"/>
                  </a:lnTo>
                  <a:lnTo>
                    <a:pt x="49149" y="53340"/>
                  </a:lnTo>
                  <a:lnTo>
                    <a:pt x="48006" y="52959"/>
                  </a:lnTo>
                  <a:lnTo>
                    <a:pt x="48006" y="50292"/>
                  </a:lnTo>
                  <a:lnTo>
                    <a:pt x="48006" y="44577"/>
                  </a:lnTo>
                  <a:lnTo>
                    <a:pt x="49212" y="38862"/>
                  </a:lnTo>
                  <a:lnTo>
                    <a:pt x="51435" y="26670"/>
                  </a:lnTo>
                  <a:lnTo>
                    <a:pt x="52197" y="24003"/>
                  </a:lnTo>
                  <a:lnTo>
                    <a:pt x="53340" y="19050"/>
                  </a:lnTo>
                  <a:lnTo>
                    <a:pt x="53721" y="15621"/>
                  </a:lnTo>
                  <a:lnTo>
                    <a:pt x="54483" y="12573"/>
                  </a:lnTo>
                  <a:lnTo>
                    <a:pt x="55537" y="8001"/>
                  </a:lnTo>
                  <a:lnTo>
                    <a:pt x="55626" y="4191"/>
                  </a:lnTo>
                  <a:lnTo>
                    <a:pt x="53721" y="1143"/>
                  </a:lnTo>
                  <a:lnTo>
                    <a:pt x="48768" y="1143"/>
                  </a:lnTo>
                  <a:lnTo>
                    <a:pt x="45720" y="2667"/>
                  </a:lnTo>
                  <a:lnTo>
                    <a:pt x="44577" y="8001"/>
                  </a:lnTo>
                  <a:lnTo>
                    <a:pt x="37338" y="44577"/>
                  </a:lnTo>
                  <a:lnTo>
                    <a:pt x="35433" y="46863"/>
                  </a:lnTo>
                  <a:lnTo>
                    <a:pt x="33909" y="48768"/>
                  </a:lnTo>
                  <a:lnTo>
                    <a:pt x="30480" y="52197"/>
                  </a:lnTo>
                  <a:lnTo>
                    <a:pt x="27813" y="53340"/>
                  </a:lnTo>
                  <a:lnTo>
                    <a:pt x="18669" y="53340"/>
                  </a:lnTo>
                  <a:lnTo>
                    <a:pt x="18376" y="48768"/>
                  </a:lnTo>
                  <a:lnTo>
                    <a:pt x="18427" y="38862"/>
                  </a:lnTo>
                  <a:lnTo>
                    <a:pt x="18669" y="36957"/>
                  </a:lnTo>
                  <a:lnTo>
                    <a:pt x="19050" y="34671"/>
                  </a:lnTo>
                  <a:lnTo>
                    <a:pt x="22860" y="15240"/>
                  </a:lnTo>
                  <a:lnTo>
                    <a:pt x="23622" y="11811"/>
                  </a:lnTo>
                  <a:lnTo>
                    <a:pt x="24765" y="6477"/>
                  </a:lnTo>
                  <a:lnTo>
                    <a:pt x="24765" y="3048"/>
                  </a:lnTo>
                  <a:lnTo>
                    <a:pt x="22860" y="0"/>
                  </a:lnTo>
                  <a:lnTo>
                    <a:pt x="14859" y="0"/>
                  </a:lnTo>
                  <a:lnTo>
                    <a:pt x="14097" y="6477"/>
                  </a:lnTo>
                  <a:lnTo>
                    <a:pt x="13335" y="8001"/>
                  </a:lnTo>
                  <a:lnTo>
                    <a:pt x="762" y="74295"/>
                  </a:lnTo>
                  <a:lnTo>
                    <a:pt x="0" y="76200"/>
                  </a:lnTo>
                  <a:lnTo>
                    <a:pt x="0" y="81534"/>
                  </a:lnTo>
                  <a:lnTo>
                    <a:pt x="2667" y="83058"/>
                  </a:lnTo>
                  <a:lnTo>
                    <a:pt x="6477" y="83058"/>
                  </a:lnTo>
                  <a:lnTo>
                    <a:pt x="9144" y="81534"/>
                  </a:lnTo>
                  <a:lnTo>
                    <a:pt x="10668" y="78486"/>
                  </a:lnTo>
                  <a:lnTo>
                    <a:pt x="11049" y="76962"/>
                  </a:lnTo>
                  <a:lnTo>
                    <a:pt x="14097" y="59436"/>
                  </a:lnTo>
                  <a:lnTo>
                    <a:pt x="14859" y="56007"/>
                  </a:lnTo>
                  <a:lnTo>
                    <a:pt x="19050" y="57912"/>
                  </a:lnTo>
                  <a:lnTo>
                    <a:pt x="27813" y="57912"/>
                  </a:lnTo>
                  <a:lnTo>
                    <a:pt x="32385" y="57150"/>
                  </a:lnTo>
                  <a:lnTo>
                    <a:pt x="33337" y="56007"/>
                  </a:lnTo>
                  <a:lnTo>
                    <a:pt x="35560" y="53340"/>
                  </a:lnTo>
                  <a:lnTo>
                    <a:pt x="38100" y="50292"/>
                  </a:lnTo>
                  <a:lnTo>
                    <a:pt x="40386" y="56007"/>
                  </a:lnTo>
                  <a:lnTo>
                    <a:pt x="45720" y="57912"/>
                  </a:lnTo>
                  <a:lnTo>
                    <a:pt x="53340" y="57912"/>
                  </a:lnTo>
                  <a:lnTo>
                    <a:pt x="56007" y="55245"/>
                  </a:lnTo>
                  <a:lnTo>
                    <a:pt x="56794" y="53340"/>
                  </a:lnTo>
                  <a:lnTo>
                    <a:pt x="57912" y="50673"/>
                  </a:lnTo>
                  <a:lnTo>
                    <a:pt x="60579" y="45720"/>
                  </a:lnTo>
                  <a:lnTo>
                    <a:pt x="61658" y="39243"/>
                  </a:lnTo>
                  <a:lnTo>
                    <a:pt x="61722" y="36576"/>
                  </a:lnTo>
                  <a:close/>
                </a:path>
                <a:path w="127635" h="83184">
                  <a:moveTo>
                    <a:pt x="127635" y="63627"/>
                  </a:moveTo>
                  <a:lnTo>
                    <a:pt x="72009" y="63627"/>
                  </a:lnTo>
                  <a:lnTo>
                    <a:pt x="72009" y="69342"/>
                  </a:lnTo>
                  <a:lnTo>
                    <a:pt x="124587" y="69342"/>
                  </a:lnTo>
                  <a:lnTo>
                    <a:pt x="127635" y="69342"/>
                  </a:lnTo>
                  <a:lnTo>
                    <a:pt x="127635" y="636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567609" y="815454"/>
            <a:ext cx="216535" cy="561975"/>
            <a:chOff x="2567609" y="815454"/>
            <a:chExt cx="216535" cy="561975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7609" y="1258176"/>
              <a:ext cx="118872" cy="1192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4096" y="1096251"/>
              <a:ext cx="118872" cy="11887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578277" y="815454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87410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410" y="91440"/>
                  </a:moveTo>
                  <a:lnTo>
                    <a:pt x="59436" y="91440"/>
                  </a:lnTo>
                  <a:lnTo>
                    <a:pt x="96012" y="118872"/>
                  </a:lnTo>
                  <a:lnTo>
                    <a:pt x="87410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720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78277" y="815454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720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96012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64764" y="93432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64764" y="93432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3490773" y="880224"/>
            <a:ext cx="427355" cy="475615"/>
            <a:chOff x="3490773" y="880224"/>
            <a:chExt cx="427355" cy="475615"/>
          </a:xfrm>
        </p:grpSpPr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39540" y="880224"/>
              <a:ext cx="118872" cy="1188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87952" y="1009764"/>
              <a:ext cx="118872" cy="11925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496488" y="1150353"/>
              <a:ext cx="161925" cy="151765"/>
            </a:xfrm>
            <a:custGeom>
              <a:avLst/>
              <a:gdLst/>
              <a:ahLst/>
              <a:cxnLst/>
              <a:rect l="l" t="t" r="r" b="b"/>
              <a:pathLst>
                <a:path w="161925" h="151765">
                  <a:moveTo>
                    <a:pt x="161925" y="57912"/>
                  </a:moveTo>
                  <a:lnTo>
                    <a:pt x="0" y="57912"/>
                  </a:lnTo>
                  <a:lnTo>
                    <a:pt x="50292" y="93726"/>
                  </a:lnTo>
                  <a:lnTo>
                    <a:pt x="31242" y="151257"/>
                  </a:lnTo>
                  <a:lnTo>
                    <a:pt x="80772" y="116205"/>
                  </a:lnTo>
                  <a:lnTo>
                    <a:pt x="119076" y="116205"/>
                  </a:lnTo>
                  <a:lnTo>
                    <a:pt x="111633" y="93726"/>
                  </a:lnTo>
                  <a:lnTo>
                    <a:pt x="161925" y="57912"/>
                  </a:lnTo>
                  <a:close/>
                </a:path>
                <a:path w="161925" h="151765">
                  <a:moveTo>
                    <a:pt x="119076" y="116205"/>
                  </a:moveTo>
                  <a:lnTo>
                    <a:pt x="80772" y="116205"/>
                  </a:lnTo>
                  <a:lnTo>
                    <a:pt x="130683" y="151257"/>
                  </a:lnTo>
                  <a:lnTo>
                    <a:pt x="119076" y="116205"/>
                  </a:lnTo>
                  <a:close/>
                </a:path>
                <a:path w="161925" h="151765">
                  <a:moveTo>
                    <a:pt x="80772" y="0"/>
                  </a:moveTo>
                  <a:lnTo>
                    <a:pt x="62103" y="57912"/>
                  </a:lnTo>
                  <a:lnTo>
                    <a:pt x="99822" y="57912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96487" y="1150353"/>
              <a:ext cx="161925" cy="151765"/>
            </a:xfrm>
            <a:custGeom>
              <a:avLst/>
              <a:gdLst/>
              <a:ahLst/>
              <a:cxnLst/>
              <a:rect l="l" t="t" r="r" b="b"/>
              <a:pathLst>
                <a:path w="161925" h="151765">
                  <a:moveTo>
                    <a:pt x="80772" y="0"/>
                  </a:moveTo>
                  <a:lnTo>
                    <a:pt x="62103" y="57912"/>
                  </a:lnTo>
                  <a:lnTo>
                    <a:pt x="0" y="57912"/>
                  </a:lnTo>
                  <a:lnTo>
                    <a:pt x="50292" y="93726"/>
                  </a:lnTo>
                  <a:lnTo>
                    <a:pt x="31242" y="151257"/>
                  </a:lnTo>
                  <a:lnTo>
                    <a:pt x="80772" y="116205"/>
                  </a:lnTo>
                  <a:lnTo>
                    <a:pt x="130683" y="151257"/>
                  </a:lnTo>
                  <a:lnTo>
                    <a:pt x="111633" y="93726"/>
                  </a:lnTo>
                  <a:lnTo>
                    <a:pt x="161925" y="57912"/>
                  </a:lnTo>
                  <a:lnTo>
                    <a:pt x="99822" y="57912"/>
                  </a:lnTo>
                  <a:lnTo>
                    <a:pt x="80772" y="0"/>
                  </a:lnTo>
                  <a:close/>
                </a:path>
                <a:path w="161925" h="151765">
                  <a:moveTo>
                    <a:pt x="0" y="0"/>
                  </a:moveTo>
                  <a:lnTo>
                    <a:pt x="0" y="0"/>
                  </a:lnTo>
                </a:path>
                <a:path w="161925" h="151765">
                  <a:moveTo>
                    <a:pt x="161925" y="151257"/>
                  </a:moveTo>
                  <a:lnTo>
                    <a:pt x="161925" y="151257"/>
                  </a:lnTo>
                </a:path>
              </a:pathLst>
            </a:custGeom>
            <a:ln w="11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26028" y="1020813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533"/>
                  </a:lnTo>
                  <a:lnTo>
                    <a:pt x="22860" y="118872"/>
                  </a:lnTo>
                  <a:lnTo>
                    <a:pt x="59436" y="91059"/>
                  </a:lnTo>
                  <a:lnTo>
                    <a:pt x="87216" y="91059"/>
                  </a:lnTo>
                  <a:lnTo>
                    <a:pt x="81915" y="73533"/>
                  </a:lnTo>
                  <a:lnTo>
                    <a:pt x="118872" y="45339"/>
                  </a:lnTo>
                  <a:close/>
                </a:path>
                <a:path w="119379" h="119380">
                  <a:moveTo>
                    <a:pt x="87216" y="91059"/>
                  </a:moveTo>
                  <a:lnTo>
                    <a:pt x="59436" y="91059"/>
                  </a:lnTo>
                  <a:lnTo>
                    <a:pt x="95631" y="118872"/>
                  </a:lnTo>
                  <a:lnTo>
                    <a:pt x="87216" y="91059"/>
                  </a:lnTo>
                  <a:close/>
                </a:path>
                <a:path w="119379" h="119380">
                  <a:moveTo>
                    <a:pt x="59436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626027" y="1020813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533"/>
                  </a:lnTo>
                  <a:lnTo>
                    <a:pt x="22860" y="118872"/>
                  </a:lnTo>
                  <a:lnTo>
                    <a:pt x="59436" y="91059"/>
                  </a:lnTo>
                  <a:lnTo>
                    <a:pt x="95631" y="118872"/>
                  </a:lnTo>
                  <a:lnTo>
                    <a:pt x="81915" y="73533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  <a:path w="119379" h="119380">
                  <a:moveTo>
                    <a:pt x="0" y="0"/>
                  </a:moveTo>
                  <a:lnTo>
                    <a:pt x="0" y="0"/>
                  </a:lnTo>
                </a:path>
                <a:path w="119379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651555" y="1236840"/>
              <a:ext cx="59690" cy="72390"/>
            </a:xfrm>
            <a:custGeom>
              <a:avLst/>
              <a:gdLst/>
              <a:ahLst/>
              <a:cxnLst/>
              <a:rect l="l" t="t" r="r" b="b"/>
              <a:pathLst>
                <a:path w="59689" h="72390">
                  <a:moveTo>
                    <a:pt x="22098" y="0"/>
                  </a:moveTo>
                  <a:lnTo>
                    <a:pt x="14097" y="0"/>
                  </a:lnTo>
                  <a:lnTo>
                    <a:pt x="12954" y="5334"/>
                  </a:lnTo>
                  <a:lnTo>
                    <a:pt x="12573" y="6858"/>
                  </a:lnTo>
                  <a:lnTo>
                    <a:pt x="381" y="65151"/>
                  </a:lnTo>
                  <a:lnTo>
                    <a:pt x="0" y="66675"/>
                  </a:lnTo>
                  <a:lnTo>
                    <a:pt x="0" y="71247"/>
                  </a:lnTo>
                  <a:lnTo>
                    <a:pt x="2286" y="72390"/>
                  </a:lnTo>
                  <a:lnTo>
                    <a:pt x="6096" y="72390"/>
                  </a:lnTo>
                  <a:lnTo>
                    <a:pt x="8763" y="71247"/>
                  </a:lnTo>
                  <a:lnTo>
                    <a:pt x="9906" y="68580"/>
                  </a:lnTo>
                  <a:lnTo>
                    <a:pt x="10668" y="67056"/>
                  </a:lnTo>
                  <a:lnTo>
                    <a:pt x="13335" y="51816"/>
                  </a:lnTo>
                  <a:lnTo>
                    <a:pt x="14097" y="48768"/>
                  </a:lnTo>
                  <a:lnTo>
                    <a:pt x="32242" y="48768"/>
                  </a:lnTo>
                  <a:lnTo>
                    <a:pt x="34242" y="46482"/>
                  </a:lnTo>
                  <a:lnTo>
                    <a:pt x="17526" y="46482"/>
                  </a:lnTo>
                  <a:lnTo>
                    <a:pt x="17526" y="32385"/>
                  </a:lnTo>
                  <a:lnTo>
                    <a:pt x="18288" y="30480"/>
                  </a:lnTo>
                  <a:lnTo>
                    <a:pt x="22098" y="12954"/>
                  </a:lnTo>
                  <a:lnTo>
                    <a:pt x="22479" y="10287"/>
                  </a:lnTo>
                  <a:lnTo>
                    <a:pt x="23622" y="5334"/>
                  </a:lnTo>
                  <a:lnTo>
                    <a:pt x="23622" y="2286"/>
                  </a:lnTo>
                  <a:lnTo>
                    <a:pt x="22098" y="0"/>
                  </a:lnTo>
                  <a:close/>
                </a:path>
                <a:path w="59689" h="72390">
                  <a:moveTo>
                    <a:pt x="32242" y="48768"/>
                  </a:moveTo>
                  <a:lnTo>
                    <a:pt x="14097" y="48768"/>
                  </a:lnTo>
                  <a:lnTo>
                    <a:pt x="18288" y="50292"/>
                  </a:lnTo>
                  <a:lnTo>
                    <a:pt x="26670" y="50292"/>
                  </a:lnTo>
                  <a:lnTo>
                    <a:pt x="31242" y="49911"/>
                  </a:lnTo>
                  <a:lnTo>
                    <a:pt x="32242" y="48768"/>
                  </a:lnTo>
                  <a:close/>
                </a:path>
                <a:path w="59689" h="72390">
                  <a:moveTo>
                    <a:pt x="46101" y="43815"/>
                  </a:moveTo>
                  <a:lnTo>
                    <a:pt x="36576" y="43815"/>
                  </a:lnTo>
                  <a:lnTo>
                    <a:pt x="38862" y="48768"/>
                  </a:lnTo>
                  <a:lnTo>
                    <a:pt x="44196" y="50292"/>
                  </a:lnTo>
                  <a:lnTo>
                    <a:pt x="51435" y="50292"/>
                  </a:lnTo>
                  <a:lnTo>
                    <a:pt x="54102" y="48006"/>
                  </a:lnTo>
                  <a:lnTo>
                    <a:pt x="54864" y="46482"/>
                  </a:lnTo>
                  <a:lnTo>
                    <a:pt x="47244" y="46482"/>
                  </a:lnTo>
                  <a:lnTo>
                    <a:pt x="46101" y="46101"/>
                  </a:lnTo>
                  <a:lnTo>
                    <a:pt x="46101" y="43815"/>
                  </a:lnTo>
                  <a:close/>
                </a:path>
                <a:path w="59689" h="72390">
                  <a:moveTo>
                    <a:pt x="51816" y="762"/>
                  </a:moveTo>
                  <a:lnTo>
                    <a:pt x="46863" y="762"/>
                  </a:lnTo>
                  <a:lnTo>
                    <a:pt x="43815" y="1905"/>
                  </a:lnTo>
                  <a:lnTo>
                    <a:pt x="42672" y="6858"/>
                  </a:lnTo>
                  <a:lnTo>
                    <a:pt x="36195" y="36957"/>
                  </a:lnTo>
                  <a:lnTo>
                    <a:pt x="35814" y="39243"/>
                  </a:lnTo>
                  <a:lnTo>
                    <a:pt x="32385" y="42672"/>
                  </a:lnTo>
                  <a:lnTo>
                    <a:pt x="29337" y="45339"/>
                  </a:lnTo>
                  <a:lnTo>
                    <a:pt x="26670" y="46482"/>
                  </a:lnTo>
                  <a:lnTo>
                    <a:pt x="34242" y="46482"/>
                  </a:lnTo>
                  <a:lnTo>
                    <a:pt x="36576" y="43815"/>
                  </a:lnTo>
                  <a:lnTo>
                    <a:pt x="46101" y="43815"/>
                  </a:lnTo>
                  <a:lnTo>
                    <a:pt x="46101" y="38862"/>
                  </a:lnTo>
                  <a:lnTo>
                    <a:pt x="47332" y="33909"/>
                  </a:lnTo>
                  <a:lnTo>
                    <a:pt x="49911" y="22860"/>
                  </a:lnTo>
                  <a:lnTo>
                    <a:pt x="50292" y="20574"/>
                  </a:lnTo>
                  <a:lnTo>
                    <a:pt x="51435" y="16383"/>
                  </a:lnTo>
                  <a:lnTo>
                    <a:pt x="51870" y="12954"/>
                  </a:lnTo>
                  <a:lnTo>
                    <a:pt x="52197" y="10668"/>
                  </a:lnTo>
                  <a:lnTo>
                    <a:pt x="53236" y="6858"/>
                  </a:lnTo>
                  <a:lnTo>
                    <a:pt x="53340" y="3429"/>
                  </a:lnTo>
                  <a:lnTo>
                    <a:pt x="51816" y="762"/>
                  </a:lnTo>
                  <a:close/>
                </a:path>
                <a:path w="59689" h="72390">
                  <a:moveTo>
                    <a:pt x="59436" y="31623"/>
                  </a:moveTo>
                  <a:lnTo>
                    <a:pt x="56007" y="31623"/>
                  </a:lnTo>
                  <a:lnTo>
                    <a:pt x="54864" y="32766"/>
                  </a:lnTo>
                  <a:lnTo>
                    <a:pt x="54864" y="35433"/>
                  </a:lnTo>
                  <a:lnTo>
                    <a:pt x="52578" y="44196"/>
                  </a:lnTo>
                  <a:lnTo>
                    <a:pt x="50673" y="46482"/>
                  </a:lnTo>
                  <a:lnTo>
                    <a:pt x="54864" y="46482"/>
                  </a:lnTo>
                  <a:lnTo>
                    <a:pt x="58293" y="39624"/>
                  </a:lnTo>
                  <a:lnTo>
                    <a:pt x="59359" y="34290"/>
                  </a:lnTo>
                  <a:lnTo>
                    <a:pt x="59436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99002" y="1236840"/>
              <a:ext cx="118872" cy="11887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718610" y="1265796"/>
              <a:ext cx="59055" cy="68580"/>
            </a:xfrm>
            <a:custGeom>
              <a:avLst/>
              <a:gdLst/>
              <a:ahLst/>
              <a:cxnLst/>
              <a:rect l="l" t="t" r="r" b="b"/>
              <a:pathLst>
                <a:path w="59054" h="68580">
                  <a:moveTo>
                    <a:pt x="31242" y="0"/>
                  </a:moveTo>
                  <a:lnTo>
                    <a:pt x="27432" y="0"/>
                  </a:lnTo>
                  <a:lnTo>
                    <a:pt x="27432" y="31623"/>
                  </a:lnTo>
                  <a:lnTo>
                    <a:pt x="0" y="31623"/>
                  </a:lnTo>
                  <a:lnTo>
                    <a:pt x="0" y="36576"/>
                  </a:lnTo>
                  <a:lnTo>
                    <a:pt x="27432" y="36576"/>
                  </a:lnTo>
                  <a:lnTo>
                    <a:pt x="27432" y="68199"/>
                  </a:lnTo>
                  <a:lnTo>
                    <a:pt x="31242" y="68199"/>
                  </a:lnTo>
                  <a:lnTo>
                    <a:pt x="31242" y="36576"/>
                  </a:lnTo>
                  <a:lnTo>
                    <a:pt x="58674" y="36576"/>
                  </a:lnTo>
                  <a:lnTo>
                    <a:pt x="58674" y="31623"/>
                  </a:lnTo>
                  <a:lnTo>
                    <a:pt x="31242" y="31623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3269793" y="966711"/>
            <a:ext cx="205104" cy="248920"/>
            <a:chOff x="3269793" y="966711"/>
            <a:chExt cx="205104" cy="248920"/>
          </a:xfrm>
        </p:grpSpPr>
        <p:sp>
          <p:nvSpPr>
            <p:cNvPr id="41" name="object 41"/>
            <p:cNvSpPr/>
            <p:nvPr/>
          </p:nvSpPr>
          <p:spPr>
            <a:xfrm>
              <a:off x="3355899" y="96671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79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79" h="119380">
                  <a:moveTo>
                    <a:pt x="59436" y="0"/>
                  </a:moveTo>
                  <a:lnTo>
                    <a:pt x="45720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55899" y="96671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59436" y="0"/>
                  </a:moveTo>
                  <a:lnTo>
                    <a:pt x="45720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79" h="119380">
                  <a:moveTo>
                    <a:pt x="0" y="0"/>
                  </a:moveTo>
                  <a:lnTo>
                    <a:pt x="0" y="0"/>
                  </a:lnTo>
                </a:path>
                <a:path w="119379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69793" y="109625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118872" y="45339"/>
                  </a:moveTo>
                  <a:lnTo>
                    <a:pt x="0" y="45339"/>
                  </a:lnTo>
                  <a:lnTo>
                    <a:pt x="36576" y="73914"/>
                  </a:lnTo>
                  <a:lnTo>
                    <a:pt x="22860" y="118872"/>
                  </a:lnTo>
                  <a:lnTo>
                    <a:pt x="59055" y="91440"/>
                  </a:lnTo>
                  <a:lnTo>
                    <a:pt x="87029" y="91440"/>
                  </a:lnTo>
                  <a:lnTo>
                    <a:pt x="81534" y="73914"/>
                  </a:lnTo>
                  <a:lnTo>
                    <a:pt x="118872" y="45339"/>
                  </a:lnTo>
                  <a:close/>
                </a:path>
                <a:path w="119379" h="119380">
                  <a:moveTo>
                    <a:pt x="87029" y="91440"/>
                  </a:moveTo>
                  <a:lnTo>
                    <a:pt x="59055" y="91440"/>
                  </a:lnTo>
                  <a:lnTo>
                    <a:pt x="95631" y="118872"/>
                  </a:lnTo>
                  <a:lnTo>
                    <a:pt x="87029" y="91440"/>
                  </a:lnTo>
                  <a:close/>
                </a:path>
                <a:path w="119379" h="119380">
                  <a:moveTo>
                    <a:pt x="59055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055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69793" y="109625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59055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576" y="73914"/>
                  </a:lnTo>
                  <a:lnTo>
                    <a:pt x="22860" y="118872"/>
                  </a:lnTo>
                  <a:lnTo>
                    <a:pt x="59055" y="91440"/>
                  </a:lnTo>
                  <a:lnTo>
                    <a:pt x="95631" y="118872"/>
                  </a:lnTo>
                  <a:lnTo>
                    <a:pt x="81534" y="73914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055" y="0"/>
                  </a:lnTo>
                  <a:close/>
                </a:path>
                <a:path w="119379" h="119380">
                  <a:moveTo>
                    <a:pt x="0" y="0"/>
                  </a:moveTo>
                  <a:lnTo>
                    <a:pt x="0" y="0"/>
                  </a:lnTo>
                </a:path>
                <a:path w="119379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42386" y="1398765"/>
            <a:ext cx="118872" cy="118872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269793" y="1279893"/>
            <a:ext cx="118872" cy="118872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80130" y="1409433"/>
            <a:ext cx="118872" cy="118872"/>
          </a:xfrm>
          <a:prstGeom prst="rect">
            <a:avLst/>
          </a:prstGeom>
        </p:spPr>
      </p:pic>
      <p:grpSp>
        <p:nvGrpSpPr>
          <p:cNvPr id="48" name="object 48"/>
          <p:cNvGrpSpPr/>
          <p:nvPr/>
        </p:nvGrpSpPr>
        <p:grpSpPr>
          <a:xfrm>
            <a:off x="2686481" y="1431150"/>
            <a:ext cx="226695" cy="184150"/>
            <a:chOff x="2686481" y="1431150"/>
            <a:chExt cx="226695" cy="184150"/>
          </a:xfrm>
        </p:grpSpPr>
        <p:sp>
          <p:nvSpPr>
            <p:cNvPr id="49" name="object 49"/>
            <p:cNvSpPr/>
            <p:nvPr/>
          </p:nvSpPr>
          <p:spPr>
            <a:xfrm>
              <a:off x="2686481" y="1431150"/>
              <a:ext cx="129539" cy="119380"/>
            </a:xfrm>
            <a:custGeom>
              <a:avLst/>
              <a:gdLst/>
              <a:ahLst/>
              <a:cxnLst/>
              <a:rect l="l" t="t" r="r" b="b"/>
              <a:pathLst>
                <a:path w="129539" h="119380">
                  <a:moveTo>
                    <a:pt x="129540" y="45339"/>
                  </a:moveTo>
                  <a:lnTo>
                    <a:pt x="0" y="45339"/>
                  </a:lnTo>
                  <a:lnTo>
                    <a:pt x="40386" y="73914"/>
                  </a:lnTo>
                  <a:lnTo>
                    <a:pt x="25146" y="118872"/>
                  </a:lnTo>
                  <a:lnTo>
                    <a:pt x="64770" y="91440"/>
                  </a:lnTo>
                  <a:lnTo>
                    <a:pt x="95095" y="91440"/>
                  </a:lnTo>
                  <a:lnTo>
                    <a:pt x="89154" y="73914"/>
                  </a:lnTo>
                  <a:lnTo>
                    <a:pt x="129540" y="45339"/>
                  </a:lnTo>
                  <a:close/>
                </a:path>
                <a:path w="129539" h="119380">
                  <a:moveTo>
                    <a:pt x="95095" y="91440"/>
                  </a:moveTo>
                  <a:lnTo>
                    <a:pt x="64770" y="91440"/>
                  </a:lnTo>
                  <a:lnTo>
                    <a:pt x="104394" y="118872"/>
                  </a:lnTo>
                  <a:lnTo>
                    <a:pt x="95095" y="91440"/>
                  </a:lnTo>
                  <a:close/>
                </a:path>
                <a:path w="129539" h="119380">
                  <a:moveTo>
                    <a:pt x="64770" y="0"/>
                  </a:moveTo>
                  <a:lnTo>
                    <a:pt x="49530" y="45339"/>
                  </a:lnTo>
                  <a:lnTo>
                    <a:pt x="80010" y="45339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686481" y="1431150"/>
              <a:ext cx="129539" cy="119380"/>
            </a:xfrm>
            <a:custGeom>
              <a:avLst/>
              <a:gdLst/>
              <a:ahLst/>
              <a:cxnLst/>
              <a:rect l="l" t="t" r="r" b="b"/>
              <a:pathLst>
                <a:path w="129539" h="119380">
                  <a:moveTo>
                    <a:pt x="64770" y="0"/>
                  </a:moveTo>
                  <a:lnTo>
                    <a:pt x="49530" y="45339"/>
                  </a:lnTo>
                  <a:lnTo>
                    <a:pt x="0" y="45339"/>
                  </a:lnTo>
                  <a:lnTo>
                    <a:pt x="40386" y="73914"/>
                  </a:lnTo>
                  <a:lnTo>
                    <a:pt x="25146" y="118872"/>
                  </a:lnTo>
                  <a:lnTo>
                    <a:pt x="64770" y="91440"/>
                  </a:lnTo>
                  <a:lnTo>
                    <a:pt x="104394" y="118872"/>
                  </a:lnTo>
                  <a:lnTo>
                    <a:pt x="89154" y="73914"/>
                  </a:lnTo>
                  <a:lnTo>
                    <a:pt x="129540" y="45339"/>
                  </a:lnTo>
                  <a:lnTo>
                    <a:pt x="80010" y="45339"/>
                  </a:lnTo>
                  <a:lnTo>
                    <a:pt x="64770" y="0"/>
                  </a:lnTo>
                  <a:close/>
                </a:path>
                <a:path w="129539" h="119380">
                  <a:moveTo>
                    <a:pt x="0" y="0"/>
                  </a:moveTo>
                  <a:lnTo>
                    <a:pt x="0" y="0"/>
                  </a:lnTo>
                </a:path>
                <a:path w="129539" h="119380">
                  <a:moveTo>
                    <a:pt x="129540" y="118872"/>
                  </a:moveTo>
                  <a:lnTo>
                    <a:pt x="129540" y="118872"/>
                  </a:lnTo>
                </a:path>
              </a:pathLst>
            </a:custGeom>
            <a:ln w="3175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21355" y="1532496"/>
              <a:ext cx="92075" cy="82550"/>
            </a:xfrm>
            <a:custGeom>
              <a:avLst/>
              <a:gdLst/>
              <a:ahLst/>
              <a:cxnLst/>
              <a:rect l="l" t="t" r="r" b="b"/>
              <a:pathLst>
                <a:path w="92075" h="82550">
                  <a:moveTo>
                    <a:pt x="80772" y="0"/>
                  </a:moveTo>
                  <a:lnTo>
                    <a:pt x="64008" y="0"/>
                  </a:lnTo>
                  <a:lnTo>
                    <a:pt x="57531" y="9525"/>
                  </a:lnTo>
                  <a:lnTo>
                    <a:pt x="54864" y="13716"/>
                  </a:lnTo>
                  <a:lnTo>
                    <a:pt x="50673" y="1905"/>
                  </a:lnTo>
                  <a:lnTo>
                    <a:pt x="40767" y="0"/>
                  </a:lnTo>
                  <a:lnTo>
                    <a:pt x="35433" y="0"/>
                  </a:lnTo>
                  <a:lnTo>
                    <a:pt x="22592" y="3756"/>
                  </a:lnTo>
                  <a:lnTo>
                    <a:pt x="13287" y="12334"/>
                  </a:lnTo>
                  <a:lnTo>
                    <a:pt x="7625" y="21699"/>
                  </a:lnTo>
                  <a:lnTo>
                    <a:pt x="5715" y="27813"/>
                  </a:lnTo>
                  <a:lnTo>
                    <a:pt x="5715" y="29718"/>
                  </a:lnTo>
                  <a:lnTo>
                    <a:pt x="9906" y="29718"/>
                  </a:lnTo>
                  <a:lnTo>
                    <a:pt x="10287" y="27813"/>
                  </a:lnTo>
                  <a:lnTo>
                    <a:pt x="15817" y="16085"/>
                  </a:lnTo>
                  <a:lnTo>
                    <a:pt x="22526" y="8858"/>
                  </a:lnTo>
                  <a:lnTo>
                    <a:pt x="29307" y="5203"/>
                  </a:lnTo>
                  <a:lnTo>
                    <a:pt x="35052" y="4191"/>
                  </a:lnTo>
                  <a:lnTo>
                    <a:pt x="38481" y="4191"/>
                  </a:lnTo>
                  <a:lnTo>
                    <a:pt x="44577" y="5715"/>
                  </a:lnTo>
                  <a:lnTo>
                    <a:pt x="44577" y="16002"/>
                  </a:lnTo>
                  <a:lnTo>
                    <a:pt x="35052" y="59055"/>
                  </a:lnTo>
                  <a:lnTo>
                    <a:pt x="17907" y="78105"/>
                  </a:lnTo>
                  <a:lnTo>
                    <a:pt x="12192" y="78105"/>
                  </a:lnTo>
                  <a:lnTo>
                    <a:pt x="8001" y="75819"/>
                  </a:lnTo>
                  <a:lnTo>
                    <a:pt x="12954" y="75057"/>
                  </a:lnTo>
                  <a:lnTo>
                    <a:pt x="17526" y="70866"/>
                  </a:lnTo>
                  <a:lnTo>
                    <a:pt x="17526" y="61341"/>
                  </a:lnTo>
                  <a:lnTo>
                    <a:pt x="12954" y="59436"/>
                  </a:lnTo>
                  <a:lnTo>
                    <a:pt x="4572" y="59436"/>
                  </a:lnTo>
                  <a:lnTo>
                    <a:pt x="0" y="64770"/>
                  </a:lnTo>
                  <a:lnTo>
                    <a:pt x="0" y="78486"/>
                  </a:lnTo>
                  <a:lnTo>
                    <a:pt x="9525" y="82296"/>
                  </a:lnTo>
                  <a:lnTo>
                    <a:pt x="29718" y="82296"/>
                  </a:lnTo>
                  <a:lnTo>
                    <a:pt x="36195" y="69342"/>
                  </a:lnTo>
                  <a:lnTo>
                    <a:pt x="36195" y="68199"/>
                  </a:lnTo>
                  <a:lnTo>
                    <a:pt x="38481" y="75057"/>
                  </a:lnTo>
                  <a:lnTo>
                    <a:pt x="45339" y="82296"/>
                  </a:lnTo>
                  <a:lnTo>
                    <a:pt x="56388" y="82296"/>
                  </a:lnTo>
                  <a:lnTo>
                    <a:pt x="69008" y="78539"/>
                  </a:lnTo>
                  <a:lnTo>
                    <a:pt x="78200" y="69961"/>
                  </a:lnTo>
                  <a:lnTo>
                    <a:pt x="83820" y="60596"/>
                  </a:lnTo>
                  <a:lnTo>
                    <a:pt x="85725" y="54483"/>
                  </a:lnTo>
                  <a:lnTo>
                    <a:pt x="85725" y="52197"/>
                  </a:lnTo>
                  <a:lnTo>
                    <a:pt x="82296" y="52197"/>
                  </a:lnTo>
                  <a:lnTo>
                    <a:pt x="81915" y="52578"/>
                  </a:lnTo>
                  <a:lnTo>
                    <a:pt x="81534" y="54483"/>
                  </a:lnTo>
                  <a:lnTo>
                    <a:pt x="75896" y="66210"/>
                  </a:lnTo>
                  <a:lnTo>
                    <a:pt x="69008" y="73437"/>
                  </a:lnTo>
                  <a:lnTo>
                    <a:pt x="62192" y="77092"/>
                  </a:lnTo>
                  <a:lnTo>
                    <a:pt x="56769" y="78105"/>
                  </a:lnTo>
                  <a:lnTo>
                    <a:pt x="49530" y="78105"/>
                  </a:lnTo>
                  <a:lnTo>
                    <a:pt x="46863" y="72390"/>
                  </a:lnTo>
                  <a:lnTo>
                    <a:pt x="46863" y="62103"/>
                  </a:lnTo>
                  <a:lnTo>
                    <a:pt x="48006" y="58674"/>
                  </a:lnTo>
                  <a:lnTo>
                    <a:pt x="49911" y="50292"/>
                  </a:lnTo>
                  <a:lnTo>
                    <a:pt x="56388" y="25908"/>
                  </a:lnTo>
                  <a:lnTo>
                    <a:pt x="57685" y="20264"/>
                  </a:lnTo>
                  <a:lnTo>
                    <a:pt x="60769" y="13049"/>
                  </a:lnTo>
                  <a:lnTo>
                    <a:pt x="66139" y="6834"/>
                  </a:lnTo>
                  <a:lnTo>
                    <a:pt x="74295" y="4191"/>
                  </a:lnTo>
                  <a:lnTo>
                    <a:pt x="79629" y="4191"/>
                  </a:lnTo>
                  <a:lnTo>
                    <a:pt x="83058" y="6096"/>
                  </a:lnTo>
                  <a:lnTo>
                    <a:pt x="78867" y="7239"/>
                  </a:lnTo>
                  <a:lnTo>
                    <a:pt x="74295" y="12192"/>
                  </a:lnTo>
                  <a:lnTo>
                    <a:pt x="74295" y="18669"/>
                  </a:lnTo>
                  <a:lnTo>
                    <a:pt x="76581" y="22860"/>
                  </a:lnTo>
                  <a:lnTo>
                    <a:pt x="85725" y="22860"/>
                  </a:lnTo>
                  <a:lnTo>
                    <a:pt x="91821" y="19812"/>
                  </a:lnTo>
                  <a:lnTo>
                    <a:pt x="91821" y="2667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53" name="object 53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13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13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13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13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13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13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13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13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13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13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13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13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13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13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13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601449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13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894454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Prototype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based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Classification:</a:t>
            </a:r>
            <a:r>
              <a:rPr sz="1400" b="1" spc="29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04064C"/>
                </a:solidFill>
                <a:latin typeface="Tahoma"/>
                <a:cs typeface="Tahoma"/>
              </a:rPr>
              <a:t>More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Formally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59993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482897"/>
            <a:ext cx="29629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What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does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decision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rule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look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like,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mathematically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?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92502" y="718299"/>
            <a:ext cx="426720" cy="734695"/>
            <a:chOff x="2092502" y="718299"/>
            <a:chExt cx="426720" cy="7346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3967" y="718299"/>
              <a:ext cx="118872" cy="1188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92502" y="93432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92502" y="93432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9657" y="783069"/>
              <a:ext cx="118872" cy="1188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00325" y="1247508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720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00325" y="1247508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720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92502" y="112863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92502" y="112863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3967" y="1333995"/>
              <a:ext cx="118872" cy="11887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362250" y="999096"/>
              <a:ext cx="151765" cy="151765"/>
            </a:xfrm>
            <a:custGeom>
              <a:avLst/>
              <a:gdLst/>
              <a:ahLst/>
              <a:cxnLst/>
              <a:rect l="l" t="t" r="r" b="b"/>
              <a:pathLst>
                <a:path w="151764" h="151765">
                  <a:moveTo>
                    <a:pt x="151257" y="57912"/>
                  </a:moveTo>
                  <a:lnTo>
                    <a:pt x="0" y="57912"/>
                  </a:lnTo>
                  <a:lnTo>
                    <a:pt x="47244" y="93726"/>
                  </a:lnTo>
                  <a:lnTo>
                    <a:pt x="29718" y="151257"/>
                  </a:lnTo>
                  <a:lnTo>
                    <a:pt x="75819" y="116205"/>
                  </a:lnTo>
                  <a:lnTo>
                    <a:pt x="111241" y="116205"/>
                  </a:lnTo>
                  <a:lnTo>
                    <a:pt x="104394" y="93726"/>
                  </a:lnTo>
                  <a:lnTo>
                    <a:pt x="151257" y="57912"/>
                  </a:lnTo>
                  <a:close/>
                </a:path>
                <a:path w="151764" h="151765">
                  <a:moveTo>
                    <a:pt x="111241" y="116205"/>
                  </a:moveTo>
                  <a:lnTo>
                    <a:pt x="75819" y="116205"/>
                  </a:lnTo>
                  <a:lnTo>
                    <a:pt x="121920" y="151257"/>
                  </a:lnTo>
                  <a:lnTo>
                    <a:pt x="111241" y="116205"/>
                  </a:lnTo>
                  <a:close/>
                </a:path>
                <a:path w="151764" h="151765">
                  <a:moveTo>
                    <a:pt x="75819" y="0"/>
                  </a:moveTo>
                  <a:lnTo>
                    <a:pt x="57912" y="57912"/>
                  </a:lnTo>
                  <a:lnTo>
                    <a:pt x="93345" y="57912"/>
                  </a:lnTo>
                  <a:lnTo>
                    <a:pt x="75819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62250" y="999096"/>
              <a:ext cx="151765" cy="151765"/>
            </a:xfrm>
            <a:custGeom>
              <a:avLst/>
              <a:gdLst/>
              <a:ahLst/>
              <a:cxnLst/>
              <a:rect l="l" t="t" r="r" b="b"/>
              <a:pathLst>
                <a:path w="151764" h="151765">
                  <a:moveTo>
                    <a:pt x="75819" y="0"/>
                  </a:moveTo>
                  <a:lnTo>
                    <a:pt x="57912" y="57912"/>
                  </a:lnTo>
                  <a:lnTo>
                    <a:pt x="0" y="57912"/>
                  </a:lnTo>
                  <a:lnTo>
                    <a:pt x="47244" y="93726"/>
                  </a:lnTo>
                  <a:lnTo>
                    <a:pt x="29718" y="151257"/>
                  </a:lnTo>
                  <a:lnTo>
                    <a:pt x="75819" y="116205"/>
                  </a:lnTo>
                  <a:lnTo>
                    <a:pt x="121920" y="151257"/>
                  </a:lnTo>
                  <a:lnTo>
                    <a:pt x="104394" y="93726"/>
                  </a:lnTo>
                  <a:lnTo>
                    <a:pt x="151257" y="57912"/>
                  </a:lnTo>
                  <a:lnTo>
                    <a:pt x="93345" y="57912"/>
                  </a:lnTo>
                  <a:lnTo>
                    <a:pt x="75819" y="0"/>
                  </a:lnTo>
                  <a:close/>
                </a:path>
                <a:path w="151764" h="151765">
                  <a:moveTo>
                    <a:pt x="0" y="0"/>
                  </a:moveTo>
                  <a:lnTo>
                    <a:pt x="0" y="0"/>
                  </a:lnTo>
                </a:path>
                <a:path w="151764" h="151765">
                  <a:moveTo>
                    <a:pt x="151638" y="151257"/>
                  </a:moveTo>
                  <a:lnTo>
                    <a:pt x="151638" y="151257"/>
                  </a:lnTo>
                </a:path>
              </a:pathLst>
            </a:custGeom>
            <a:ln w="11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3299" y="1182738"/>
              <a:ext cx="118872" cy="11887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22042" y="103148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22042" y="103148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83967" y="858888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533"/>
                  </a:lnTo>
                  <a:lnTo>
                    <a:pt x="23241" y="118872"/>
                  </a:lnTo>
                  <a:lnTo>
                    <a:pt x="59436" y="91059"/>
                  </a:lnTo>
                  <a:lnTo>
                    <a:pt x="87216" y="91059"/>
                  </a:lnTo>
                  <a:lnTo>
                    <a:pt x="81915" y="73533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16" y="91059"/>
                  </a:moveTo>
                  <a:lnTo>
                    <a:pt x="59436" y="91059"/>
                  </a:lnTo>
                  <a:lnTo>
                    <a:pt x="95631" y="118872"/>
                  </a:lnTo>
                  <a:lnTo>
                    <a:pt x="87216" y="91059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83967" y="858888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533"/>
                  </a:lnTo>
                  <a:lnTo>
                    <a:pt x="23241" y="118872"/>
                  </a:lnTo>
                  <a:lnTo>
                    <a:pt x="59436" y="91059"/>
                  </a:lnTo>
                  <a:lnTo>
                    <a:pt x="95631" y="118872"/>
                  </a:lnTo>
                  <a:lnTo>
                    <a:pt x="81915" y="73533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90622" y="933945"/>
              <a:ext cx="127635" cy="83185"/>
            </a:xfrm>
            <a:custGeom>
              <a:avLst/>
              <a:gdLst/>
              <a:ahLst/>
              <a:cxnLst/>
              <a:rect l="l" t="t" r="r" b="b"/>
              <a:pathLst>
                <a:path w="127635" h="83184">
                  <a:moveTo>
                    <a:pt x="61722" y="36576"/>
                  </a:moveTo>
                  <a:lnTo>
                    <a:pt x="57912" y="36576"/>
                  </a:lnTo>
                  <a:lnTo>
                    <a:pt x="57531" y="36957"/>
                  </a:lnTo>
                  <a:lnTo>
                    <a:pt x="57150" y="37719"/>
                  </a:lnTo>
                  <a:lnTo>
                    <a:pt x="56769" y="40767"/>
                  </a:lnTo>
                  <a:lnTo>
                    <a:pt x="54864" y="50673"/>
                  </a:lnTo>
                  <a:lnTo>
                    <a:pt x="52578" y="53340"/>
                  </a:lnTo>
                  <a:lnTo>
                    <a:pt x="49149" y="53340"/>
                  </a:lnTo>
                  <a:lnTo>
                    <a:pt x="48006" y="52959"/>
                  </a:lnTo>
                  <a:lnTo>
                    <a:pt x="48006" y="50292"/>
                  </a:lnTo>
                  <a:lnTo>
                    <a:pt x="48006" y="44577"/>
                  </a:lnTo>
                  <a:lnTo>
                    <a:pt x="49212" y="38862"/>
                  </a:lnTo>
                  <a:lnTo>
                    <a:pt x="51435" y="26670"/>
                  </a:lnTo>
                  <a:lnTo>
                    <a:pt x="52197" y="24003"/>
                  </a:lnTo>
                  <a:lnTo>
                    <a:pt x="53340" y="19050"/>
                  </a:lnTo>
                  <a:lnTo>
                    <a:pt x="53721" y="15621"/>
                  </a:lnTo>
                  <a:lnTo>
                    <a:pt x="54483" y="12573"/>
                  </a:lnTo>
                  <a:lnTo>
                    <a:pt x="55537" y="8001"/>
                  </a:lnTo>
                  <a:lnTo>
                    <a:pt x="55626" y="4191"/>
                  </a:lnTo>
                  <a:lnTo>
                    <a:pt x="53721" y="1143"/>
                  </a:lnTo>
                  <a:lnTo>
                    <a:pt x="48768" y="1143"/>
                  </a:lnTo>
                  <a:lnTo>
                    <a:pt x="45720" y="2667"/>
                  </a:lnTo>
                  <a:lnTo>
                    <a:pt x="44577" y="8001"/>
                  </a:lnTo>
                  <a:lnTo>
                    <a:pt x="37338" y="44577"/>
                  </a:lnTo>
                  <a:lnTo>
                    <a:pt x="35433" y="46863"/>
                  </a:lnTo>
                  <a:lnTo>
                    <a:pt x="33909" y="48768"/>
                  </a:lnTo>
                  <a:lnTo>
                    <a:pt x="30480" y="52197"/>
                  </a:lnTo>
                  <a:lnTo>
                    <a:pt x="27813" y="53340"/>
                  </a:lnTo>
                  <a:lnTo>
                    <a:pt x="18669" y="53340"/>
                  </a:lnTo>
                  <a:lnTo>
                    <a:pt x="18376" y="48768"/>
                  </a:lnTo>
                  <a:lnTo>
                    <a:pt x="18427" y="38862"/>
                  </a:lnTo>
                  <a:lnTo>
                    <a:pt x="18669" y="36957"/>
                  </a:lnTo>
                  <a:lnTo>
                    <a:pt x="19050" y="34671"/>
                  </a:lnTo>
                  <a:lnTo>
                    <a:pt x="22860" y="15240"/>
                  </a:lnTo>
                  <a:lnTo>
                    <a:pt x="23622" y="11811"/>
                  </a:lnTo>
                  <a:lnTo>
                    <a:pt x="24765" y="6477"/>
                  </a:lnTo>
                  <a:lnTo>
                    <a:pt x="24765" y="3048"/>
                  </a:lnTo>
                  <a:lnTo>
                    <a:pt x="22860" y="0"/>
                  </a:lnTo>
                  <a:lnTo>
                    <a:pt x="14859" y="0"/>
                  </a:lnTo>
                  <a:lnTo>
                    <a:pt x="14097" y="6477"/>
                  </a:lnTo>
                  <a:lnTo>
                    <a:pt x="13335" y="8001"/>
                  </a:lnTo>
                  <a:lnTo>
                    <a:pt x="762" y="74295"/>
                  </a:lnTo>
                  <a:lnTo>
                    <a:pt x="0" y="76200"/>
                  </a:lnTo>
                  <a:lnTo>
                    <a:pt x="0" y="81534"/>
                  </a:lnTo>
                  <a:lnTo>
                    <a:pt x="2667" y="83058"/>
                  </a:lnTo>
                  <a:lnTo>
                    <a:pt x="6477" y="83058"/>
                  </a:lnTo>
                  <a:lnTo>
                    <a:pt x="9144" y="81534"/>
                  </a:lnTo>
                  <a:lnTo>
                    <a:pt x="10668" y="78486"/>
                  </a:lnTo>
                  <a:lnTo>
                    <a:pt x="11049" y="76962"/>
                  </a:lnTo>
                  <a:lnTo>
                    <a:pt x="14097" y="59436"/>
                  </a:lnTo>
                  <a:lnTo>
                    <a:pt x="14859" y="56007"/>
                  </a:lnTo>
                  <a:lnTo>
                    <a:pt x="19050" y="57912"/>
                  </a:lnTo>
                  <a:lnTo>
                    <a:pt x="27813" y="57912"/>
                  </a:lnTo>
                  <a:lnTo>
                    <a:pt x="32385" y="57150"/>
                  </a:lnTo>
                  <a:lnTo>
                    <a:pt x="33337" y="56007"/>
                  </a:lnTo>
                  <a:lnTo>
                    <a:pt x="35560" y="53340"/>
                  </a:lnTo>
                  <a:lnTo>
                    <a:pt x="38100" y="50292"/>
                  </a:lnTo>
                  <a:lnTo>
                    <a:pt x="40386" y="56007"/>
                  </a:lnTo>
                  <a:lnTo>
                    <a:pt x="45720" y="57912"/>
                  </a:lnTo>
                  <a:lnTo>
                    <a:pt x="53340" y="57912"/>
                  </a:lnTo>
                  <a:lnTo>
                    <a:pt x="56007" y="55245"/>
                  </a:lnTo>
                  <a:lnTo>
                    <a:pt x="56794" y="53340"/>
                  </a:lnTo>
                  <a:lnTo>
                    <a:pt x="57912" y="50673"/>
                  </a:lnTo>
                  <a:lnTo>
                    <a:pt x="60579" y="45720"/>
                  </a:lnTo>
                  <a:lnTo>
                    <a:pt x="61658" y="39243"/>
                  </a:lnTo>
                  <a:lnTo>
                    <a:pt x="61722" y="36576"/>
                  </a:lnTo>
                  <a:close/>
                </a:path>
                <a:path w="127635" h="83184">
                  <a:moveTo>
                    <a:pt x="127635" y="63627"/>
                  </a:moveTo>
                  <a:lnTo>
                    <a:pt x="72009" y="63627"/>
                  </a:lnTo>
                  <a:lnTo>
                    <a:pt x="72009" y="69342"/>
                  </a:lnTo>
                  <a:lnTo>
                    <a:pt x="124587" y="69342"/>
                  </a:lnTo>
                  <a:lnTo>
                    <a:pt x="127635" y="69342"/>
                  </a:lnTo>
                  <a:lnTo>
                    <a:pt x="127635" y="636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567609" y="815454"/>
            <a:ext cx="216535" cy="561975"/>
            <a:chOff x="2567609" y="815454"/>
            <a:chExt cx="216535" cy="561975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7609" y="1258176"/>
              <a:ext cx="118872" cy="1192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4096" y="1096251"/>
              <a:ext cx="118872" cy="11887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578277" y="815454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87410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410" y="91440"/>
                  </a:moveTo>
                  <a:lnTo>
                    <a:pt x="59436" y="91440"/>
                  </a:lnTo>
                  <a:lnTo>
                    <a:pt x="96012" y="118872"/>
                  </a:lnTo>
                  <a:lnTo>
                    <a:pt x="87410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720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78277" y="815454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720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96012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64764" y="93432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64764" y="93432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3490773" y="880224"/>
            <a:ext cx="427355" cy="475615"/>
            <a:chOff x="3490773" y="880224"/>
            <a:chExt cx="427355" cy="475615"/>
          </a:xfrm>
        </p:grpSpPr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39540" y="880224"/>
              <a:ext cx="118872" cy="1188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87952" y="1009764"/>
              <a:ext cx="118872" cy="11925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496488" y="1150353"/>
              <a:ext cx="161925" cy="151765"/>
            </a:xfrm>
            <a:custGeom>
              <a:avLst/>
              <a:gdLst/>
              <a:ahLst/>
              <a:cxnLst/>
              <a:rect l="l" t="t" r="r" b="b"/>
              <a:pathLst>
                <a:path w="161925" h="151765">
                  <a:moveTo>
                    <a:pt x="161925" y="57912"/>
                  </a:moveTo>
                  <a:lnTo>
                    <a:pt x="0" y="57912"/>
                  </a:lnTo>
                  <a:lnTo>
                    <a:pt x="50292" y="93726"/>
                  </a:lnTo>
                  <a:lnTo>
                    <a:pt x="31242" y="151257"/>
                  </a:lnTo>
                  <a:lnTo>
                    <a:pt x="80772" y="116205"/>
                  </a:lnTo>
                  <a:lnTo>
                    <a:pt x="119076" y="116205"/>
                  </a:lnTo>
                  <a:lnTo>
                    <a:pt x="111633" y="93726"/>
                  </a:lnTo>
                  <a:lnTo>
                    <a:pt x="161925" y="57912"/>
                  </a:lnTo>
                  <a:close/>
                </a:path>
                <a:path w="161925" h="151765">
                  <a:moveTo>
                    <a:pt x="119076" y="116205"/>
                  </a:moveTo>
                  <a:lnTo>
                    <a:pt x="80772" y="116205"/>
                  </a:lnTo>
                  <a:lnTo>
                    <a:pt x="130683" y="151257"/>
                  </a:lnTo>
                  <a:lnTo>
                    <a:pt x="119076" y="116205"/>
                  </a:lnTo>
                  <a:close/>
                </a:path>
                <a:path w="161925" h="151765">
                  <a:moveTo>
                    <a:pt x="80772" y="0"/>
                  </a:moveTo>
                  <a:lnTo>
                    <a:pt x="62103" y="57912"/>
                  </a:lnTo>
                  <a:lnTo>
                    <a:pt x="99822" y="57912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96487" y="1150353"/>
              <a:ext cx="161925" cy="151765"/>
            </a:xfrm>
            <a:custGeom>
              <a:avLst/>
              <a:gdLst/>
              <a:ahLst/>
              <a:cxnLst/>
              <a:rect l="l" t="t" r="r" b="b"/>
              <a:pathLst>
                <a:path w="161925" h="151765">
                  <a:moveTo>
                    <a:pt x="80772" y="0"/>
                  </a:moveTo>
                  <a:lnTo>
                    <a:pt x="62103" y="57912"/>
                  </a:lnTo>
                  <a:lnTo>
                    <a:pt x="0" y="57912"/>
                  </a:lnTo>
                  <a:lnTo>
                    <a:pt x="50292" y="93726"/>
                  </a:lnTo>
                  <a:lnTo>
                    <a:pt x="31242" y="151257"/>
                  </a:lnTo>
                  <a:lnTo>
                    <a:pt x="80772" y="116205"/>
                  </a:lnTo>
                  <a:lnTo>
                    <a:pt x="130683" y="151257"/>
                  </a:lnTo>
                  <a:lnTo>
                    <a:pt x="111633" y="93726"/>
                  </a:lnTo>
                  <a:lnTo>
                    <a:pt x="161925" y="57912"/>
                  </a:lnTo>
                  <a:lnTo>
                    <a:pt x="99822" y="57912"/>
                  </a:lnTo>
                  <a:lnTo>
                    <a:pt x="80772" y="0"/>
                  </a:lnTo>
                  <a:close/>
                </a:path>
                <a:path w="161925" h="151765">
                  <a:moveTo>
                    <a:pt x="0" y="0"/>
                  </a:moveTo>
                  <a:lnTo>
                    <a:pt x="0" y="0"/>
                  </a:lnTo>
                </a:path>
                <a:path w="161925" h="151765">
                  <a:moveTo>
                    <a:pt x="161925" y="151257"/>
                  </a:moveTo>
                  <a:lnTo>
                    <a:pt x="161925" y="151257"/>
                  </a:lnTo>
                </a:path>
              </a:pathLst>
            </a:custGeom>
            <a:ln w="11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26028" y="1020813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533"/>
                  </a:lnTo>
                  <a:lnTo>
                    <a:pt x="22860" y="118872"/>
                  </a:lnTo>
                  <a:lnTo>
                    <a:pt x="59436" y="91059"/>
                  </a:lnTo>
                  <a:lnTo>
                    <a:pt x="87216" y="91059"/>
                  </a:lnTo>
                  <a:lnTo>
                    <a:pt x="81915" y="73533"/>
                  </a:lnTo>
                  <a:lnTo>
                    <a:pt x="118872" y="45339"/>
                  </a:lnTo>
                  <a:close/>
                </a:path>
                <a:path w="119379" h="119380">
                  <a:moveTo>
                    <a:pt x="87216" y="91059"/>
                  </a:moveTo>
                  <a:lnTo>
                    <a:pt x="59436" y="91059"/>
                  </a:lnTo>
                  <a:lnTo>
                    <a:pt x="95631" y="118872"/>
                  </a:lnTo>
                  <a:lnTo>
                    <a:pt x="87216" y="91059"/>
                  </a:lnTo>
                  <a:close/>
                </a:path>
                <a:path w="119379" h="119380">
                  <a:moveTo>
                    <a:pt x="59436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626027" y="1020813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533"/>
                  </a:lnTo>
                  <a:lnTo>
                    <a:pt x="22860" y="118872"/>
                  </a:lnTo>
                  <a:lnTo>
                    <a:pt x="59436" y="91059"/>
                  </a:lnTo>
                  <a:lnTo>
                    <a:pt x="95631" y="118872"/>
                  </a:lnTo>
                  <a:lnTo>
                    <a:pt x="81915" y="73533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  <a:path w="119379" h="119380">
                  <a:moveTo>
                    <a:pt x="0" y="0"/>
                  </a:moveTo>
                  <a:lnTo>
                    <a:pt x="0" y="0"/>
                  </a:lnTo>
                </a:path>
                <a:path w="119379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651555" y="1236840"/>
              <a:ext cx="59690" cy="72390"/>
            </a:xfrm>
            <a:custGeom>
              <a:avLst/>
              <a:gdLst/>
              <a:ahLst/>
              <a:cxnLst/>
              <a:rect l="l" t="t" r="r" b="b"/>
              <a:pathLst>
                <a:path w="59689" h="72390">
                  <a:moveTo>
                    <a:pt x="22098" y="0"/>
                  </a:moveTo>
                  <a:lnTo>
                    <a:pt x="14097" y="0"/>
                  </a:lnTo>
                  <a:lnTo>
                    <a:pt x="12954" y="5334"/>
                  </a:lnTo>
                  <a:lnTo>
                    <a:pt x="12573" y="6858"/>
                  </a:lnTo>
                  <a:lnTo>
                    <a:pt x="381" y="65151"/>
                  </a:lnTo>
                  <a:lnTo>
                    <a:pt x="0" y="66675"/>
                  </a:lnTo>
                  <a:lnTo>
                    <a:pt x="0" y="71247"/>
                  </a:lnTo>
                  <a:lnTo>
                    <a:pt x="2286" y="72390"/>
                  </a:lnTo>
                  <a:lnTo>
                    <a:pt x="6096" y="72390"/>
                  </a:lnTo>
                  <a:lnTo>
                    <a:pt x="8763" y="71247"/>
                  </a:lnTo>
                  <a:lnTo>
                    <a:pt x="9906" y="68580"/>
                  </a:lnTo>
                  <a:lnTo>
                    <a:pt x="10668" y="67056"/>
                  </a:lnTo>
                  <a:lnTo>
                    <a:pt x="13335" y="51816"/>
                  </a:lnTo>
                  <a:lnTo>
                    <a:pt x="14097" y="48768"/>
                  </a:lnTo>
                  <a:lnTo>
                    <a:pt x="32242" y="48768"/>
                  </a:lnTo>
                  <a:lnTo>
                    <a:pt x="34242" y="46482"/>
                  </a:lnTo>
                  <a:lnTo>
                    <a:pt x="17526" y="46482"/>
                  </a:lnTo>
                  <a:lnTo>
                    <a:pt x="17526" y="32385"/>
                  </a:lnTo>
                  <a:lnTo>
                    <a:pt x="18288" y="30480"/>
                  </a:lnTo>
                  <a:lnTo>
                    <a:pt x="22098" y="12954"/>
                  </a:lnTo>
                  <a:lnTo>
                    <a:pt x="22479" y="10287"/>
                  </a:lnTo>
                  <a:lnTo>
                    <a:pt x="23622" y="5334"/>
                  </a:lnTo>
                  <a:lnTo>
                    <a:pt x="23622" y="2286"/>
                  </a:lnTo>
                  <a:lnTo>
                    <a:pt x="22098" y="0"/>
                  </a:lnTo>
                  <a:close/>
                </a:path>
                <a:path w="59689" h="72390">
                  <a:moveTo>
                    <a:pt x="32242" y="48768"/>
                  </a:moveTo>
                  <a:lnTo>
                    <a:pt x="14097" y="48768"/>
                  </a:lnTo>
                  <a:lnTo>
                    <a:pt x="18288" y="50292"/>
                  </a:lnTo>
                  <a:lnTo>
                    <a:pt x="26670" y="50292"/>
                  </a:lnTo>
                  <a:lnTo>
                    <a:pt x="31242" y="49911"/>
                  </a:lnTo>
                  <a:lnTo>
                    <a:pt x="32242" y="48768"/>
                  </a:lnTo>
                  <a:close/>
                </a:path>
                <a:path w="59689" h="72390">
                  <a:moveTo>
                    <a:pt x="46101" y="43815"/>
                  </a:moveTo>
                  <a:lnTo>
                    <a:pt x="36576" y="43815"/>
                  </a:lnTo>
                  <a:lnTo>
                    <a:pt x="38862" y="48768"/>
                  </a:lnTo>
                  <a:lnTo>
                    <a:pt x="44196" y="50292"/>
                  </a:lnTo>
                  <a:lnTo>
                    <a:pt x="51435" y="50292"/>
                  </a:lnTo>
                  <a:lnTo>
                    <a:pt x="54102" y="48006"/>
                  </a:lnTo>
                  <a:lnTo>
                    <a:pt x="54864" y="46482"/>
                  </a:lnTo>
                  <a:lnTo>
                    <a:pt x="47244" y="46482"/>
                  </a:lnTo>
                  <a:lnTo>
                    <a:pt x="46101" y="46101"/>
                  </a:lnTo>
                  <a:lnTo>
                    <a:pt x="46101" y="43815"/>
                  </a:lnTo>
                  <a:close/>
                </a:path>
                <a:path w="59689" h="72390">
                  <a:moveTo>
                    <a:pt x="51816" y="762"/>
                  </a:moveTo>
                  <a:lnTo>
                    <a:pt x="46863" y="762"/>
                  </a:lnTo>
                  <a:lnTo>
                    <a:pt x="43815" y="1905"/>
                  </a:lnTo>
                  <a:lnTo>
                    <a:pt x="42672" y="6858"/>
                  </a:lnTo>
                  <a:lnTo>
                    <a:pt x="36195" y="36957"/>
                  </a:lnTo>
                  <a:lnTo>
                    <a:pt x="35814" y="39243"/>
                  </a:lnTo>
                  <a:lnTo>
                    <a:pt x="32385" y="42672"/>
                  </a:lnTo>
                  <a:lnTo>
                    <a:pt x="29337" y="45339"/>
                  </a:lnTo>
                  <a:lnTo>
                    <a:pt x="26670" y="46482"/>
                  </a:lnTo>
                  <a:lnTo>
                    <a:pt x="34242" y="46482"/>
                  </a:lnTo>
                  <a:lnTo>
                    <a:pt x="36576" y="43815"/>
                  </a:lnTo>
                  <a:lnTo>
                    <a:pt x="46101" y="43815"/>
                  </a:lnTo>
                  <a:lnTo>
                    <a:pt x="46101" y="38862"/>
                  </a:lnTo>
                  <a:lnTo>
                    <a:pt x="47332" y="33909"/>
                  </a:lnTo>
                  <a:lnTo>
                    <a:pt x="49911" y="22860"/>
                  </a:lnTo>
                  <a:lnTo>
                    <a:pt x="50292" y="20574"/>
                  </a:lnTo>
                  <a:lnTo>
                    <a:pt x="51435" y="16383"/>
                  </a:lnTo>
                  <a:lnTo>
                    <a:pt x="51870" y="12954"/>
                  </a:lnTo>
                  <a:lnTo>
                    <a:pt x="52197" y="10668"/>
                  </a:lnTo>
                  <a:lnTo>
                    <a:pt x="53236" y="6858"/>
                  </a:lnTo>
                  <a:lnTo>
                    <a:pt x="53340" y="3429"/>
                  </a:lnTo>
                  <a:lnTo>
                    <a:pt x="51816" y="762"/>
                  </a:lnTo>
                  <a:close/>
                </a:path>
                <a:path w="59689" h="72390">
                  <a:moveTo>
                    <a:pt x="59436" y="31623"/>
                  </a:moveTo>
                  <a:lnTo>
                    <a:pt x="56007" y="31623"/>
                  </a:lnTo>
                  <a:lnTo>
                    <a:pt x="54864" y="32766"/>
                  </a:lnTo>
                  <a:lnTo>
                    <a:pt x="54864" y="35433"/>
                  </a:lnTo>
                  <a:lnTo>
                    <a:pt x="52578" y="44196"/>
                  </a:lnTo>
                  <a:lnTo>
                    <a:pt x="50673" y="46482"/>
                  </a:lnTo>
                  <a:lnTo>
                    <a:pt x="54864" y="46482"/>
                  </a:lnTo>
                  <a:lnTo>
                    <a:pt x="58293" y="39624"/>
                  </a:lnTo>
                  <a:lnTo>
                    <a:pt x="59359" y="34290"/>
                  </a:lnTo>
                  <a:lnTo>
                    <a:pt x="59436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99002" y="1236840"/>
              <a:ext cx="118872" cy="11887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718610" y="1265796"/>
              <a:ext cx="59055" cy="68580"/>
            </a:xfrm>
            <a:custGeom>
              <a:avLst/>
              <a:gdLst/>
              <a:ahLst/>
              <a:cxnLst/>
              <a:rect l="l" t="t" r="r" b="b"/>
              <a:pathLst>
                <a:path w="59054" h="68580">
                  <a:moveTo>
                    <a:pt x="31242" y="0"/>
                  </a:moveTo>
                  <a:lnTo>
                    <a:pt x="27432" y="0"/>
                  </a:lnTo>
                  <a:lnTo>
                    <a:pt x="27432" y="31623"/>
                  </a:lnTo>
                  <a:lnTo>
                    <a:pt x="0" y="31623"/>
                  </a:lnTo>
                  <a:lnTo>
                    <a:pt x="0" y="36576"/>
                  </a:lnTo>
                  <a:lnTo>
                    <a:pt x="27432" y="36576"/>
                  </a:lnTo>
                  <a:lnTo>
                    <a:pt x="27432" y="68199"/>
                  </a:lnTo>
                  <a:lnTo>
                    <a:pt x="31242" y="68199"/>
                  </a:lnTo>
                  <a:lnTo>
                    <a:pt x="31242" y="36576"/>
                  </a:lnTo>
                  <a:lnTo>
                    <a:pt x="58674" y="36576"/>
                  </a:lnTo>
                  <a:lnTo>
                    <a:pt x="58674" y="31623"/>
                  </a:lnTo>
                  <a:lnTo>
                    <a:pt x="31242" y="31623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3269793" y="966711"/>
            <a:ext cx="205104" cy="248920"/>
            <a:chOff x="3269793" y="966711"/>
            <a:chExt cx="205104" cy="248920"/>
          </a:xfrm>
        </p:grpSpPr>
        <p:sp>
          <p:nvSpPr>
            <p:cNvPr id="41" name="object 41"/>
            <p:cNvSpPr/>
            <p:nvPr/>
          </p:nvSpPr>
          <p:spPr>
            <a:xfrm>
              <a:off x="3355899" y="96671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79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79" h="119380">
                  <a:moveTo>
                    <a:pt x="59436" y="0"/>
                  </a:moveTo>
                  <a:lnTo>
                    <a:pt x="45720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55899" y="96671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59436" y="0"/>
                  </a:moveTo>
                  <a:lnTo>
                    <a:pt x="45720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79" h="119380">
                  <a:moveTo>
                    <a:pt x="0" y="0"/>
                  </a:moveTo>
                  <a:lnTo>
                    <a:pt x="0" y="0"/>
                  </a:lnTo>
                </a:path>
                <a:path w="119379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69793" y="109625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118872" y="45339"/>
                  </a:moveTo>
                  <a:lnTo>
                    <a:pt x="0" y="45339"/>
                  </a:lnTo>
                  <a:lnTo>
                    <a:pt x="36576" y="73914"/>
                  </a:lnTo>
                  <a:lnTo>
                    <a:pt x="22860" y="118872"/>
                  </a:lnTo>
                  <a:lnTo>
                    <a:pt x="59055" y="91440"/>
                  </a:lnTo>
                  <a:lnTo>
                    <a:pt x="87029" y="91440"/>
                  </a:lnTo>
                  <a:lnTo>
                    <a:pt x="81534" y="73914"/>
                  </a:lnTo>
                  <a:lnTo>
                    <a:pt x="118872" y="45339"/>
                  </a:lnTo>
                  <a:close/>
                </a:path>
                <a:path w="119379" h="119380">
                  <a:moveTo>
                    <a:pt x="87029" y="91440"/>
                  </a:moveTo>
                  <a:lnTo>
                    <a:pt x="59055" y="91440"/>
                  </a:lnTo>
                  <a:lnTo>
                    <a:pt x="95631" y="118872"/>
                  </a:lnTo>
                  <a:lnTo>
                    <a:pt x="87029" y="91440"/>
                  </a:lnTo>
                  <a:close/>
                </a:path>
                <a:path w="119379" h="119380">
                  <a:moveTo>
                    <a:pt x="59055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055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69793" y="109625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59055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576" y="73914"/>
                  </a:lnTo>
                  <a:lnTo>
                    <a:pt x="22860" y="118872"/>
                  </a:lnTo>
                  <a:lnTo>
                    <a:pt x="59055" y="91440"/>
                  </a:lnTo>
                  <a:lnTo>
                    <a:pt x="95631" y="118872"/>
                  </a:lnTo>
                  <a:lnTo>
                    <a:pt x="81534" y="73914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055" y="0"/>
                  </a:lnTo>
                  <a:close/>
                </a:path>
                <a:path w="119379" h="119380">
                  <a:moveTo>
                    <a:pt x="0" y="0"/>
                  </a:moveTo>
                  <a:lnTo>
                    <a:pt x="0" y="0"/>
                  </a:lnTo>
                </a:path>
                <a:path w="119379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42386" y="1398765"/>
            <a:ext cx="118872" cy="118872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269793" y="1279893"/>
            <a:ext cx="118872" cy="118872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80130" y="1409433"/>
            <a:ext cx="118872" cy="118872"/>
          </a:xfrm>
          <a:prstGeom prst="rect">
            <a:avLst/>
          </a:prstGeom>
        </p:spPr>
      </p:pic>
      <p:grpSp>
        <p:nvGrpSpPr>
          <p:cNvPr id="48" name="object 48"/>
          <p:cNvGrpSpPr/>
          <p:nvPr/>
        </p:nvGrpSpPr>
        <p:grpSpPr>
          <a:xfrm>
            <a:off x="2686481" y="1431150"/>
            <a:ext cx="226695" cy="184150"/>
            <a:chOff x="2686481" y="1431150"/>
            <a:chExt cx="226695" cy="184150"/>
          </a:xfrm>
        </p:grpSpPr>
        <p:sp>
          <p:nvSpPr>
            <p:cNvPr id="49" name="object 49"/>
            <p:cNvSpPr/>
            <p:nvPr/>
          </p:nvSpPr>
          <p:spPr>
            <a:xfrm>
              <a:off x="2686481" y="1431150"/>
              <a:ext cx="129539" cy="119380"/>
            </a:xfrm>
            <a:custGeom>
              <a:avLst/>
              <a:gdLst/>
              <a:ahLst/>
              <a:cxnLst/>
              <a:rect l="l" t="t" r="r" b="b"/>
              <a:pathLst>
                <a:path w="129539" h="119380">
                  <a:moveTo>
                    <a:pt x="129540" y="45339"/>
                  </a:moveTo>
                  <a:lnTo>
                    <a:pt x="0" y="45339"/>
                  </a:lnTo>
                  <a:lnTo>
                    <a:pt x="40386" y="73914"/>
                  </a:lnTo>
                  <a:lnTo>
                    <a:pt x="25146" y="118872"/>
                  </a:lnTo>
                  <a:lnTo>
                    <a:pt x="64770" y="91440"/>
                  </a:lnTo>
                  <a:lnTo>
                    <a:pt x="95095" y="91440"/>
                  </a:lnTo>
                  <a:lnTo>
                    <a:pt x="89154" y="73914"/>
                  </a:lnTo>
                  <a:lnTo>
                    <a:pt x="129540" y="45339"/>
                  </a:lnTo>
                  <a:close/>
                </a:path>
                <a:path w="129539" h="119380">
                  <a:moveTo>
                    <a:pt x="95095" y="91440"/>
                  </a:moveTo>
                  <a:lnTo>
                    <a:pt x="64770" y="91440"/>
                  </a:lnTo>
                  <a:lnTo>
                    <a:pt x="104394" y="118872"/>
                  </a:lnTo>
                  <a:lnTo>
                    <a:pt x="95095" y="91440"/>
                  </a:lnTo>
                  <a:close/>
                </a:path>
                <a:path w="129539" h="119380">
                  <a:moveTo>
                    <a:pt x="64770" y="0"/>
                  </a:moveTo>
                  <a:lnTo>
                    <a:pt x="49530" y="45339"/>
                  </a:lnTo>
                  <a:lnTo>
                    <a:pt x="80010" y="45339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686481" y="1431150"/>
              <a:ext cx="129539" cy="119380"/>
            </a:xfrm>
            <a:custGeom>
              <a:avLst/>
              <a:gdLst/>
              <a:ahLst/>
              <a:cxnLst/>
              <a:rect l="l" t="t" r="r" b="b"/>
              <a:pathLst>
                <a:path w="129539" h="119380">
                  <a:moveTo>
                    <a:pt x="64770" y="0"/>
                  </a:moveTo>
                  <a:lnTo>
                    <a:pt x="49530" y="45339"/>
                  </a:lnTo>
                  <a:lnTo>
                    <a:pt x="0" y="45339"/>
                  </a:lnTo>
                  <a:lnTo>
                    <a:pt x="40386" y="73914"/>
                  </a:lnTo>
                  <a:lnTo>
                    <a:pt x="25146" y="118872"/>
                  </a:lnTo>
                  <a:lnTo>
                    <a:pt x="64770" y="91440"/>
                  </a:lnTo>
                  <a:lnTo>
                    <a:pt x="104394" y="118872"/>
                  </a:lnTo>
                  <a:lnTo>
                    <a:pt x="89154" y="73914"/>
                  </a:lnTo>
                  <a:lnTo>
                    <a:pt x="129540" y="45339"/>
                  </a:lnTo>
                  <a:lnTo>
                    <a:pt x="80010" y="45339"/>
                  </a:lnTo>
                  <a:lnTo>
                    <a:pt x="64770" y="0"/>
                  </a:lnTo>
                  <a:close/>
                </a:path>
                <a:path w="129539" h="119380">
                  <a:moveTo>
                    <a:pt x="0" y="0"/>
                  </a:moveTo>
                  <a:lnTo>
                    <a:pt x="0" y="0"/>
                  </a:lnTo>
                </a:path>
                <a:path w="129539" h="119380">
                  <a:moveTo>
                    <a:pt x="129540" y="118872"/>
                  </a:moveTo>
                  <a:lnTo>
                    <a:pt x="129540" y="118872"/>
                  </a:lnTo>
                </a:path>
              </a:pathLst>
            </a:custGeom>
            <a:ln w="3175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21355" y="1532496"/>
              <a:ext cx="92075" cy="82550"/>
            </a:xfrm>
            <a:custGeom>
              <a:avLst/>
              <a:gdLst/>
              <a:ahLst/>
              <a:cxnLst/>
              <a:rect l="l" t="t" r="r" b="b"/>
              <a:pathLst>
                <a:path w="92075" h="82550">
                  <a:moveTo>
                    <a:pt x="80772" y="0"/>
                  </a:moveTo>
                  <a:lnTo>
                    <a:pt x="64008" y="0"/>
                  </a:lnTo>
                  <a:lnTo>
                    <a:pt x="57531" y="9525"/>
                  </a:lnTo>
                  <a:lnTo>
                    <a:pt x="54864" y="13716"/>
                  </a:lnTo>
                  <a:lnTo>
                    <a:pt x="50673" y="1905"/>
                  </a:lnTo>
                  <a:lnTo>
                    <a:pt x="40767" y="0"/>
                  </a:lnTo>
                  <a:lnTo>
                    <a:pt x="35433" y="0"/>
                  </a:lnTo>
                  <a:lnTo>
                    <a:pt x="22592" y="3756"/>
                  </a:lnTo>
                  <a:lnTo>
                    <a:pt x="13287" y="12334"/>
                  </a:lnTo>
                  <a:lnTo>
                    <a:pt x="7625" y="21699"/>
                  </a:lnTo>
                  <a:lnTo>
                    <a:pt x="5715" y="27813"/>
                  </a:lnTo>
                  <a:lnTo>
                    <a:pt x="5715" y="29718"/>
                  </a:lnTo>
                  <a:lnTo>
                    <a:pt x="9906" y="29718"/>
                  </a:lnTo>
                  <a:lnTo>
                    <a:pt x="10287" y="27813"/>
                  </a:lnTo>
                  <a:lnTo>
                    <a:pt x="15817" y="16085"/>
                  </a:lnTo>
                  <a:lnTo>
                    <a:pt x="22526" y="8858"/>
                  </a:lnTo>
                  <a:lnTo>
                    <a:pt x="29307" y="5203"/>
                  </a:lnTo>
                  <a:lnTo>
                    <a:pt x="35052" y="4191"/>
                  </a:lnTo>
                  <a:lnTo>
                    <a:pt x="38481" y="4191"/>
                  </a:lnTo>
                  <a:lnTo>
                    <a:pt x="44577" y="5715"/>
                  </a:lnTo>
                  <a:lnTo>
                    <a:pt x="44577" y="16002"/>
                  </a:lnTo>
                  <a:lnTo>
                    <a:pt x="35052" y="59055"/>
                  </a:lnTo>
                  <a:lnTo>
                    <a:pt x="17907" y="78105"/>
                  </a:lnTo>
                  <a:lnTo>
                    <a:pt x="12192" y="78105"/>
                  </a:lnTo>
                  <a:lnTo>
                    <a:pt x="8001" y="75819"/>
                  </a:lnTo>
                  <a:lnTo>
                    <a:pt x="12954" y="75057"/>
                  </a:lnTo>
                  <a:lnTo>
                    <a:pt x="17526" y="70866"/>
                  </a:lnTo>
                  <a:lnTo>
                    <a:pt x="17526" y="61341"/>
                  </a:lnTo>
                  <a:lnTo>
                    <a:pt x="12954" y="59436"/>
                  </a:lnTo>
                  <a:lnTo>
                    <a:pt x="4572" y="59436"/>
                  </a:lnTo>
                  <a:lnTo>
                    <a:pt x="0" y="64770"/>
                  </a:lnTo>
                  <a:lnTo>
                    <a:pt x="0" y="78486"/>
                  </a:lnTo>
                  <a:lnTo>
                    <a:pt x="9525" y="82296"/>
                  </a:lnTo>
                  <a:lnTo>
                    <a:pt x="29718" y="82296"/>
                  </a:lnTo>
                  <a:lnTo>
                    <a:pt x="36195" y="69342"/>
                  </a:lnTo>
                  <a:lnTo>
                    <a:pt x="36195" y="68199"/>
                  </a:lnTo>
                  <a:lnTo>
                    <a:pt x="38481" y="75057"/>
                  </a:lnTo>
                  <a:lnTo>
                    <a:pt x="45339" y="82296"/>
                  </a:lnTo>
                  <a:lnTo>
                    <a:pt x="56388" y="82296"/>
                  </a:lnTo>
                  <a:lnTo>
                    <a:pt x="69008" y="78539"/>
                  </a:lnTo>
                  <a:lnTo>
                    <a:pt x="78200" y="69961"/>
                  </a:lnTo>
                  <a:lnTo>
                    <a:pt x="83820" y="60596"/>
                  </a:lnTo>
                  <a:lnTo>
                    <a:pt x="85725" y="54483"/>
                  </a:lnTo>
                  <a:lnTo>
                    <a:pt x="85725" y="52197"/>
                  </a:lnTo>
                  <a:lnTo>
                    <a:pt x="82296" y="52197"/>
                  </a:lnTo>
                  <a:lnTo>
                    <a:pt x="81915" y="52578"/>
                  </a:lnTo>
                  <a:lnTo>
                    <a:pt x="81534" y="54483"/>
                  </a:lnTo>
                  <a:lnTo>
                    <a:pt x="75896" y="66210"/>
                  </a:lnTo>
                  <a:lnTo>
                    <a:pt x="69008" y="73437"/>
                  </a:lnTo>
                  <a:lnTo>
                    <a:pt x="62192" y="77092"/>
                  </a:lnTo>
                  <a:lnTo>
                    <a:pt x="56769" y="78105"/>
                  </a:lnTo>
                  <a:lnTo>
                    <a:pt x="49530" y="78105"/>
                  </a:lnTo>
                  <a:lnTo>
                    <a:pt x="46863" y="72390"/>
                  </a:lnTo>
                  <a:lnTo>
                    <a:pt x="46863" y="62103"/>
                  </a:lnTo>
                  <a:lnTo>
                    <a:pt x="48006" y="58674"/>
                  </a:lnTo>
                  <a:lnTo>
                    <a:pt x="49911" y="50292"/>
                  </a:lnTo>
                  <a:lnTo>
                    <a:pt x="56388" y="25908"/>
                  </a:lnTo>
                  <a:lnTo>
                    <a:pt x="57685" y="20264"/>
                  </a:lnTo>
                  <a:lnTo>
                    <a:pt x="60769" y="13049"/>
                  </a:lnTo>
                  <a:lnTo>
                    <a:pt x="66139" y="6834"/>
                  </a:lnTo>
                  <a:lnTo>
                    <a:pt x="74295" y="4191"/>
                  </a:lnTo>
                  <a:lnTo>
                    <a:pt x="79629" y="4191"/>
                  </a:lnTo>
                  <a:lnTo>
                    <a:pt x="83058" y="6096"/>
                  </a:lnTo>
                  <a:lnTo>
                    <a:pt x="78867" y="7239"/>
                  </a:lnTo>
                  <a:lnTo>
                    <a:pt x="74295" y="12192"/>
                  </a:lnTo>
                  <a:lnTo>
                    <a:pt x="74295" y="18669"/>
                  </a:lnTo>
                  <a:lnTo>
                    <a:pt x="76581" y="22860"/>
                  </a:lnTo>
                  <a:lnTo>
                    <a:pt x="85725" y="22860"/>
                  </a:lnTo>
                  <a:lnTo>
                    <a:pt x="91821" y="19812"/>
                  </a:lnTo>
                  <a:lnTo>
                    <a:pt x="91821" y="2667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2" name="object 5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56705" y="1673682"/>
            <a:ext cx="59601" cy="59601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1862366" y="1934542"/>
            <a:ext cx="1047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229" dirty="0">
                <a:latin typeface="Cambria"/>
                <a:cs typeface="Cambria"/>
              </a:rPr>
              <a:t>−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772805" y="1865647"/>
            <a:ext cx="3340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20" dirty="0">
                <a:latin typeface="Verdana"/>
                <a:cs typeface="Verdana"/>
              </a:rPr>
              <a:t>µ</a:t>
            </a:r>
            <a:r>
              <a:rPr sz="1000" b="1" i="1" spc="515" dirty="0">
                <a:latin typeface="Verdana"/>
                <a:cs typeface="Verdana"/>
              </a:rPr>
              <a:t> </a:t>
            </a:r>
            <a:r>
              <a:rPr sz="1000" spc="45" dirty="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66877" y="1564963"/>
            <a:ext cx="1965325" cy="3924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000" spc="-15" dirty="0">
                <a:latin typeface="Tahoma"/>
                <a:cs typeface="Tahoma"/>
              </a:rPr>
              <a:t>The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mean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each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class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by</a:t>
            </a:r>
            <a:endParaRPr sz="1000">
              <a:latin typeface="Tahoma"/>
              <a:cs typeface="Tahoma"/>
            </a:endParaRPr>
          </a:p>
          <a:p>
            <a:pPr marL="1777364">
              <a:lnSpc>
                <a:spcPct val="100000"/>
              </a:lnSpc>
              <a:spcBef>
                <a:spcPts val="244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spc="-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1</a:t>
            </a:r>
            <a:r>
              <a:rPr sz="1000" u="sng" spc="12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106256" y="1952439"/>
            <a:ext cx="2451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i="1" spc="105" dirty="0">
                <a:latin typeface="Arial"/>
                <a:cs typeface="Arial"/>
              </a:rPr>
              <a:t>N</a:t>
            </a:r>
            <a:r>
              <a:rPr sz="1050" spc="157" baseline="-11904" dirty="0">
                <a:latin typeface="Cambria"/>
                <a:cs typeface="Cambria"/>
              </a:rPr>
              <a:t>−</a:t>
            </a:r>
            <a:endParaRPr sz="1050" baseline="-11904">
              <a:latin typeface="Cambria"/>
              <a:cs typeface="Cambr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349500" y="1851025"/>
            <a:ext cx="4572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44" dirty="0">
                <a:latin typeface="Lucida Sans Unicode"/>
                <a:cs typeface="Lucida Sans Unicode"/>
              </a:rPr>
              <a:t>Σ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317546" y="2065060"/>
            <a:ext cx="3613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50" i="1" spc="-15" baseline="7936" dirty="0">
                <a:latin typeface="Arial"/>
                <a:cs typeface="Arial"/>
              </a:rPr>
              <a:t>y</a:t>
            </a:r>
            <a:r>
              <a:rPr sz="500" i="1" spc="-10" dirty="0">
                <a:latin typeface="Arial"/>
                <a:cs typeface="Arial"/>
              </a:rPr>
              <a:t>n</a:t>
            </a:r>
            <a:r>
              <a:rPr sz="500" i="1" spc="-85" dirty="0">
                <a:latin typeface="Arial"/>
                <a:cs typeface="Arial"/>
              </a:rPr>
              <a:t> </a:t>
            </a:r>
            <a:r>
              <a:rPr sz="1050" spc="247" baseline="7936" dirty="0">
                <a:latin typeface="Microsoft Sans Serif"/>
                <a:cs typeface="Microsoft Sans Serif"/>
              </a:rPr>
              <a:t>=</a:t>
            </a:r>
            <a:r>
              <a:rPr sz="1050" spc="345" baseline="7936" dirty="0">
                <a:latin typeface="Cambria"/>
                <a:cs typeface="Cambria"/>
              </a:rPr>
              <a:t>−</a:t>
            </a:r>
            <a:r>
              <a:rPr sz="1050" spc="-30" baseline="7936" dirty="0">
                <a:latin typeface="Microsoft Sans Serif"/>
                <a:cs typeface="Microsoft Sans Serif"/>
              </a:rPr>
              <a:t>1</a:t>
            </a:r>
            <a:endParaRPr sz="1050" baseline="7936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723959" y="1922591"/>
            <a:ext cx="742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314522" y="1934542"/>
            <a:ext cx="9906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165" dirty="0">
                <a:latin typeface="Microsoft Sans Serif"/>
                <a:cs typeface="Microsoft Sans Serif"/>
              </a:rPr>
              <a:t>+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648813" y="1865647"/>
            <a:ext cx="9042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0510" algn="l"/>
              </a:tabLst>
            </a:pPr>
            <a:r>
              <a:rPr sz="1000" b="1" i="1" spc="-5" dirty="0">
                <a:latin typeface="Corbel"/>
                <a:cs typeface="Corbel"/>
              </a:rPr>
              <a:t>x	</a:t>
            </a:r>
            <a:r>
              <a:rPr sz="1000" spc="-45" dirty="0">
                <a:latin typeface="Tahoma"/>
                <a:cs typeface="Tahoma"/>
              </a:rPr>
              <a:t>and</a:t>
            </a:r>
            <a:r>
              <a:rPr sz="1000" spc="635" dirty="0">
                <a:latin typeface="Tahoma"/>
                <a:cs typeface="Tahoma"/>
              </a:rPr>
              <a:t> </a:t>
            </a:r>
            <a:r>
              <a:rPr sz="1000" b="1" i="1" spc="-20" dirty="0">
                <a:latin typeface="Verdana"/>
                <a:cs typeface="Verdana"/>
              </a:rPr>
              <a:t>µ</a:t>
            </a:r>
            <a:r>
              <a:rPr sz="1000" b="1" i="1" spc="515" dirty="0">
                <a:latin typeface="Verdana"/>
                <a:cs typeface="Verdana"/>
              </a:rPr>
              <a:t> </a:t>
            </a:r>
            <a:r>
              <a:rPr sz="1000" spc="45" dirty="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539820" y="1759515"/>
            <a:ext cx="264795" cy="37020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54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spc="-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1</a:t>
            </a:r>
            <a:r>
              <a:rPr sz="1000" u="sng" spc="10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endParaRPr sz="100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160"/>
              </a:spcBef>
            </a:pPr>
            <a:r>
              <a:rPr sz="1000" i="1" spc="75" dirty="0">
                <a:latin typeface="Arial"/>
                <a:cs typeface="Arial"/>
              </a:rPr>
              <a:t>N</a:t>
            </a:r>
            <a:r>
              <a:rPr sz="1050" spc="112" baseline="-11904" dirty="0">
                <a:latin typeface="Microsoft Sans Serif"/>
                <a:cs typeface="Microsoft Sans Serif"/>
              </a:rPr>
              <a:t>+</a:t>
            </a:r>
            <a:endParaRPr sz="1050" baseline="-11904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873500" y="1851025"/>
            <a:ext cx="20827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44" dirty="0">
                <a:latin typeface="Lucida Sans Unicode"/>
                <a:cs typeface="Lucida Sans Unicode"/>
              </a:rPr>
              <a:t>Σ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757929" y="2065060"/>
            <a:ext cx="3556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50" i="1" spc="-15" baseline="7936" dirty="0">
                <a:latin typeface="Arial"/>
                <a:cs typeface="Arial"/>
              </a:rPr>
              <a:t>y</a:t>
            </a:r>
            <a:r>
              <a:rPr sz="500" i="1" spc="-10" dirty="0">
                <a:latin typeface="Arial"/>
                <a:cs typeface="Arial"/>
              </a:rPr>
              <a:t>n</a:t>
            </a:r>
            <a:r>
              <a:rPr sz="500" i="1" spc="-85" dirty="0">
                <a:latin typeface="Arial"/>
                <a:cs typeface="Arial"/>
              </a:rPr>
              <a:t> </a:t>
            </a:r>
            <a:r>
              <a:rPr sz="1050" spc="157" baseline="7936" dirty="0">
                <a:latin typeface="Microsoft Sans Serif"/>
                <a:cs typeface="Microsoft Sans Serif"/>
              </a:rPr>
              <a:t>=+1</a:t>
            </a:r>
            <a:endParaRPr sz="1050" baseline="7936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083303" y="1865647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latin typeface="Corbel"/>
                <a:cs typeface="Corbel"/>
              </a:rPr>
              <a:t>x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158462" y="1922591"/>
            <a:ext cx="742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68" name="object 68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14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14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14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14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14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14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14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14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14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14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14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1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14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1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14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601449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13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894454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Prototype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based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Classification:</a:t>
            </a:r>
            <a:r>
              <a:rPr sz="1400" b="1" spc="29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04064C"/>
                </a:solidFill>
                <a:latin typeface="Tahoma"/>
                <a:cs typeface="Tahoma"/>
              </a:rPr>
              <a:t>More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Formally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59993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482897"/>
            <a:ext cx="29629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What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does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decision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rule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look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like,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mathematically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?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92502" y="718299"/>
            <a:ext cx="426720" cy="734695"/>
            <a:chOff x="2092502" y="718299"/>
            <a:chExt cx="426720" cy="7346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3967" y="718299"/>
              <a:ext cx="118872" cy="1188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92502" y="93432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92502" y="93432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9657" y="783069"/>
              <a:ext cx="118872" cy="1188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00325" y="1247508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720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00325" y="1247508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720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92502" y="112863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92502" y="112863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3967" y="1333995"/>
              <a:ext cx="118872" cy="11887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362250" y="999096"/>
              <a:ext cx="151765" cy="151765"/>
            </a:xfrm>
            <a:custGeom>
              <a:avLst/>
              <a:gdLst/>
              <a:ahLst/>
              <a:cxnLst/>
              <a:rect l="l" t="t" r="r" b="b"/>
              <a:pathLst>
                <a:path w="151764" h="151765">
                  <a:moveTo>
                    <a:pt x="151257" y="57912"/>
                  </a:moveTo>
                  <a:lnTo>
                    <a:pt x="0" y="57912"/>
                  </a:lnTo>
                  <a:lnTo>
                    <a:pt x="47244" y="93726"/>
                  </a:lnTo>
                  <a:lnTo>
                    <a:pt x="29718" y="151257"/>
                  </a:lnTo>
                  <a:lnTo>
                    <a:pt x="75819" y="116205"/>
                  </a:lnTo>
                  <a:lnTo>
                    <a:pt x="111241" y="116205"/>
                  </a:lnTo>
                  <a:lnTo>
                    <a:pt x="104394" y="93726"/>
                  </a:lnTo>
                  <a:lnTo>
                    <a:pt x="151257" y="57912"/>
                  </a:lnTo>
                  <a:close/>
                </a:path>
                <a:path w="151764" h="151765">
                  <a:moveTo>
                    <a:pt x="111241" y="116205"/>
                  </a:moveTo>
                  <a:lnTo>
                    <a:pt x="75819" y="116205"/>
                  </a:lnTo>
                  <a:lnTo>
                    <a:pt x="121920" y="151257"/>
                  </a:lnTo>
                  <a:lnTo>
                    <a:pt x="111241" y="116205"/>
                  </a:lnTo>
                  <a:close/>
                </a:path>
                <a:path w="151764" h="151765">
                  <a:moveTo>
                    <a:pt x="75819" y="0"/>
                  </a:moveTo>
                  <a:lnTo>
                    <a:pt x="57912" y="57912"/>
                  </a:lnTo>
                  <a:lnTo>
                    <a:pt x="93345" y="57912"/>
                  </a:lnTo>
                  <a:lnTo>
                    <a:pt x="75819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62250" y="999096"/>
              <a:ext cx="151765" cy="151765"/>
            </a:xfrm>
            <a:custGeom>
              <a:avLst/>
              <a:gdLst/>
              <a:ahLst/>
              <a:cxnLst/>
              <a:rect l="l" t="t" r="r" b="b"/>
              <a:pathLst>
                <a:path w="151764" h="151765">
                  <a:moveTo>
                    <a:pt x="75819" y="0"/>
                  </a:moveTo>
                  <a:lnTo>
                    <a:pt x="57912" y="57912"/>
                  </a:lnTo>
                  <a:lnTo>
                    <a:pt x="0" y="57912"/>
                  </a:lnTo>
                  <a:lnTo>
                    <a:pt x="47244" y="93726"/>
                  </a:lnTo>
                  <a:lnTo>
                    <a:pt x="29718" y="151257"/>
                  </a:lnTo>
                  <a:lnTo>
                    <a:pt x="75819" y="116205"/>
                  </a:lnTo>
                  <a:lnTo>
                    <a:pt x="121920" y="151257"/>
                  </a:lnTo>
                  <a:lnTo>
                    <a:pt x="104394" y="93726"/>
                  </a:lnTo>
                  <a:lnTo>
                    <a:pt x="151257" y="57912"/>
                  </a:lnTo>
                  <a:lnTo>
                    <a:pt x="93345" y="57912"/>
                  </a:lnTo>
                  <a:lnTo>
                    <a:pt x="75819" y="0"/>
                  </a:lnTo>
                  <a:close/>
                </a:path>
                <a:path w="151764" h="151765">
                  <a:moveTo>
                    <a:pt x="0" y="0"/>
                  </a:moveTo>
                  <a:lnTo>
                    <a:pt x="0" y="0"/>
                  </a:lnTo>
                </a:path>
                <a:path w="151764" h="151765">
                  <a:moveTo>
                    <a:pt x="151638" y="151257"/>
                  </a:moveTo>
                  <a:lnTo>
                    <a:pt x="151638" y="151257"/>
                  </a:lnTo>
                </a:path>
              </a:pathLst>
            </a:custGeom>
            <a:ln w="11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3299" y="1182738"/>
              <a:ext cx="118872" cy="11887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22042" y="103148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22042" y="103148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83967" y="858888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533"/>
                  </a:lnTo>
                  <a:lnTo>
                    <a:pt x="23241" y="118872"/>
                  </a:lnTo>
                  <a:lnTo>
                    <a:pt x="59436" y="91059"/>
                  </a:lnTo>
                  <a:lnTo>
                    <a:pt x="87216" y="91059"/>
                  </a:lnTo>
                  <a:lnTo>
                    <a:pt x="81915" y="73533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16" y="91059"/>
                  </a:moveTo>
                  <a:lnTo>
                    <a:pt x="59436" y="91059"/>
                  </a:lnTo>
                  <a:lnTo>
                    <a:pt x="95631" y="118872"/>
                  </a:lnTo>
                  <a:lnTo>
                    <a:pt x="87216" y="91059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83967" y="858888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533"/>
                  </a:lnTo>
                  <a:lnTo>
                    <a:pt x="23241" y="118872"/>
                  </a:lnTo>
                  <a:lnTo>
                    <a:pt x="59436" y="91059"/>
                  </a:lnTo>
                  <a:lnTo>
                    <a:pt x="95631" y="118872"/>
                  </a:lnTo>
                  <a:lnTo>
                    <a:pt x="81915" y="73533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90622" y="933945"/>
              <a:ext cx="127635" cy="83185"/>
            </a:xfrm>
            <a:custGeom>
              <a:avLst/>
              <a:gdLst/>
              <a:ahLst/>
              <a:cxnLst/>
              <a:rect l="l" t="t" r="r" b="b"/>
              <a:pathLst>
                <a:path w="127635" h="83184">
                  <a:moveTo>
                    <a:pt x="61722" y="36576"/>
                  </a:moveTo>
                  <a:lnTo>
                    <a:pt x="57912" y="36576"/>
                  </a:lnTo>
                  <a:lnTo>
                    <a:pt x="57531" y="36957"/>
                  </a:lnTo>
                  <a:lnTo>
                    <a:pt x="57150" y="37719"/>
                  </a:lnTo>
                  <a:lnTo>
                    <a:pt x="56769" y="40767"/>
                  </a:lnTo>
                  <a:lnTo>
                    <a:pt x="54864" y="50673"/>
                  </a:lnTo>
                  <a:lnTo>
                    <a:pt x="52578" y="53340"/>
                  </a:lnTo>
                  <a:lnTo>
                    <a:pt x="49149" y="53340"/>
                  </a:lnTo>
                  <a:lnTo>
                    <a:pt x="48006" y="52959"/>
                  </a:lnTo>
                  <a:lnTo>
                    <a:pt x="48006" y="50292"/>
                  </a:lnTo>
                  <a:lnTo>
                    <a:pt x="48006" y="44577"/>
                  </a:lnTo>
                  <a:lnTo>
                    <a:pt x="49212" y="38862"/>
                  </a:lnTo>
                  <a:lnTo>
                    <a:pt x="51435" y="26670"/>
                  </a:lnTo>
                  <a:lnTo>
                    <a:pt x="52197" y="24003"/>
                  </a:lnTo>
                  <a:lnTo>
                    <a:pt x="53340" y="19050"/>
                  </a:lnTo>
                  <a:lnTo>
                    <a:pt x="53721" y="15621"/>
                  </a:lnTo>
                  <a:lnTo>
                    <a:pt x="54483" y="12573"/>
                  </a:lnTo>
                  <a:lnTo>
                    <a:pt x="55537" y="8001"/>
                  </a:lnTo>
                  <a:lnTo>
                    <a:pt x="55626" y="4191"/>
                  </a:lnTo>
                  <a:lnTo>
                    <a:pt x="53721" y="1143"/>
                  </a:lnTo>
                  <a:lnTo>
                    <a:pt x="48768" y="1143"/>
                  </a:lnTo>
                  <a:lnTo>
                    <a:pt x="45720" y="2667"/>
                  </a:lnTo>
                  <a:lnTo>
                    <a:pt x="44577" y="8001"/>
                  </a:lnTo>
                  <a:lnTo>
                    <a:pt x="37338" y="44577"/>
                  </a:lnTo>
                  <a:lnTo>
                    <a:pt x="35433" y="46863"/>
                  </a:lnTo>
                  <a:lnTo>
                    <a:pt x="33909" y="48768"/>
                  </a:lnTo>
                  <a:lnTo>
                    <a:pt x="30480" y="52197"/>
                  </a:lnTo>
                  <a:lnTo>
                    <a:pt x="27813" y="53340"/>
                  </a:lnTo>
                  <a:lnTo>
                    <a:pt x="18669" y="53340"/>
                  </a:lnTo>
                  <a:lnTo>
                    <a:pt x="18376" y="48768"/>
                  </a:lnTo>
                  <a:lnTo>
                    <a:pt x="18427" y="38862"/>
                  </a:lnTo>
                  <a:lnTo>
                    <a:pt x="18669" y="36957"/>
                  </a:lnTo>
                  <a:lnTo>
                    <a:pt x="19050" y="34671"/>
                  </a:lnTo>
                  <a:lnTo>
                    <a:pt x="22860" y="15240"/>
                  </a:lnTo>
                  <a:lnTo>
                    <a:pt x="23622" y="11811"/>
                  </a:lnTo>
                  <a:lnTo>
                    <a:pt x="24765" y="6477"/>
                  </a:lnTo>
                  <a:lnTo>
                    <a:pt x="24765" y="3048"/>
                  </a:lnTo>
                  <a:lnTo>
                    <a:pt x="22860" y="0"/>
                  </a:lnTo>
                  <a:lnTo>
                    <a:pt x="14859" y="0"/>
                  </a:lnTo>
                  <a:lnTo>
                    <a:pt x="14097" y="6477"/>
                  </a:lnTo>
                  <a:lnTo>
                    <a:pt x="13335" y="8001"/>
                  </a:lnTo>
                  <a:lnTo>
                    <a:pt x="762" y="74295"/>
                  </a:lnTo>
                  <a:lnTo>
                    <a:pt x="0" y="76200"/>
                  </a:lnTo>
                  <a:lnTo>
                    <a:pt x="0" y="81534"/>
                  </a:lnTo>
                  <a:lnTo>
                    <a:pt x="2667" y="83058"/>
                  </a:lnTo>
                  <a:lnTo>
                    <a:pt x="6477" y="83058"/>
                  </a:lnTo>
                  <a:lnTo>
                    <a:pt x="9144" y="81534"/>
                  </a:lnTo>
                  <a:lnTo>
                    <a:pt x="10668" y="78486"/>
                  </a:lnTo>
                  <a:lnTo>
                    <a:pt x="11049" y="76962"/>
                  </a:lnTo>
                  <a:lnTo>
                    <a:pt x="14097" y="59436"/>
                  </a:lnTo>
                  <a:lnTo>
                    <a:pt x="14859" y="56007"/>
                  </a:lnTo>
                  <a:lnTo>
                    <a:pt x="19050" y="57912"/>
                  </a:lnTo>
                  <a:lnTo>
                    <a:pt x="27813" y="57912"/>
                  </a:lnTo>
                  <a:lnTo>
                    <a:pt x="32385" y="57150"/>
                  </a:lnTo>
                  <a:lnTo>
                    <a:pt x="33337" y="56007"/>
                  </a:lnTo>
                  <a:lnTo>
                    <a:pt x="35560" y="53340"/>
                  </a:lnTo>
                  <a:lnTo>
                    <a:pt x="38100" y="50292"/>
                  </a:lnTo>
                  <a:lnTo>
                    <a:pt x="40386" y="56007"/>
                  </a:lnTo>
                  <a:lnTo>
                    <a:pt x="45720" y="57912"/>
                  </a:lnTo>
                  <a:lnTo>
                    <a:pt x="53340" y="57912"/>
                  </a:lnTo>
                  <a:lnTo>
                    <a:pt x="56007" y="55245"/>
                  </a:lnTo>
                  <a:lnTo>
                    <a:pt x="56794" y="53340"/>
                  </a:lnTo>
                  <a:lnTo>
                    <a:pt x="57912" y="50673"/>
                  </a:lnTo>
                  <a:lnTo>
                    <a:pt x="60579" y="45720"/>
                  </a:lnTo>
                  <a:lnTo>
                    <a:pt x="61658" y="39243"/>
                  </a:lnTo>
                  <a:lnTo>
                    <a:pt x="61722" y="36576"/>
                  </a:lnTo>
                  <a:close/>
                </a:path>
                <a:path w="127635" h="83184">
                  <a:moveTo>
                    <a:pt x="127635" y="63627"/>
                  </a:moveTo>
                  <a:lnTo>
                    <a:pt x="72009" y="63627"/>
                  </a:lnTo>
                  <a:lnTo>
                    <a:pt x="72009" y="69342"/>
                  </a:lnTo>
                  <a:lnTo>
                    <a:pt x="124587" y="69342"/>
                  </a:lnTo>
                  <a:lnTo>
                    <a:pt x="127635" y="69342"/>
                  </a:lnTo>
                  <a:lnTo>
                    <a:pt x="127635" y="636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567609" y="815454"/>
            <a:ext cx="216535" cy="561975"/>
            <a:chOff x="2567609" y="815454"/>
            <a:chExt cx="216535" cy="561975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7609" y="1258176"/>
              <a:ext cx="118872" cy="1192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4096" y="1096251"/>
              <a:ext cx="118872" cy="11887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578277" y="815454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87410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410" y="91440"/>
                  </a:moveTo>
                  <a:lnTo>
                    <a:pt x="59436" y="91440"/>
                  </a:lnTo>
                  <a:lnTo>
                    <a:pt x="96012" y="118872"/>
                  </a:lnTo>
                  <a:lnTo>
                    <a:pt x="87410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720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78277" y="815454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720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96012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64764" y="93432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64764" y="93432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3490773" y="880224"/>
            <a:ext cx="427355" cy="475615"/>
            <a:chOff x="3490773" y="880224"/>
            <a:chExt cx="427355" cy="475615"/>
          </a:xfrm>
        </p:grpSpPr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39540" y="880224"/>
              <a:ext cx="118872" cy="1188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87952" y="1009764"/>
              <a:ext cx="118872" cy="11925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496488" y="1150353"/>
              <a:ext cx="161925" cy="151765"/>
            </a:xfrm>
            <a:custGeom>
              <a:avLst/>
              <a:gdLst/>
              <a:ahLst/>
              <a:cxnLst/>
              <a:rect l="l" t="t" r="r" b="b"/>
              <a:pathLst>
                <a:path w="161925" h="151765">
                  <a:moveTo>
                    <a:pt x="161925" y="57912"/>
                  </a:moveTo>
                  <a:lnTo>
                    <a:pt x="0" y="57912"/>
                  </a:lnTo>
                  <a:lnTo>
                    <a:pt x="50292" y="93726"/>
                  </a:lnTo>
                  <a:lnTo>
                    <a:pt x="31242" y="151257"/>
                  </a:lnTo>
                  <a:lnTo>
                    <a:pt x="80772" y="116205"/>
                  </a:lnTo>
                  <a:lnTo>
                    <a:pt x="119076" y="116205"/>
                  </a:lnTo>
                  <a:lnTo>
                    <a:pt x="111633" y="93726"/>
                  </a:lnTo>
                  <a:lnTo>
                    <a:pt x="161925" y="57912"/>
                  </a:lnTo>
                  <a:close/>
                </a:path>
                <a:path w="161925" h="151765">
                  <a:moveTo>
                    <a:pt x="119076" y="116205"/>
                  </a:moveTo>
                  <a:lnTo>
                    <a:pt x="80772" y="116205"/>
                  </a:lnTo>
                  <a:lnTo>
                    <a:pt x="130683" y="151257"/>
                  </a:lnTo>
                  <a:lnTo>
                    <a:pt x="119076" y="116205"/>
                  </a:lnTo>
                  <a:close/>
                </a:path>
                <a:path w="161925" h="151765">
                  <a:moveTo>
                    <a:pt x="80772" y="0"/>
                  </a:moveTo>
                  <a:lnTo>
                    <a:pt x="62103" y="57912"/>
                  </a:lnTo>
                  <a:lnTo>
                    <a:pt x="99822" y="57912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96487" y="1150353"/>
              <a:ext cx="161925" cy="151765"/>
            </a:xfrm>
            <a:custGeom>
              <a:avLst/>
              <a:gdLst/>
              <a:ahLst/>
              <a:cxnLst/>
              <a:rect l="l" t="t" r="r" b="b"/>
              <a:pathLst>
                <a:path w="161925" h="151765">
                  <a:moveTo>
                    <a:pt x="80772" y="0"/>
                  </a:moveTo>
                  <a:lnTo>
                    <a:pt x="62103" y="57912"/>
                  </a:lnTo>
                  <a:lnTo>
                    <a:pt x="0" y="57912"/>
                  </a:lnTo>
                  <a:lnTo>
                    <a:pt x="50292" y="93726"/>
                  </a:lnTo>
                  <a:lnTo>
                    <a:pt x="31242" y="151257"/>
                  </a:lnTo>
                  <a:lnTo>
                    <a:pt x="80772" y="116205"/>
                  </a:lnTo>
                  <a:lnTo>
                    <a:pt x="130683" y="151257"/>
                  </a:lnTo>
                  <a:lnTo>
                    <a:pt x="111633" y="93726"/>
                  </a:lnTo>
                  <a:lnTo>
                    <a:pt x="161925" y="57912"/>
                  </a:lnTo>
                  <a:lnTo>
                    <a:pt x="99822" y="57912"/>
                  </a:lnTo>
                  <a:lnTo>
                    <a:pt x="80772" y="0"/>
                  </a:lnTo>
                  <a:close/>
                </a:path>
                <a:path w="161925" h="151765">
                  <a:moveTo>
                    <a:pt x="0" y="0"/>
                  </a:moveTo>
                  <a:lnTo>
                    <a:pt x="0" y="0"/>
                  </a:lnTo>
                </a:path>
                <a:path w="161925" h="151765">
                  <a:moveTo>
                    <a:pt x="161925" y="151257"/>
                  </a:moveTo>
                  <a:lnTo>
                    <a:pt x="161925" y="151257"/>
                  </a:lnTo>
                </a:path>
              </a:pathLst>
            </a:custGeom>
            <a:ln w="11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26028" y="1020813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533"/>
                  </a:lnTo>
                  <a:lnTo>
                    <a:pt x="22860" y="118872"/>
                  </a:lnTo>
                  <a:lnTo>
                    <a:pt x="59436" y="91059"/>
                  </a:lnTo>
                  <a:lnTo>
                    <a:pt x="87216" y="91059"/>
                  </a:lnTo>
                  <a:lnTo>
                    <a:pt x="81915" y="73533"/>
                  </a:lnTo>
                  <a:lnTo>
                    <a:pt x="118872" y="45339"/>
                  </a:lnTo>
                  <a:close/>
                </a:path>
                <a:path w="119379" h="119380">
                  <a:moveTo>
                    <a:pt x="87216" y="91059"/>
                  </a:moveTo>
                  <a:lnTo>
                    <a:pt x="59436" y="91059"/>
                  </a:lnTo>
                  <a:lnTo>
                    <a:pt x="95631" y="118872"/>
                  </a:lnTo>
                  <a:lnTo>
                    <a:pt x="87216" y="91059"/>
                  </a:lnTo>
                  <a:close/>
                </a:path>
                <a:path w="119379" h="119380">
                  <a:moveTo>
                    <a:pt x="59436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626027" y="1020813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533"/>
                  </a:lnTo>
                  <a:lnTo>
                    <a:pt x="22860" y="118872"/>
                  </a:lnTo>
                  <a:lnTo>
                    <a:pt x="59436" y="91059"/>
                  </a:lnTo>
                  <a:lnTo>
                    <a:pt x="95631" y="118872"/>
                  </a:lnTo>
                  <a:lnTo>
                    <a:pt x="81915" y="73533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  <a:path w="119379" h="119380">
                  <a:moveTo>
                    <a:pt x="0" y="0"/>
                  </a:moveTo>
                  <a:lnTo>
                    <a:pt x="0" y="0"/>
                  </a:lnTo>
                </a:path>
                <a:path w="119379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651555" y="1236840"/>
              <a:ext cx="59690" cy="72390"/>
            </a:xfrm>
            <a:custGeom>
              <a:avLst/>
              <a:gdLst/>
              <a:ahLst/>
              <a:cxnLst/>
              <a:rect l="l" t="t" r="r" b="b"/>
              <a:pathLst>
                <a:path w="59689" h="72390">
                  <a:moveTo>
                    <a:pt x="22098" y="0"/>
                  </a:moveTo>
                  <a:lnTo>
                    <a:pt x="14097" y="0"/>
                  </a:lnTo>
                  <a:lnTo>
                    <a:pt x="12954" y="5334"/>
                  </a:lnTo>
                  <a:lnTo>
                    <a:pt x="12573" y="6858"/>
                  </a:lnTo>
                  <a:lnTo>
                    <a:pt x="381" y="65151"/>
                  </a:lnTo>
                  <a:lnTo>
                    <a:pt x="0" y="66675"/>
                  </a:lnTo>
                  <a:lnTo>
                    <a:pt x="0" y="71247"/>
                  </a:lnTo>
                  <a:lnTo>
                    <a:pt x="2286" y="72390"/>
                  </a:lnTo>
                  <a:lnTo>
                    <a:pt x="6096" y="72390"/>
                  </a:lnTo>
                  <a:lnTo>
                    <a:pt x="8763" y="71247"/>
                  </a:lnTo>
                  <a:lnTo>
                    <a:pt x="9906" y="68580"/>
                  </a:lnTo>
                  <a:lnTo>
                    <a:pt x="10668" y="67056"/>
                  </a:lnTo>
                  <a:lnTo>
                    <a:pt x="13335" y="51816"/>
                  </a:lnTo>
                  <a:lnTo>
                    <a:pt x="14097" y="48768"/>
                  </a:lnTo>
                  <a:lnTo>
                    <a:pt x="32242" y="48768"/>
                  </a:lnTo>
                  <a:lnTo>
                    <a:pt x="34242" y="46482"/>
                  </a:lnTo>
                  <a:lnTo>
                    <a:pt x="17526" y="46482"/>
                  </a:lnTo>
                  <a:lnTo>
                    <a:pt x="17526" y="32385"/>
                  </a:lnTo>
                  <a:lnTo>
                    <a:pt x="18288" y="30480"/>
                  </a:lnTo>
                  <a:lnTo>
                    <a:pt x="22098" y="12954"/>
                  </a:lnTo>
                  <a:lnTo>
                    <a:pt x="22479" y="10287"/>
                  </a:lnTo>
                  <a:lnTo>
                    <a:pt x="23622" y="5334"/>
                  </a:lnTo>
                  <a:lnTo>
                    <a:pt x="23622" y="2286"/>
                  </a:lnTo>
                  <a:lnTo>
                    <a:pt x="22098" y="0"/>
                  </a:lnTo>
                  <a:close/>
                </a:path>
                <a:path w="59689" h="72390">
                  <a:moveTo>
                    <a:pt x="32242" y="48768"/>
                  </a:moveTo>
                  <a:lnTo>
                    <a:pt x="14097" y="48768"/>
                  </a:lnTo>
                  <a:lnTo>
                    <a:pt x="18288" y="50292"/>
                  </a:lnTo>
                  <a:lnTo>
                    <a:pt x="26670" y="50292"/>
                  </a:lnTo>
                  <a:lnTo>
                    <a:pt x="31242" y="49911"/>
                  </a:lnTo>
                  <a:lnTo>
                    <a:pt x="32242" y="48768"/>
                  </a:lnTo>
                  <a:close/>
                </a:path>
                <a:path w="59689" h="72390">
                  <a:moveTo>
                    <a:pt x="46101" y="43815"/>
                  </a:moveTo>
                  <a:lnTo>
                    <a:pt x="36576" y="43815"/>
                  </a:lnTo>
                  <a:lnTo>
                    <a:pt x="38862" y="48768"/>
                  </a:lnTo>
                  <a:lnTo>
                    <a:pt x="44196" y="50292"/>
                  </a:lnTo>
                  <a:lnTo>
                    <a:pt x="51435" y="50292"/>
                  </a:lnTo>
                  <a:lnTo>
                    <a:pt x="54102" y="48006"/>
                  </a:lnTo>
                  <a:lnTo>
                    <a:pt x="54864" y="46482"/>
                  </a:lnTo>
                  <a:lnTo>
                    <a:pt x="47244" y="46482"/>
                  </a:lnTo>
                  <a:lnTo>
                    <a:pt x="46101" y="46101"/>
                  </a:lnTo>
                  <a:lnTo>
                    <a:pt x="46101" y="43815"/>
                  </a:lnTo>
                  <a:close/>
                </a:path>
                <a:path w="59689" h="72390">
                  <a:moveTo>
                    <a:pt x="51816" y="762"/>
                  </a:moveTo>
                  <a:lnTo>
                    <a:pt x="46863" y="762"/>
                  </a:lnTo>
                  <a:lnTo>
                    <a:pt x="43815" y="1905"/>
                  </a:lnTo>
                  <a:lnTo>
                    <a:pt x="42672" y="6858"/>
                  </a:lnTo>
                  <a:lnTo>
                    <a:pt x="36195" y="36957"/>
                  </a:lnTo>
                  <a:lnTo>
                    <a:pt x="35814" y="39243"/>
                  </a:lnTo>
                  <a:lnTo>
                    <a:pt x="32385" y="42672"/>
                  </a:lnTo>
                  <a:lnTo>
                    <a:pt x="29337" y="45339"/>
                  </a:lnTo>
                  <a:lnTo>
                    <a:pt x="26670" y="46482"/>
                  </a:lnTo>
                  <a:lnTo>
                    <a:pt x="34242" y="46482"/>
                  </a:lnTo>
                  <a:lnTo>
                    <a:pt x="36576" y="43815"/>
                  </a:lnTo>
                  <a:lnTo>
                    <a:pt x="46101" y="43815"/>
                  </a:lnTo>
                  <a:lnTo>
                    <a:pt x="46101" y="38862"/>
                  </a:lnTo>
                  <a:lnTo>
                    <a:pt x="47332" y="33909"/>
                  </a:lnTo>
                  <a:lnTo>
                    <a:pt x="49911" y="22860"/>
                  </a:lnTo>
                  <a:lnTo>
                    <a:pt x="50292" y="20574"/>
                  </a:lnTo>
                  <a:lnTo>
                    <a:pt x="51435" y="16383"/>
                  </a:lnTo>
                  <a:lnTo>
                    <a:pt x="51870" y="12954"/>
                  </a:lnTo>
                  <a:lnTo>
                    <a:pt x="52197" y="10668"/>
                  </a:lnTo>
                  <a:lnTo>
                    <a:pt x="53236" y="6858"/>
                  </a:lnTo>
                  <a:lnTo>
                    <a:pt x="53340" y="3429"/>
                  </a:lnTo>
                  <a:lnTo>
                    <a:pt x="51816" y="762"/>
                  </a:lnTo>
                  <a:close/>
                </a:path>
                <a:path w="59689" h="72390">
                  <a:moveTo>
                    <a:pt x="59436" y="31623"/>
                  </a:moveTo>
                  <a:lnTo>
                    <a:pt x="56007" y="31623"/>
                  </a:lnTo>
                  <a:lnTo>
                    <a:pt x="54864" y="32766"/>
                  </a:lnTo>
                  <a:lnTo>
                    <a:pt x="54864" y="35433"/>
                  </a:lnTo>
                  <a:lnTo>
                    <a:pt x="52578" y="44196"/>
                  </a:lnTo>
                  <a:lnTo>
                    <a:pt x="50673" y="46482"/>
                  </a:lnTo>
                  <a:lnTo>
                    <a:pt x="54864" y="46482"/>
                  </a:lnTo>
                  <a:lnTo>
                    <a:pt x="58293" y="39624"/>
                  </a:lnTo>
                  <a:lnTo>
                    <a:pt x="59359" y="34290"/>
                  </a:lnTo>
                  <a:lnTo>
                    <a:pt x="59436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99002" y="1236840"/>
              <a:ext cx="118872" cy="11887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718610" y="1265796"/>
              <a:ext cx="59055" cy="68580"/>
            </a:xfrm>
            <a:custGeom>
              <a:avLst/>
              <a:gdLst/>
              <a:ahLst/>
              <a:cxnLst/>
              <a:rect l="l" t="t" r="r" b="b"/>
              <a:pathLst>
                <a:path w="59054" h="68580">
                  <a:moveTo>
                    <a:pt x="31242" y="0"/>
                  </a:moveTo>
                  <a:lnTo>
                    <a:pt x="27432" y="0"/>
                  </a:lnTo>
                  <a:lnTo>
                    <a:pt x="27432" y="31623"/>
                  </a:lnTo>
                  <a:lnTo>
                    <a:pt x="0" y="31623"/>
                  </a:lnTo>
                  <a:lnTo>
                    <a:pt x="0" y="36576"/>
                  </a:lnTo>
                  <a:lnTo>
                    <a:pt x="27432" y="36576"/>
                  </a:lnTo>
                  <a:lnTo>
                    <a:pt x="27432" y="68199"/>
                  </a:lnTo>
                  <a:lnTo>
                    <a:pt x="31242" y="68199"/>
                  </a:lnTo>
                  <a:lnTo>
                    <a:pt x="31242" y="36576"/>
                  </a:lnTo>
                  <a:lnTo>
                    <a:pt x="58674" y="36576"/>
                  </a:lnTo>
                  <a:lnTo>
                    <a:pt x="58674" y="31623"/>
                  </a:lnTo>
                  <a:lnTo>
                    <a:pt x="31242" y="31623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3269793" y="966711"/>
            <a:ext cx="205104" cy="248920"/>
            <a:chOff x="3269793" y="966711"/>
            <a:chExt cx="205104" cy="248920"/>
          </a:xfrm>
        </p:grpSpPr>
        <p:sp>
          <p:nvSpPr>
            <p:cNvPr id="41" name="object 41"/>
            <p:cNvSpPr/>
            <p:nvPr/>
          </p:nvSpPr>
          <p:spPr>
            <a:xfrm>
              <a:off x="3355899" y="96671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79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79" h="119380">
                  <a:moveTo>
                    <a:pt x="59436" y="0"/>
                  </a:moveTo>
                  <a:lnTo>
                    <a:pt x="45720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55899" y="96671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59436" y="0"/>
                  </a:moveTo>
                  <a:lnTo>
                    <a:pt x="45720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79" h="119380">
                  <a:moveTo>
                    <a:pt x="0" y="0"/>
                  </a:moveTo>
                  <a:lnTo>
                    <a:pt x="0" y="0"/>
                  </a:lnTo>
                </a:path>
                <a:path w="119379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69793" y="109625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118872" y="45339"/>
                  </a:moveTo>
                  <a:lnTo>
                    <a:pt x="0" y="45339"/>
                  </a:lnTo>
                  <a:lnTo>
                    <a:pt x="36576" y="73914"/>
                  </a:lnTo>
                  <a:lnTo>
                    <a:pt x="22860" y="118872"/>
                  </a:lnTo>
                  <a:lnTo>
                    <a:pt x="59055" y="91440"/>
                  </a:lnTo>
                  <a:lnTo>
                    <a:pt x="87029" y="91440"/>
                  </a:lnTo>
                  <a:lnTo>
                    <a:pt x="81534" y="73914"/>
                  </a:lnTo>
                  <a:lnTo>
                    <a:pt x="118872" y="45339"/>
                  </a:lnTo>
                  <a:close/>
                </a:path>
                <a:path w="119379" h="119380">
                  <a:moveTo>
                    <a:pt x="87029" y="91440"/>
                  </a:moveTo>
                  <a:lnTo>
                    <a:pt x="59055" y="91440"/>
                  </a:lnTo>
                  <a:lnTo>
                    <a:pt x="95631" y="118872"/>
                  </a:lnTo>
                  <a:lnTo>
                    <a:pt x="87029" y="91440"/>
                  </a:lnTo>
                  <a:close/>
                </a:path>
                <a:path w="119379" h="119380">
                  <a:moveTo>
                    <a:pt x="59055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055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69793" y="109625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59055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576" y="73914"/>
                  </a:lnTo>
                  <a:lnTo>
                    <a:pt x="22860" y="118872"/>
                  </a:lnTo>
                  <a:lnTo>
                    <a:pt x="59055" y="91440"/>
                  </a:lnTo>
                  <a:lnTo>
                    <a:pt x="95631" y="118872"/>
                  </a:lnTo>
                  <a:lnTo>
                    <a:pt x="81534" y="73914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055" y="0"/>
                  </a:lnTo>
                  <a:close/>
                </a:path>
                <a:path w="119379" h="119380">
                  <a:moveTo>
                    <a:pt x="0" y="0"/>
                  </a:moveTo>
                  <a:lnTo>
                    <a:pt x="0" y="0"/>
                  </a:lnTo>
                </a:path>
                <a:path w="119379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42386" y="1398765"/>
            <a:ext cx="118872" cy="118872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269793" y="1279893"/>
            <a:ext cx="118872" cy="118872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80130" y="1409433"/>
            <a:ext cx="118872" cy="118872"/>
          </a:xfrm>
          <a:prstGeom prst="rect">
            <a:avLst/>
          </a:prstGeom>
        </p:spPr>
      </p:pic>
      <p:grpSp>
        <p:nvGrpSpPr>
          <p:cNvPr id="48" name="object 48"/>
          <p:cNvGrpSpPr/>
          <p:nvPr/>
        </p:nvGrpSpPr>
        <p:grpSpPr>
          <a:xfrm>
            <a:off x="2686481" y="1431150"/>
            <a:ext cx="226695" cy="184150"/>
            <a:chOff x="2686481" y="1431150"/>
            <a:chExt cx="226695" cy="184150"/>
          </a:xfrm>
        </p:grpSpPr>
        <p:sp>
          <p:nvSpPr>
            <p:cNvPr id="49" name="object 49"/>
            <p:cNvSpPr/>
            <p:nvPr/>
          </p:nvSpPr>
          <p:spPr>
            <a:xfrm>
              <a:off x="2686481" y="1431150"/>
              <a:ext cx="129539" cy="119380"/>
            </a:xfrm>
            <a:custGeom>
              <a:avLst/>
              <a:gdLst/>
              <a:ahLst/>
              <a:cxnLst/>
              <a:rect l="l" t="t" r="r" b="b"/>
              <a:pathLst>
                <a:path w="129539" h="119380">
                  <a:moveTo>
                    <a:pt x="129540" y="45339"/>
                  </a:moveTo>
                  <a:lnTo>
                    <a:pt x="0" y="45339"/>
                  </a:lnTo>
                  <a:lnTo>
                    <a:pt x="40386" y="73914"/>
                  </a:lnTo>
                  <a:lnTo>
                    <a:pt x="25146" y="118872"/>
                  </a:lnTo>
                  <a:lnTo>
                    <a:pt x="64770" y="91440"/>
                  </a:lnTo>
                  <a:lnTo>
                    <a:pt x="95095" y="91440"/>
                  </a:lnTo>
                  <a:lnTo>
                    <a:pt x="89154" y="73914"/>
                  </a:lnTo>
                  <a:lnTo>
                    <a:pt x="129540" y="45339"/>
                  </a:lnTo>
                  <a:close/>
                </a:path>
                <a:path w="129539" h="119380">
                  <a:moveTo>
                    <a:pt x="95095" y="91440"/>
                  </a:moveTo>
                  <a:lnTo>
                    <a:pt x="64770" y="91440"/>
                  </a:lnTo>
                  <a:lnTo>
                    <a:pt x="104394" y="118872"/>
                  </a:lnTo>
                  <a:lnTo>
                    <a:pt x="95095" y="91440"/>
                  </a:lnTo>
                  <a:close/>
                </a:path>
                <a:path w="129539" h="119380">
                  <a:moveTo>
                    <a:pt x="64770" y="0"/>
                  </a:moveTo>
                  <a:lnTo>
                    <a:pt x="49530" y="45339"/>
                  </a:lnTo>
                  <a:lnTo>
                    <a:pt x="80010" y="45339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686481" y="1431150"/>
              <a:ext cx="129539" cy="119380"/>
            </a:xfrm>
            <a:custGeom>
              <a:avLst/>
              <a:gdLst/>
              <a:ahLst/>
              <a:cxnLst/>
              <a:rect l="l" t="t" r="r" b="b"/>
              <a:pathLst>
                <a:path w="129539" h="119380">
                  <a:moveTo>
                    <a:pt x="64770" y="0"/>
                  </a:moveTo>
                  <a:lnTo>
                    <a:pt x="49530" y="45339"/>
                  </a:lnTo>
                  <a:lnTo>
                    <a:pt x="0" y="45339"/>
                  </a:lnTo>
                  <a:lnTo>
                    <a:pt x="40386" y="73914"/>
                  </a:lnTo>
                  <a:lnTo>
                    <a:pt x="25146" y="118872"/>
                  </a:lnTo>
                  <a:lnTo>
                    <a:pt x="64770" y="91440"/>
                  </a:lnTo>
                  <a:lnTo>
                    <a:pt x="104394" y="118872"/>
                  </a:lnTo>
                  <a:lnTo>
                    <a:pt x="89154" y="73914"/>
                  </a:lnTo>
                  <a:lnTo>
                    <a:pt x="129540" y="45339"/>
                  </a:lnTo>
                  <a:lnTo>
                    <a:pt x="80010" y="45339"/>
                  </a:lnTo>
                  <a:lnTo>
                    <a:pt x="64770" y="0"/>
                  </a:lnTo>
                  <a:close/>
                </a:path>
                <a:path w="129539" h="119380">
                  <a:moveTo>
                    <a:pt x="0" y="0"/>
                  </a:moveTo>
                  <a:lnTo>
                    <a:pt x="0" y="0"/>
                  </a:lnTo>
                </a:path>
                <a:path w="129539" h="119380">
                  <a:moveTo>
                    <a:pt x="129540" y="118872"/>
                  </a:moveTo>
                  <a:lnTo>
                    <a:pt x="129540" y="118872"/>
                  </a:lnTo>
                </a:path>
              </a:pathLst>
            </a:custGeom>
            <a:ln w="3175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21355" y="1532496"/>
              <a:ext cx="92075" cy="82550"/>
            </a:xfrm>
            <a:custGeom>
              <a:avLst/>
              <a:gdLst/>
              <a:ahLst/>
              <a:cxnLst/>
              <a:rect l="l" t="t" r="r" b="b"/>
              <a:pathLst>
                <a:path w="92075" h="82550">
                  <a:moveTo>
                    <a:pt x="80772" y="0"/>
                  </a:moveTo>
                  <a:lnTo>
                    <a:pt x="64008" y="0"/>
                  </a:lnTo>
                  <a:lnTo>
                    <a:pt x="57531" y="9525"/>
                  </a:lnTo>
                  <a:lnTo>
                    <a:pt x="54864" y="13716"/>
                  </a:lnTo>
                  <a:lnTo>
                    <a:pt x="50673" y="1905"/>
                  </a:lnTo>
                  <a:lnTo>
                    <a:pt x="40767" y="0"/>
                  </a:lnTo>
                  <a:lnTo>
                    <a:pt x="35433" y="0"/>
                  </a:lnTo>
                  <a:lnTo>
                    <a:pt x="22592" y="3756"/>
                  </a:lnTo>
                  <a:lnTo>
                    <a:pt x="13287" y="12334"/>
                  </a:lnTo>
                  <a:lnTo>
                    <a:pt x="7625" y="21699"/>
                  </a:lnTo>
                  <a:lnTo>
                    <a:pt x="5715" y="27813"/>
                  </a:lnTo>
                  <a:lnTo>
                    <a:pt x="5715" y="29718"/>
                  </a:lnTo>
                  <a:lnTo>
                    <a:pt x="9906" y="29718"/>
                  </a:lnTo>
                  <a:lnTo>
                    <a:pt x="10287" y="27813"/>
                  </a:lnTo>
                  <a:lnTo>
                    <a:pt x="15817" y="16085"/>
                  </a:lnTo>
                  <a:lnTo>
                    <a:pt x="22526" y="8858"/>
                  </a:lnTo>
                  <a:lnTo>
                    <a:pt x="29307" y="5203"/>
                  </a:lnTo>
                  <a:lnTo>
                    <a:pt x="35052" y="4191"/>
                  </a:lnTo>
                  <a:lnTo>
                    <a:pt x="38481" y="4191"/>
                  </a:lnTo>
                  <a:lnTo>
                    <a:pt x="44577" y="5715"/>
                  </a:lnTo>
                  <a:lnTo>
                    <a:pt x="44577" y="16002"/>
                  </a:lnTo>
                  <a:lnTo>
                    <a:pt x="35052" y="59055"/>
                  </a:lnTo>
                  <a:lnTo>
                    <a:pt x="17907" y="78105"/>
                  </a:lnTo>
                  <a:lnTo>
                    <a:pt x="12192" y="78105"/>
                  </a:lnTo>
                  <a:lnTo>
                    <a:pt x="8001" y="75819"/>
                  </a:lnTo>
                  <a:lnTo>
                    <a:pt x="12954" y="75057"/>
                  </a:lnTo>
                  <a:lnTo>
                    <a:pt x="17526" y="70866"/>
                  </a:lnTo>
                  <a:lnTo>
                    <a:pt x="17526" y="61341"/>
                  </a:lnTo>
                  <a:lnTo>
                    <a:pt x="12954" y="59436"/>
                  </a:lnTo>
                  <a:lnTo>
                    <a:pt x="4572" y="59436"/>
                  </a:lnTo>
                  <a:lnTo>
                    <a:pt x="0" y="64770"/>
                  </a:lnTo>
                  <a:lnTo>
                    <a:pt x="0" y="78486"/>
                  </a:lnTo>
                  <a:lnTo>
                    <a:pt x="9525" y="82296"/>
                  </a:lnTo>
                  <a:lnTo>
                    <a:pt x="29718" y="82296"/>
                  </a:lnTo>
                  <a:lnTo>
                    <a:pt x="36195" y="69342"/>
                  </a:lnTo>
                  <a:lnTo>
                    <a:pt x="36195" y="68199"/>
                  </a:lnTo>
                  <a:lnTo>
                    <a:pt x="38481" y="75057"/>
                  </a:lnTo>
                  <a:lnTo>
                    <a:pt x="45339" y="82296"/>
                  </a:lnTo>
                  <a:lnTo>
                    <a:pt x="56388" y="82296"/>
                  </a:lnTo>
                  <a:lnTo>
                    <a:pt x="69008" y="78539"/>
                  </a:lnTo>
                  <a:lnTo>
                    <a:pt x="78200" y="69961"/>
                  </a:lnTo>
                  <a:lnTo>
                    <a:pt x="83820" y="60596"/>
                  </a:lnTo>
                  <a:lnTo>
                    <a:pt x="85725" y="54483"/>
                  </a:lnTo>
                  <a:lnTo>
                    <a:pt x="85725" y="52197"/>
                  </a:lnTo>
                  <a:lnTo>
                    <a:pt x="82296" y="52197"/>
                  </a:lnTo>
                  <a:lnTo>
                    <a:pt x="81915" y="52578"/>
                  </a:lnTo>
                  <a:lnTo>
                    <a:pt x="81534" y="54483"/>
                  </a:lnTo>
                  <a:lnTo>
                    <a:pt x="75896" y="66210"/>
                  </a:lnTo>
                  <a:lnTo>
                    <a:pt x="69008" y="73437"/>
                  </a:lnTo>
                  <a:lnTo>
                    <a:pt x="62192" y="77092"/>
                  </a:lnTo>
                  <a:lnTo>
                    <a:pt x="56769" y="78105"/>
                  </a:lnTo>
                  <a:lnTo>
                    <a:pt x="49530" y="78105"/>
                  </a:lnTo>
                  <a:lnTo>
                    <a:pt x="46863" y="72390"/>
                  </a:lnTo>
                  <a:lnTo>
                    <a:pt x="46863" y="62103"/>
                  </a:lnTo>
                  <a:lnTo>
                    <a:pt x="48006" y="58674"/>
                  </a:lnTo>
                  <a:lnTo>
                    <a:pt x="49911" y="50292"/>
                  </a:lnTo>
                  <a:lnTo>
                    <a:pt x="56388" y="25908"/>
                  </a:lnTo>
                  <a:lnTo>
                    <a:pt x="57685" y="20264"/>
                  </a:lnTo>
                  <a:lnTo>
                    <a:pt x="60769" y="13049"/>
                  </a:lnTo>
                  <a:lnTo>
                    <a:pt x="66139" y="6834"/>
                  </a:lnTo>
                  <a:lnTo>
                    <a:pt x="74295" y="4191"/>
                  </a:lnTo>
                  <a:lnTo>
                    <a:pt x="79629" y="4191"/>
                  </a:lnTo>
                  <a:lnTo>
                    <a:pt x="83058" y="6096"/>
                  </a:lnTo>
                  <a:lnTo>
                    <a:pt x="78867" y="7239"/>
                  </a:lnTo>
                  <a:lnTo>
                    <a:pt x="74295" y="12192"/>
                  </a:lnTo>
                  <a:lnTo>
                    <a:pt x="74295" y="18669"/>
                  </a:lnTo>
                  <a:lnTo>
                    <a:pt x="76581" y="22860"/>
                  </a:lnTo>
                  <a:lnTo>
                    <a:pt x="85725" y="22860"/>
                  </a:lnTo>
                  <a:lnTo>
                    <a:pt x="91821" y="19812"/>
                  </a:lnTo>
                  <a:lnTo>
                    <a:pt x="91821" y="2667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2" name="object 5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56705" y="1673682"/>
            <a:ext cx="59601" cy="59601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1862366" y="1934542"/>
            <a:ext cx="1047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229" dirty="0">
                <a:latin typeface="Cambria"/>
                <a:cs typeface="Cambria"/>
              </a:rPr>
              <a:t>−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66877" y="1564963"/>
            <a:ext cx="1965325" cy="3924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000" spc="-15" dirty="0">
                <a:latin typeface="Tahoma"/>
                <a:cs typeface="Tahoma"/>
              </a:rPr>
              <a:t>The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mean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each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class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by</a:t>
            </a:r>
            <a:endParaRPr sz="1000">
              <a:latin typeface="Tahoma"/>
              <a:cs typeface="Tahoma"/>
            </a:endParaRPr>
          </a:p>
          <a:p>
            <a:pPr marL="1777364">
              <a:lnSpc>
                <a:spcPct val="100000"/>
              </a:lnSpc>
              <a:spcBef>
                <a:spcPts val="244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spc="-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1</a:t>
            </a:r>
            <a:r>
              <a:rPr sz="1000" u="sng" spc="12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106256" y="1952439"/>
            <a:ext cx="2451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i="1" spc="105" dirty="0">
                <a:latin typeface="Arial"/>
                <a:cs typeface="Arial"/>
              </a:rPr>
              <a:t>N</a:t>
            </a:r>
            <a:r>
              <a:rPr sz="1050" spc="157" baseline="-11904" dirty="0">
                <a:latin typeface="Cambria"/>
                <a:cs typeface="Cambria"/>
              </a:rPr>
              <a:t>−</a:t>
            </a:r>
            <a:endParaRPr sz="1050" baseline="-11904">
              <a:latin typeface="Cambria"/>
              <a:cs typeface="Cambr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349500" y="1851025"/>
            <a:ext cx="20827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44" dirty="0">
                <a:latin typeface="Lucida Sans Unicode"/>
                <a:cs typeface="Lucida Sans Unicode"/>
              </a:rPr>
              <a:t>Σ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317546" y="2065060"/>
            <a:ext cx="3613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50" i="1" spc="-15" baseline="7936" dirty="0">
                <a:latin typeface="Arial"/>
                <a:cs typeface="Arial"/>
              </a:rPr>
              <a:t>y</a:t>
            </a:r>
            <a:r>
              <a:rPr sz="500" i="1" spc="-10" dirty="0">
                <a:latin typeface="Arial"/>
                <a:cs typeface="Arial"/>
              </a:rPr>
              <a:t>n</a:t>
            </a:r>
            <a:r>
              <a:rPr sz="500" i="1" spc="-85" dirty="0">
                <a:latin typeface="Arial"/>
                <a:cs typeface="Arial"/>
              </a:rPr>
              <a:t> </a:t>
            </a:r>
            <a:r>
              <a:rPr sz="1050" spc="247" baseline="7936" dirty="0">
                <a:latin typeface="Microsoft Sans Serif"/>
                <a:cs typeface="Microsoft Sans Serif"/>
              </a:rPr>
              <a:t>=</a:t>
            </a:r>
            <a:r>
              <a:rPr sz="1050" spc="345" baseline="7936" dirty="0">
                <a:latin typeface="Cambria"/>
                <a:cs typeface="Cambria"/>
              </a:rPr>
              <a:t>−</a:t>
            </a:r>
            <a:r>
              <a:rPr sz="1050" spc="-30" baseline="7936" dirty="0">
                <a:latin typeface="Microsoft Sans Serif"/>
                <a:cs typeface="Microsoft Sans Serif"/>
              </a:rPr>
              <a:t>1</a:t>
            </a:r>
            <a:endParaRPr sz="1050" baseline="7936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772805" y="1865647"/>
            <a:ext cx="9652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88365" algn="l"/>
              </a:tabLst>
            </a:pPr>
            <a:r>
              <a:rPr sz="1000" b="1" i="1" spc="-20" dirty="0">
                <a:latin typeface="Verdana"/>
                <a:cs typeface="Verdana"/>
              </a:rPr>
              <a:t>µ  </a:t>
            </a:r>
            <a:r>
              <a:rPr sz="1000" b="1" i="1" spc="-80" dirty="0">
                <a:latin typeface="Verdana"/>
                <a:cs typeface="Verdana"/>
              </a:rPr>
              <a:t> </a:t>
            </a:r>
            <a:r>
              <a:rPr sz="1000" spc="45" dirty="0">
                <a:latin typeface="Tahoma"/>
                <a:cs typeface="Tahoma"/>
              </a:rPr>
              <a:t>=</a:t>
            </a:r>
            <a:r>
              <a:rPr sz="1000" dirty="0">
                <a:latin typeface="Tahoma"/>
                <a:cs typeface="Tahoma"/>
              </a:rPr>
              <a:t>	</a:t>
            </a:r>
            <a:r>
              <a:rPr sz="1000" b="1" i="1" spc="-5" dirty="0">
                <a:latin typeface="Corbel"/>
                <a:cs typeface="Corbel"/>
              </a:rPr>
              <a:t>x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723959" y="1922591"/>
            <a:ext cx="742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314522" y="1934542"/>
            <a:ext cx="9906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165" dirty="0">
                <a:latin typeface="Microsoft Sans Serif"/>
                <a:cs typeface="Microsoft Sans Serif"/>
              </a:rPr>
              <a:t>+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906877" y="1865647"/>
            <a:ext cx="6464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5" dirty="0">
                <a:latin typeface="Tahoma"/>
                <a:cs typeface="Tahoma"/>
              </a:rPr>
              <a:t>and</a:t>
            </a:r>
            <a:r>
              <a:rPr sz="1000" spc="635" dirty="0">
                <a:latin typeface="Tahoma"/>
                <a:cs typeface="Tahoma"/>
              </a:rPr>
              <a:t> </a:t>
            </a:r>
            <a:r>
              <a:rPr sz="1000" b="1" i="1" spc="-20" dirty="0">
                <a:latin typeface="Verdana"/>
                <a:cs typeface="Verdana"/>
              </a:rPr>
              <a:t>µ</a:t>
            </a:r>
            <a:r>
              <a:rPr sz="1000" b="1" i="1" spc="515" dirty="0">
                <a:latin typeface="Verdana"/>
                <a:cs typeface="Verdana"/>
              </a:rPr>
              <a:t> </a:t>
            </a:r>
            <a:r>
              <a:rPr sz="1000" spc="45" dirty="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539820" y="1759515"/>
            <a:ext cx="264795" cy="37020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54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spc="-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1</a:t>
            </a:r>
            <a:r>
              <a:rPr sz="1000" u="sng" spc="10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endParaRPr sz="100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160"/>
              </a:spcBef>
            </a:pPr>
            <a:r>
              <a:rPr sz="1000" i="1" spc="75" dirty="0">
                <a:latin typeface="Arial"/>
                <a:cs typeface="Arial"/>
              </a:rPr>
              <a:t>N</a:t>
            </a:r>
            <a:r>
              <a:rPr sz="1050" spc="112" baseline="-11904" dirty="0">
                <a:latin typeface="Microsoft Sans Serif"/>
                <a:cs typeface="Microsoft Sans Serif"/>
              </a:rPr>
              <a:t>+</a:t>
            </a:r>
            <a:endParaRPr sz="1050" baseline="-11904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797300" y="1851025"/>
            <a:ext cx="20827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44" dirty="0">
                <a:latin typeface="Lucida Sans Unicode"/>
                <a:cs typeface="Lucida Sans Unicode"/>
              </a:rPr>
              <a:t>Σ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757929" y="2065060"/>
            <a:ext cx="3556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50" i="1" spc="-15" baseline="7936" dirty="0">
                <a:latin typeface="Arial"/>
                <a:cs typeface="Arial"/>
              </a:rPr>
              <a:t>y</a:t>
            </a:r>
            <a:r>
              <a:rPr sz="500" i="1" spc="-10" dirty="0">
                <a:latin typeface="Arial"/>
                <a:cs typeface="Arial"/>
              </a:rPr>
              <a:t>n</a:t>
            </a:r>
            <a:r>
              <a:rPr sz="500" i="1" spc="-85" dirty="0">
                <a:latin typeface="Arial"/>
                <a:cs typeface="Arial"/>
              </a:rPr>
              <a:t> </a:t>
            </a:r>
            <a:r>
              <a:rPr sz="1050" spc="157" baseline="7936" dirty="0">
                <a:latin typeface="Microsoft Sans Serif"/>
                <a:cs typeface="Microsoft Sans Serif"/>
              </a:rPr>
              <a:t>=+1</a:t>
            </a:r>
            <a:endParaRPr sz="1050" baseline="7936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083303" y="1865647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latin typeface="Corbel"/>
                <a:cs typeface="Corbel"/>
              </a:rPr>
              <a:t>x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158462" y="1922591"/>
            <a:ext cx="742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pic>
        <p:nvPicPr>
          <p:cNvPr id="67" name="object 6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6705" y="2323858"/>
            <a:ext cx="59601" cy="59601"/>
          </a:xfrm>
          <a:prstGeom prst="rect">
            <a:avLst/>
          </a:prstGeom>
        </p:spPr>
      </p:pic>
      <p:sp>
        <p:nvSpPr>
          <p:cNvPr id="68" name="object 68"/>
          <p:cNvSpPr txBox="1"/>
          <p:nvPr/>
        </p:nvSpPr>
        <p:spPr>
          <a:xfrm>
            <a:off x="366877" y="2246762"/>
            <a:ext cx="26460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Euclidean</a:t>
            </a:r>
            <a:r>
              <a:rPr sz="1000" spc="1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Distances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from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each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mean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are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by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785645" y="2398590"/>
            <a:ext cx="6216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-45" dirty="0">
                <a:latin typeface="Cambria"/>
                <a:cs typeface="Cambria"/>
              </a:rPr>
              <a:t>||</a:t>
            </a:r>
            <a:r>
              <a:rPr sz="1000" b="1" i="1" spc="-20" dirty="0">
                <a:latin typeface="Verdana"/>
                <a:cs typeface="Verdana"/>
              </a:rPr>
              <a:t>µ</a:t>
            </a:r>
            <a:r>
              <a:rPr sz="1050" spc="345" baseline="-19841" dirty="0">
                <a:latin typeface="Cambria"/>
                <a:cs typeface="Cambria"/>
              </a:rPr>
              <a:t>− </a:t>
            </a:r>
            <a:r>
              <a:rPr sz="1050" spc="-60" baseline="-19841" dirty="0">
                <a:latin typeface="Cambria"/>
                <a:cs typeface="Cambria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spc="-45" dirty="0">
                <a:latin typeface="Cambria"/>
                <a:cs typeface="Cambria"/>
              </a:rPr>
              <a:t>||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356396" y="2384313"/>
            <a:ext cx="730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latin typeface="Microsoft Sans Serif"/>
                <a:cs typeface="Microsoft Sans Serif"/>
              </a:rPr>
              <a:t>2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076790" y="2384313"/>
            <a:ext cx="730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latin typeface="Microsoft Sans Serif"/>
                <a:cs typeface="Microsoft Sans Serif"/>
              </a:rPr>
              <a:t>2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500551" y="2384313"/>
            <a:ext cx="730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latin typeface="Microsoft Sans Serif"/>
                <a:cs typeface="Microsoft Sans Serif"/>
              </a:rPr>
              <a:t>2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510904" y="2398590"/>
            <a:ext cx="17164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45" dirty="0">
                <a:latin typeface="Tahoma"/>
                <a:cs typeface="Tahoma"/>
              </a:rPr>
              <a:t>=  </a:t>
            </a:r>
            <a:r>
              <a:rPr sz="1000" spc="55" dirty="0">
                <a:latin typeface="Tahoma"/>
                <a:cs typeface="Tahoma"/>
              </a:rPr>
              <a:t> </a:t>
            </a:r>
            <a:r>
              <a:rPr sz="1000" spc="-45" dirty="0">
                <a:latin typeface="Cambria"/>
                <a:cs typeface="Cambria"/>
              </a:rPr>
              <a:t>||</a:t>
            </a:r>
            <a:r>
              <a:rPr sz="1000" b="1" i="1" spc="-20" dirty="0">
                <a:latin typeface="Verdana"/>
                <a:cs typeface="Verdana"/>
              </a:rPr>
              <a:t>µ</a:t>
            </a:r>
            <a:r>
              <a:rPr sz="1050" spc="419" baseline="-19841" dirty="0">
                <a:latin typeface="Cambria"/>
                <a:cs typeface="Cambria"/>
              </a:rPr>
              <a:t>−</a:t>
            </a:r>
            <a:r>
              <a:rPr sz="1000" spc="-45" dirty="0">
                <a:latin typeface="Cambria"/>
                <a:cs typeface="Cambria"/>
              </a:rPr>
              <a:t>||</a:t>
            </a:r>
            <a:r>
              <a:rPr sz="1000" dirty="0">
                <a:latin typeface="Cambria"/>
                <a:cs typeface="Cambria"/>
              </a:rPr>
              <a:t>  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45" dirty="0">
                <a:latin typeface="Tahoma"/>
                <a:cs typeface="Tahoma"/>
              </a:rPr>
              <a:t>+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-45" dirty="0">
                <a:latin typeface="Cambria"/>
                <a:cs typeface="Cambria"/>
              </a:rPr>
              <a:t>||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spc="-45" dirty="0">
                <a:latin typeface="Cambria"/>
                <a:cs typeface="Cambria"/>
              </a:rPr>
              <a:t>||</a:t>
            </a:r>
            <a:r>
              <a:rPr sz="1000" dirty="0">
                <a:latin typeface="Cambria"/>
                <a:cs typeface="Cambria"/>
              </a:rPr>
              <a:t>  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50" dirty="0">
                <a:latin typeface="Tahoma"/>
                <a:cs typeface="Tahoma"/>
              </a:rPr>
              <a:t>2</a:t>
            </a:r>
            <a:r>
              <a:rPr sz="1000" spc="25" dirty="0">
                <a:latin typeface="Cambria"/>
                <a:cs typeface="Cambria"/>
              </a:rPr>
              <a:t>⟨</a:t>
            </a:r>
            <a:r>
              <a:rPr sz="1000" b="1" i="1" spc="-20" dirty="0">
                <a:latin typeface="Verdana"/>
                <a:cs typeface="Verdana"/>
              </a:rPr>
              <a:t>µ</a:t>
            </a:r>
            <a:r>
              <a:rPr sz="1050" spc="419" baseline="-19841" dirty="0">
                <a:latin typeface="Cambria"/>
                <a:cs typeface="Cambria"/>
              </a:rPr>
              <a:t>−</a:t>
            </a:r>
            <a:r>
              <a:rPr sz="1000" i="1" spc="-5" dirty="0">
                <a:latin typeface="Arial"/>
                <a:cs typeface="Arial"/>
              </a:rPr>
              <a:t>,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spc="25" dirty="0">
                <a:latin typeface="Cambria"/>
                <a:cs typeface="Cambria"/>
              </a:rPr>
              <a:t>⟩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791538" y="2601041"/>
            <a:ext cx="6159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-45" dirty="0">
                <a:latin typeface="Cambria"/>
                <a:cs typeface="Cambria"/>
              </a:rPr>
              <a:t>||</a:t>
            </a:r>
            <a:r>
              <a:rPr sz="1000" b="1" i="1" spc="-20" dirty="0">
                <a:latin typeface="Verdana"/>
                <a:cs typeface="Verdana"/>
              </a:rPr>
              <a:t>µ</a:t>
            </a:r>
            <a:r>
              <a:rPr sz="1050" spc="247" baseline="-19841" dirty="0">
                <a:latin typeface="Microsoft Sans Serif"/>
                <a:cs typeface="Microsoft Sans Serif"/>
              </a:rPr>
              <a:t>+</a:t>
            </a:r>
            <a:r>
              <a:rPr sz="1050" spc="127" baseline="-19841" dirty="0">
                <a:latin typeface="Microsoft Sans Serif"/>
                <a:cs typeface="Microsoft Sans Serif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spc="-45" dirty="0">
                <a:latin typeface="Cambria"/>
                <a:cs typeface="Cambria"/>
              </a:rPr>
              <a:t>||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356396" y="2586763"/>
            <a:ext cx="730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latin typeface="Microsoft Sans Serif"/>
                <a:cs typeface="Microsoft Sans Serif"/>
              </a:rPr>
              <a:t>2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921088" y="2669923"/>
            <a:ext cx="9906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165" dirty="0">
                <a:latin typeface="Microsoft Sans Serif"/>
                <a:cs typeface="Microsoft Sans Serif"/>
              </a:rPr>
              <a:t>+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070910" y="2586763"/>
            <a:ext cx="730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latin typeface="Microsoft Sans Serif"/>
                <a:cs typeface="Microsoft Sans Serif"/>
              </a:rPr>
              <a:t>2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536304" y="2601041"/>
            <a:ext cx="8388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45" dirty="0">
                <a:latin typeface="Tahoma"/>
                <a:cs typeface="Tahoma"/>
              </a:rPr>
              <a:t>=  </a:t>
            </a:r>
            <a:r>
              <a:rPr sz="1000" spc="55" dirty="0">
                <a:latin typeface="Tahoma"/>
                <a:cs typeface="Tahoma"/>
              </a:rPr>
              <a:t> </a:t>
            </a:r>
            <a:r>
              <a:rPr sz="1000" spc="-45" dirty="0">
                <a:latin typeface="Cambria"/>
                <a:cs typeface="Cambria"/>
              </a:rPr>
              <a:t>||</a:t>
            </a:r>
            <a:r>
              <a:rPr sz="1000" b="1" i="1" spc="-20" dirty="0">
                <a:latin typeface="Verdana"/>
                <a:cs typeface="Verdana"/>
              </a:rPr>
              <a:t>µ</a:t>
            </a:r>
            <a:r>
              <a:rPr sz="1000" b="1" i="1" dirty="0">
                <a:latin typeface="Verdana"/>
                <a:cs typeface="Verdana"/>
              </a:rPr>
              <a:t> </a:t>
            </a:r>
            <a:r>
              <a:rPr sz="1000" b="1" i="1" spc="-60" dirty="0">
                <a:latin typeface="Verdana"/>
                <a:cs typeface="Verdana"/>
              </a:rPr>
              <a:t> </a:t>
            </a:r>
            <a:r>
              <a:rPr sz="1000" spc="-45" dirty="0">
                <a:latin typeface="Cambria"/>
                <a:cs typeface="Cambria"/>
              </a:rPr>
              <a:t>||</a:t>
            </a:r>
            <a:r>
              <a:rPr sz="1000" dirty="0">
                <a:latin typeface="Cambria"/>
                <a:cs typeface="Cambria"/>
              </a:rPr>
              <a:t>  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45" dirty="0">
                <a:latin typeface="Tahoma"/>
                <a:cs typeface="Tahoma"/>
              </a:rPr>
              <a:t>+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-45" dirty="0">
                <a:latin typeface="Cambria"/>
                <a:cs typeface="Cambria"/>
              </a:rPr>
              <a:t>||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494659" y="2586763"/>
            <a:ext cx="730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latin typeface="Microsoft Sans Serif"/>
                <a:cs typeface="Microsoft Sans Serif"/>
              </a:rPr>
              <a:t>2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904716" y="2669923"/>
            <a:ext cx="9906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165" dirty="0">
                <a:latin typeface="Microsoft Sans Serif"/>
                <a:cs typeface="Microsoft Sans Serif"/>
              </a:rPr>
              <a:t>+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349218" y="2601041"/>
            <a:ext cx="8413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spc="-45" dirty="0">
                <a:latin typeface="Cambria"/>
                <a:cs typeface="Cambria"/>
              </a:rPr>
              <a:t>||</a:t>
            </a:r>
            <a:r>
              <a:rPr sz="1000" dirty="0">
                <a:latin typeface="Cambria"/>
                <a:cs typeface="Cambria"/>
              </a:rPr>
              <a:t>  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50" dirty="0">
                <a:latin typeface="Tahoma"/>
                <a:cs typeface="Tahoma"/>
              </a:rPr>
              <a:t>2</a:t>
            </a:r>
            <a:r>
              <a:rPr sz="1000" spc="25" dirty="0">
                <a:latin typeface="Cambria"/>
                <a:cs typeface="Cambria"/>
              </a:rPr>
              <a:t>⟨</a:t>
            </a:r>
            <a:r>
              <a:rPr sz="1000" b="1" i="1" spc="-20" dirty="0">
                <a:latin typeface="Verdana"/>
                <a:cs typeface="Verdana"/>
              </a:rPr>
              <a:t>µ</a:t>
            </a:r>
            <a:r>
              <a:rPr sz="1000" b="1" i="1" dirty="0">
                <a:latin typeface="Verdana"/>
                <a:cs typeface="Verdana"/>
              </a:rPr>
              <a:t> </a:t>
            </a:r>
            <a:r>
              <a:rPr sz="1000" b="1" i="1" spc="-60" dirty="0">
                <a:latin typeface="Verdana"/>
                <a:cs typeface="Verdana"/>
              </a:rPr>
              <a:t> </a:t>
            </a:r>
            <a:r>
              <a:rPr sz="1000" i="1" spc="-5" dirty="0">
                <a:latin typeface="Arial"/>
                <a:cs typeface="Arial"/>
              </a:rPr>
              <a:t>,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spc="25" dirty="0">
                <a:latin typeface="Cambria"/>
                <a:cs typeface="Cambria"/>
              </a:rPr>
              <a:t>⟩</a:t>
            </a:r>
            <a:endParaRPr sz="1000">
              <a:latin typeface="Cambria"/>
              <a:cs typeface="Cambria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83" name="object 83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601449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13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894454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Prototype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based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Classification:</a:t>
            </a:r>
            <a:r>
              <a:rPr sz="1400" b="1" spc="29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04064C"/>
                </a:solidFill>
                <a:latin typeface="Tahoma"/>
                <a:cs typeface="Tahoma"/>
              </a:rPr>
              <a:t>More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Formally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59993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482897"/>
            <a:ext cx="29629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What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does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decision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rule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look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like,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mathematically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?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92502" y="718299"/>
            <a:ext cx="426720" cy="734695"/>
            <a:chOff x="2092502" y="718299"/>
            <a:chExt cx="426720" cy="7346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3967" y="718299"/>
              <a:ext cx="118872" cy="1188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92502" y="93432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92502" y="93432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9657" y="783069"/>
              <a:ext cx="118872" cy="1188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00325" y="1247508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720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00325" y="1247508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720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92502" y="112863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92502" y="112863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3967" y="1333995"/>
              <a:ext cx="118872" cy="11887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362250" y="999096"/>
              <a:ext cx="151765" cy="151765"/>
            </a:xfrm>
            <a:custGeom>
              <a:avLst/>
              <a:gdLst/>
              <a:ahLst/>
              <a:cxnLst/>
              <a:rect l="l" t="t" r="r" b="b"/>
              <a:pathLst>
                <a:path w="151764" h="151765">
                  <a:moveTo>
                    <a:pt x="151257" y="57912"/>
                  </a:moveTo>
                  <a:lnTo>
                    <a:pt x="0" y="57912"/>
                  </a:lnTo>
                  <a:lnTo>
                    <a:pt x="47244" y="93726"/>
                  </a:lnTo>
                  <a:lnTo>
                    <a:pt x="29718" y="151257"/>
                  </a:lnTo>
                  <a:lnTo>
                    <a:pt x="75819" y="116205"/>
                  </a:lnTo>
                  <a:lnTo>
                    <a:pt x="111241" y="116205"/>
                  </a:lnTo>
                  <a:lnTo>
                    <a:pt x="104394" y="93726"/>
                  </a:lnTo>
                  <a:lnTo>
                    <a:pt x="151257" y="57912"/>
                  </a:lnTo>
                  <a:close/>
                </a:path>
                <a:path w="151764" h="151765">
                  <a:moveTo>
                    <a:pt x="111241" y="116205"/>
                  </a:moveTo>
                  <a:lnTo>
                    <a:pt x="75819" y="116205"/>
                  </a:lnTo>
                  <a:lnTo>
                    <a:pt x="121920" y="151257"/>
                  </a:lnTo>
                  <a:lnTo>
                    <a:pt x="111241" y="116205"/>
                  </a:lnTo>
                  <a:close/>
                </a:path>
                <a:path w="151764" h="151765">
                  <a:moveTo>
                    <a:pt x="75819" y="0"/>
                  </a:moveTo>
                  <a:lnTo>
                    <a:pt x="57912" y="57912"/>
                  </a:lnTo>
                  <a:lnTo>
                    <a:pt x="93345" y="57912"/>
                  </a:lnTo>
                  <a:lnTo>
                    <a:pt x="75819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62250" y="999096"/>
              <a:ext cx="151765" cy="151765"/>
            </a:xfrm>
            <a:custGeom>
              <a:avLst/>
              <a:gdLst/>
              <a:ahLst/>
              <a:cxnLst/>
              <a:rect l="l" t="t" r="r" b="b"/>
              <a:pathLst>
                <a:path w="151764" h="151765">
                  <a:moveTo>
                    <a:pt x="75819" y="0"/>
                  </a:moveTo>
                  <a:lnTo>
                    <a:pt x="57912" y="57912"/>
                  </a:lnTo>
                  <a:lnTo>
                    <a:pt x="0" y="57912"/>
                  </a:lnTo>
                  <a:lnTo>
                    <a:pt x="47244" y="93726"/>
                  </a:lnTo>
                  <a:lnTo>
                    <a:pt x="29718" y="151257"/>
                  </a:lnTo>
                  <a:lnTo>
                    <a:pt x="75819" y="116205"/>
                  </a:lnTo>
                  <a:lnTo>
                    <a:pt x="121920" y="151257"/>
                  </a:lnTo>
                  <a:lnTo>
                    <a:pt x="104394" y="93726"/>
                  </a:lnTo>
                  <a:lnTo>
                    <a:pt x="151257" y="57912"/>
                  </a:lnTo>
                  <a:lnTo>
                    <a:pt x="93345" y="57912"/>
                  </a:lnTo>
                  <a:lnTo>
                    <a:pt x="75819" y="0"/>
                  </a:lnTo>
                  <a:close/>
                </a:path>
                <a:path w="151764" h="151765">
                  <a:moveTo>
                    <a:pt x="0" y="0"/>
                  </a:moveTo>
                  <a:lnTo>
                    <a:pt x="0" y="0"/>
                  </a:lnTo>
                </a:path>
                <a:path w="151764" h="151765">
                  <a:moveTo>
                    <a:pt x="151638" y="151257"/>
                  </a:moveTo>
                  <a:lnTo>
                    <a:pt x="151638" y="151257"/>
                  </a:lnTo>
                </a:path>
              </a:pathLst>
            </a:custGeom>
            <a:ln w="11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3299" y="1182738"/>
              <a:ext cx="118872" cy="11887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22042" y="103148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22042" y="103148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2860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83967" y="858888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533"/>
                  </a:lnTo>
                  <a:lnTo>
                    <a:pt x="23241" y="118872"/>
                  </a:lnTo>
                  <a:lnTo>
                    <a:pt x="59436" y="91059"/>
                  </a:lnTo>
                  <a:lnTo>
                    <a:pt x="87216" y="91059"/>
                  </a:lnTo>
                  <a:lnTo>
                    <a:pt x="81915" y="73533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16" y="91059"/>
                  </a:moveTo>
                  <a:lnTo>
                    <a:pt x="59436" y="91059"/>
                  </a:lnTo>
                  <a:lnTo>
                    <a:pt x="95631" y="118872"/>
                  </a:lnTo>
                  <a:lnTo>
                    <a:pt x="87216" y="91059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83967" y="858888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533"/>
                  </a:lnTo>
                  <a:lnTo>
                    <a:pt x="23241" y="118872"/>
                  </a:lnTo>
                  <a:lnTo>
                    <a:pt x="59436" y="91059"/>
                  </a:lnTo>
                  <a:lnTo>
                    <a:pt x="95631" y="118872"/>
                  </a:lnTo>
                  <a:lnTo>
                    <a:pt x="81915" y="73533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90622" y="933945"/>
              <a:ext cx="127635" cy="83185"/>
            </a:xfrm>
            <a:custGeom>
              <a:avLst/>
              <a:gdLst/>
              <a:ahLst/>
              <a:cxnLst/>
              <a:rect l="l" t="t" r="r" b="b"/>
              <a:pathLst>
                <a:path w="127635" h="83184">
                  <a:moveTo>
                    <a:pt x="61722" y="36576"/>
                  </a:moveTo>
                  <a:lnTo>
                    <a:pt x="57912" y="36576"/>
                  </a:lnTo>
                  <a:lnTo>
                    <a:pt x="57531" y="36957"/>
                  </a:lnTo>
                  <a:lnTo>
                    <a:pt x="57150" y="37719"/>
                  </a:lnTo>
                  <a:lnTo>
                    <a:pt x="56769" y="40767"/>
                  </a:lnTo>
                  <a:lnTo>
                    <a:pt x="54864" y="50673"/>
                  </a:lnTo>
                  <a:lnTo>
                    <a:pt x="52578" y="53340"/>
                  </a:lnTo>
                  <a:lnTo>
                    <a:pt x="49149" y="53340"/>
                  </a:lnTo>
                  <a:lnTo>
                    <a:pt x="48006" y="52959"/>
                  </a:lnTo>
                  <a:lnTo>
                    <a:pt x="48006" y="50292"/>
                  </a:lnTo>
                  <a:lnTo>
                    <a:pt x="48006" y="44577"/>
                  </a:lnTo>
                  <a:lnTo>
                    <a:pt x="49212" y="38862"/>
                  </a:lnTo>
                  <a:lnTo>
                    <a:pt x="51435" y="26670"/>
                  </a:lnTo>
                  <a:lnTo>
                    <a:pt x="52197" y="24003"/>
                  </a:lnTo>
                  <a:lnTo>
                    <a:pt x="53340" y="19050"/>
                  </a:lnTo>
                  <a:lnTo>
                    <a:pt x="53721" y="15621"/>
                  </a:lnTo>
                  <a:lnTo>
                    <a:pt x="54483" y="12573"/>
                  </a:lnTo>
                  <a:lnTo>
                    <a:pt x="55537" y="8001"/>
                  </a:lnTo>
                  <a:lnTo>
                    <a:pt x="55626" y="4191"/>
                  </a:lnTo>
                  <a:lnTo>
                    <a:pt x="53721" y="1143"/>
                  </a:lnTo>
                  <a:lnTo>
                    <a:pt x="48768" y="1143"/>
                  </a:lnTo>
                  <a:lnTo>
                    <a:pt x="45720" y="2667"/>
                  </a:lnTo>
                  <a:lnTo>
                    <a:pt x="44577" y="8001"/>
                  </a:lnTo>
                  <a:lnTo>
                    <a:pt x="37338" y="44577"/>
                  </a:lnTo>
                  <a:lnTo>
                    <a:pt x="35433" y="46863"/>
                  </a:lnTo>
                  <a:lnTo>
                    <a:pt x="33909" y="48768"/>
                  </a:lnTo>
                  <a:lnTo>
                    <a:pt x="30480" y="52197"/>
                  </a:lnTo>
                  <a:lnTo>
                    <a:pt x="27813" y="53340"/>
                  </a:lnTo>
                  <a:lnTo>
                    <a:pt x="18669" y="53340"/>
                  </a:lnTo>
                  <a:lnTo>
                    <a:pt x="18376" y="48768"/>
                  </a:lnTo>
                  <a:lnTo>
                    <a:pt x="18427" y="38862"/>
                  </a:lnTo>
                  <a:lnTo>
                    <a:pt x="18669" y="36957"/>
                  </a:lnTo>
                  <a:lnTo>
                    <a:pt x="19050" y="34671"/>
                  </a:lnTo>
                  <a:lnTo>
                    <a:pt x="22860" y="15240"/>
                  </a:lnTo>
                  <a:lnTo>
                    <a:pt x="23622" y="11811"/>
                  </a:lnTo>
                  <a:lnTo>
                    <a:pt x="24765" y="6477"/>
                  </a:lnTo>
                  <a:lnTo>
                    <a:pt x="24765" y="3048"/>
                  </a:lnTo>
                  <a:lnTo>
                    <a:pt x="22860" y="0"/>
                  </a:lnTo>
                  <a:lnTo>
                    <a:pt x="14859" y="0"/>
                  </a:lnTo>
                  <a:lnTo>
                    <a:pt x="14097" y="6477"/>
                  </a:lnTo>
                  <a:lnTo>
                    <a:pt x="13335" y="8001"/>
                  </a:lnTo>
                  <a:lnTo>
                    <a:pt x="762" y="74295"/>
                  </a:lnTo>
                  <a:lnTo>
                    <a:pt x="0" y="76200"/>
                  </a:lnTo>
                  <a:lnTo>
                    <a:pt x="0" y="81534"/>
                  </a:lnTo>
                  <a:lnTo>
                    <a:pt x="2667" y="83058"/>
                  </a:lnTo>
                  <a:lnTo>
                    <a:pt x="6477" y="83058"/>
                  </a:lnTo>
                  <a:lnTo>
                    <a:pt x="9144" y="81534"/>
                  </a:lnTo>
                  <a:lnTo>
                    <a:pt x="10668" y="78486"/>
                  </a:lnTo>
                  <a:lnTo>
                    <a:pt x="11049" y="76962"/>
                  </a:lnTo>
                  <a:lnTo>
                    <a:pt x="14097" y="59436"/>
                  </a:lnTo>
                  <a:lnTo>
                    <a:pt x="14859" y="56007"/>
                  </a:lnTo>
                  <a:lnTo>
                    <a:pt x="19050" y="57912"/>
                  </a:lnTo>
                  <a:lnTo>
                    <a:pt x="27813" y="57912"/>
                  </a:lnTo>
                  <a:lnTo>
                    <a:pt x="32385" y="57150"/>
                  </a:lnTo>
                  <a:lnTo>
                    <a:pt x="33337" y="56007"/>
                  </a:lnTo>
                  <a:lnTo>
                    <a:pt x="35560" y="53340"/>
                  </a:lnTo>
                  <a:lnTo>
                    <a:pt x="38100" y="50292"/>
                  </a:lnTo>
                  <a:lnTo>
                    <a:pt x="40386" y="56007"/>
                  </a:lnTo>
                  <a:lnTo>
                    <a:pt x="45720" y="57912"/>
                  </a:lnTo>
                  <a:lnTo>
                    <a:pt x="53340" y="57912"/>
                  </a:lnTo>
                  <a:lnTo>
                    <a:pt x="56007" y="55245"/>
                  </a:lnTo>
                  <a:lnTo>
                    <a:pt x="56794" y="53340"/>
                  </a:lnTo>
                  <a:lnTo>
                    <a:pt x="57912" y="50673"/>
                  </a:lnTo>
                  <a:lnTo>
                    <a:pt x="60579" y="45720"/>
                  </a:lnTo>
                  <a:lnTo>
                    <a:pt x="61658" y="39243"/>
                  </a:lnTo>
                  <a:lnTo>
                    <a:pt x="61722" y="36576"/>
                  </a:lnTo>
                  <a:close/>
                </a:path>
                <a:path w="127635" h="83184">
                  <a:moveTo>
                    <a:pt x="127635" y="63627"/>
                  </a:moveTo>
                  <a:lnTo>
                    <a:pt x="72009" y="63627"/>
                  </a:lnTo>
                  <a:lnTo>
                    <a:pt x="72009" y="69342"/>
                  </a:lnTo>
                  <a:lnTo>
                    <a:pt x="124587" y="69342"/>
                  </a:lnTo>
                  <a:lnTo>
                    <a:pt x="127635" y="69342"/>
                  </a:lnTo>
                  <a:lnTo>
                    <a:pt x="127635" y="636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567609" y="815454"/>
            <a:ext cx="216535" cy="561975"/>
            <a:chOff x="2567609" y="815454"/>
            <a:chExt cx="216535" cy="561975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7609" y="1258176"/>
              <a:ext cx="118872" cy="1192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4096" y="1096251"/>
              <a:ext cx="118872" cy="11887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578277" y="815454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87410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410" y="91440"/>
                  </a:moveTo>
                  <a:lnTo>
                    <a:pt x="59436" y="91440"/>
                  </a:lnTo>
                  <a:lnTo>
                    <a:pt x="96012" y="118872"/>
                  </a:lnTo>
                  <a:lnTo>
                    <a:pt x="87410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720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78277" y="815454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720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96012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64764" y="93432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80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64764" y="93432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80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80" h="119380">
                  <a:moveTo>
                    <a:pt x="0" y="0"/>
                  </a:moveTo>
                  <a:lnTo>
                    <a:pt x="0" y="0"/>
                  </a:lnTo>
                </a:path>
                <a:path w="119380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3490773" y="880224"/>
            <a:ext cx="427355" cy="475615"/>
            <a:chOff x="3490773" y="880224"/>
            <a:chExt cx="427355" cy="475615"/>
          </a:xfrm>
        </p:grpSpPr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39540" y="880224"/>
              <a:ext cx="118872" cy="1188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87952" y="1009764"/>
              <a:ext cx="118872" cy="11925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496488" y="1150353"/>
              <a:ext cx="161925" cy="151765"/>
            </a:xfrm>
            <a:custGeom>
              <a:avLst/>
              <a:gdLst/>
              <a:ahLst/>
              <a:cxnLst/>
              <a:rect l="l" t="t" r="r" b="b"/>
              <a:pathLst>
                <a:path w="161925" h="151765">
                  <a:moveTo>
                    <a:pt x="161925" y="57912"/>
                  </a:moveTo>
                  <a:lnTo>
                    <a:pt x="0" y="57912"/>
                  </a:lnTo>
                  <a:lnTo>
                    <a:pt x="50292" y="93726"/>
                  </a:lnTo>
                  <a:lnTo>
                    <a:pt x="31242" y="151257"/>
                  </a:lnTo>
                  <a:lnTo>
                    <a:pt x="80772" y="116205"/>
                  </a:lnTo>
                  <a:lnTo>
                    <a:pt x="119076" y="116205"/>
                  </a:lnTo>
                  <a:lnTo>
                    <a:pt x="111633" y="93726"/>
                  </a:lnTo>
                  <a:lnTo>
                    <a:pt x="161925" y="57912"/>
                  </a:lnTo>
                  <a:close/>
                </a:path>
                <a:path w="161925" h="151765">
                  <a:moveTo>
                    <a:pt x="119076" y="116205"/>
                  </a:moveTo>
                  <a:lnTo>
                    <a:pt x="80772" y="116205"/>
                  </a:lnTo>
                  <a:lnTo>
                    <a:pt x="130683" y="151257"/>
                  </a:lnTo>
                  <a:lnTo>
                    <a:pt x="119076" y="116205"/>
                  </a:lnTo>
                  <a:close/>
                </a:path>
                <a:path w="161925" h="151765">
                  <a:moveTo>
                    <a:pt x="80772" y="0"/>
                  </a:moveTo>
                  <a:lnTo>
                    <a:pt x="62103" y="57912"/>
                  </a:lnTo>
                  <a:lnTo>
                    <a:pt x="99822" y="57912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96487" y="1150353"/>
              <a:ext cx="161925" cy="151765"/>
            </a:xfrm>
            <a:custGeom>
              <a:avLst/>
              <a:gdLst/>
              <a:ahLst/>
              <a:cxnLst/>
              <a:rect l="l" t="t" r="r" b="b"/>
              <a:pathLst>
                <a:path w="161925" h="151765">
                  <a:moveTo>
                    <a:pt x="80772" y="0"/>
                  </a:moveTo>
                  <a:lnTo>
                    <a:pt x="62103" y="57912"/>
                  </a:lnTo>
                  <a:lnTo>
                    <a:pt x="0" y="57912"/>
                  </a:lnTo>
                  <a:lnTo>
                    <a:pt x="50292" y="93726"/>
                  </a:lnTo>
                  <a:lnTo>
                    <a:pt x="31242" y="151257"/>
                  </a:lnTo>
                  <a:lnTo>
                    <a:pt x="80772" y="116205"/>
                  </a:lnTo>
                  <a:lnTo>
                    <a:pt x="130683" y="151257"/>
                  </a:lnTo>
                  <a:lnTo>
                    <a:pt x="111633" y="93726"/>
                  </a:lnTo>
                  <a:lnTo>
                    <a:pt x="161925" y="57912"/>
                  </a:lnTo>
                  <a:lnTo>
                    <a:pt x="99822" y="57912"/>
                  </a:lnTo>
                  <a:lnTo>
                    <a:pt x="80772" y="0"/>
                  </a:lnTo>
                  <a:close/>
                </a:path>
                <a:path w="161925" h="151765">
                  <a:moveTo>
                    <a:pt x="0" y="0"/>
                  </a:moveTo>
                  <a:lnTo>
                    <a:pt x="0" y="0"/>
                  </a:lnTo>
                </a:path>
                <a:path w="161925" h="151765">
                  <a:moveTo>
                    <a:pt x="161925" y="151257"/>
                  </a:moveTo>
                  <a:lnTo>
                    <a:pt x="161925" y="151257"/>
                  </a:lnTo>
                </a:path>
              </a:pathLst>
            </a:custGeom>
            <a:ln w="11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26028" y="1020813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533"/>
                  </a:lnTo>
                  <a:lnTo>
                    <a:pt x="22860" y="118872"/>
                  </a:lnTo>
                  <a:lnTo>
                    <a:pt x="59436" y="91059"/>
                  </a:lnTo>
                  <a:lnTo>
                    <a:pt x="87216" y="91059"/>
                  </a:lnTo>
                  <a:lnTo>
                    <a:pt x="81915" y="73533"/>
                  </a:lnTo>
                  <a:lnTo>
                    <a:pt x="118872" y="45339"/>
                  </a:lnTo>
                  <a:close/>
                </a:path>
                <a:path w="119379" h="119380">
                  <a:moveTo>
                    <a:pt x="87216" y="91059"/>
                  </a:moveTo>
                  <a:lnTo>
                    <a:pt x="59436" y="91059"/>
                  </a:lnTo>
                  <a:lnTo>
                    <a:pt x="95631" y="118872"/>
                  </a:lnTo>
                  <a:lnTo>
                    <a:pt x="87216" y="91059"/>
                  </a:lnTo>
                  <a:close/>
                </a:path>
                <a:path w="119379" h="119380">
                  <a:moveTo>
                    <a:pt x="59436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626027" y="1020813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59436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957" y="73533"/>
                  </a:lnTo>
                  <a:lnTo>
                    <a:pt x="22860" y="118872"/>
                  </a:lnTo>
                  <a:lnTo>
                    <a:pt x="59436" y="91059"/>
                  </a:lnTo>
                  <a:lnTo>
                    <a:pt x="95631" y="118872"/>
                  </a:lnTo>
                  <a:lnTo>
                    <a:pt x="81915" y="73533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436" y="0"/>
                  </a:lnTo>
                  <a:close/>
                </a:path>
                <a:path w="119379" h="119380">
                  <a:moveTo>
                    <a:pt x="0" y="0"/>
                  </a:moveTo>
                  <a:lnTo>
                    <a:pt x="0" y="0"/>
                  </a:lnTo>
                </a:path>
                <a:path w="119379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651555" y="1236840"/>
              <a:ext cx="59690" cy="72390"/>
            </a:xfrm>
            <a:custGeom>
              <a:avLst/>
              <a:gdLst/>
              <a:ahLst/>
              <a:cxnLst/>
              <a:rect l="l" t="t" r="r" b="b"/>
              <a:pathLst>
                <a:path w="59689" h="72390">
                  <a:moveTo>
                    <a:pt x="22098" y="0"/>
                  </a:moveTo>
                  <a:lnTo>
                    <a:pt x="14097" y="0"/>
                  </a:lnTo>
                  <a:lnTo>
                    <a:pt x="12954" y="5334"/>
                  </a:lnTo>
                  <a:lnTo>
                    <a:pt x="12573" y="6858"/>
                  </a:lnTo>
                  <a:lnTo>
                    <a:pt x="381" y="65151"/>
                  </a:lnTo>
                  <a:lnTo>
                    <a:pt x="0" y="66675"/>
                  </a:lnTo>
                  <a:lnTo>
                    <a:pt x="0" y="71247"/>
                  </a:lnTo>
                  <a:lnTo>
                    <a:pt x="2286" y="72390"/>
                  </a:lnTo>
                  <a:lnTo>
                    <a:pt x="6096" y="72390"/>
                  </a:lnTo>
                  <a:lnTo>
                    <a:pt x="8763" y="71247"/>
                  </a:lnTo>
                  <a:lnTo>
                    <a:pt x="9906" y="68580"/>
                  </a:lnTo>
                  <a:lnTo>
                    <a:pt x="10668" y="67056"/>
                  </a:lnTo>
                  <a:lnTo>
                    <a:pt x="13335" y="51816"/>
                  </a:lnTo>
                  <a:lnTo>
                    <a:pt x="14097" y="48768"/>
                  </a:lnTo>
                  <a:lnTo>
                    <a:pt x="32242" y="48768"/>
                  </a:lnTo>
                  <a:lnTo>
                    <a:pt x="34242" y="46482"/>
                  </a:lnTo>
                  <a:lnTo>
                    <a:pt x="17526" y="46482"/>
                  </a:lnTo>
                  <a:lnTo>
                    <a:pt x="17526" y="32385"/>
                  </a:lnTo>
                  <a:lnTo>
                    <a:pt x="18288" y="30480"/>
                  </a:lnTo>
                  <a:lnTo>
                    <a:pt x="22098" y="12954"/>
                  </a:lnTo>
                  <a:lnTo>
                    <a:pt x="22479" y="10287"/>
                  </a:lnTo>
                  <a:lnTo>
                    <a:pt x="23622" y="5334"/>
                  </a:lnTo>
                  <a:lnTo>
                    <a:pt x="23622" y="2286"/>
                  </a:lnTo>
                  <a:lnTo>
                    <a:pt x="22098" y="0"/>
                  </a:lnTo>
                  <a:close/>
                </a:path>
                <a:path w="59689" h="72390">
                  <a:moveTo>
                    <a:pt x="32242" y="48768"/>
                  </a:moveTo>
                  <a:lnTo>
                    <a:pt x="14097" y="48768"/>
                  </a:lnTo>
                  <a:lnTo>
                    <a:pt x="18288" y="50292"/>
                  </a:lnTo>
                  <a:lnTo>
                    <a:pt x="26670" y="50292"/>
                  </a:lnTo>
                  <a:lnTo>
                    <a:pt x="31242" y="49911"/>
                  </a:lnTo>
                  <a:lnTo>
                    <a:pt x="32242" y="48768"/>
                  </a:lnTo>
                  <a:close/>
                </a:path>
                <a:path w="59689" h="72390">
                  <a:moveTo>
                    <a:pt x="46101" y="43815"/>
                  </a:moveTo>
                  <a:lnTo>
                    <a:pt x="36576" y="43815"/>
                  </a:lnTo>
                  <a:lnTo>
                    <a:pt x="38862" y="48768"/>
                  </a:lnTo>
                  <a:lnTo>
                    <a:pt x="44196" y="50292"/>
                  </a:lnTo>
                  <a:lnTo>
                    <a:pt x="51435" y="50292"/>
                  </a:lnTo>
                  <a:lnTo>
                    <a:pt x="54102" y="48006"/>
                  </a:lnTo>
                  <a:lnTo>
                    <a:pt x="54864" y="46482"/>
                  </a:lnTo>
                  <a:lnTo>
                    <a:pt x="47244" y="46482"/>
                  </a:lnTo>
                  <a:lnTo>
                    <a:pt x="46101" y="46101"/>
                  </a:lnTo>
                  <a:lnTo>
                    <a:pt x="46101" y="43815"/>
                  </a:lnTo>
                  <a:close/>
                </a:path>
                <a:path w="59689" h="72390">
                  <a:moveTo>
                    <a:pt x="51816" y="762"/>
                  </a:moveTo>
                  <a:lnTo>
                    <a:pt x="46863" y="762"/>
                  </a:lnTo>
                  <a:lnTo>
                    <a:pt x="43815" y="1905"/>
                  </a:lnTo>
                  <a:lnTo>
                    <a:pt x="42672" y="6858"/>
                  </a:lnTo>
                  <a:lnTo>
                    <a:pt x="36195" y="36957"/>
                  </a:lnTo>
                  <a:lnTo>
                    <a:pt x="35814" y="39243"/>
                  </a:lnTo>
                  <a:lnTo>
                    <a:pt x="32385" y="42672"/>
                  </a:lnTo>
                  <a:lnTo>
                    <a:pt x="29337" y="45339"/>
                  </a:lnTo>
                  <a:lnTo>
                    <a:pt x="26670" y="46482"/>
                  </a:lnTo>
                  <a:lnTo>
                    <a:pt x="34242" y="46482"/>
                  </a:lnTo>
                  <a:lnTo>
                    <a:pt x="36576" y="43815"/>
                  </a:lnTo>
                  <a:lnTo>
                    <a:pt x="46101" y="43815"/>
                  </a:lnTo>
                  <a:lnTo>
                    <a:pt x="46101" y="38862"/>
                  </a:lnTo>
                  <a:lnTo>
                    <a:pt x="47332" y="33909"/>
                  </a:lnTo>
                  <a:lnTo>
                    <a:pt x="49911" y="22860"/>
                  </a:lnTo>
                  <a:lnTo>
                    <a:pt x="50292" y="20574"/>
                  </a:lnTo>
                  <a:lnTo>
                    <a:pt x="51435" y="16383"/>
                  </a:lnTo>
                  <a:lnTo>
                    <a:pt x="51870" y="12954"/>
                  </a:lnTo>
                  <a:lnTo>
                    <a:pt x="52197" y="10668"/>
                  </a:lnTo>
                  <a:lnTo>
                    <a:pt x="53236" y="6858"/>
                  </a:lnTo>
                  <a:lnTo>
                    <a:pt x="53340" y="3429"/>
                  </a:lnTo>
                  <a:lnTo>
                    <a:pt x="51816" y="762"/>
                  </a:lnTo>
                  <a:close/>
                </a:path>
                <a:path w="59689" h="72390">
                  <a:moveTo>
                    <a:pt x="59436" y="31623"/>
                  </a:moveTo>
                  <a:lnTo>
                    <a:pt x="56007" y="31623"/>
                  </a:lnTo>
                  <a:lnTo>
                    <a:pt x="54864" y="32766"/>
                  </a:lnTo>
                  <a:lnTo>
                    <a:pt x="54864" y="35433"/>
                  </a:lnTo>
                  <a:lnTo>
                    <a:pt x="52578" y="44196"/>
                  </a:lnTo>
                  <a:lnTo>
                    <a:pt x="50673" y="46482"/>
                  </a:lnTo>
                  <a:lnTo>
                    <a:pt x="54864" y="46482"/>
                  </a:lnTo>
                  <a:lnTo>
                    <a:pt x="58293" y="39624"/>
                  </a:lnTo>
                  <a:lnTo>
                    <a:pt x="59359" y="34290"/>
                  </a:lnTo>
                  <a:lnTo>
                    <a:pt x="59436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99002" y="1236840"/>
              <a:ext cx="118872" cy="11887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718610" y="1265796"/>
              <a:ext cx="59055" cy="68580"/>
            </a:xfrm>
            <a:custGeom>
              <a:avLst/>
              <a:gdLst/>
              <a:ahLst/>
              <a:cxnLst/>
              <a:rect l="l" t="t" r="r" b="b"/>
              <a:pathLst>
                <a:path w="59054" h="68580">
                  <a:moveTo>
                    <a:pt x="31242" y="0"/>
                  </a:moveTo>
                  <a:lnTo>
                    <a:pt x="27432" y="0"/>
                  </a:lnTo>
                  <a:lnTo>
                    <a:pt x="27432" y="31623"/>
                  </a:lnTo>
                  <a:lnTo>
                    <a:pt x="0" y="31623"/>
                  </a:lnTo>
                  <a:lnTo>
                    <a:pt x="0" y="36576"/>
                  </a:lnTo>
                  <a:lnTo>
                    <a:pt x="27432" y="36576"/>
                  </a:lnTo>
                  <a:lnTo>
                    <a:pt x="27432" y="68199"/>
                  </a:lnTo>
                  <a:lnTo>
                    <a:pt x="31242" y="68199"/>
                  </a:lnTo>
                  <a:lnTo>
                    <a:pt x="31242" y="36576"/>
                  </a:lnTo>
                  <a:lnTo>
                    <a:pt x="58674" y="36576"/>
                  </a:lnTo>
                  <a:lnTo>
                    <a:pt x="58674" y="31623"/>
                  </a:lnTo>
                  <a:lnTo>
                    <a:pt x="31242" y="31623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3269793" y="966711"/>
            <a:ext cx="205104" cy="248920"/>
            <a:chOff x="3269793" y="966711"/>
            <a:chExt cx="205104" cy="248920"/>
          </a:xfrm>
        </p:grpSpPr>
        <p:sp>
          <p:nvSpPr>
            <p:cNvPr id="41" name="object 41"/>
            <p:cNvSpPr/>
            <p:nvPr/>
          </p:nvSpPr>
          <p:spPr>
            <a:xfrm>
              <a:off x="3355899" y="96671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118872" y="45339"/>
                  </a:move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87261" y="91440"/>
                  </a:lnTo>
                  <a:lnTo>
                    <a:pt x="81915" y="73914"/>
                  </a:lnTo>
                  <a:lnTo>
                    <a:pt x="118872" y="45339"/>
                  </a:lnTo>
                  <a:close/>
                </a:path>
                <a:path w="119379" h="119380">
                  <a:moveTo>
                    <a:pt x="87261" y="91440"/>
                  </a:moveTo>
                  <a:lnTo>
                    <a:pt x="59436" y="91440"/>
                  </a:lnTo>
                  <a:lnTo>
                    <a:pt x="95631" y="118872"/>
                  </a:lnTo>
                  <a:lnTo>
                    <a:pt x="87261" y="91440"/>
                  </a:lnTo>
                  <a:close/>
                </a:path>
                <a:path w="119379" h="119380">
                  <a:moveTo>
                    <a:pt x="59436" y="0"/>
                  </a:moveTo>
                  <a:lnTo>
                    <a:pt x="45720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55899" y="96671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59436" y="0"/>
                  </a:moveTo>
                  <a:lnTo>
                    <a:pt x="45720" y="45339"/>
                  </a:lnTo>
                  <a:lnTo>
                    <a:pt x="0" y="45339"/>
                  </a:lnTo>
                  <a:lnTo>
                    <a:pt x="36957" y="73914"/>
                  </a:lnTo>
                  <a:lnTo>
                    <a:pt x="23241" y="118872"/>
                  </a:lnTo>
                  <a:lnTo>
                    <a:pt x="59436" y="91440"/>
                  </a:lnTo>
                  <a:lnTo>
                    <a:pt x="95631" y="118872"/>
                  </a:lnTo>
                  <a:lnTo>
                    <a:pt x="81915" y="73914"/>
                  </a:lnTo>
                  <a:lnTo>
                    <a:pt x="118872" y="45339"/>
                  </a:lnTo>
                  <a:lnTo>
                    <a:pt x="73533" y="45339"/>
                  </a:lnTo>
                  <a:lnTo>
                    <a:pt x="59436" y="0"/>
                  </a:lnTo>
                  <a:close/>
                </a:path>
                <a:path w="119379" h="119380">
                  <a:moveTo>
                    <a:pt x="0" y="0"/>
                  </a:moveTo>
                  <a:lnTo>
                    <a:pt x="0" y="0"/>
                  </a:lnTo>
                </a:path>
                <a:path w="119379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69793" y="109625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118872" y="45339"/>
                  </a:moveTo>
                  <a:lnTo>
                    <a:pt x="0" y="45339"/>
                  </a:lnTo>
                  <a:lnTo>
                    <a:pt x="36576" y="73914"/>
                  </a:lnTo>
                  <a:lnTo>
                    <a:pt x="22860" y="118872"/>
                  </a:lnTo>
                  <a:lnTo>
                    <a:pt x="59055" y="91440"/>
                  </a:lnTo>
                  <a:lnTo>
                    <a:pt x="87029" y="91440"/>
                  </a:lnTo>
                  <a:lnTo>
                    <a:pt x="81534" y="73914"/>
                  </a:lnTo>
                  <a:lnTo>
                    <a:pt x="118872" y="45339"/>
                  </a:lnTo>
                  <a:close/>
                </a:path>
                <a:path w="119379" h="119380">
                  <a:moveTo>
                    <a:pt x="87029" y="91440"/>
                  </a:moveTo>
                  <a:lnTo>
                    <a:pt x="59055" y="91440"/>
                  </a:lnTo>
                  <a:lnTo>
                    <a:pt x="95631" y="118872"/>
                  </a:lnTo>
                  <a:lnTo>
                    <a:pt x="87029" y="91440"/>
                  </a:lnTo>
                  <a:close/>
                </a:path>
                <a:path w="119379" h="119380">
                  <a:moveTo>
                    <a:pt x="59055" y="0"/>
                  </a:moveTo>
                  <a:lnTo>
                    <a:pt x="45339" y="45339"/>
                  </a:lnTo>
                  <a:lnTo>
                    <a:pt x="73152" y="45339"/>
                  </a:lnTo>
                  <a:lnTo>
                    <a:pt x="59055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69793" y="109625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59055" y="0"/>
                  </a:moveTo>
                  <a:lnTo>
                    <a:pt x="45339" y="45339"/>
                  </a:lnTo>
                  <a:lnTo>
                    <a:pt x="0" y="45339"/>
                  </a:lnTo>
                  <a:lnTo>
                    <a:pt x="36576" y="73914"/>
                  </a:lnTo>
                  <a:lnTo>
                    <a:pt x="22860" y="118872"/>
                  </a:lnTo>
                  <a:lnTo>
                    <a:pt x="59055" y="91440"/>
                  </a:lnTo>
                  <a:lnTo>
                    <a:pt x="95631" y="118872"/>
                  </a:lnTo>
                  <a:lnTo>
                    <a:pt x="81534" y="73914"/>
                  </a:lnTo>
                  <a:lnTo>
                    <a:pt x="118872" y="45339"/>
                  </a:lnTo>
                  <a:lnTo>
                    <a:pt x="73152" y="45339"/>
                  </a:lnTo>
                  <a:lnTo>
                    <a:pt x="59055" y="0"/>
                  </a:lnTo>
                  <a:close/>
                </a:path>
                <a:path w="119379" h="119380">
                  <a:moveTo>
                    <a:pt x="0" y="0"/>
                  </a:moveTo>
                  <a:lnTo>
                    <a:pt x="0" y="0"/>
                  </a:lnTo>
                </a:path>
                <a:path w="119379" h="119380">
                  <a:moveTo>
                    <a:pt x="118872" y="118872"/>
                  </a:moveTo>
                  <a:lnTo>
                    <a:pt x="118872" y="118872"/>
                  </a:lnTo>
                </a:path>
              </a:pathLst>
            </a:custGeom>
            <a:ln w="3175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42386" y="1398765"/>
            <a:ext cx="118872" cy="118872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269793" y="1279893"/>
            <a:ext cx="118872" cy="118872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80130" y="1409433"/>
            <a:ext cx="118872" cy="118872"/>
          </a:xfrm>
          <a:prstGeom prst="rect">
            <a:avLst/>
          </a:prstGeom>
        </p:spPr>
      </p:pic>
      <p:grpSp>
        <p:nvGrpSpPr>
          <p:cNvPr id="48" name="object 48"/>
          <p:cNvGrpSpPr/>
          <p:nvPr/>
        </p:nvGrpSpPr>
        <p:grpSpPr>
          <a:xfrm>
            <a:off x="2686481" y="1431150"/>
            <a:ext cx="226695" cy="184150"/>
            <a:chOff x="2686481" y="1431150"/>
            <a:chExt cx="226695" cy="184150"/>
          </a:xfrm>
        </p:grpSpPr>
        <p:sp>
          <p:nvSpPr>
            <p:cNvPr id="49" name="object 49"/>
            <p:cNvSpPr/>
            <p:nvPr/>
          </p:nvSpPr>
          <p:spPr>
            <a:xfrm>
              <a:off x="2686481" y="1431150"/>
              <a:ext cx="129539" cy="119380"/>
            </a:xfrm>
            <a:custGeom>
              <a:avLst/>
              <a:gdLst/>
              <a:ahLst/>
              <a:cxnLst/>
              <a:rect l="l" t="t" r="r" b="b"/>
              <a:pathLst>
                <a:path w="129539" h="119380">
                  <a:moveTo>
                    <a:pt x="129540" y="45339"/>
                  </a:moveTo>
                  <a:lnTo>
                    <a:pt x="0" y="45339"/>
                  </a:lnTo>
                  <a:lnTo>
                    <a:pt x="40386" y="73914"/>
                  </a:lnTo>
                  <a:lnTo>
                    <a:pt x="25146" y="118872"/>
                  </a:lnTo>
                  <a:lnTo>
                    <a:pt x="64770" y="91440"/>
                  </a:lnTo>
                  <a:lnTo>
                    <a:pt x="95095" y="91440"/>
                  </a:lnTo>
                  <a:lnTo>
                    <a:pt x="89154" y="73914"/>
                  </a:lnTo>
                  <a:lnTo>
                    <a:pt x="129540" y="45339"/>
                  </a:lnTo>
                  <a:close/>
                </a:path>
                <a:path w="129539" h="119380">
                  <a:moveTo>
                    <a:pt x="95095" y="91440"/>
                  </a:moveTo>
                  <a:lnTo>
                    <a:pt x="64770" y="91440"/>
                  </a:lnTo>
                  <a:lnTo>
                    <a:pt x="104394" y="118872"/>
                  </a:lnTo>
                  <a:lnTo>
                    <a:pt x="95095" y="91440"/>
                  </a:lnTo>
                  <a:close/>
                </a:path>
                <a:path w="129539" h="119380">
                  <a:moveTo>
                    <a:pt x="64770" y="0"/>
                  </a:moveTo>
                  <a:lnTo>
                    <a:pt x="49530" y="45339"/>
                  </a:lnTo>
                  <a:lnTo>
                    <a:pt x="80010" y="45339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686481" y="1431150"/>
              <a:ext cx="129539" cy="119380"/>
            </a:xfrm>
            <a:custGeom>
              <a:avLst/>
              <a:gdLst/>
              <a:ahLst/>
              <a:cxnLst/>
              <a:rect l="l" t="t" r="r" b="b"/>
              <a:pathLst>
                <a:path w="129539" h="119380">
                  <a:moveTo>
                    <a:pt x="64770" y="0"/>
                  </a:moveTo>
                  <a:lnTo>
                    <a:pt x="49530" y="45339"/>
                  </a:lnTo>
                  <a:lnTo>
                    <a:pt x="0" y="45339"/>
                  </a:lnTo>
                  <a:lnTo>
                    <a:pt x="40386" y="73914"/>
                  </a:lnTo>
                  <a:lnTo>
                    <a:pt x="25146" y="118872"/>
                  </a:lnTo>
                  <a:lnTo>
                    <a:pt x="64770" y="91440"/>
                  </a:lnTo>
                  <a:lnTo>
                    <a:pt x="104394" y="118872"/>
                  </a:lnTo>
                  <a:lnTo>
                    <a:pt x="89154" y="73914"/>
                  </a:lnTo>
                  <a:lnTo>
                    <a:pt x="129540" y="45339"/>
                  </a:lnTo>
                  <a:lnTo>
                    <a:pt x="80010" y="45339"/>
                  </a:lnTo>
                  <a:lnTo>
                    <a:pt x="64770" y="0"/>
                  </a:lnTo>
                  <a:close/>
                </a:path>
                <a:path w="129539" h="119380">
                  <a:moveTo>
                    <a:pt x="0" y="0"/>
                  </a:moveTo>
                  <a:lnTo>
                    <a:pt x="0" y="0"/>
                  </a:lnTo>
                </a:path>
                <a:path w="129539" h="119380">
                  <a:moveTo>
                    <a:pt x="129540" y="118872"/>
                  </a:moveTo>
                  <a:lnTo>
                    <a:pt x="129540" y="118872"/>
                  </a:lnTo>
                </a:path>
              </a:pathLst>
            </a:custGeom>
            <a:ln w="3175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21355" y="1532496"/>
              <a:ext cx="92075" cy="82550"/>
            </a:xfrm>
            <a:custGeom>
              <a:avLst/>
              <a:gdLst/>
              <a:ahLst/>
              <a:cxnLst/>
              <a:rect l="l" t="t" r="r" b="b"/>
              <a:pathLst>
                <a:path w="92075" h="82550">
                  <a:moveTo>
                    <a:pt x="80772" y="0"/>
                  </a:moveTo>
                  <a:lnTo>
                    <a:pt x="64008" y="0"/>
                  </a:lnTo>
                  <a:lnTo>
                    <a:pt x="57531" y="9525"/>
                  </a:lnTo>
                  <a:lnTo>
                    <a:pt x="54864" y="13716"/>
                  </a:lnTo>
                  <a:lnTo>
                    <a:pt x="50673" y="1905"/>
                  </a:lnTo>
                  <a:lnTo>
                    <a:pt x="40767" y="0"/>
                  </a:lnTo>
                  <a:lnTo>
                    <a:pt x="35433" y="0"/>
                  </a:lnTo>
                  <a:lnTo>
                    <a:pt x="22592" y="3756"/>
                  </a:lnTo>
                  <a:lnTo>
                    <a:pt x="13287" y="12334"/>
                  </a:lnTo>
                  <a:lnTo>
                    <a:pt x="7625" y="21699"/>
                  </a:lnTo>
                  <a:lnTo>
                    <a:pt x="5715" y="27813"/>
                  </a:lnTo>
                  <a:lnTo>
                    <a:pt x="5715" y="29718"/>
                  </a:lnTo>
                  <a:lnTo>
                    <a:pt x="9906" y="29718"/>
                  </a:lnTo>
                  <a:lnTo>
                    <a:pt x="10287" y="27813"/>
                  </a:lnTo>
                  <a:lnTo>
                    <a:pt x="15817" y="16085"/>
                  </a:lnTo>
                  <a:lnTo>
                    <a:pt x="22526" y="8858"/>
                  </a:lnTo>
                  <a:lnTo>
                    <a:pt x="29307" y="5203"/>
                  </a:lnTo>
                  <a:lnTo>
                    <a:pt x="35052" y="4191"/>
                  </a:lnTo>
                  <a:lnTo>
                    <a:pt x="38481" y="4191"/>
                  </a:lnTo>
                  <a:lnTo>
                    <a:pt x="44577" y="5715"/>
                  </a:lnTo>
                  <a:lnTo>
                    <a:pt x="44577" y="16002"/>
                  </a:lnTo>
                  <a:lnTo>
                    <a:pt x="35052" y="59055"/>
                  </a:lnTo>
                  <a:lnTo>
                    <a:pt x="17907" y="78105"/>
                  </a:lnTo>
                  <a:lnTo>
                    <a:pt x="12192" y="78105"/>
                  </a:lnTo>
                  <a:lnTo>
                    <a:pt x="8001" y="75819"/>
                  </a:lnTo>
                  <a:lnTo>
                    <a:pt x="12954" y="75057"/>
                  </a:lnTo>
                  <a:lnTo>
                    <a:pt x="17526" y="70866"/>
                  </a:lnTo>
                  <a:lnTo>
                    <a:pt x="17526" y="61341"/>
                  </a:lnTo>
                  <a:lnTo>
                    <a:pt x="12954" y="59436"/>
                  </a:lnTo>
                  <a:lnTo>
                    <a:pt x="4572" y="59436"/>
                  </a:lnTo>
                  <a:lnTo>
                    <a:pt x="0" y="64770"/>
                  </a:lnTo>
                  <a:lnTo>
                    <a:pt x="0" y="78486"/>
                  </a:lnTo>
                  <a:lnTo>
                    <a:pt x="9525" y="82296"/>
                  </a:lnTo>
                  <a:lnTo>
                    <a:pt x="29718" y="82296"/>
                  </a:lnTo>
                  <a:lnTo>
                    <a:pt x="36195" y="69342"/>
                  </a:lnTo>
                  <a:lnTo>
                    <a:pt x="36195" y="68199"/>
                  </a:lnTo>
                  <a:lnTo>
                    <a:pt x="38481" y="75057"/>
                  </a:lnTo>
                  <a:lnTo>
                    <a:pt x="45339" y="82296"/>
                  </a:lnTo>
                  <a:lnTo>
                    <a:pt x="56388" y="82296"/>
                  </a:lnTo>
                  <a:lnTo>
                    <a:pt x="69008" y="78539"/>
                  </a:lnTo>
                  <a:lnTo>
                    <a:pt x="78200" y="69961"/>
                  </a:lnTo>
                  <a:lnTo>
                    <a:pt x="83820" y="60596"/>
                  </a:lnTo>
                  <a:lnTo>
                    <a:pt x="85725" y="54483"/>
                  </a:lnTo>
                  <a:lnTo>
                    <a:pt x="85725" y="52197"/>
                  </a:lnTo>
                  <a:lnTo>
                    <a:pt x="82296" y="52197"/>
                  </a:lnTo>
                  <a:lnTo>
                    <a:pt x="81915" y="52578"/>
                  </a:lnTo>
                  <a:lnTo>
                    <a:pt x="81534" y="54483"/>
                  </a:lnTo>
                  <a:lnTo>
                    <a:pt x="75896" y="66210"/>
                  </a:lnTo>
                  <a:lnTo>
                    <a:pt x="69008" y="73437"/>
                  </a:lnTo>
                  <a:lnTo>
                    <a:pt x="62192" y="77092"/>
                  </a:lnTo>
                  <a:lnTo>
                    <a:pt x="56769" y="78105"/>
                  </a:lnTo>
                  <a:lnTo>
                    <a:pt x="49530" y="78105"/>
                  </a:lnTo>
                  <a:lnTo>
                    <a:pt x="46863" y="72390"/>
                  </a:lnTo>
                  <a:lnTo>
                    <a:pt x="46863" y="62103"/>
                  </a:lnTo>
                  <a:lnTo>
                    <a:pt x="48006" y="58674"/>
                  </a:lnTo>
                  <a:lnTo>
                    <a:pt x="49911" y="50292"/>
                  </a:lnTo>
                  <a:lnTo>
                    <a:pt x="56388" y="25908"/>
                  </a:lnTo>
                  <a:lnTo>
                    <a:pt x="57685" y="20264"/>
                  </a:lnTo>
                  <a:lnTo>
                    <a:pt x="60769" y="13049"/>
                  </a:lnTo>
                  <a:lnTo>
                    <a:pt x="66139" y="6834"/>
                  </a:lnTo>
                  <a:lnTo>
                    <a:pt x="74295" y="4191"/>
                  </a:lnTo>
                  <a:lnTo>
                    <a:pt x="79629" y="4191"/>
                  </a:lnTo>
                  <a:lnTo>
                    <a:pt x="83058" y="6096"/>
                  </a:lnTo>
                  <a:lnTo>
                    <a:pt x="78867" y="7239"/>
                  </a:lnTo>
                  <a:lnTo>
                    <a:pt x="74295" y="12192"/>
                  </a:lnTo>
                  <a:lnTo>
                    <a:pt x="74295" y="18669"/>
                  </a:lnTo>
                  <a:lnTo>
                    <a:pt x="76581" y="22860"/>
                  </a:lnTo>
                  <a:lnTo>
                    <a:pt x="85725" y="22860"/>
                  </a:lnTo>
                  <a:lnTo>
                    <a:pt x="91821" y="19812"/>
                  </a:lnTo>
                  <a:lnTo>
                    <a:pt x="91821" y="2667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2" name="object 5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56705" y="1673682"/>
            <a:ext cx="59601" cy="59601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1862366" y="1934542"/>
            <a:ext cx="1047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229" dirty="0">
                <a:latin typeface="Cambria"/>
                <a:cs typeface="Cambria"/>
              </a:rPr>
              <a:t>−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66877" y="1564963"/>
            <a:ext cx="1965325" cy="3924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000" spc="-15" dirty="0">
                <a:latin typeface="Tahoma"/>
                <a:cs typeface="Tahoma"/>
              </a:rPr>
              <a:t>The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mean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each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class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by</a:t>
            </a:r>
            <a:endParaRPr sz="1000">
              <a:latin typeface="Tahoma"/>
              <a:cs typeface="Tahoma"/>
            </a:endParaRPr>
          </a:p>
          <a:p>
            <a:pPr marL="1777364">
              <a:lnSpc>
                <a:spcPct val="100000"/>
              </a:lnSpc>
              <a:spcBef>
                <a:spcPts val="244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spc="-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1</a:t>
            </a:r>
            <a:r>
              <a:rPr sz="1000" u="sng" spc="12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106256" y="1952439"/>
            <a:ext cx="2451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i="1" spc="105" dirty="0">
                <a:latin typeface="Arial"/>
                <a:cs typeface="Arial"/>
              </a:rPr>
              <a:t>N</a:t>
            </a:r>
            <a:r>
              <a:rPr sz="1050" spc="157" baseline="-11904" dirty="0">
                <a:latin typeface="Cambria"/>
                <a:cs typeface="Cambria"/>
              </a:rPr>
              <a:t>−</a:t>
            </a:r>
            <a:endParaRPr sz="1050" baseline="-11904">
              <a:latin typeface="Cambria"/>
              <a:cs typeface="Cambr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393950" y="1745454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844" dirty="0">
                <a:latin typeface="Lucida Sans Unicode"/>
                <a:cs typeface="Lucida Sans Unicode"/>
              </a:rPr>
              <a:t>Σ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317546" y="2065060"/>
            <a:ext cx="3613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50" i="1" spc="-15" baseline="7936" dirty="0">
                <a:latin typeface="Arial"/>
                <a:cs typeface="Arial"/>
              </a:rPr>
              <a:t>y</a:t>
            </a:r>
            <a:r>
              <a:rPr sz="500" i="1" spc="-10" dirty="0">
                <a:latin typeface="Arial"/>
                <a:cs typeface="Arial"/>
              </a:rPr>
              <a:t>n</a:t>
            </a:r>
            <a:r>
              <a:rPr sz="500" i="1" spc="-85" dirty="0">
                <a:latin typeface="Arial"/>
                <a:cs typeface="Arial"/>
              </a:rPr>
              <a:t> </a:t>
            </a:r>
            <a:r>
              <a:rPr sz="1050" spc="247" baseline="7936" dirty="0">
                <a:latin typeface="Microsoft Sans Serif"/>
                <a:cs typeface="Microsoft Sans Serif"/>
              </a:rPr>
              <a:t>=</a:t>
            </a:r>
            <a:r>
              <a:rPr sz="1050" spc="345" baseline="7936" dirty="0">
                <a:latin typeface="Cambria"/>
                <a:cs typeface="Cambria"/>
              </a:rPr>
              <a:t>−</a:t>
            </a:r>
            <a:r>
              <a:rPr sz="1050" spc="-30" baseline="7936" dirty="0">
                <a:latin typeface="Microsoft Sans Serif"/>
                <a:cs typeface="Microsoft Sans Serif"/>
              </a:rPr>
              <a:t>1</a:t>
            </a:r>
            <a:endParaRPr sz="1050" baseline="7936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772805" y="1865647"/>
            <a:ext cx="9652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88365" algn="l"/>
              </a:tabLst>
            </a:pPr>
            <a:r>
              <a:rPr sz="1000" b="1" i="1" spc="-20" dirty="0">
                <a:latin typeface="Verdana"/>
                <a:cs typeface="Verdana"/>
              </a:rPr>
              <a:t>µ  </a:t>
            </a:r>
            <a:r>
              <a:rPr sz="1000" b="1" i="1" spc="-80" dirty="0">
                <a:latin typeface="Verdana"/>
                <a:cs typeface="Verdana"/>
              </a:rPr>
              <a:t> </a:t>
            </a:r>
            <a:r>
              <a:rPr sz="1000" spc="45" dirty="0">
                <a:latin typeface="Tahoma"/>
                <a:cs typeface="Tahoma"/>
              </a:rPr>
              <a:t>=</a:t>
            </a:r>
            <a:r>
              <a:rPr sz="1000" dirty="0">
                <a:latin typeface="Tahoma"/>
                <a:cs typeface="Tahoma"/>
              </a:rPr>
              <a:t>	</a:t>
            </a:r>
            <a:r>
              <a:rPr sz="1000" b="1" i="1" spc="-5" dirty="0">
                <a:latin typeface="Corbel"/>
                <a:cs typeface="Corbel"/>
              </a:rPr>
              <a:t>x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723959" y="1922591"/>
            <a:ext cx="742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314522" y="1934542"/>
            <a:ext cx="9906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165" dirty="0">
                <a:latin typeface="Microsoft Sans Serif"/>
                <a:cs typeface="Microsoft Sans Serif"/>
              </a:rPr>
              <a:t>+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906877" y="1865647"/>
            <a:ext cx="6464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5" dirty="0">
                <a:latin typeface="Tahoma"/>
                <a:cs typeface="Tahoma"/>
              </a:rPr>
              <a:t>and</a:t>
            </a:r>
            <a:r>
              <a:rPr sz="1000" spc="635" dirty="0">
                <a:latin typeface="Tahoma"/>
                <a:cs typeface="Tahoma"/>
              </a:rPr>
              <a:t> </a:t>
            </a:r>
            <a:r>
              <a:rPr sz="1000" b="1" i="1" spc="-20" dirty="0">
                <a:latin typeface="Verdana"/>
                <a:cs typeface="Verdana"/>
              </a:rPr>
              <a:t>µ</a:t>
            </a:r>
            <a:r>
              <a:rPr sz="1000" b="1" i="1" spc="515" dirty="0">
                <a:latin typeface="Verdana"/>
                <a:cs typeface="Verdana"/>
              </a:rPr>
              <a:t> </a:t>
            </a:r>
            <a:r>
              <a:rPr sz="1000" spc="45" dirty="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539820" y="1759515"/>
            <a:ext cx="264795" cy="37020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54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spc="-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1</a:t>
            </a:r>
            <a:r>
              <a:rPr sz="1000" u="sng" spc="10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endParaRPr sz="100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160"/>
              </a:spcBef>
            </a:pPr>
            <a:r>
              <a:rPr sz="1000" i="1" spc="75" dirty="0">
                <a:latin typeface="Arial"/>
                <a:cs typeface="Arial"/>
              </a:rPr>
              <a:t>N</a:t>
            </a:r>
            <a:r>
              <a:rPr sz="1050" spc="112" baseline="-11904" dirty="0">
                <a:latin typeface="Microsoft Sans Serif"/>
                <a:cs typeface="Microsoft Sans Serif"/>
              </a:rPr>
              <a:t>+</a:t>
            </a:r>
            <a:endParaRPr sz="1050" baseline="-11904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831399" y="1745454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844" dirty="0">
                <a:latin typeface="Lucida Sans Unicode"/>
                <a:cs typeface="Lucida Sans Unicode"/>
              </a:rPr>
              <a:t>Σ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757929" y="2065060"/>
            <a:ext cx="3556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50" i="1" spc="-15" baseline="7936" dirty="0">
                <a:latin typeface="Arial"/>
                <a:cs typeface="Arial"/>
              </a:rPr>
              <a:t>y</a:t>
            </a:r>
            <a:r>
              <a:rPr sz="500" i="1" spc="-10" dirty="0">
                <a:latin typeface="Arial"/>
                <a:cs typeface="Arial"/>
              </a:rPr>
              <a:t>n</a:t>
            </a:r>
            <a:r>
              <a:rPr sz="500" i="1" spc="-85" dirty="0">
                <a:latin typeface="Arial"/>
                <a:cs typeface="Arial"/>
              </a:rPr>
              <a:t> </a:t>
            </a:r>
            <a:r>
              <a:rPr sz="1050" spc="157" baseline="7936" dirty="0">
                <a:latin typeface="Microsoft Sans Serif"/>
                <a:cs typeface="Microsoft Sans Serif"/>
              </a:rPr>
              <a:t>=+1</a:t>
            </a:r>
            <a:endParaRPr sz="1050" baseline="7936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083303" y="1865647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latin typeface="Corbel"/>
                <a:cs typeface="Corbel"/>
              </a:rPr>
              <a:t>x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158462" y="1922591"/>
            <a:ext cx="742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pic>
        <p:nvPicPr>
          <p:cNvPr id="67" name="object 6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6705" y="2323858"/>
            <a:ext cx="59601" cy="59601"/>
          </a:xfrm>
          <a:prstGeom prst="rect">
            <a:avLst/>
          </a:prstGeom>
        </p:spPr>
      </p:pic>
      <p:sp>
        <p:nvSpPr>
          <p:cNvPr id="68" name="object 68"/>
          <p:cNvSpPr txBox="1"/>
          <p:nvPr/>
        </p:nvSpPr>
        <p:spPr>
          <a:xfrm>
            <a:off x="366877" y="2246762"/>
            <a:ext cx="26460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Euclidean</a:t>
            </a:r>
            <a:r>
              <a:rPr sz="1000" spc="1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Distances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from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each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mean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are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by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785645" y="2398590"/>
            <a:ext cx="6216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-45" dirty="0">
                <a:latin typeface="Cambria"/>
                <a:cs typeface="Cambria"/>
              </a:rPr>
              <a:t>||</a:t>
            </a:r>
            <a:r>
              <a:rPr sz="1000" b="1" i="1" spc="-20" dirty="0">
                <a:latin typeface="Verdana"/>
                <a:cs typeface="Verdana"/>
              </a:rPr>
              <a:t>µ</a:t>
            </a:r>
            <a:r>
              <a:rPr sz="1050" spc="345" baseline="-19841" dirty="0">
                <a:latin typeface="Cambria"/>
                <a:cs typeface="Cambria"/>
              </a:rPr>
              <a:t>− </a:t>
            </a:r>
            <a:r>
              <a:rPr sz="1050" spc="-60" baseline="-19841" dirty="0">
                <a:latin typeface="Cambria"/>
                <a:cs typeface="Cambria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spc="-45" dirty="0">
                <a:latin typeface="Cambria"/>
                <a:cs typeface="Cambria"/>
              </a:rPr>
              <a:t>||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356396" y="2384313"/>
            <a:ext cx="730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latin typeface="Microsoft Sans Serif"/>
                <a:cs typeface="Microsoft Sans Serif"/>
              </a:rPr>
              <a:t>2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076790" y="2384313"/>
            <a:ext cx="730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latin typeface="Microsoft Sans Serif"/>
                <a:cs typeface="Microsoft Sans Serif"/>
              </a:rPr>
              <a:t>2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500551" y="2384313"/>
            <a:ext cx="730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latin typeface="Microsoft Sans Serif"/>
                <a:cs typeface="Microsoft Sans Serif"/>
              </a:rPr>
              <a:t>2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510904" y="2398590"/>
            <a:ext cx="17164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45" dirty="0">
                <a:latin typeface="Tahoma"/>
                <a:cs typeface="Tahoma"/>
              </a:rPr>
              <a:t>=  </a:t>
            </a:r>
            <a:r>
              <a:rPr sz="1000" spc="55" dirty="0">
                <a:latin typeface="Tahoma"/>
                <a:cs typeface="Tahoma"/>
              </a:rPr>
              <a:t> </a:t>
            </a:r>
            <a:r>
              <a:rPr sz="1000" spc="-45" dirty="0">
                <a:latin typeface="Cambria"/>
                <a:cs typeface="Cambria"/>
              </a:rPr>
              <a:t>||</a:t>
            </a:r>
            <a:r>
              <a:rPr sz="1000" b="1" i="1" spc="-20" dirty="0">
                <a:latin typeface="Verdana"/>
                <a:cs typeface="Verdana"/>
              </a:rPr>
              <a:t>µ</a:t>
            </a:r>
            <a:r>
              <a:rPr sz="1050" spc="419" baseline="-19841" dirty="0">
                <a:latin typeface="Cambria"/>
                <a:cs typeface="Cambria"/>
              </a:rPr>
              <a:t>−</a:t>
            </a:r>
            <a:r>
              <a:rPr sz="1000" spc="-45" dirty="0">
                <a:latin typeface="Cambria"/>
                <a:cs typeface="Cambria"/>
              </a:rPr>
              <a:t>||</a:t>
            </a:r>
            <a:r>
              <a:rPr sz="1000" dirty="0">
                <a:latin typeface="Cambria"/>
                <a:cs typeface="Cambria"/>
              </a:rPr>
              <a:t>  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45" dirty="0">
                <a:latin typeface="Tahoma"/>
                <a:cs typeface="Tahoma"/>
              </a:rPr>
              <a:t>+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-45" dirty="0">
                <a:latin typeface="Cambria"/>
                <a:cs typeface="Cambria"/>
              </a:rPr>
              <a:t>||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spc="-45" dirty="0">
                <a:latin typeface="Cambria"/>
                <a:cs typeface="Cambria"/>
              </a:rPr>
              <a:t>||</a:t>
            </a:r>
            <a:r>
              <a:rPr sz="1000" dirty="0">
                <a:latin typeface="Cambria"/>
                <a:cs typeface="Cambria"/>
              </a:rPr>
              <a:t>  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50" dirty="0">
                <a:latin typeface="Tahoma"/>
                <a:cs typeface="Tahoma"/>
              </a:rPr>
              <a:t>2</a:t>
            </a:r>
            <a:r>
              <a:rPr sz="1000" spc="25" dirty="0">
                <a:latin typeface="Cambria"/>
                <a:cs typeface="Cambria"/>
              </a:rPr>
              <a:t>⟨</a:t>
            </a:r>
            <a:r>
              <a:rPr sz="1000" b="1" i="1" spc="-20" dirty="0">
                <a:latin typeface="Verdana"/>
                <a:cs typeface="Verdana"/>
              </a:rPr>
              <a:t>µ</a:t>
            </a:r>
            <a:r>
              <a:rPr sz="1050" spc="419" baseline="-19841" dirty="0">
                <a:latin typeface="Cambria"/>
                <a:cs typeface="Cambria"/>
              </a:rPr>
              <a:t>−</a:t>
            </a:r>
            <a:r>
              <a:rPr sz="1000" i="1" spc="-5" dirty="0">
                <a:latin typeface="Arial"/>
                <a:cs typeface="Arial"/>
              </a:rPr>
              <a:t>,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spc="25" dirty="0">
                <a:latin typeface="Cambria"/>
                <a:cs typeface="Cambria"/>
              </a:rPr>
              <a:t>⟩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356396" y="2586763"/>
            <a:ext cx="7874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27075" algn="l"/>
              </a:tabLst>
            </a:pPr>
            <a:r>
              <a:rPr sz="700" spc="-20" dirty="0">
                <a:latin typeface="Microsoft Sans Serif"/>
                <a:cs typeface="Microsoft Sans Serif"/>
              </a:rPr>
              <a:t>2	2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778838" y="2601041"/>
            <a:ext cx="16217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769620" algn="l"/>
              </a:tabLst>
            </a:pPr>
            <a:r>
              <a:rPr sz="1000" spc="-45" dirty="0">
                <a:latin typeface="Cambria"/>
                <a:cs typeface="Cambria"/>
              </a:rPr>
              <a:t>||</a:t>
            </a:r>
            <a:r>
              <a:rPr sz="1000" b="1" i="1" spc="-20" dirty="0">
                <a:latin typeface="Verdana"/>
                <a:cs typeface="Verdana"/>
              </a:rPr>
              <a:t>µ</a:t>
            </a:r>
            <a:r>
              <a:rPr sz="1050" spc="247" baseline="-19841" dirty="0">
                <a:latin typeface="Microsoft Sans Serif"/>
                <a:cs typeface="Microsoft Sans Serif"/>
              </a:rPr>
              <a:t>+</a:t>
            </a:r>
            <a:r>
              <a:rPr sz="1050" spc="127" baseline="-19841" dirty="0">
                <a:latin typeface="Microsoft Sans Serif"/>
                <a:cs typeface="Microsoft Sans Serif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spc="-45" dirty="0">
                <a:latin typeface="Cambria"/>
                <a:cs typeface="Cambria"/>
              </a:rPr>
              <a:t>||</a:t>
            </a:r>
            <a:r>
              <a:rPr sz="1000" dirty="0">
                <a:latin typeface="Cambria"/>
                <a:cs typeface="Cambria"/>
              </a:rPr>
              <a:t>	</a:t>
            </a:r>
            <a:r>
              <a:rPr sz="1000" spc="45" dirty="0">
                <a:latin typeface="Tahoma"/>
                <a:cs typeface="Tahoma"/>
              </a:rPr>
              <a:t>=</a:t>
            </a:r>
            <a:r>
              <a:rPr sz="1000" dirty="0">
                <a:latin typeface="Tahoma"/>
                <a:cs typeface="Tahoma"/>
              </a:rPr>
              <a:t>  </a:t>
            </a:r>
            <a:r>
              <a:rPr sz="1000" spc="55" dirty="0">
                <a:latin typeface="Tahoma"/>
                <a:cs typeface="Tahoma"/>
              </a:rPr>
              <a:t> </a:t>
            </a:r>
            <a:r>
              <a:rPr sz="1000" spc="-45" dirty="0">
                <a:latin typeface="Cambria"/>
                <a:cs typeface="Cambria"/>
              </a:rPr>
              <a:t>||</a:t>
            </a:r>
            <a:r>
              <a:rPr sz="1000" b="1" i="1" spc="-20" dirty="0">
                <a:latin typeface="Verdana"/>
                <a:cs typeface="Verdana"/>
              </a:rPr>
              <a:t>µ</a:t>
            </a:r>
            <a:r>
              <a:rPr sz="1000" b="1" i="1" dirty="0">
                <a:latin typeface="Verdana"/>
                <a:cs typeface="Verdana"/>
              </a:rPr>
              <a:t> </a:t>
            </a:r>
            <a:r>
              <a:rPr sz="1000" b="1" i="1" spc="-60" dirty="0">
                <a:latin typeface="Verdana"/>
                <a:cs typeface="Verdana"/>
              </a:rPr>
              <a:t> </a:t>
            </a:r>
            <a:r>
              <a:rPr sz="1000" spc="-45" dirty="0">
                <a:latin typeface="Cambria"/>
                <a:cs typeface="Cambria"/>
              </a:rPr>
              <a:t>||</a:t>
            </a:r>
            <a:r>
              <a:rPr sz="1000" dirty="0">
                <a:latin typeface="Cambria"/>
                <a:cs typeface="Cambria"/>
              </a:rPr>
              <a:t>  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45" dirty="0">
                <a:latin typeface="Tahoma"/>
                <a:cs typeface="Tahoma"/>
              </a:rPr>
              <a:t>+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-45" dirty="0">
                <a:latin typeface="Cambria"/>
                <a:cs typeface="Cambria"/>
              </a:rPr>
              <a:t>||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494659" y="2586763"/>
            <a:ext cx="730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latin typeface="Microsoft Sans Serif"/>
                <a:cs typeface="Microsoft Sans Serif"/>
              </a:rPr>
              <a:t>2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921088" y="2669923"/>
            <a:ext cx="10826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95680" algn="l"/>
              </a:tabLst>
            </a:pPr>
            <a:r>
              <a:rPr sz="700" spc="165" dirty="0">
                <a:latin typeface="Microsoft Sans Serif"/>
                <a:cs typeface="Microsoft Sans Serif"/>
              </a:rPr>
              <a:t>+	+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349218" y="2601041"/>
            <a:ext cx="8413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spc="-45" dirty="0">
                <a:latin typeface="Cambria"/>
                <a:cs typeface="Cambria"/>
              </a:rPr>
              <a:t>||</a:t>
            </a:r>
            <a:r>
              <a:rPr sz="1000" dirty="0">
                <a:latin typeface="Cambria"/>
                <a:cs typeface="Cambria"/>
              </a:rPr>
              <a:t>  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50" dirty="0">
                <a:latin typeface="Tahoma"/>
                <a:cs typeface="Tahoma"/>
              </a:rPr>
              <a:t>2</a:t>
            </a:r>
            <a:r>
              <a:rPr sz="1000" spc="25" dirty="0">
                <a:latin typeface="Cambria"/>
                <a:cs typeface="Cambria"/>
              </a:rPr>
              <a:t>⟨</a:t>
            </a:r>
            <a:r>
              <a:rPr sz="1000" b="1" i="1" spc="-20" dirty="0">
                <a:latin typeface="Verdana"/>
                <a:cs typeface="Verdana"/>
              </a:rPr>
              <a:t>µ</a:t>
            </a:r>
            <a:r>
              <a:rPr sz="1000" b="1" i="1" dirty="0">
                <a:latin typeface="Verdana"/>
                <a:cs typeface="Verdana"/>
              </a:rPr>
              <a:t> </a:t>
            </a:r>
            <a:r>
              <a:rPr sz="1000" b="1" i="1" spc="-60" dirty="0">
                <a:latin typeface="Verdana"/>
                <a:cs typeface="Verdana"/>
              </a:rPr>
              <a:t> </a:t>
            </a:r>
            <a:r>
              <a:rPr sz="1000" i="1" spc="-5" dirty="0">
                <a:latin typeface="Arial"/>
                <a:cs typeface="Arial"/>
              </a:rPr>
              <a:t>,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spc="25" dirty="0">
                <a:latin typeface="Cambria"/>
                <a:cs typeface="Cambria"/>
              </a:rPr>
              <a:t>⟩</a:t>
            </a:r>
            <a:endParaRPr sz="1000">
              <a:latin typeface="Cambria"/>
              <a:cs typeface="Cambria"/>
            </a:endParaRPr>
          </a:p>
        </p:txBody>
      </p:sp>
      <p:pic>
        <p:nvPicPr>
          <p:cNvPr id="79" name="object 7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56705" y="2893224"/>
            <a:ext cx="59601" cy="59601"/>
          </a:xfrm>
          <a:prstGeom prst="rect">
            <a:avLst/>
          </a:prstGeom>
        </p:spPr>
      </p:pic>
      <p:sp>
        <p:nvSpPr>
          <p:cNvPr id="80" name="object 80"/>
          <p:cNvSpPr txBox="1"/>
          <p:nvPr/>
        </p:nvSpPr>
        <p:spPr>
          <a:xfrm>
            <a:off x="341477" y="2816141"/>
            <a:ext cx="50990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b="1" spc="-55" dirty="0">
                <a:latin typeface="Tahoma"/>
                <a:cs typeface="Tahoma"/>
              </a:rPr>
              <a:t>Decision</a:t>
            </a:r>
            <a:r>
              <a:rPr sz="1000" b="1" spc="70" dirty="0">
                <a:latin typeface="Tahoma"/>
                <a:cs typeface="Tahoma"/>
              </a:rPr>
              <a:t> </a:t>
            </a:r>
            <a:r>
              <a:rPr sz="1000" b="1" spc="-65" dirty="0">
                <a:latin typeface="Tahoma"/>
                <a:cs typeface="Tahoma"/>
              </a:rPr>
              <a:t>Rule:</a:t>
            </a:r>
            <a:r>
              <a:rPr sz="1000" b="1" spc="15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If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25" dirty="0">
                <a:latin typeface="Arial"/>
                <a:cs typeface="Arial"/>
              </a:rPr>
              <a:t>f</a:t>
            </a:r>
            <a:r>
              <a:rPr sz="1000" i="1" spc="-60" dirty="0">
                <a:latin typeface="Arial"/>
                <a:cs typeface="Arial"/>
              </a:rPr>
              <a:t> </a:t>
            </a:r>
            <a:r>
              <a:rPr sz="1000" dirty="0">
                <a:latin typeface="Tahoma"/>
                <a:cs typeface="Tahoma"/>
              </a:rPr>
              <a:t>(</a:t>
            </a:r>
            <a:r>
              <a:rPr sz="1000" b="1" i="1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:=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30" dirty="0">
                <a:latin typeface="Cambria"/>
                <a:cs typeface="Cambria"/>
              </a:rPr>
              <a:t>||</a:t>
            </a:r>
            <a:r>
              <a:rPr sz="1000" b="1" i="1" spc="30" dirty="0">
                <a:latin typeface="Verdana"/>
                <a:cs typeface="Verdana"/>
              </a:rPr>
              <a:t>µ</a:t>
            </a:r>
            <a:r>
              <a:rPr sz="1050" spc="44" baseline="-19841" dirty="0">
                <a:latin typeface="Cambria"/>
                <a:cs typeface="Cambria"/>
              </a:rPr>
              <a:t>−</a:t>
            </a:r>
            <a:r>
              <a:rPr sz="1050" spc="172" baseline="-19841" dirty="0">
                <a:latin typeface="Cambria"/>
                <a:cs typeface="Cambria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spc="-35" dirty="0">
                <a:latin typeface="Cambria"/>
                <a:cs typeface="Cambria"/>
              </a:rPr>
              <a:t>||</a:t>
            </a:r>
            <a:r>
              <a:rPr sz="1050" spc="-52" baseline="27777" dirty="0">
                <a:latin typeface="Microsoft Sans Serif"/>
                <a:cs typeface="Microsoft Sans Serif"/>
              </a:rPr>
              <a:t>2</a:t>
            </a:r>
            <a:r>
              <a:rPr sz="1050" spc="127" baseline="27777" dirty="0">
                <a:latin typeface="Microsoft Sans Serif"/>
                <a:cs typeface="Microsoft Sans Serif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15" dirty="0">
                <a:latin typeface="Cambria"/>
                <a:cs typeface="Cambria"/>
              </a:rPr>
              <a:t>||</a:t>
            </a:r>
            <a:r>
              <a:rPr sz="1000" b="1" i="1" spc="15" dirty="0">
                <a:latin typeface="Verdana"/>
                <a:cs typeface="Verdana"/>
              </a:rPr>
              <a:t>µ</a:t>
            </a:r>
            <a:r>
              <a:rPr sz="1050" spc="22" baseline="-19841" dirty="0">
                <a:latin typeface="Microsoft Sans Serif"/>
                <a:cs typeface="Microsoft Sans Serif"/>
              </a:rPr>
              <a:t>+</a:t>
            </a:r>
            <a:r>
              <a:rPr sz="1050" spc="127" baseline="-19841" dirty="0">
                <a:latin typeface="Microsoft Sans Serif"/>
                <a:cs typeface="Microsoft Sans Serif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spc="-35" dirty="0">
                <a:latin typeface="Cambria"/>
                <a:cs typeface="Cambria"/>
              </a:rPr>
              <a:t>||</a:t>
            </a:r>
            <a:r>
              <a:rPr sz="1050" spc="-52" baseline="27777" dirty="0">
                <a:latin typeface="Microsoft Sans Serif"/>
                <a:cs typeface="Microsoft Sans Serif"/>
              </a:rPr>
              <a:t>2</a:t>
            </a:r>
            <a:r>
              <a:rPr sz="1050" spc="-7" baseline="27777" dirty="0">
                <a:latin typeface="Microsoft Sans Serif"/>
                <a:cs typeface="Microsoft Sans Serif"/>
              </a:rPr>
              <a:t> </a:t>
            </a:r>
            <a:r>
              <a:rPr sz="1000" i="1" spc="190" dirty="0">
                <a:latin typeface="Arial"/>
                <a:cs typeface="Arial"/>
              </a:rPr>
              <a:t>&gt;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spc="-50" dirty="0">
                <a:latin typeface="Tahoma"/>
                <a:cs typeface="Tahoma"/>
              </a:rPr>
              <a:t>0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then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predict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+1,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otherwise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predict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-1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82" name="object 82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15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601449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13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77"/>
            <a:ext cx="422021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Prototype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based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Classification:</a:t>
            </a:r>
            <a:r>
              <a:rPr sz="1400" b="1" spc="29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4064C"/>
                </a:solidFill>
                <a:latin typeface="Tahoma"/>
                <a:cs typeface="Tahoma"/>
              </a:rPr>
              <a:t>The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Decision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Rule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32701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4177" y="455604"/>
            <a:ext cx="2591435" cy="452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We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saw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our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decision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rule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was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800">
              <a:latin typeface="Tahoma"/>
              <a:cs typeface="Tahoma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1000" i="1" spc="25" dirty="0">
                <a:latin typeface="Arial"/>
                <a:cs typeface="Arial"/>
              </a:rPr>
              <a:t>f</a:t>
            </a:r>
            <a:r>
              <a:rPr sz="1000" i="1" spc="-65" dirty="0">
                <a:latin typeface="Arial"/>
                <a:cs typeface="Arial"/>
              </a:rPr>
              <a:t> </a:t>
            </a:r>
            <a:r>
              <a:rPr sz="1000" dirty="0">
                <a:latin typeface="Tahoma"/>
                <a:cs typeface="Tahoma"/>
              </a:rPr>
              <a:t>(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:=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45" dirty="0">
                <a:latin typeface="Cambria"/>
                <a:cs typeface="Cambria"/>
              </a:rPr>
              <a:t>||</a:t>
            </a:r>
            <a:r>
              <a:rPr sz="1000" b="1" i="1" spc="-20" dirty="0">
                <a:latin typeface="Verdana"/>
                <a:cs typeface="Verdana"/>
              </a:rPr>
              <a:t>µ</a:t>
            </a:r>
            <a:r>
              <a:rPr sz="1050" spc="345" baseline="-19841" dirty="0">
                <a:latin typeface="Cambria"/>
                <a:cs typeface="Cambria"/>
              </a:rPr>
              <a:t>−</a:t>
            </a:r>
            <a:r>
              <a:rPr sz="1050" baseline="-19841" dirty="0">
                <a:latin typeface="Cambria"/>
                <a:cs typeface="Cambria"/>
              </a:rPr>
              <a:t> </a:t>
            </a:r>
            <a:r>
              <a:rPr sz="1050" spc="-60" baseline="-19841" dirty="0">
                <a:latin typeface="Cambria"/>
                <a:cs typeface="Cambria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spc="-45" dirty="0">
                <a:latin typeface="Cambria"/>
                <a:cs typeface="Cambria"/>
              </a:rPr>
              <a:t>||</a:t>
            </a:r>
            <a:r>
              <a:rPr sz="1050" spc="-30" baseline="31746" dirty="0">
                <a:latin typeface="Microsoft Sans Serif"/>
                <a:cs typeface="Microsoft Sans Serif"/>
              </a:rPr>
              <a:t>2</a:t>
            </a:r>
            <a:r>
              <a:rPr sz="1050" spc="127" baseline="31746" dirty="0">
                <a:latin typeface="Microsoft Sans Serif"/>
                <a:cs typeface="Microsoft Sans Serif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spc="-45" dirty="0">
                <a:latin typeface="Cambria"/>
                <a:cs typeface="Cambria"/>
              </a:rPr>
              <a:t>||</a:t>
            </a:r>
            <a:r>
              <a:rPr sz="1000" b="1" i="1" spc="-20" dirty="0">
                <a:latin typeface="Verdana"/>
                <a:cs typeface="Verdana"/>
              </a:rPr>
              <a:t>µ</a:t>
            </a:r>
            <a:r>
              <a:rPr sz="1050" spc="247" baseline="-19841" dirty="0">
                <a:latin typeface="Microsoft Sans Serif"/>
                <a:cs typeface="Microsoft Sans Serif"/>
              </a:rPr>
              <a:t>+</a:t>
            </a:r>
            <a:r>
              <a:rPr sz="1050" spc="127" baseline="-19841" dirty="0">
                <a:latin typeface="Microsoft Sans Serif"/>
                <a:cs typeface="Microsoft Sans Serif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spc="-45" dirty="0">
                <a:latin typeface="Cambria"/>
                <a:cs typeface="Cambria"/>
              </a:rPr>
              <a:t>||</a:t>
            </a:r>
            <a:r>
              <a:rPr sz="1050" spc="-30" baseline="31746" dirty="0">
                <a:latin typeface="Microsoft Sans Serif"/>
                <a:cs typeface="Microsoft Sans Serif"/>
              </a:rPr>
              <a:t>2</a:t>
            </a:r>
            <a:endParaRPr sz="1050" baseline="31746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6" name="object 6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14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77"/>
            <a:ext cx="422021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Prototype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based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Classification:</a:t>
            </a:r>
            <a:r>
              <a:rPr sz="1400" b="1" spc="29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4064C"/>
                </a:solidFill>
                <a:latin typeface="Tahoma"/>
                <a:cs typeface="Tahoma"/>
              </a:rPr>
              <a:t>The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Decision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Rule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32701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4177" y="455604"/>
            <a:ext cx="4592955" cy="452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We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saw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our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decision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rule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was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800">
              <a:latin typeface="Tahoma"/>
              <a:cs typeface="Tahoma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1000" i="1" spc="25" dirty="0">
                <a:latin typeface="Arial"/>
                <a:cs typeface="Arial"/>
              </a:rPr>
              <a:t>f</a:t>
            </a:r>
            <a:r>
              <a:rPr sz="1000" i="1" spc="-65" dirty="0">
                <a:latin typeface="Arial"/>
                <a:cs typeface="Arial"/>
              </a:rPr>
              <a:t> </a:t>
            </a:r>
            <a:r>
              <a:rPr sz="1000" dirty="0">
                <a:latin typeface="Tahoma"/>
                <a:cs typeface="Tahoma"/>
              </a:rPr>
              <a:t>(</a:t>
            </a:r>
            <a:r>
              <a:rPr sz="1000" b="1" i="1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:=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30" dirty="0">
                <a:latin typeface="Cambria"/>
                <a:cs typeface="Cambria"/>
              </a:rPr>
              <a:t>||</a:t>
            </a:r>
            <a:r>
              <a:rPr sz="1000" b="1" i="1" spc="30" dirty="0">
                <a:latin typeface="Verdana"/>
                <a:cs typeface="Verdana"/>
              </a:rPr>
              <a:t>µ</a:t>
            </a:r>
            <a:r>
              <a:rPr sz="1050" spc="44" baseline="-19841" dirty="0">
                <a:latin typeface="Cambria"/>
                <a:cs typeface="Cambria"/>
              </a:rPr>
              <a:t>−</a:t>
            </a:r>
            <a:r>
              <a:rPr sz="1050" spc="172" baseline="-19841" dirty="0">
                <a:latin typeface="Cambria"/>
                <a:cs typeface="Cambria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spc="-35" dirty="0">
                <a:latin typeface="Cambria"/>
                <a:cs typeface="Cambria"/>
              </a:rPr>
              <a:t>||</a:t>
            </a:r>
            <a:r>
              <a:rPr sz="1050" spc="-52" baseline="31746" dirty="0">
                <a:latin typeface="Microsoft Sans Serif"/>
                <a:cs typeface="Microsoft Sans Serif"/>
              </a:rPr>
              <a:t>2</a:t>
            </a:r>
            <a:r>
              <a:rPr sz="1050" spc="127" baseline="31746" dirty="0">
                <a:latin typeface="Microsoft Sans Serif"/>
                <a:cs typeface="Microsoft Sans Serif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15" dirty="0">
                <a:latin typeface="Cambria"/>
                <a:cs typeface="Cambria"/>
              </a:rPr>
              <a:t>||</a:t>
            </a:r>
            <a:r>
              <a:rPr sz="1000" b="1" i="1" spc="15" dirty="0">
                <a:latin typeface="Verdana"/>
                <a:cs typeface="Verdana"/>
              </a:rPr>
              <a:t>µ</a:t>
            </a:r>
            <a:r>
              <a:rPr sz="1050" spc="22" baseline="-19841" dirty="0">
                <a:latin typeface="Microsoft Sans Serif"/>
                <a:cs typeface="Microsoft Sans Serif"/>
              </a:rPr>
              <a:t>+</a:t>
            </a:r>
            <a:r>
              <a:rPr sz="1050" spc="127" baseline="-19841" dirty="0">
                <a:latin typeface="Microsoft Sans Serif"/>
                <a:cs typeface="Microsoft Sans Serif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spc="-35" dirty="0">
                <a:latin typeface="Cambria"/>
                <a:cs typeface="Cambria"/>
              </a:rPr>
              <a:t>||</a:t>
            </a:r>
            <a:r>
              <a:rPr sz="1050" spc="-52" baseline="31746" dirty="0">
                <a:latin typeface="Microsoft Sans Serif"/>
                <a:cs typeface="Microsoft Sans Serif"/>
              </a:rPr>
              <a:t>2</a:t>
            </a:r>
            <a:r>
              <a:rPr sz="1050" spc="-7" baseline="31746" dirty="0">
                <a:latin typeface="Microsoft Sans Serif"/>
                <a:cs typeface="Microsoft Sans Serif"/>
              </a:rPr>
              <a:t> </a:t>
            </a:r>
            <a:r>
              <a:rPr sz="1000" spc="45" dirty="0">
                <a:latin typeface="Tahoma"/>
                <a:cs typeface="Tahoma"/>
              </a:rPr>
              <a:t>=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sz="1000" spc="30" dirty="0">
                <a:solidFill>
                  <a:srgbClr val="FF0000"/>
                </a:solidFill>
                <a:latin typeface="Cambria"/>
                <a:cs typeface="Cambria"/>
              </a:rPr>
              <a:t>⟨</a:t>
            </a:r>
            <a:r>
              <a:rPr sz="1000" b="1" i="1" spc="30" dirty="0">
                <a:solidFill>
                  <a:srgbClr val="FF0000"/>
                </a:solidFill>
                <a:latin typeface="Verdana"/>
                <a:cs typeface="Verdana"/>
              </a:rPr>
              <a:t>µ</a:t>
            </a:r>
            <a:r>
              <a:rPr sz="1050" spc="44" baseline="-19841" dirty="0">
                <a:solidFill>
                  <a:srgbClr val="FF0000"/>
                </a:solidFill>
                <a:latin typeface="Microsoft Sans Serif"/>
                <a:cs typeface="Microsoft Sans Serif"/>
              </a:rPr>
              <a:t>+</a:t>
            </a:r>
            <a:r>
              <a:rPr sz="1050" spc="127" baseline="-19841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000" spc="220" dirty="0">
                <a:solidFill>
                  <a:srgbClr val="FF0000"/>
                </a:solidFill>
                <a:latin typeface="Cambria"/>
                <a:cs typeface="Cambria"/>
              </a:rPr>
              <a:t>−</a:t>
            </a:r>
            <a:r>
              <a:rPr sz="1000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00" b="1" i="1" spc="85" dirty="0">
                <a:solidFill>
                  <a:srgbClr val="FF0000"/>
                </a:solidFill>
                <a:latin typeface="Verdana"/>
                <a:cs typeface="Verdana"/>
              </a:rPr>
              <a:t>µ</a:t>
            </a:r>
            <a:r>
              <a:rPr sz="1050" spc="127" baseline="-19841" dirty="0">
                <a:solidFill>
                  <a:srgbClr val="FF0000"/>
                </a:solidFill>
                <a:latin typeface="Cambria"/>
                <a:cs typeface="Cambria"/>
              </a:rPr>
              <a:t>−</a:t>
            </a:r>
            <a:r>
              <a:rPr sz="1000" i="1" spc="85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000" i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FF0000"/>
                </a:solidFill>
                <a:latin typeface="Corbel"/>
                <a:cs typeface="Corbel"/>
              </a:rPr>
              <a:t>x</a:t>
            </a:r>
            <a:r>
              <a:rPr sz="1000" b="1" i="1" spc="-114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1000" spc="25" dirty="0">
                <a:solidFill>
                  <a:srgbClr val="FF0000"/>
                </a:solidFill>
                <a:latin typeface="Cambria"/>
                <a:cs typeface="Cambria"/>
              </a:rPr>
              <a:t>⟩</a:t>
            </a:r>
            <a:r>
              <a:rPr sz="10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00" spc="45" dirty="0">
                <a:latin typeface="Tahoma"/>
                <a:cs typeface="Tahoma"/>
              </a:rPr>
              <a:t>+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10" dirty="0">
                <a:latin typeface="Cambria"/>
                <a:cs typeface="Cambria"/>
              </a:rPr>
              <a:t>||</a:t>
            </a:r>
            <a:r>
              <a:rPr sz="1000" b="1" i="1" spc="10" dirty="0">
                <a:latin typeface="Verdana"/>
                <a:cs typeface="Verdana"/>
              </a:rPr>
              <a:t>µ</a:t>
            </a:r>
            <a:r>
              <a:rPr sz="1050" spc="15" baseline="-19841" dirty="0">
                <a:latin typeface="Cambria"/>
                <a:cs typeface="Cambria"/>
              </a:rPr>
              <a:t>−</a:t>
            </a:r>
            <a:r>
              <a:rPr sz="1000" spc="10" dirty="0">
                <a:latin typeface="Cambria"/>
                <a:cs typeface="Cambria"/>
              </a:rPr>
              <a:t>||</a:t>
            </a:r>
            <a:r>
              <a:rPr sz="1050" spc="15" baseline="31746" dirty="0">
                <a:latin typeface="Microsoft Sans Serif"/>
                <a:cs typeface="Microsoft Sans Serif"/>
              </a:rPr>
              <a:t>2</a:t>
            </a:r>
            <a:r>
              <a:rPr sz="1050" spc="127" baseline="31746" dirty="0">
                <a:latin typeface="Microsoft Sans Serif"/>
                <a:cs typeface="Microsoft Sans Serif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dirty="0">
                <a:latin typeface="Cambria"/>
                <a:cs typeface="Cambria"/>
              </a:rPr>
              <a:t> ||</a:t>
            </a:r>
            <a:r>
              <a:rPr sz="1000" b="1" i="1" dirty="0">
                <a:latin typeface="Verdana"/>
                <a:cs typeface="Verdana"/>
              </a:rPr>
              <a:t>µ</a:t>
            </a:r>
            <a:r>
              <a:rPr sz="1050" baseline="-19841" dirty="0">
                <a:latin typeface="Microsoft Sans Serif"/>
                <a:cs typeface="Microsoft Sans Serif"/>
              </a:rPr>
              <a:t>+</a:t>
            </a:r>
            <a:r>
              <a:rPr sz="1000" dirty="0">
                <a:latin typeface="Cambria"/>
                <a:cs typeface="Cambria"/>
              </a:rPr>
              <a:t>||</a:t>
            </a:r>
            <a:r>
              <a:rPr sz="1050" baseline="31746" dirty="0">
                <a:latin typeface="Microsoft Sans Serif"/>
                <a:cs typeface="Microsoft Sans Serif"/>
              </a:rPr>
              <a:t>2</a:t>
            </a:r>
            <a:endParaRPr sz="1050" baseline="31746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6" name="object 6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14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422021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Prototype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based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Classification:</a:t>
            </a:r>
            <a:r>
              <a:rPr sz="1400" b="1" spc="29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4064C"/>
                </a:solidFill>
                <a:latin typeface="Tahoma"/>
                <a:cs typeface="Tahoma"/>
              </a:rPr>
              <a:t>The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Decision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Rule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32701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8777" y="455604"/>
            <a:ext cx="51238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We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saw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our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decision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rule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was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800">
              <a:latin typeface="Tahoma"/>
              <a:cs typeface="Tahoma"/>
            </a:endParaRPr>
          </a:p>
          <a:p>
            <a:pPr marL="225425" algn="ctr">
              <a:lnSpc>
                <a:spcPct val="100000"/>
              </a:lnSpc>
              <a:spcBef>
                <a:spcPts val="5"/>
              </a:spcBef>
            </a:pPr>
            <a:r>
              <a:rPr sz="1000" i="1" spc="25" dirty="0">
                <a:latin typeface="Arial"/>
                <a:cs typeface="Arial"/>
              </a:rPr>
              <a:t>f</a:t>
            </a:r>
            <a:r>
              <a:rPr sz="1000" i="1" spc="-65" dirty="0">
                <a:latin typeface="Arial"/>
                <a:cs typeface="Arial"/>
              </a:rPr>
              <a:t> </a:t>
            </a:r>
            <a:r>
              <a:rPr sz="1000" dirty="0">
                <a:latin typeface="Tahoma"/>
                <a:cs typeface="Tahoma"/>
              </a:rPr>
              <a:t>(</a:t>
            </a:r>
            <a:r>
              <a:rPr sz="1000" b="1" i="1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:=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30" dirty="0">
                <a:latin typeface="Cambria"/>
                <a:cs typeface="Cambria"/>
              </a:rPr>
              <a:t>||</a:t>
            </a:r>
            <a:r>
              <a:rPr sz="1000" b="1" i="1" spc="30" dirty="0">
                <a:latin typeface="Verdana"/>
                <a:cs typeface="Verdana"/>
              </a:rPr>
              <a:t>µ</a:t>
            </a:r>
            <a:r>
              <a:rPr sz="1050" spc="44" baseline="-19841" dirty="0">
                <a:latin typeface="Cambria"/>
                <a:cs typeface="Cambria"/>
              </a:rPr>
              <a:t>−</a:t>
            </a:r>
            <a:r>
              <a:rPr sz="1050" spc="172" baseline="-19841" dirty="0">
                <a:latin typeface="Cambria"/>
                <a:cs typeface="Cambria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spc="-35" dirty="0">
                <a:latin typeface="Cambria"/>
                <a:cs typeface="Cambria"/>
              </a:rPr>
              <a:t>||</a:t>
            </a:r>
            <a:r>
              <a:rPr sz="1050" spc="-52" baseline="31746" dirty="0">
                <a:latin typeface="Microsoft Sans Serif"/>
                <a:cs typeface="Microsoft Sans Serif"/>
              </a:rPr>
              <a:t>2</a:t>
            </a:r>
            <a:r>
              <a:rPr sz="1050" spc="127" baseline="31746" dirty="0">
                <a:latin typeface="Microsoft Sans Serif"/>
                <a:cs typeface="Microsoft Sans Serif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15" dirty="0">
                <a:latin typeface="Cambria"/>
                <a:cs typeface="Cambria"/>
              </a:rPr>
              <a:t>||</a:t>
            </a:r>
            <a:r>
              <a:rPr sz="1000" b="1" i="1" spc="15" dirty="0">
                <a:latin typeface="Verdana"/>
                <a:cs typeface="Verdana"/>
              </a:rPr>
              <a:t>µ</a:t>
            </a:r>
            <a:r>
              <a:rPr sz="1050" spc="22" baseline="-19841" dirty="0">
                <a:latin typeface="Microsoft Sans Serif"/>
                <a:cs typeface="Microsoft Sans Serif"/>
              </a:rPr>
              <a:t>+</a:t>
            </a:r>
            <a:r>
              <a:rPr sz="1050" spc="127" baseline="-19841" dirty="0">
                <a:latin typeface="Microsoft Sans Serif"/>
                <a:cs typeface="Microsoft Sans Serif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spc="-35" dirty="0">
                <a:latin typeface="Cambria"/>
                <a:cs typeface="Cambria"/>
              </a:rPr>
              <a:t>||</a:t>
            </a:r>
            <a:r>
              <a:rPr sz="1050" spc="-52" baseline="31746" dirty="0">
                <a:latin typeface="Microsoft Sans Serif"/>
                <a:cs typeface="Microsoft Sans Serif"/>
              </a:rPr>
              <a:t>2</a:t>
            </a:r>
            <a:r>
              <a:rPr sz="1050" spc="-7" baseline="31746" dirty="0">
                <a:latin typeface="Microsoft Sans Serif"/>
                <a:cs typeface="Microsoft Sans Serif"/>
              </a:rPr>
              <a:t> </a:t>
            </a:r>
            <a:r>
              <a:rPr sz="1000" spc="45" dirty="0">
                <a:latin typeface="Tahoma"/>
                <a:cs typeface="Tahoma"/>
              </a:rPr>
              <a:t>=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sz="1000" spc="30" dirty="0">
                <a:solidFill>
                  <a:srgbClr val="FF0000"/>
                </a:solidFill>
                <a:latin typeface="Cambria"/>
                <a:cs typeface="Cambria"/>
              </a:rPr>
              <a:t>⟨</a:t>
            </a:r>
            <a:r>
              <a:rPr sz="1000" b="1" i="1" spc="30" dirty="0">
                <a:solidFill>
                  <a:srgbClr val="FF0000"/>
                </a:solidFill>
                <a:latin typeface="Verdana"/>
                <a:cs typeface="Verdana"/>
              </a:rPr>
              <a:t>µ</a:t>
            </a:r>
            <a:r>
              <a:rPr sz="1050" spc="44" baseline="-19841" dirty="0">
                <a:solidFill>
                  <a:srgbClr val="FF0000"/>
                </a:solidFill>
                <a:latin typeface="Microsoft Sans Serif"/>
                <a:cs typeface="Microsoft Sans Serif"/>
              </a:rPr>
              <a:t>+</a:t>
            </a:r>
            <a:r>
              <a:rPr sz="1050" spc="127" baseline="-19841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000" spc="220" dirty="0">
                <a:solidFill>
                  <a:srgbClr val="FF0000"/>
                </a:solidFill>
                <a:latin typeface="Cambria"/>
                <a:cs typeface="Cambria"/>
              </a:rPr>
              <a:t>−</a:t>
            </a:r>
            <a:r>
              <a:rPr sz="1000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00" b="1" i="1" spc="85" dirty="0">
                <a:solidFill>
                  <a:srgbClr val="FF0000"/>
                </a:solidFill>
                <a:latin typeface="Verdana"/>
                <a:cs typeface="Verdana"/>
              </a:rPr>
              <a:t>µ</a:t>
            </a:r>
            <a:r>
              <a:rPr sz="1050" spc="127" baseline="-19841" dirty="0">
                <a:solidFill>
                  <a:srgbClr val="FF0000"/>
                </a:solidFill>
                <a:latin typeface="Cambria"/>
                <a:cs typeface="Cambria"/>
              </a:rPr>
              <a:t>−</a:t>
            </a:r>
            <a:r>
              <a:rPr sz="1000" i="1" spc="85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000" i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FF0000"/>
                </a:solidFill>
                <a:latin typeface="Corbel"/>
                <a:cs typeface="Corbel"/>
              </a:rPr>
              <a:t>x</a:t>
            </a:r>
            <a:r>
              <a:rPr sz="1000" b="1" i="1" spc="-114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1000" spc="25" dirty="0">
                <a:solidFill>
                  <a:srgbClr val="FF0000"/>
                </a:solidFill>
                <a:latin typeface="Cambria"/>
                <a:cs typeface="Cambria"/>
              </a:rPr>
              <a:t>⟩</a:t>
            </a:r>
            <a:r>
              <a:rPr sz="10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00" spc="45" dirty="0">
                <a:latin typeface="Tahoma"/>
                <a:cs typeface="Tahoma"/>
              </a:rPr>
              <a:t>+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10" dirty="0">
                <a:latin typeface="Cambria"/>
                <a:cs typeface="Cambria"/>
              </a:rPr>
              <a:t>||</a:t>
            </a:r>
            <a:r>
              <a:rPr sz="1000" b="1" i="1" spc="10" dirty="0">
                <a:latin typeface="Verdana"/>
                <a:cs typeface="Verdana"/>
              </a:rPr>
              <a:t>µ</a:t>
            </a:r>
            <a:r>
              <a:rPr sz="1050" spc="15" baseline="-19841" dirty="0">
                <a:latin typeface="Cambria"/>
                <a:cs typeface="Cambria"/>
              </a:rPr>
              <a:t>−</a:t>
            </a:r>
            <a:r>
              <a:rPr sz="1000" spc="10" dirty="0">
                <a:latin typeface="Cambria"/>
                <a:cs typeface="Cambria"/>
              </a:rPr>
              <a:t>||</a:t>
            </a:r>
            <a:r>
              <a:rPr sz="1050" spc="15" baseline="31746" dirty="0">
                <a:latin typeface="Microsoft Sans Serif"/>
                <a:cs typeface="Microsoft Sans Serif"/>
              </a:rPr>
              <a:t>2</a:t>
            </a:r>
            <a:r>
              <a:rPr sz="1050" spc="127" baseline="31746" dirty="0">
                <a:latin typeface="Microsoft Sans Serif"/>
                <a:cs typeface="Microsoft Sans Serif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dirty="0">
                <a:latin typeface="Cambria"/>
                <a:cs typeface="Cambria"/>
              </a:rPr>
              <a:t> ||</a:t>
            </a:r>
            <a:r>
              <a:rPr sz="1000" b="1" i="1" dirty="0">
                <a:latin typeface="Verdana"/>
                <a:cs typeface="Verdana"/>
              </a:rPr>
              <a:t>µ</a:t>
            </a:r>
            <a:r>
              <a:rPr sz="1050" baseline="-19841" dirty="0">
                <a:latin typeface="Microsoft Sans Serif"/>
                <a:cs typeface="Microsoft Sans Serif"/>
              </a:rPr>
              <a:t>+</a:t>
            </a:r>
            <a:r>
              <a:rPr sz="1000" dirty="0">
                <a:latin typeface="Cambria"/>
                <a:cs typeface="Cambria"/>
              </a:rPr>
              <a:t>||</a:t>
            </a:r>
            <a:r>
              <a:rPr sz="1050" baseline="31746" dirty="0">
                <a:latin typeface="Microsoft Sans Serif"/>
                <a:cs typeface="Microsoft Sans Serif"/>
              </a:rPr>
              <a:t>2</a:t>
            </a:r>
            <a:endParaRPr sz="1050" baseline="31746">
              <a:latin typeface="Microsoft Sans Serif"/>
              <a:cs typeface="Microsoft Sans Serif"/>
            </a:endParaRPr>
          </a:p>
          <a:p>
            <a:pPr marL="50800" marR="43180">
              <a:lnSpc>
                <a:spcPct val="100000"/>
              </a:lnSpc>
              <a:spcBef>
                <a:spcPts val="955"/>
              </a:spcBef>
            </a:pPr>
            <a:r>
              <a:rPr sz="1000" b="1" spc="-80" dirty="0">
                <a:solidFill>
                  <a:srgbClr val="FF0000"/>
                </a:solidFill>
                <a:latin typeface="Tahoma"/>
                <a:cs typeface="Tahoma"/>
              </a:rPr>
              <a:t>Imp.:</a:t>
            </a:r>
            <a:r>
              <a:rPr sz="1000" b="1" spc="-7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i="1" spc="25" dirty="0">
                <a:latin typeface="Arial"/>
                <a:cs typeface="Arial"/>
              </a:rPr>
              <a:t>f </a:t>
            </a:r>
            <a:r>
              <a:rPr sz="1000" dirty="0">
                <a:latin typeface="Tahoma"/>
                <a:cs typeface="Tahoma"/>
              </a:rPr>
              <a:t>(</a:t>
            </a:r>
            <a:r>
              <a:rPr sz="1000" b="1" i="1" dirty="0">
                <a:latin typeface="Corbel"/>
                <a:cs typeface="Corbel"/>
              </a:rPr>
              <a:t>x </a:t>
            </a:r>
            <a:r>
              <a:rPr sz="1000" dirty="0">
                <a:latin typeface="Tahoma"/>
                <a:cs typeface="Tahoma"/>
              </a:rPr>
              <a:t>) </a:t>
            </a:r>
            <a:r>
              <a:rPr sz="1000" spc="-35" dirty="0">
                <a:latin typeface="Tahoma"/>
                <a:cs typeface="Tahoma"/>
              </a:rPr>
              <a:t>effectively </a:t>
            </a:r>
            <a:r>
              <a:rPr sz="1000" spc="-50" dirty="0">
                <a:latin typeface="Tahoma"/>
                <a:cs typeface="Tahoma"/>
              </a:rPr>
              <a:t>denotes a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hyperplane </a:t>
            </a:r>
            <a:r>
              <a:rPr sz="1000" spc="-60" dirty="0">
                <a:solidFill>
                  <a:srgbClr val="0000FF"/>
                </a:solidFill>
                <a:latin typeface="Tahoma"/>
                <a:cs typeface="Tahoma"/>
              </a:rPr>
              <a:t>based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classification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rule </a:t>
            </a:r>
            <a:r>
              <a:rPr sz="1000" i="1" spc="25" dirty="0">
                <a:latin typeface="Arial"/>
                <a:cs typeface="Arial"/>
              </a:rPr>
              <a:t>f </a:t>
            </a:r>
            <a:r>
              <a:rPr sz="1000" dirty="0">
                <a:latin typeface="Tahoma"/>
                <a:cs typeface="Tahoma"/>
              </a:rPr>
              <a:t>(</a:t>
            </a:r>
            <a:r>
              <a:rPr sz="1000" b="1" i="1" dirty="0">
                <a:latin typeface="Corbel"/>
                <a:cs typeface="Corbel"/>
              </a:rPr>
              <a:t>x </a:t>
            </a:r>
            <a:r>
              <a:rPr sz="1000" dirty="0">
                <a:latin typeface="Tahoma"/>
                <a:cs typeface="Tahoma"/>
              </a:rPr>
              <a:t>) </a:t>
            </a:r>
            <a:r>
              <a:rPr sz="1000" spc="45" dirty="0">
                <a:latin typeface="Tahoma"/>
                <a:cs typeface="Tahoma"/>
              </a:rPr>
              <a:t>= </a:t>
            </a:r>
            <a:r>
              <a:rPr sz="1000" b="1" i="1" spc="10" dirty="0">
                <a:latin typeface="Corbel"/>
                <a:cs typeface="Corbel"/>
              </a:rPr>
              <a:t>w </a:t>
            </a:r>
            <a:r>
              <a:rPr sz="1050" spc="187" baseline="27777" dirty="0">
                <a:latin typeface="Cambria"/>
                <a:cs typeface="Cambria"/>
              </a:rPr>
              <a:t>T</a:t>
            </a:r>
            <a:r>
              <a:rPr sz="1000" b="1" i="1" spc="125" dirty="0">
                <a:latin typeface="Corbel"/>
                <a:cs typeface="Corbel"/>
              </a:rPr>
              <a:t>x </a:t>
            </a:r>
            <a:r>
              <a:rPr sz="1000" spc="45" dirty="0">
                <a:latin typeface="Tahoma"/>
                <a:cs typeface="Tahoma"/>
              </a:rPr>
              <a:t>+ </a:t>
            </a:r>
            <a:r>
              <a:rPr sz="1000" i="1" spc="-45" dirty="0">
                <a:latin typeface="Arial"/>
                <a:cs typeface="Arial"/>
              </a:rPr>
              <a:t>b </a:t>
            </a:r>
            <a:r>
              <a:rPr sz="1000" spc="-20" dirty="0">
                <a:latin typeface="Tahoma"/>
                <a:cs typeface="Tahoma"/>
              </a:rPr>
              <a:t>with </a:t>
            </a:r>
            <a:r>
              <a:rPr sz="1000" spc="-35" dirty="0">
                <a:latin typeface="Tahoma"/>
                <a:cs typeface="Tahoma"/>
              </a:rPr>
              <a:t>the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vector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b="1" i="1" spc="10" dirty="0">
                <a:latin typeface="Corbel"/>
                <a:cs typeface="Corbel"/>
              </a:rPr>
              <a:t>w</a:t>
            </a:r>
            <a:r>
              <a:rPr sz="1000" b="1" i="1" spc="180" dirty="0">
                <a:latin typeface="Corbel"/>
                <a:cs typeface="Corbel"/>
              </a:rPr>
              <a:t> </a:t>
            </a:r>
            <a:r>
              <a:rPr sz="1000" spc="45" dirty="0">
                <a:latin typeface="Tahoma"/>
                <a:cs typeface="Tahoma"/>
              </a:rPr>
              <a:t>=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b="1" i="1" spc="75" dirty="0">
                <a:latin typeface="Verdana"/>
                <a:cs typeface="Verdana"/>
              </a:rPr>
              <a:t>µ</a:t>
            </a:r>
            <a:r>
              <a:rPr sz="1050" spc="112" baseline="-19841" dirty="0">
                <a:latin typeface="Microsoft Sans Serif"/>
                <a:cs typeface="Microsoft Sans Serif"/>
              </a:rPr>
              <a:t>+</a:t>
            </a:r>
            <a:r>
              <a:rPr sz="1050" spc="127" baseline="-19841" dirty="0">
                <a:latin typeface="Microsoft Sans Serif"/>
                <a:cs typeface="Microsoft Sans Serif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b="1" i="1" spc="105" dirty="0">
                <a:latin typeface="Verdana"/>
                <a:cs typeface="Verdana"/>
              </a:rPr>
              <a:t>µ</a:t>
            </a:r>
            <a:r>
              <a:rPr sz="1050" spc="157" baseline="-19841" dirty="0">
                <a:latin typeface="Cambria"/>
                <a:cs typeface="Cambria"/>
              </a:rPr>
              <a:t>−</a:t>
            </a:r>
            <a:r>
              <a:rPr sz="1050" spc="337" baseline="-19841" dirty="0">
                <a:latin typeface="Cambria"/>
                <a:cs typeface="Cambria"/>
              </a:rPr>
              <a:t> </a:t>
            </a:r>
            <a:r>
              <a:rPr sz="1000" spc="-45" dirty="0">
                <a:latin typeface="Tahoma"/>
                <a:cs typeface="Tahoma"/>
              </a:rPr>
              <a:t>representing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direction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normal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hyperplane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1081951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3645" y="1409420"/>
            <a:ext cx="1825371" cy="89649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8" name="object 8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14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422021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Prototype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based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Classification:</a:t>
            </a:r>
            <a:r>
              <a:rPr sz="1400" b="1" spc="29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4064C"/>
                </a:solidFill>
                <a:latin typeface="Tahoma"/>
                <a:cs typeface="Tahoma"/>
              </a:rPr>
              <a:t>The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Decision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Rule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32701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8777" y="455604"/>
            <a:ext cx="51238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We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saw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our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decision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rule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was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800">
              <a:latin typeface="Tahoma"/>
              <a:cs typeface="Tahoma"/>
            </a:endParaRPr>
          </a:p>
          <a:p>
            <a:pPr marL="225425" algn="ctr">
              <a:lnSpc>
                <a:spcPct val="100000"/>
              </a:lnSpc>
              <a:spcBef>
                <a:spcPts val="5"/>
              </a:spcBef>
            </a:pPr>
            <a:r>
              <a:rPr sz="1000" i="1" spc="25" dirty="0">
                <a:latin typeface="Arial"/>
                <a:cs typeface="Arial"/>
              </a:rPr>
              <a:t>f</a:t>
            </a:r>
            <a:r>
              <a:rPr sz="1000" i="1" spc="-65" dirty="0">
                <a:latin typeface="Arial"/>
                <a:cs typeface="Arial"/>
              </a:rPr>
              <a:t> </a:t>
            </a:r>
            <a:r>
              <a:rPr sz="1000" dirty="0">
                <a:latin typeface="Tahoma"/>
                <a:cs typeface="Tahoma"/>
              </a:rPr>
              <a:t>(</a:t>
            </a:r>
            <a:r>
              <a:rPr sz="1000" b="1" i="1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:=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30" dirty="0">
                <a:latin typeface="Cambria"/>
                <a:cs typeface="Cambria"/>
              </a:rPr>
              <a:t>||</a:t>
            </a:r>
            <a:r>
              <a:rPr sz="1000" b="1" i="1" spc="30" dirty="0">
                <a:latin typeface="Verdana"/>
                <a:cs typeface="Verdana"/>
              </a:rPr>
              <a:t>µ</a:t>
            </a:r>
            <a:r>
              <a:rPr sz="1050" spc="44" baseline="-19841" dirty="0">
                <a:latin typeface="Cambria"/>
                <a:cs typeface="Cambria"/>
              </a:rPr>
              <a:t>−</a:t>
            </a:r>
            <a:r>
              <a:rPr sz="1050" spc="172" baseline="-19841" dirty="0">
                <a:latin typeface="Cambria"/>
                <a:cs typeface="Cambria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spc="-35" dirty="0">
                <a:latin typeface="Cambria"/>
                <a:cs typeface="Cambria"/>
              </a:rPr>
              <a:t>||</a:t>
            </a:r>
            <a:r>
              <a:rPr sz="1050" spc="-52" baseline="31746" dirty="0">
                <a:latin typeface="Microsoft Sans Serif"/>
                <a:cs typeface="Microsoft Sans Serif"/>
              </a:rPr>
              <a:t>2</a:t>
            </a:r>
            <a:r>
              <a:rPr sz="1050" spc="127" baseline="31746" dirty="0">
                <a:latin typeface="Microsoft Sans Serif"/>
                <a:cs typeface="Microsoft Sans Serif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15" dirty="0">
                <a:latin typeface="Cambria"/>
                <a:cs typeface="Cambria"/>
              </a:rPr>
              <a:t>||</a:t>
            </a:r>
            <a:r>
              <a:rPr sz="1000" b="1" i="1" spc="15" dirty="0">
                <a:latin typeface="Verdana"/>
                <a:cs typeface="Verdana"/>
              </a:rPr>
              <a:t>µ</a:t>
            </a:r>
            <a:r>
              <a:rPr sz="1050" spc="22" baseline="-19841" dirty="0">
                <a:latin typeface="Microsoft Sans Serif"/>
                <a:cs typeface="Microsoft Sans Serif"/>
              </a:rPr>
              <a:t>+</a:t>
            </a:r>
            <a:r>
              <a:rPr sz="1050" spc="127" baseline="-19841" dirty="0">
                <a:latin typeface="Microsoft Sans Serif"/>
                <a:cs typeface="Microsoft Sans Serif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spc="-35" dirty="0">
                <a:latin typeface="Cambria"/>
                <a:cs typeface="Cambria"/>
              </a:rPr>
              <a:t>||</a:t>
            </a:r>
            <a:r>
              <a:rPr sz="1050" spc="-52" baseline="31746" dirty="0">
                <a:latin typeface="Microsoft Sans Serif"/>
                <a:cs typeface="Microsoft Sans Serif"/>
              </a:rPr>
              <a:t>2</a:t>
            </a:r>
            <a:r>
              <a:rPr sz="1050" spc="-7" baseline="31746" dirty="0">
                <a:latin typeface="Microsoft Sans Serif"/>
                <a:cs typeface="Microsoft Sans Serif"/>
              </a:rPr>
              <a:t> </a:t>
            </a:r>
            <a:r>
              <a:rPr sz="1000" spc="45" dirty="0">
                <a:latin typeface="Tahoma"/>
                <a:cs typeface="Tahoma"/>
              </a:rPr>
              <a:t>=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sz="1000" spc="30" dirty="0">
                <a:solidFill>
                  <a:srgbClr val="FF0000"/>
                </a:solidFill>
                <a:latin typeface="Cambria"/>
                <a:cs typeface="Cambria"/>
              </a:rPr>
              <a:t>⟨</a:t>
            </a:r>
            <a:r>
              <a:rPr sz="1000" b="1" i="1" spc="30" dirty="0">
                <a:solidFill>
                  <a:srgbClr val="FF0000"/>
                </a:solidFill>
                <a:latin typeface="Verdana"/>
                <a:cs typeface="Verdana"/>
              </a:rPr>
              <a:t>µ</a:t>
            </a:r>
            <a:r>
              <a:rPr sz="1050" spc="44" baseline="-19841" dirty="0">
                <a:solidFill>
                  <a:srgbClr val="FF0000"/>
                </a:solidFill>
                <a:latin typeface="Microsoft Sans Serif"/>
                <a:cs typeface="Microsoft Sans Serif"/>
              </a:rPr>
              <a:t>+</a:t>
            </a:r>
            <a:r>
              <a:rPr sz="1050" spc="127" baseline="-19841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000" spc="220" dirty="0">
                <a:solidFill>
                  <a:srgbClr val="FF0000"/>
                </a:solidFill>
                <a:latin typeface="Cambria"/>
                <a:cs typeface="Cambria"/>
              </a:rPr>
              <a:t>−</a:t>
            </a:r>
            <a:r>
              <a:rPr sz="1000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00" b="1" i="1" spc="85" dirty="0">
                <a:solidFill>
                  <a:srgbClr val="FF0000"/>
                </a:solidFill>
                <a:latin typeface="Verdana"/>
                <a:cs typeface="Verdana"/>
              </a:rPr>
              <a:t>µ</a:t>
            </a:r>
            <a:r>
              <a:rPr sz="1050" spc="127" baseline="-19841" dirty="0">
                <a:solidFill>
                  <a:srgbClr val="FF0000"/>
                </a:solidFill>
                <a:latin typeface="Cambria"/>
                <a:cs typeface="Cambria"/>
              </a:rPr>
              <a:t>−</a:t>
            </a:r>
            <a:r>
              <a:rPr sz="1000" i="1" spc="85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000" i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FF0000"/>
                </a:solidFill>
                <a:latin typeface="Corbel"/>
                <a:cs typeface="Corbel"/>
              </a:rPr>
              <a:t>x</a:t>
            </a:r>
            <a:r>
              <a:rPr sz="1000" b="1" i="1" spc="-114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1000" spc="25" dirty="0">
                <a:solidFill>
                  <a:srgbClr val="FF0000"/>
                </a:solidFill>
                <a:latin typeface="Cambria"/>
                <a:cs typeface="Cambria"/>
              </a:rPr>
              <a:t>⟩</a:t>
            </a:r>
            <a:r>
              <a:rPr sz="10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00" spc="45" dirty="0">
                <a:latin typeface="Tahoma"/>
                <a:cs typeface="Tahoma"/>
              </a:rPr>
              <a:t>+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10" dirty="0">
                <a:latin typeface="Cambria"/>
                <a:cs typeface="Cambria"/>
              </a:rPr>
              <a:t>||</a:t>
            </a:r>
            <a:r>
              <a:rPr sz="1000" b="1" i="1" spc="10" dirty="0">
                <a:latin typeface="Verdana"/>
                <a:cs typeface="Verdana"/>
              </a:rPr>
              <a:t>µ</a:t>
            </a:r>
            <a:r>
              <a:rPr sz="1050" spc="15" baseline="-19841" dirty="0">
                <a:latin typeface="Cambria"/>
                <a:cs typeface="Cambria"/>
              </a:rPr>
              <a:t>−</a:t>
            </a:r>
            <a:r>
              <a:rPr sz="1000" spc="10" dirty="0">
                <a:latin typeface="Cambria"/>
                <a:cs typeface="Cambria"/>
              </a:rPr>
              <a:t>||</a:t>
            </a:r>
            <a:r>
              <a:rPr sz="1050" spc="15" baseline="31746" dirty="0">
                <a:latin typeface="Microsoft Sans Serif"/>
                <a:cs typeface="Microsoft Sans Serif"/>
              </a:rPr>
              <a:t>2</a:t>
            </a:r>
            <a:r>
              <a:rPr sz="1050" spc="127" baseline="31746" dirty="0">
                <a:latin typeface="Microsoft Sans Serif"/>
                <a:cs typeface="Microsoft Sans Serif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dirty="0">
                <a:latin typeface="Cambria"/>
                <a:cs typeface="Cambria"/>
              </a:rPr>
              <a:t> ||</a:t>
            </a:r>
            <a:r>
              <a:rPr sz="1000" b="1" i="1" dirty="0">
                <a:latin typeface="Verdana"/>
                <a:cs typeface="Verdana"/>
              </a:rPr>
              <a:t>µ</a:t>
            </a:r>
            <a:r>
              <a:rPr sz="1050" baseline="-19841" dirty="0">
                <a:latin typeface="Microsoft Sans Serif"/>
                <a:cs typeface="Microsoft Sans Serif"/>
              </a:rPr>
              <a:t>+</a:t>
            </a:r>
            <a:r>
              <a:rPr sz="1000" dirty="0">
                <a:latin typeface="Cambria"/>
                <a:cs typeface="Cambria"/>
              </a:rPr>
              <a:t>||</a:t>
            </a:r>
            <a:r>
              <a:rPr sz="1050" baseline="31746" dirty="0">
                <a:latin typeface="Microsoft Sans Serif"/>
                <a:cs typeface="Microsoft Sans Serif"/>
              </a:rPr>
              <a:t>2</a:t>
            </a:r>
            <a:endParaRPr sz="1050" baseline="31746">
              <a:latin typeface="Microsoft Sans Serif"/>
              <a:cs typeface="Microsoft Sans Serif"/>
            </a:endParaRPr>
          </a:p>
          <a:p>
            <a:pPr marL="50800" marR="43180">
              <a:lnSpc>
                <a:spcPct val="100000"/>
              </a:lnSpc>
              <a:spcBef>
                <a:spcPts val="955"/>
              </a:spcBef>
            </a:pPr>
            <a:r>
              <a:rPr sz="1000" b="1" spc="-80" dirty="0">
                <a:solidFill>
                  <a:srgbClr val="FF0000"/>
                </a:solidFill>
                <a:latin typeface="Tahoma"/>
                <a:cs typeface="Tahoma"/>
              </a:rPr>
              <a:t>Imp.:</a:t>
            </a:r>
            <a:r>
              <a:rPr sz="1000" b="1" spc="-7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i="1" spc="25" dirty="0">
                <a:latin typeface="Arial"/>
                <a:cs typeface="Arial"/>
              </a:rPr>
              <a:t>f </a:t>
            </a:r>
            <a:r>
              <a:rPr sz="1000" dirty="0">
                <a:latin typeface="Tahoma"/>
                <a:cs typeface="Tahoma"/>
              </a:rPr>
              <a:t>(</a:t>
            </a:r>
            <a:r>
              <a:rPr sz="1000" b="1" i="1" dirty="0">
                <a:latin typeface="Corbel"/>
                <a:cs typeface="Corbel"/>
              </a:rPr>
              <a:t>x </a:t>
            </a:r>
            <a:r>
              <a:rPr sz="1000" dirty="0">
                <a:latin typeface="Tahoma"/>
                <a:cs typeface="Tahoma"/>
              </a:rPr>
              <a:t>) </a:t>
            </a:r>
            <a:r>
              <a:rPr sz="1000" spc="-35" dirty="0">
                <a:latin typeface="Tahoma"/>
                <a:cs typeface="Tahoma"/>
              </a:rPr>
              <a:t>effectively </a:t>
            </a:r>
            <a:r>
              <a:rPr sz="1000" spc="-50" dirty="0">
                <a:latin typeface="Tahoma"/>
                <a:cs typeface="Tahoma"/>
              </a:rPr>
              <a:t>denotes a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hyperplane </a:t>
            </a:r>
            <a:r>
              <a:rPr sz="1000" spc="-60" dirty="0">
                <a:solidFill>
                  <a:srgbClr val="0000FF"/>
                </a:solidFill>
                <a:latin typeface="Tahoma"/>
                <a:cs typeface="Tahoma"/>
              </a:rPr>
              <a:t>based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classification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rule </a:t>
            </a:r>
            <a:r>
              <a:rPr sz="1000" i="1" spc="25" dirty="0">
                <a:latin typeface="Arial"/>
                <a:cs typeface="Arial"/>
              </a:rPr>
              <a:t>f </a:t>
            </a:r>
            <a:r>
              <a:rPr sz="1000" dirty="0">
                <a:latin typeface="Tahoma"/>
                <a:cs typeface="Tahoma"/>
              </a:rPr>
              <a:t>(</a:t>
            </a:r>
            <a:r>
              <a:rPr sz="1000" b="1" i="1" dirty="0">
                <a:latin typeface="Corbel"/>
                <a:cs typeface="Corbel"/>
              </a:rPr>
              <a:t>x </a:t>
            </a:r>
            <a:r>
              <a:rPr sz="1000" dirty="0">
                <a:latin typeface="Tahoma"/>
                <a:cs typeface="Tahoma"/>
              </a:rPr>
              <a:t>) </a:t>
            </a:r>
            <a:r>
              <a:rPr sz="1000" spc="45" dirty="0">
                <a:latin typeface="Tahoma"/>
                <a:cs typeface="Tahoma"/>
              </a:rPr>
              <a:t>= </a:t>
            </a:r>
            <a:r>
              <a:rPr sz="1000" b="1" i="1" spc="10" dirty="0">
                <a:latin typeface="Corbel"/>
                <a:cs typeface="Corbel"/>
              </a:rPr>
              <a:t>w </a:t>
            </a:r>
            <a:r>
              <a:rPr sz="1050" spc="187" baseline="27777" dirty="0">
                <a:latin typeface="Cambria"/>
                <a:cs typeface="Cambria"/>
              </a:rPr>
              <a:t>T</a:t>
            </a:r>
            <a:r>
              <a:rPr sz="1000" b="1" i="1" spc="125" dirty="0">
                <a:latin typeface="Corbel"/>
                <a:cs typeface="Corbel"/>
              </a:rPr>
              <a:t>x </a:t>
            </a:r>
            <a:r>
              <a:rPr sz="1000" spc="45" dirty="0">
                <a:latin typeface="Tahoma"/>
                <a:cs typeface="Tahoma"/>
              </a:rPr>
              <a:t>+ </a:t>
            </a:r>
            <a:r>
              <a:rPr sz="1000" i="1" spc="-45" dirty="0">
                <a:latin typeface="Arial"/>
                <a:cs typeface="Arial"/>
              </a:rPr>
              <a:t>b </a:t>
            </a:r>
            <a:r>
              <a:rPr sz="1000" spc="-20" dirty="0">
                <a:latin typeface="Tahoma"/>
                <a:cs typeface="Tahoma"/>
              </a:rPr>
              <a:t>with </a:t>
            </a:r>
            <a:r>
              <a:rPr sz="1000" spc="-35" dirty="0">
                <a:latin typeface="Tahoma"/>
                <a:cs typeface="Tahoma"/>
              </a:rPr>
              <a:t>the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vector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b="1" i="1" spc="10" dirty="0">
                <a:latin typeface="Corbel"/>
                <a:cs typeface="Corbel"/>
              </a:rPr>
              <a:t>w</a:t>
            </a:r>
            <a:r>
              <a:rPr sz="1000" b="1" i="1" spc="180" dirty="0">
                <a:latin typeface="Corbel"/>
                <a:cs typeface="Corbel"/>
              </a:rPr>
              <a:t> </a:t>
            </a:r>
            <a:r>
              <a:rPr sz="1000" spc="45" dirty="0">
                <a:latin typeface="Tahoma"/>
                <a:cs typeface="Tahoma"/>
              </a:rPr>
              <a:t>=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b="1" i="1" spc="75" dirty="0">
                <a:latin typeface="Verdana"/>
                <a:cs typeface="Verdana"/>
              </a:rPr>
              <a:t>µ</a:t>
            </a:r>
            <a:r>
              <a:rPr sz="1050" spc="112" baseline="-19841" dirty="0">
                <a:latin typeface="Microsoft Sans Serif"/>
                <a:cs typeface="Microsoft Sans Serif"/>
              </a:rPr>
              <a:t>+</a:t>
            </a:r>
            <a:r>
              <a:rPr sz="1050" spc="127" baseline="-19841" dirty="0">
                <a:latin typeface="Microsoft Sans Serif"/>
                <a:cs typeface="Microsoft Sans Serif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b="1" i="1" spc="105" dirty="0">
                <a:latin typeface="Verdana"/>
                <a:cs typeface="Verdana"/>
              </a:rPr>
              <a:t>µ</a:t>
            </a:r>
            <a:r>
              <a:rPr sz="1050" spc="157" baseline="-19841" dirty="0">
                <a:latin typeface="Cambria"/>
                <a:cs typeface="Cambria"/>
              </a:rPr>
              <a:t>−</a:t>
            </a:r>
            <a:r>
              <a:rPr sz="1050" spc="337" baseline="-19841" dirty="0">
                <a:latin typeface="Cambria"/>
                <a:cs typeface="Cambria"/>
              </a:rPr>
              <a:t> </a:t>
            </a:r>
            <a:r>
              <a:rPr sz="1000" spc="-45" dirty="0">
                <a:latin typeface="Tahoma"/>
                <a:cs typeface="Tahoma"/>
              </a:rPr>
              <a:t>representing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direction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normal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hyperplane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1081951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3645" y="1409420"/>
            <a:ext cx="1825371" cy="89649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2441206"/>
            <a:ext cx="59601" cy="596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66877" y="2364109"/>
            <a:ext cx="28606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80" dirty="0">
                <a:solidFill>
                  <a:srgbClr val="FF0000"/>
                </a:solidFill>
                <a:latin typeface="Tahoma"/>
                <a:cs typeface="Tahoma"/>
              </a:rPr>
              <a:t>Imp.: </a:t>
            </a:r>
            <a:r>
              <a:rPr sz="1000" b="1" spc="-1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Ca</a:t>
            </a:r>
            <a:r>
              <a:rPr sz="1000" spc="-20" dirty="0">
                <a:latin typeface="Tahoma"/>
                <a:cs typeface="Tahoma"/>
              </a:rPr>
              <a:t>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sh</a:t>
            </a:r>
            <a:r>
              <a:rPr sz="1000" spc="-85" dirty="0">
                <a:latin typeface="Tahoma"/>
                <a:cs typeface="Tahoma"/>
              </a:rPr>
              <a:t>o</a:t>
            </a:r>
            <a:r>
              <a:rPr sz="1000" spc="-65" dirty="0">
                <a:latin typeface="Tahoma"/>
                <a:cs typeface="Tahoma"/>
              </a:rPr>
              <a:t>w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rule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equivalent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2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000" i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sz="1000" b="1" i="1" spc="-5" dirty="0">
                <a:solidFill>
                  <a:srgbClr val="0000FF"/>
                </a:solidFill>
                <a:latin typeface="Corbel"/>
                <a:cs typeface="Corbel"/>
              </a:rPr>
              <a:t>x</a:t>
            </a:r>
            <a:r>
              <a:rPr sz="1000" b="1" i="1" spc="-114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1000" dirty="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45" dirty="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63900" y="2384425"/>
            <a:ext cx="1593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455" dirty="0">
                <a:solidFill>
                  <a:srgbClr val="0000FF"/>
                </a:solidFill>
                <a:latin typeface="Lucida Sans Unicode"/>
                <a:cs typeface="Lucida Sans Unicode"/>
              </a:rPr>
              <a:t>Σ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70795" y="2338453"/>
            <a:ext cx="196215" cy="233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819"/>
              </a:lnSpc>
              <a:spcBef>
                <a:spcPts val="95"/>
              </a:spcBef>
            </a:pPr>
            <a:r>
              <a:rPr sz="700" i="1" spc="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819"/>
              </a:lnSpc>
            </a:pPr>
            <a:r>
              <a:rPr sz="700" i="1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700" spc="70" dirty="0">
                <a:solidFill>
                  <a:srgbClr val="0000FF"/>
                </a:solidFill>
                <a:latin typeface="Microsoft Sans Serif"/>
                <a:cs typeface="Microsoft Sans Serif"/>
              </a:rPr>
              <a:t>=1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43122" y="2364109"/>
            <a:ext cx="2127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i="1" spc="65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sz="1050" i="1" spc="-15" baseline="-11904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050" i="1" spc="-202" baseline="-1190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0000FF"/>
                </a:solidFill>
                <a:latin typeface="Cambria"/>
                <a:cs typeface="Cambria"/>
              </a:rPr>
              <a:t>⟨</a:t>
            </a:r>
            <a:r>
              <a:rPr sz="1000" b="1" i="1" spc="-5" dirty="0">
                <a:solidFill>
                  <a:srgbClr val="0000FF"/>
                </a:solidFill>
                <a:latin typeface="Corbel"/>
                <a:cs typeface="Corbel"/>
              </a:rPr>
              <a:t>x</a:t>
            </a:r>
            <a:r>
              <a:rPr sz="1000" b="1" i="1" spc="-114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1050" i="1" spc="75" baseline="-11904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000" i="1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000" i="1" spc="-11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0000FF"/>
                </a:solidFill>
                <a:latin typeface="Corbel"/>
                <a:cs typeface="Corbel"/>
              </a:rPr>
              <a:t>x</a:t>
            </a:r>
            <a:r>
              <a:rPr sz="1000" b="1" i="1" spc="-114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1000" spc="25" dirty="0">
                <a:solidFill>
                  <a:srgbClr val="0000FF"/>
                </a:solidFill>
                <a:latin typeface="Cambria"/>
                <a:cs typeface="Cambria"/>
              </a:rPr>
              <a:t>⟩</a:t>
            </a:r>
            <a:r>
              <a:rPr sz="100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000" spc="45" dirty="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sz="1000" spc="-9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i="1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000" spc="-30" dirty="0">
                <a:latin typeface="Tahoma"/>
                <a:cs typeface="Tahoma"/>
              </a:rPr>
              <a:t>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where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65" dirty="0">
                <a:latin typeface="Arial"/>
                <a:cs typeface="Arial"/>
              </a:rPr>
              <a:t>α</a:t>
            </a:r>
            <a:r>
              <a:rPr sz="1000" dirty="0">
                <a:latin typeface="Tahoma"/>
                <a:cs typeface="Tahoma"/>
              </a:rPr>
              <a:t>’s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-45" dirty="0">
                <a:latin typeface="Arial"/>
                <a:cs typeface="Arial"/>
              </a:rPr>
              <a:t>b</a:t>
            </a:r>
            <a:r>
              <a:rPr sz="1000" i="1" spc="85" dirty="0">
                <a:latin typeface="Arial"/>
                <a:cs typeface="Arial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b</a:t>
            </a:r>
            <a:r>
              <a:rPr sz="1000" spc="-85" dirty="0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6877" y="2503289"/>
            <a:ext cx="29584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5" dirty="0">
                <a:latin typeface="Tahoma"/>
                <a:cs typeface="Tahoma"/>
              </a:rPr>
              <a:t>estimated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from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b="1" spc="-50" dirty="0">
                <a:latin typeface="Tahoma"/>
                <a:cs typeface="Tahoma"/>
              </a:rPr>
              <a:t>(try</a:t>
            </a:r>
            <a:r>
              <a:rPr sz="1000" b="1" spc="75" dirty="0">
                <a:latin typeface="Tahoma"/>
                <a:cs typeface="Tahoma"/>
              </a:rPr>
              <a:t> </a:t>
            </a:r>
            <a:r>
              <a:rPr sz="1000" b="1" spc="-60" dirty="0">
                <a:latin typeface="Tahoma"/>
                <a:cs typeface="Tahoma"/>
              </a:rPr>
              <a:t>this</a:t>
            </a:r>
            <a:r>
              <a:rPr sz="1000" b="1" spc="75" dirty="0">
                <a:latin typeface="Tahoma"/>
                <a:cs typeface="Tahoma"/>
              </a:rPr>
              <a:t> </a:t>
            </a:r>
            <a:r>
              <a:rPr sz="1000" b="1" spc="-90" dirty="0">
                <a:latin typeface="Tahoma"/>
                <a:cs typeface="Tahoma"/>
              </a:rPr>
              <a:t>as</a:t>
            </a:r>
            <a:r>
              <a:rPr sz="1000" b="1" spc="75" dirty="0">
                <a:latin typeface="Tahoma"/>
                <a:cs typeface="Tahoma"/>
              </a:rPr>
              <a:t> </a:t>
            </a:r>
            <a:r>
              <a:rPr sz="1000" b="1" spc="-80" dirty="0">
                <a:latin typeface="Tahoma"/>
                <a:cs typeface="Tahoma"/>
              </a:rPr>
              <a:t>an</a:t>
            </a:r>
            <a:r>
              <a:rPr sz="1000" b="1" spc="70" dirty="0">
                <a:latin typeface="Tahoma"/>
                <a:cs typeface="Tahoma"/>
              </a:rPr>
              <a:t> </a:t>
            </a:r>
            <a:r>
              <a:rPr sz="1000" b="1" spc="-75" dirty="0">
                <a:latin typeface="Tahoma"/>
                <a:cs typeface="Tahoma"/>
              </a:rPr>
              <a:t>exercise)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4" name="object 14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14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422021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Prototype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based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Classification:</a:t>
            </a:r>
            <a:r>
              <a:rPr sz="1400" b="1" spc="29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4064C"/>
                </a:solidFill>
                <a:latin typeface="Tahoma"/>
                <a:cs typeface="Tahoma"/>
              </a:rPr>
              <a:t>The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Decision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Rule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32701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8777" y="455604"/>
            <a:ext cx="51238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We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saw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our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decision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rule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was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800">
              <a:latin typeface="Tahoma"/>
              <a:cs typeface="Tahoma"/>
            </a:endParaRPr>
          </a:p>
          <a:p>
            <a:pPr marL="225425" algn="ctr">
              <a:lnSpc>
                <a:spcPct val="100000"/>
              </a:lnSpc>
              <a:spcBef>
                <a:spcPts val="5"/>
              </a:spcBef>
            </a:pPr>
            <a:r>
              <a:rPr sz="1000" i="1" spc="25" dirty="0">
                <a:latin typeface="Arial"/>
                <a:cs typeface="Arial"/>
              </a:rPr>
              <a:t>f</a:t>
            </a:r>
            <a:r>
              <a:rPr sz="1000" i="1" spc="-65" dirty="0">
                <a:latin typeface="Arial"/>
                <a:cs typeface="Arial"/>
              </a:rPr>
              <a:t> </a:t>
            </a:r>
            <a:r>
              <a:rPr sz="1000" dirty="0">
                <a:latin typeface="Tahoma"/>
                <a:cs typeface="Tahoma"/>
              </a:rPr>
              <a:t>(</a:t>
            </a:r>
            <a:r>
              <a:rPr sz="1000" b="1" i="1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:=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30" dirty="0">
                <a:latin typeface="Cambria"/>
                <a:cs typeface="Cambria"/>
              </a:rPr>
              <a:t>||</a:t>
            </a:r>
            <a:r>
              <a:rPr sz="1000" b="1" i="1" spc="30" dirty="0">
                <a:latin typeface="Verdana"/>
                <a:cs typeface="Verdana"/>
              </a:rPr>
              <a:t>µ</a:t>
            </a:r>
            <a:r>
              <a:rPr sz="1050" spc="44" baseline="-19841" dirty="0">
                <a:latin typeface="Cambria"/>
                <a:cs typeface="Cambria"/>
              </a:rPr>
              <a:t>−</a:t>
            </a:r>
            <a:r>
              <a:rPr sz="1050" spc="172" baseline="-19841" dirty="0">
                <a:latin typeface="Cambria"/>
                <a:cs typeface="Cambria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spc="-35" dirty="0">
                <a:latin typeface="Cambria"/>
                <a:cs typeface="Cambria"/>
              </a:rPr>
              <a:t>||</a:t>
            </a:r>
            <a:r>
              <a:rPr sz="1050" spc="-52" baseline="31746" dirty="0">
                <a:latin typeface="Microsoft Sans Serif"/>
                <a:cs typeface="Microsoft Sans Serif"/>
              </a:rPr>
              <a:t>2</a:t>
            </a:r>
            <a:r>
              <a:rPr sz="1050" spc="127" baseline="31746" dirty="0">
                <a:latin typeface="Microsoft Sans Serif"/>
                <a:cs typeface="Microsoft Sans Serif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15" dirty="0">
                <a:latin typeface="Cambria"/>
                <a:cs typeface="Cambria"/>
              </a:rPr>
              <a:t>||</a:t>
            </a:r>
            <a:r>
              <a:rPr sz="1000" b="1" i="1" spc="15" dirty="0">
                <a:latin typeface="Verdana"/>
                <a:cs typeface="Verdana"/>
              </a:rPr>
              <a:t>µ</a:t>
            </a:r>
            <a:r>
              <a:rPr sz="1050" spc="22" baseline="-19841" dirty="0">
                <a:latin typeface="Microsoft Sans Serif"/>
                <a:cs typeface="Microsoft Sans Serif"/>
              </a:rPr>
              <a:t>+</a:t>
            </a:r>
            <a:r>
              <a:rPr sz="1050" spc="127" baseline="-19841" dirty="0">
                <a:latin typeface="Microsoft Sans Serif"/>
                <a:cs typeface="Microsoft Sans Serif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spc="-35" dirty="0">
                <a:latin typeface="Cambria"/>
                <a:cs typeface="Cambria"/>
              </a:rPr>
              <a:t>||</a:t>
            </a:r>
            <a:r>
              <a:rPr sz="1050" spc="-52" baseline="31746" dirty="0">
                <a:latin typeface="Microsoft Sans Serif"/>
                <a:cs typeface="Microsoft Sans Serif"/>
              </a:rPr>
              <a:t>2</a:t>
            </a:r>
            <a:r>
              <a:rPr sz="1050" spc="-7" baseline="31746" dirty="0">
                <a:latin typeface="Microsoft Sans Serif"/>
                <a:cs typeface="Microsoft Sans Serif"/>
              </a:rPr>
              <a:t> </a:t>
            </a:r>
            <a:r>
              <a:rPr sz="1000" spc="45" dirty="0">
                <a:latin typeface="Tahoma"/>
                <a:cs typeface="Tahoma"/>
              </a:rPr>
              <a:t>=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sz="1000" spc="30" dirty="0">
                <a:solidFill>
                  <a:srgbClr val="FF0000"/>
                </a:solidFill>
                <a:latin typeface="Cambria"/>
                <a:cs typeface="Cambria"/>
              </a:rPr>
              <a:t>⟨</a:t>
            </a:r>
            <a:r>
              <a:rPr sz="1000" b="1" i="1" spc="30" dirty="0">
                <a:solidFill>
                  <a:srgbClr val="FF0000"/>
                </a:solidFill>
                <a:latin typeface="Verdana"/>
                <a:cs typeface="Verdana"/>
              </a:rPr>
              <a:t>µ</a:t>
            </a:r>
            <a:r>
              <a:rPr sz="1050" spc="44" baseline="-19841" dirty="0">
                <a:solidFill>
                  <a:srgbClr val="FF0000"/>
                </a:solidFill>
                <a:latin typeface="Microsoft Sans Serif"/>
                <a:cs typeface="Microsoft Sans Serif"/>
              </a:rPr>
              <a:t>+</a:t>
            </a:r>
            <a:r>
              <a:rPr sz="1050" spc="127" baseline="-19841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000" spc="220" dirty="0">
                <a:solidFill>
                  <a:srgbClr val="FF0000"/>
                </a:solidFill>
                <a:latin typeface="Cambria"/>
                <a:cs typeface="Cambria"/>
              </a:rPr>
              <a:t>−</a:t>
            </a:r>
            <a:r>
              <a:rPr sz="1000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00" b="1" i="1" spc="85" dirty="0">
                <a:solidFill>
                  <a:srgbClr val="FF0000"/>
                </a:solidFill>
                <a:latin typeface="Verdana"/>
                <a:cs typeface="Verdana"/>
              </a:rPr>
              <a:t>µ</a:t>
            </a:r>
            <a:r>
              <a:rPr sz="1050" spc="127" baseline="-19841" dirty="0">
                <a:solidFill>
                  <a:srgbClr val="FF0000"/>
                </a:solidFill>
                <a:latin typeface="Cambria"/>
                <a:cs typeface="Cambria"/>
              </a:rPr>
              <a:t>−</a:t>
            </a:r>
            <a:r>
              <a:rPr sz="1000" i="1" spc="85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000" i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FF0000"/>
                </a:solidFill>
                <a:latin typeface="Corbel"/>
                <a:cs typeface="Corbel"/>
              </a:rPr>
              <a:t>x</a:t>
            </a:r>
            <a:r>
              <a:rPr sz="1000" b="1" i="1" spc="-114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1000" spc="25" dirty="0">
                <a:solidFill>
                  <a:srgbClr val="FF0000"/>
                </a:solidFill>
                <a:latin typeface="Cambria"/>
                <a:cs typeface="Cambria"/>
              </a:rPr>
              <a:t>⟩</a:t>
            </a:r>
            <a:r>
              <a:rPr sz="10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00" spc="45" dirty="0">
                <a:latin typeface="Tahoma"/>
                <a:cs typeface="Tahoma"/>
              </a:rPr>
              <a:t>+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10" dirty="0">
                <a:latin typeface="Cambria"/>
                <a:cs typeface="Cambria"/>
              </a:rPr>
              <a:t>||</a:t>
            </a:r>
            <a:r>
              <a:rPr sz="1000" b="1" i="1" spc="10" dirty="0">
                <a:latin typeface="Verdana"/>
                <a:cs typeface="Verdana"/>
              </a:rPr>
              <a:t>µ</a:t>
            </a:r>
            <a:r>
              <a:rPr sz="1050" spc="15" baseline="-19841" dirty="0">
                <a:latin typeface="Cambria"/>
                <a:cs typeface="Cambria"/>
              </a:rPr>
              <a:t>−</a:t>
            </a:r>
            <a:r>
              <a:rPr sz="1000" spc="10" dirty="0">
                <a:latin typeface="Cambria"/>
                <a:cs typeface="Cambria"/>
              </a:rPr>
              <a:t>||</a:t>
            </a:r>
            <a:r>
              <a:rPr sz="1050" spc="15" baseline="31746" dirty="0">
                <a:latin typeface="Microsoft Sans Serif"/>
                <a:cs typeface="Microsoft Sans Serif"/>
              </a:rPr>
              <a:t>2</a:t>
            </a:r>
            <a:r>
              <a:rPr sz="1050" spc="127" baseline="31746" dirty="0">
                <a:latin typeface="Microsoft Sans Serif"/>
                <a:cs typeface="Microsoft Sans Serif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dirty="0">
                <a:latin typeface="Cambria"/>
                <a:cs typeface="Cambria"/>
              </a:rPr>
              <a:t> ||</a:t>
            </a:r>
            <a:r>
              <a:rPr sz="1000" b="1" i="1" dirty="0">
                <a:latin typeface="Verdana"/>
                <a:cs typeface="Verdana"/>
              </a:rPr>
              <a:t>µ</a:t>
            </a:r>
            <a:r>
              <a:rPr sz="1050" baseline="-19841" dirty="0">
                <a:latin typeface="Microsoft Sans Serif"/>
                <a:cs typeface="Microsoft Sans Serif"/>
              </a:rPr>
              <a:t>+</a:t>
            </a:r>
            <a:r>
              <a:rPr sz="1000" dirty="0">
                <a:latin typeface="Cambria"/>
                <a:cs typeface="Cambria"/>
              </a:rPr>
              <a:t>||</a:t>
            </a:r>
            <a:r>
              <a:rPr sz="1050" baseline="31746" dirty="0">
                <a:latin typeface="Microsoft Sans Serif"/>
                <a:cs typeface="Microsoft Sans Serif"/>
              </a:rPr>
              <a:t>2</a:t>
            </a:r>
            <a:endParaRPr sz="1050" baseline="31746">
              <a:latin typeface="Microsoft Sans Serif"/>
              <a:cs typeface="Microsoft Sans Serif"/>
            </a:endParaRPr>
          </a:p>
          <a:p>
            <a:pPr marL="50800" marR="43180">
              <a:lnSpc>
                <a:spcPct val="100000"/>
              </a:lnSpc>
              <a:spcBef>
                <a:spcPts val="955"/>
              </a:spcBef>
            </a:pPr>
            <a:r>
              <a:rPr sz="1000" b="1" spc="-80" dirty="0">
                <a:solidFill>
                  <a:srgbClr val="FF0000"/>
                </a:solidFill>
                <a:latin typeface="Tahoma"/>
                <a:cs typeface="Tahoma"/>
              </a:rPr>
              <a:t>Imp.:</a:t>
            </a:r>
            <a:r>
              <a:rPr sz="1000" b="1" spc="-7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i="1" spc="25" dirty="0">
                <a:latin typeface="Arial"/>
                <a:cs typeface="Arial"/>
              </a:rPr>
              <a:t>f </a:t>
            </a:r>
            <a:r>
              <a:rPr sz="1000" dirty="0">
                <a:latin typeface="Tahoma"/>
                <a:cs typeface="Tahoma"/>
              </a:rPr>
              <a:t>(</a:t>
            </a:r>
            <a:r>
              <a:rPr sz="1000" b="1" i="1" dirty="0">
                <a:latin typeface="Corbel"/>
                <a:cs typeface="Corbel"/>
              </a:rPr>
              <a:t>x </a:t>
            </a:r>
            <a:r>
              <a:rPr sz="1000" dirty="0">
                <a:latin typeface="Tahoma"/>
                <a:cs typeface="Tahoma"/>
              </a:rPr>
              <a:t>) </a:t>
            </a:r>
            <a:r>
              <a:rPr sz="1000" spc="-35" dirty="0">
                <a:latin typeface="Tahoma"/>
                <a:cs typeface="Tahoma"/>
              </a:rPr>
              <a:t>effectively </a:t>
            </a:r>
            <a:r>
              <a:rPr sz="1000" spc="-50" dirty="0">
                <a:latin typeface="Tahoma"/>
                <a:cs typeface="Tahoma"/>
              </a:rPr>
              <a:t>denotes a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hyperplane </a:t>
            </a:r>
            <a:r>
              <a:rPr sz="1000" spc="-60" dirty="0">
                <a:solidFill>
                  <a:srgbClr val="0000FF"/>
                </a:solidFill>
                <a:latin typeface="Tahoma"/>
                <a:cs typeface="Tahoma"/>
              </a:rPr>
              <a:t>based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classification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rule </a:t>
            </a:r>
            <a:r>
              <a:rPr sz="1000" i="1" spc="25" dirty="0">
                <a:latin typeface="Arial"/>
                <a:cs typeface="Arial"/>
              </a:rPr>
              <a:t>f </a:t>
            </a:r>
            <a:r>
              <a:rPr sz="1000" dirty="0">
                <a:latin typeface="Tahoma"/>
                <a:cs typeface="Tahoma"/>
              </a:rPr>
              <a:t>(</a:t>
            </a:r>
            <a:r>
              <a:rPr sz="1000" b="1" i="1" dirty="0">
                <a:latin typeface="Corbel"/>
                <a:cs typeface="Corbel"/>
              </a:rPr>
              <a:t>x </a:t>
            </a:r>
            <a:r>
              <a:rPr sz="1000" dirty="0">
                <a:latin typeface="Tahoma"/>
                <a:cs typeface="Tahoma"/>
              </a:rPr>
              <a:t>) </a:t>
            </a:r>
            <a:r>
              <a:rPr sz="1000" spc="45" dirty="0">
                <a:latin typeface="Tahoma"/>
                <a:cs typeface="Tahoma"/>
              </a:rPr>
              <a:t>= </a:t>
            </a:r>
            <a:r>
              <a:rPr sz="1000" b="1" i="1" spc="10" dirty="0">
                <a:latin typeface="Corbel"/>
                <a:cs typeface="Corbel"/>
              </a:rPr>
              <a:t>w </a:t>
            </a:r>
            <a:r>
              <a:rPr sz="1050" spc="187" baseline="27777" dirty="0">
                <a:latin typeface="Cambria"/>
                <a:cs typeface="Cambria"/>
              </a:rPr>
              <a:t>T</a:t>
            </a:r>
            <a:r>
              <a:rPr sz="1000" b="1" i="1" spc="125" dirty="0">
                <a:latin typeface="Corbel"/>
                <a:cs typeface="Corbel"/>
              </a:rPr>
              <a:t>x </a:t>
            </a:r>
            <a:r>
              <a:rPr sz="1000" spc="45" dirty="0">
                <a:latin typeface="Tahoma"/>
                <a:cs typeface="Tahoma"/>
              </a:rPr>
              <a:t>+ </a:t>
            </a:r>
            <a:r>
              <a:rPr sz="1000" i="1" spc="-45" dirty="0">
                <a:latin typeface="Arial"/>
                <a:cs typeface="Arial"/>
              </a:rPr>
              <a:t>b </a:t>
            </a:r>
            <a:r>
              <a:rPr sz="1000" spc="-20" dirty="0">
                <a:latin typeface="Tahoma"/>
                <a:cs typeface="Tahoma"/>
              </a:rPr>
              <a:t>with </a:t>
            </a:r>
            <a:r>
              <a:rPr sz="1000" spc="-35" dirty="0">
                <a:latin typeface="Tahoma"/>
                <a:cs typeface="Tahoma"/>
              </a:rPr>
              <a:t>the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vector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b="1" i="1" spc="10" dirty="0">
                <a:latin typeface="Corbel"/>
                <a:cs typeface="Corbel"/>
              </a:rPr>
              <a:t>w</a:t>
            </a:r>
            <a:r>
              <a:rPr sz="1000" b="1" i="1" spc="180" dirty="0">
                <a:latin typeface="Corbel"/>
                <a:cs typeface="Corbel"/>
              </a:rPr>
              <a:t> </a:t>
            </a:r>
            <a:r>
              <a:rPr sz="1000" spc="45" dirty="0">
                <a:latin typeface="Tahoma"/>
                <a:cs typeface="Tahoma"/>
              </a:rPr>
              <a:t>=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b="1" i="1" spc="75" dirty="0">
                <a:latin typeface="Verdana"/>
                <a:cs typeface="Verdana"/>
              </a:rPr>
              <a:t>µ</a:t>
            </a:r>
            <a:r>
              <a:rPr sz="1050" spc="112" baseline="-19841" dirty="0">
                <a:latin typeface="Microsoft Sans Serif"/>
                <a:cs typeface="Microsoft Sans Serif"/>
              </a:rPr>
              <a:t>+</a:t>
            </a:r>
            <a:r>
              <a:rPr sz="1050" spc="127" baseline="-19841" dirty="0">
                <a:latin typeface="Microsoft Sans Serif"/>
                <a:cs typeface="Microsoft Sans Serif"/>
              </a:rPr>
              <a:t> </a:t>
            </a:r>
            <a:r>
              <a:rPr sz="1000" spc="220" dirty="0">
                <a:latin typeface="Cambria"/>
                <a:cs typeface="Cambria"/>
              </a:rPr>
              <a:t>−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b="1" i="1" spc="105" dirty="0">
                <a:latin typeface="Verdana"/>
                <a:cs typeface="Verdana"/>
              </a:rPr>
              <a:t>µ</a:t>
            </a:r>
            <a:r>
              <a:rPr sz="1050" spc="157" baseline="-19841" dirty="0">
                <a:latin typeface="Cambria"/>
                <a:cs typeface="Cambria"/>
              </a:rPr>
              <a:t>−</a:t>
            </a:r>
            <a:r>
              <a:rPr sz="1050" spc="337" baseline="-19841" dirty="0">
                <a:latin typeface="Cambria"/>
                <a:cs typeface="Cambria"/>
              </a:rPr>
              <a:t> </a:t>
            </a:r>
            <a:r>
              <a:rPr sz="1000" spc="-45" dirty="0">
                <a:latin typeface="Tahoma"/>
                <a:cs typeface="Tahoma"/>
              </a:rPr>
              <a:t>representing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direction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normal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hyperplane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1081951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3645" y="1409420"/>
            <a:ext cx="1825371" cy="89649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2441206"/>
            <a:ext cx="59601" cy="596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66877" y="2364109"/>
            <a:ext cx="28606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80" dirty="0">
                <a:solidFill>
                  <a:srgbClr val="FF0000"/>
                </a:solidFill>
                <a:latin typeface="Tahoma"/>
                <a:cs typeface="Tahoma"/>
              </a:rPr>
              <a:t>Imp.: </a:t>
            </a:r>
            <a:r>
              <a:rPr sz="1000" b="1" spc="-1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Ca</a:t>
            </a:r>
            <a:r>
              <a:rPr sz="1000" spc="-20" dirty="0">
                <a:latin typeface="Tahoma"/>
                <a:cs typeface="Tahoma"/>
              </a:rPr>
              <a:t>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sh</a:t>
            </a:r>
            <a:r>
              <a:rPr sz="1000" spc="-85" dirty="0">
                <a:latin typeface="Tahoma"/>
                <a:cs typeface="Tahoma"/>
              </a:rPr>
              <a:t>o</a:t>
            </a:r>
            <a:r>
              <a:rPr sz="1000" spc="-65" dirty="0">
                <a:latin typeface="Tahoma"/>
                <a:cs typeface="Tahoma"/>
              </a:rPr>
              <a:t>w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rule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equivalent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2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000" i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sz="1000" b="1" i="1" spc="-5" dirty="0">
                <a:solidFill>
                  <a:srgbClr val="0000FF"/>
                </a:solidFill>
                <a:latin typeface="Corbel"/>
                <a:cs typeface="Corbel"/>
              </a:rPr>
              <a:t>x</a:t>
            </a:r>
            <a:r>
              <a:rPr sz="1000" b="1" i="1" spc="-114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1000" dirty="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45" dirty="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63900" y="2384425"/>
            <a:ext cx="1593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455" dirty="0">
                <a:solidFill>
                  <a:srgbClr val="0000FF"/>
                </a:solidFill>
                <a:latin typeface="Lucida Sans Unicode"/>
                <a:cs typeface="Lucida Sans Unicode"/>
              </a:rPr>
              <a:t>Σ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70795" y="2338453"/>
            <a:ext cx="196215" cy="233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819"/>
              </a:lnSpc>
              <a:spcBef>
                <a:spcPts val="95"/>
              </a:spcBef>
            </a:pPr>
            <a:r>
              <a:rPr sz="700" i="1" spc="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819"/>
              </a:lnSpc>
            </a:pPr>
            <a:r>
              <a:rPr sz="700" i="1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700" spc="70" dirty="0">
                <a:solidFill>
                  <a:srgbClr val="0000FF"/>
                </a:solidFill>
                <a:latin typeface="Microsoft Sans Serif"/>
                <a:cs typeface="Microsoft Sans Serif"/>
              </a:rPr>
              <a:t>=1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43122" y="2364109"/>
            <a:ext cx="2127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i="1" spc="65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sz="1050" i="1" spc="-15" baseline="-11904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050" i="1" spc="-202" baseline="-1190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0000FF"/>
                </a:solidFill>
                <a:latin typeface="Cambria"/>
                <a:cs typeface="Cambria"/>
              </a:rPr>
              <a:t>⟨</a:t>
            </a:r>
            <a:r>
              <a:rPr sz="1000" b="1" i="1" spc="-5" dirty="0">
                <a:solidFill>
                  <a:srgbClr val="0000FF"/>
                </a:solidFill>
                <a:latin typeface="Corbel"/>
                <a:cs typeface="Corbel"/>
              </a:rPr>
              <a:t>x</a:t>
            </a:r>
            <a:r>
              <a:rPr sz="1000" b="1" i="1" spc="-114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1050" i="1" spc="75" baseline="-11904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000" i="1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000" i="1" spc="-11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0000FF"/>
                </a:solidFill>
                <a:latin typeface="Corbel"/>
                <a:cs typeface="Corbel"/>
              </a:rPr>
              <a:t>x</a:t>
            </a:r>
            <a:r>
              <a:rPr sz="1000" b="1" i="1" spc="-114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1000" spc="25" dirty="0">
                <a:solidFill>
                  <a:srgbClr val="0000FF"/>
                </a:solidFill>
                <a:latin typeface="Cambria"/>
                <a:cs typeface="Cambria"/>
              </a:rPr>
              <a:t>⟩</a:t>
            </a:r>
            <a:r>
              <a:rPr sz="100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000" spc="45" dirty="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sz="1000" spc="-9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i="1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000" spc="-30" dirty="0">
                <a:latin typeface="Tahoma"/>
                <a:cs typeface="Tahoma"/>
              </a:rPr>
              <a:t>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where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65" dirty="0">
                <a:latin typeface="Arial"/>
                <a:cs typeface="Arial"/>
              </a:rPr>
              <a:t>α</a:t>
            </a:r>
            <a:r>
              <a:rPr sz="1000" dirty="0">
                <a:latin typeface="Tahoma"/>
                <a:cs typeface="Tahoma"/>
              </a:rPr>
              <a:t>’s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-45" dirty="0">
                <a:latin typeface="Arial"/>
                <a:cs typeface="Arial"/>
              </a:rPr>
              <a:t>b</a:t>
            </a:r>
            <a:r>
              <a:rPr sz="1000" i="1" spc="85" dirty="0">
                <a:latin typeface="Arial"/>
                <a:cs typeface="Arial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b</a:t>
            </a:r>
            <a:r>
              <a:rPr sz="1000" spc="-85" dirty="0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1347" y="2818561"/>
            <a:ext cx="48018" cy="4801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66877" y="2503289"/>
            <a:ext cx="5187315" cy="541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5" dirty="0">
                <a:latin typeface="Tahoma"/>
                <a:cs typeface="Tahoma"/>
              </a:rPr>
              <a:t>estimated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from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b="1" spc="-50" dirty="0">
                <a:latin typeface="Tahoma"/>
                <a:cs typeface="Tahoma"/>
              </a:rPr>
              <a:t>(try</a:t>
            </a:r>
            <a:r>
              <a:rPr sz="1000" b="1" spc="70" dirty="0">
                <a:latin typeface="Tahoma"/>
                <a:cs typeface="Tahoma"/>
              </a:rPr>
              <a:t> </a:t>
            </a:r>
            <a:r>
              <a:rPr sz="1000" b="1" spc="-60" dirty="0">
                <a:latin typeface="Tahoma"/>
                <a:cs typeface="Tahoma"/>
              </a:rPr>
              <a:t>this</a:t>
            </a:r>
            <a:r>
              <a:rPr sz="1000" b="1" spc="75" dirty="0">
                <a:latin typeface="Tahoma"/>
                <a:cs typeface="Tahoma"/>
              </a:rPr>
              <a:t> </a:t>
            </a:r>
            <a:r>
              <a:rPr sz="1000" b="1" spc="-90" dirty="0">
                <a:latin typeface="Tahoma"/>
                <a:cs typeface="Tahoma"/>
              </a:rPr>
              <a:t>as</a:t>
            </a:r>
            <a:r>
              <a:rPr sz="1000" b="1" spc="75" dirty="0">
                <a:latin typeface="Tahoma"/>
                <a:cs typeface="Tahoma"/>
              </a:rPr>
              <a:t> </a:t>
            </a:r>
            <a:r>
              <a:rPr sz="1000" b="1" spc="-80" dirty="0">
                <a:latin typeface="Tahoma"/>
                <a:cs typeface="Tahoma"/>
              </a:rPr>
              <a:t>an</a:t>
            </a:r>
            <a:r>
              <a:rPr sz="1000" b="1" spc="75" dirty="0">
                <a:latin typeface="Tahoma"/>
                <a:cs typeface="Tahoma"/>
              </a:rPr>
              <a:t> </a:t>
            </a:r>
            <a:r>
              <a:rPr sz="1000" b="1" spc="-75" dirty="0">
                <a:latin typeface="Tahoma"/>
                <a:cs typeface="Tahoma"/>
              </a:rPr>
              <a:t>exercise)</a:t>
            </a:r>
            <a:endParaRPr sz="1000">
              <a:latin typeface="Tahoma"/>
              <a:cs typeface="Tahoma"/>
            </a:endParaRPr>
          </a:p>
          <a:p>
            <a:pPr marL="265430" marR="5080">
              <a:lnSpc>
                <a:spcPct val="101499"/>
              </a:lnSpc>
              <a:spcBef>
                <a:spcPts val="670"/>
              </a:spcBef>
            </a:pPr>
            <a:r>
              <a:rPr sz="900" spc="10" dirty="0">
                <a:latin typeface="Tahoma"/>
                <a:cs typeface="Tahoma"/>
              </a:rPr>
              <a:t>This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form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decision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rule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is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very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important.</a:t>
            </a:r>
            <a:r>
              <a:rPr sz="900" spc="1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Decision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rules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for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many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(in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fact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most)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supervised </a:t>
            </a:r>
            <a:r>
              <a:rPr sz="900" spc="-25" dirty="0">
                <a:latin typeface="Tahoma"/>
                <a:cs typeface="Tahoma"/>
              </a:rPr>
              <a:t> learning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algorithms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can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be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written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like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this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(</a:t>
            </a:r>
            <a:r>
              <a:rPr sz="900" spc="-25" dirty="0">
                <a:solidFill>
                  <a:srgbClr val="0000FF"/>
                </a:solidFill>
                <a:latin typeface="Tahoma"/>
                <a:cs typeface="Tahoma"/>
              </a:rPr>
              <a:t>weighted</a:t>
            </a:r>
            <a:r>
              <a:rPr sz="9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35" dirty="0">
                <a:solidFill>
                  <a:srgbClr val="0000FF"/>
                </a:solidFill>
                <a:latin typeface="Tahoma"/>
                <a:cs typeface="Tahoma"/>
              </a:rPr>
              <a:t>sum</a:t>
            </a:r>
            <a:r>
              <a:rPr sz="9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0000FF"/>
                </a:solidFill>
                <a:latin typeface="Tahoma"/>
                <a:cs typeface="Tahoma"/>
              </a:rPr>
              <a:t>of</a:t>
            </a:r>
            <a:r>
              <a:rPr sz="9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0000FF"/>
                </a:solidFill>
                <a:latin typeface="Tahoma"/>
                <a:cs typeface="Tahoma"/>
              </a:rPr>
              <a:t>similarities</a:t>
            </a:r>
            <a:r>
              <a:rPr sz="900" spc="3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0000FF"/>
                </a:solidFill>
                <a:latin typeface="Tahoma"/>
                <a:cs typeface="Tahoma"/>
              </a:rPr>
              <a:t>with</a:t>
            </a:r>
            <a:r>
              <a:rPr sz="9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0000FF"/>
                </a:solidFill>
                <a:latin typeface="Tahoma"/>
                <a:cs typeface="Tahoma"/>
              </a:rPr>
              <a:t>all</a:t>
            </a:r>
            <a:r>
              <a:rPr sz="9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0000FF"/>
                </a:solidFill>
                <a:latin typeface="Tahoma"/>
                <a:cs typeface="Tahoma"/>
              </a:rPr>
              <a:t>the</a:t>
            </a:r>
            <a:r>
              <a:rPr sz="9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0000FF"/>
                </a:solidFill>
                <a:latin typeface="Tahoma"/>
                <a:cs typeface="Tahoma"/>
              </a:rPr>
              <a:t>training</a:t>
            </a:r>
            <a:r>
              <a:rPr sz="9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0000FF"/>
                </a:solidFill>
                <a:latin typeface="Tahoma"/>
                <a:cs typeface="Tahoma"/>
              </a:rPr>
              <a:t>inputs</a:t>
            </a:r>
            <a:r>
              <a:rPr sz="900" spc="-15" dirty="0">
                <a:latin typeface="Tahoma"/>
                <a:cs typeface="Tahoma"/>
              </a:rPr>
              <a:t>)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5" name="object 15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14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5998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7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Notation/Nomenclature/Convention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621271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544174"/>
            <a:ext cx="42614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Supervised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Learning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requires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set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of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input-output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pairs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110" dirty="0">
                <a:latin typeface="Cambria"/>
                <a:cs typeface="Cambria"/>
              </a:rPr>
              <a:t>{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7041" y="601106"/>
            <a:ext cx="2451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/>
                <a:cs typeface="Arial"/>
              </a:rPr>
              <a:t>n     n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2670" y="544174"/>
            <a:ext cx="48958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ahoma"/>
                <a:cs typeface="Tahoma"/>
              </a:rPr>
              <a:t>(</a:t>
            </a:r>
            <a:r>
              <a:rPr sz="1000" b="1" i="1" spc="-5" dirty="0">
                <a:latin typeface="Corbel"/>
                <a:cs typeface="Corbel"/>
              </a:rPr>
              <a:t>x  </a:t>
            </a:r>
            <a:r>
              <a:rPr sz="1000" b="1" i="1" spc="-85" dirty="0">
                <a:latin typeface="Corbel"/>
                <a:cs typeface="Corbel"/>
              </a:rPr>
              <a:t> </a:t>
            </a:r>
            <a:r>
              <a:rPr sz="1000" i="1" spc="-5" dirty="0">
                <a:latin typeface="Arial"/>
                <a:cs typeface="Arial"/>
              </a:rPr>
              <a:t>,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i="1" spc="-45" dirty="0">
                <a:latin typeface="Arial"/>
                <a:cs typeface="Arial"/>
              </a:rPr>
              <a:t>y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110" dirty="0">
                <a:latin typeface="Cambria"/>
                <a:cs typeface="Cambria"/>
              </a:rPr>
              <a:t>}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6868" y="536209"/>
            <a:ext cx="196215" cy="210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30"/>
              </a:lnSpc>
              <a:spcBef>
                <a:spcPts val="95"/>
              </a:spcBef>
            </a:pPr>
            <a:r>
              <a:rPr sz="700" i="1" spc="15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730"/>
              </a:lnSpc>
            </a:pPr>
            <a:r>
              <a:rPr sz="700" i="1" dirty="0">
                <a:latin typeface="Arial"/>
                <a:cs typeface="Arial"/>
              </a:rPr>
              <a:t>n</a:t>
            </a:r>
            <a:r>
              <a:rPr sz="700" spc="70" dirty="0">
                <a:latin typeface="Microsoft Sans Serif"/>
                <a:cs typeface="Microsoft Sans Serif"/>
              </a:rPr>
              <a:t>=1</a:t>
            </a:r>
            <a:endParaRPr sz="7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842683"/>
            <a:ext cx="59601" cy="5960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173664" y="822530"/>
            <a:ext cx="742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6877" y="765586"/>
            <a:ext cx="39522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Unsupervised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Learning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requires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set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of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inputs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50" dirty="0">
                <a:latin typeface="Cambria"/>
                <a:cs typeface="Cambria"/>
              </a:rPr>
              <a:t>{</a:t>
            </a:r>
            <a:r>
              <a:rPr sz="1000" b="1" i="1" spc="50" dirty="0">
                <a:latin typeface="Corbel"/>
                <a:cs typeface="Corbel"/>
              </a:rPr>
              <a:t>x </a:t>
            </a:r>
            <a:r>
              <a:rPr sz="1000" b="1" i="1" spc="75" dirty="0">
                <a:latin typeface="Corbel"/>
                <a:cs typeface="Corbel"/>
              </a:rPr>
              <a:t> </a:t>
            </a:r>
            <a:r>
              <a:rPr sz="1000" spc="110" dirty="0">
                <a:latin typeface="Cambria"/>
                <a:cs typeface="Cambria"/>
              </a:rPr>
              <a:t>}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93311" y="757633"/>
            <a:ext cx="920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15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93311" y="836005"/>
            <a:ext cx="1962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dirty="0">
                <a:latin typeface="Arial"/>
                <a:cs typeface="Arial"/>
              </a:rPr>
              <a:t>n</a:t>
            </a:r>
            <a:r>
              <a:rPr sz="700" spc="70" dirty="0">
                <a:latin typeface="Microsoft Sans Serif"/>
                <a:cs typeface="Microsoft Sans Serif"/>
              </a:rPr>
              <a:t>=1</a:t>
            </a:r>
            <a:endParaRPr sz="70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1083081"/>
            <a:ext cx="59601" cy="5960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1347" y="1429956"/>
            <a:ext cx="48018" cy="4801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41477" y="1005984"/>
            <a:ext cx="5278755" cy="5232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 marR="30480">
              <a:lnSpc>
                <a:spcPts val="1100"/>
              </a:lnSpc>
              <a:spcBef>
                <a:spcPts val="215"/>
              </a:spcBef>
            </a:pPr>
            <a:r>
              <a:rPr sz="1000" spc="-20" dirty="0">
                <a:latin typeface="Tahoma"/>
                <a:cs typeface="Tahoma"/>
              </a:rPr>
              <a:t>Each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input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0" dirty="0">
                <a:latin typeface="Corbel"/>
                <a:cs typeface="Corbel"/>
              </a:rPr>
              <a:t> </a:t>
            </a:r>
            <a:r>
              <a:rPr sz="1050" i="1" spc="-15" baseline="-11904" dirty="0">
                <a:latin typeface="Arial"/>
                <a:cs typeface="Arial"/>
              </a:rPr>
              <a:t>n</a:t>
            </a:r>
            <a:r>
              <a:rPr sz="1050" i="1" spc="44" baseline="-11904" dirty="0"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(usually)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solidFill>
                  <a:srgbClr val="0000FF"/>
                </a:solidFill>
                <a:latin typeface="Tahoma"/>
                <a:cs typeface="Tahoma"/>
              </a:rPr>
              <a:t>vector</a:t>
            </a:r>
            <a:r>
              <a:rPr sz="10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containing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values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FF0000"/>
                </a:solidFill>
                <a:latin typeface="Tahoma"/>
                <a:cs typeface="Tahoma"/>
              </a:rPr>
              <a:t>features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FF0000"/>
                </a:solidFill>
                <a:latin typeface="Tahoma"/>
                <a:cs typeface="Tahoma"/>
              </a:rPr>
              <a:t>attributes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solidFill>
                  <a:srgbClr val="FF0000"/>
                </a:solidFill>
                <a:latin typeface="Tahoma"/>
                <a:cs typeface="Tahoma"/>
              </a:rPr>
              <a:t>covariates </a:t>
            </a:r>
            <a:r>
              <a:rPr sz="1000" spc="-3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encode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properties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it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represents,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e.g.,</a:t>
            </a:r>
            <a:endParaRPr sz="1000">
              <a:latin typeface="Tahoma"/>
              <a:cs typeface="Tahoma"/>
            </a:endParaRPr>
          </a:p>
          <a:p>
            <a:pPr marL="290830">
              <a:lnSpc>
                <a:spcPct val="100000"/>
              </a:lnSpc>
              <a:spcBef>
                <a:spcPts val="520"/>
              </a:spcBef>
            </a:pPr>
            <a:r>
              <a:rPr sz="1350" spc="-44" baseline="6172" dirty="0">
                <a:latin typeface="Tahoma"/>
                <a:cs typeface="Tahoma"/>
              </a:rPr>
              <a:t>Representing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a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7</a:t>
            </a:r>
            <a:r>
              <a:rPr sz="1350" spc="-112" baseline="6172" dirty="0">
                <a:latin typeface="Tahoma"/>
                <a:cs typeface="Tahoma"/>
              </a:rPr>
              <a:t> </a:t>
            </a:r>
            <a:r>
              <a:rPr sz="1350" spc="322" baseline="6172" dirty="0">
                <a:latin typeface="Cambria"/>
                <a:cs typeface="Cambria"/>
              </a:rPr>
              <a:t>×</a:t>
            </a:r>
            <a:r>
              <a:rPr sz="1350" spc="15" baseline="6172" dirty="0">
                <a:latin typeface="Cambria"/>
                <a:cs typeface="Cambri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7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image:</a:t>
            </a:r>
            <a:r>
              <a:rPr sz="1350" spc="202" baseline="6172" dirty="0">
                <a:latin typeface="Tahoma"/>
                <a:cs typeface="Tahoma"/>
              </a:rPr>
              <a:t> </a:t>
            </a:r>
            <a:r>
              <a:rPr sz="1350" b="1" i="1" spc="-112" baseline="6172" dirty="0">
                <a:latin typeface="Arial"/>
                <a:cs typeface="Arial"/>
              </a:rPr>
              <a:t>x</a:t>
            </a:r>
            <a:r>
              <a:rPr sz="1350" b="1" i="1" spc="-247" baseline="6172" dirty="0">
                <a:latin typeface="Arial"/>
                <a:cs typeface="Arial"/>
              </a:rPr>
              <a:t> </a:t>
            </a:r>
            <a:r>
              <a:rPr sz="600" i="1" spc="-10" dirty="0">
                <a:latin typeface="Arial"/>
                <a:cs typeface="Arial"/>
              </a:rPr>
              <a:t>n</a:t>
            </a:r>
            <a:r>
              <a:rPr sz="600" i="1" spc="50" dirty="0">
                <a:latin typeface="Arial"/>
                <a:cs typeface="Arial"/>
              </a:rPr>
              <a:t> </a:t>
            </a:r>
            <a:r>
              <a:rPr sz="1350" spc="-37" baseline="6172" dirty="0">
                <a:latin typeface="Tahoma"/>
                <a:cs typeface="Tahoma"/>
              </a:rPr>
              <a:t>can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be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a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49</a:t>
            </a:r>
            <a:r>
              <a:rPr sz="1350" spc="-112" baseline="6172" dirty="0">
                <a:latin typeface="Tahoma"/>
                <a:cs typeface="Tahoma"/>
              </a:rPr>
              <a:t> </a:t>
            </a:r>
            <a:r>
              <a:rPr sz="1350" spc="322" baseline="6172" dirty="0">
                <a:latin typeface="Cambria"/>
                <a:cs typeface="Cambria"/>
              </a:rPr>
              <a:t>×</a:t>
            </a:r>
            <a:r>
              <a:rPr sz="1350" spc="15" baseline="6172" dirty="0">
                <a:latin typeface="Cambria"/>
                <a:cs typeface="Cambri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1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37" baseline="6172" dirty="0">
                <a:latin typeface="Tahoma"/>
                <a:cs typeface="Tahoma"/>
              </a:rPr>
              <a:t>vector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30" baseline="6172" dirty="0">
                <a:latin typeface="Tahoma"/>
                <a:cs typeface="Tahoma"/>
              </a:rPr>
              <a:t>of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30" baseline="6172" dirty="0">
                <a:latin typeface="Tahoma"/>
                <a:cs typeface="Tahoma"/>
              </a:rPr>
              <a:t>pixel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30" baseline="6172" dirty="0">
                <a:latin typeface="Tahoma"/>
                <a:cs typeface="Tahoma"/>
              </a:rPr>
              <a:t>intensities</a:t>
            </a:r>
            <a:endParaRPr sz="1350" baseline="6172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42611" y="1541166"/>
            <a:ext cx="780408" cy="59498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1347" y="2250211"/>
            <a:ext cx="48018" cy="4801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19925" y="2174184"/>
            <a:ext cx="4982210" cy="3016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80"/>
              </a:spcBef>
            </a:pPr>
            <a:r>
              <a:rPr sz="900" spc="-15" dirty="0">
                <a:latin typeface="Tahoma"/>
                <a:cs typeface="Tahoma"/>
              </a:rPr>
              <a:t>Note:</a:t>
            </a:r>
            <a:r>
              <a:rPr sz="900" spc="1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Good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features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can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also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be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solidFill>
                  <a:srgbClr val="FF0000"/>
                </a:solidFill>
                <a:latin typeface="Tahoma"/>
                <a:cs typeface="Tahoma"/>
              </a:rPr>
              <a:t>learned</a:t>
            </a:r>
            <a:r>
              <a:rPr sz="900" spc="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FF0000"/>
                </a:solidFill>
                <a:latin typeface="Tahoma"/>
                <a:cs typeface="Tahoma"/>
              </a:rPr>
              <a:t>from</a:t>
            </a:r>
            <a:r>
              <a:rPr sz="900" spc="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FF0000"/>
                </a:solidFill>
                <a:latin typeface="Tahoma"/>
                <a:cs typeface="Tahoma"/>
              </a:rPr>
              <a:t>data</a:t>
            </a:r>
            <a:r>
              <a:rPr sz="900" spc="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(feature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learning)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or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extracted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using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hand-crafted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rules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defined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by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a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domain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expert.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20" name="object 20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3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350520"/>
          </a:xfrm>
          <a:custGeom>
            <a:avLst/>
            <a:gdLst/>
            <a:ahLst/>
            <a:cxnLst/>
            <a:rect l="l" t="t" r="r" b="b"/>
            <a:pathLst>
              <a:path w="5760085" h="350520">
                <a:moveTo>
                  <a:pt x="5759996" y="0"/>
                </a:moveTo>
                <a:lnTo>
                  <a:pt x="0" y="0"/>
                </a:lnTo>
                <a:lnTo>
                  <a:pt x="0" y="350126"/>
                </a:lnTo>
                <a:lnTo>
                  <a:pt x="5759996" y="350126"/>
                </a:lnTo>
                <a:lnTo>
                  <a:pt x="5759996" y="0"/>
                </a:lnTo>
                <a:close/>
              </a:path>
            </a:pathLst>
          </a:custGeom>
          <a:solidFill>
            <a:srgbClr val="FCB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25374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" dirty="0">
                <a:solidFill>
                  <a:srgbClr val="04064C"/>
                </a:solidFill>
                <a:latin typeface="Tahoma"/>
                <a:cs typeface="Tahoma"/>
              </a:rPr>
              <a:t>Be</a:t>
            </a:r>
            <a:r>
              <a:rPr sz="1400" b="1" spc="10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Careful</a:t>
            </a:r>
            <a:r>
              <a:rPr sz="1400" b="1" spc="10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04064C"/>
                </a:solidFill>
                <a:latin typeface="Tahoma"/>
                <a:cs typeface="Tahoma"/>
              </a:rPr>
              <a:t>when</a:t>
            </a:r>
            <a:r>
              <a:rPr sz="1400" b="1" spc="10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Computing</a:t>
            </a:r>
            <a:r>
              <a:rPr sz="1400" b="1" spc="9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Distances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6530" y="2977045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9" name="object 9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0756" y="2991815"/>
            <a:ext cx="3406140" cy="1352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900" spc="-7" baseline="27777" dirty="0">
                <a:latin typeface="Microsoft Sans Serif"/>
                <a:cs typeface="Microsoft Sans Serif"/>
              </a:rPr>
              <a:t>1</a:t>
            </a:r>
            <a:r>
              <a:rPr sz="500" spc="-5" dirty="0">
                <a:latin typeface="Microsoft Sans Serif"/>
                <a:cs typeface="Microsoft Sans Serif"/>
              </a:rPr>
              <a:t>Distance</a:t>
            </a:r>
            <a:r>
              <a:rPr sz="500" spc="45" dirty="0">
                <a:latin typeface="Microsoft Sans Serif"/>
                <a:cs typeface="Microsoft Sans Serif"/>
              </a:rPr>
              <a:t> </a:t>
            </a:r>
            <a:r>
              <a:rPr sz="500" spc="10" dirty="0">
                <a:latin typeface="Microsoft Sans Serif"/>
                <a:cs typeface="Microsoft Sans Serif"/>
              </a:rPr>
              <a:t>Metric</a:t>
            </a:r>
            <a:r>
              <a:rPr sz="500" spc="45" dirty="0">
                <a:latin typeface="Microsoft Sans Serif"/>
                <a:cs typeface="Microsoft Sans Serif"/>
              </a:rPr>
              <a:t> </a:t>
            </a:r>
            <a:r>
              <a:rPr sz="500" spc="-10" dirty="0">
                <a:latin typeface="Microsoft Sans Serif"/>
                <a:cs typeface="Microsoft Sans Serif"/>
              </a:rPr>
              <a:t>Learning.</a:t>
            </a:r>
            <a:r>
              <a:rPr sz="500" spc="105" dirty="0">
                <a:latin typeface="Microsoft Sans Serif"/>
                <a:cs typeface="Microsoft Sans Serif"/>
              </a:rPr>
              <a:t> </a:t>
            </a:r>
            <a:r>
              <a:rPr sz="500" spc="-45" dirty="0">
                <a:latin typeface="Microsoft Sans Serif"/>
                <a:cs typeface="Microsoft Sans Serif"/>
              </a:rPr>
              <a:t>See</a:t>
            </a:r>
            <a:r>
              <a:rPr sz="500" spc="45" dirty="0">
                <a:latin typeface="Microsoft Sans Serif"/>
                <a:cs typeface="Microsoft Sans Serif"/>
              </a:rPr>
              <a:t> </a:t>
            </a:r>
            <a:r>
              <a:rPr sz="500" spc="55" dirty="0">
                <a:latin typeface="Microsoft Sans Serif"/>
                <a:cs typeface="Microsoft Sans Serif"/>
              </a:rPr>
              <a:t>“A</a:t>
            </a:r>
            <a:r>
              <a:rPr sz="500" spc="45" dirty="0">
                <a:latin typeface="Microsoft Sans Serif"/>
                <a:cs typeface="Microsoft Sans Serif"/>
              </a:rPr>
              <a:t> </a:t>
            </a:r>
            <a:r>
              <a:rPr sz="500" spc="-15" dirty="0">
                <a:latin typeface="Microsoft Sans Serif"/>
                <a:cs typeface="Microsoft Sans Serif"/>
              </a:rPr>
              <a:t>Survey</a:t>
            </a:r>
            <a:r>
              <a:rPr sz="500" spc="45" dirty="0">
                <a:latin typeface="Microsoft Sans Serif"/>
                <a:cs typeface="Microsoft Sans Serif"/>
              </a:rPr>
              <a:t> </a:t>
            </a:r>
            <a:r>
              <a:rPr sz="500" spc="-10" dirty="0">
                <a:latin typeface="Microsoft Sans Serif"/>
                <a:cs typeface="Microsoft Sans Serif"/>
              </a:rPr>
              <a:t>on</a:t>
            </a:r>
            <a:r>
              <a:rPr sz="500" spc="45" dirty="0">
                <a:latin typeface="Microsoft Sans Serif"/>
                <a:cs typeface="Microsoft Sans Serif"/>
              </a:rPr>
              <a:t> </a:t>
            </a:r>
            <a:r>
              <a:rPr sz="500" spc="10" dirty="0">
                <a:latin typeface="Microsoft Sans Serif"/>
                <a:cs typeface="Microsoft Sans Serif"/>
              </a:rPr>
              <a:t>Metric</a:t>
            </a:r>
            <a:r>
              <a:rPr sz="500" spc="45" dirty="0">
                <a:latin typeface="Microsoft Sans Serif"/>
                <a:cs typeface="Microsoft Sans Serif"/>
              </a:rPr>
              <a:t> </a:t>
            </a:r>
            <a:r>
              <a:rPr sz="500" spc="-10" dirty="0">
                <a:latin typeface="Microsoft Sans Serif"/>
                <a:cs typeface="Microsoft Sans Serif"/>
              </a:rPr>
              <a:t>Learning</a:t>
            </a:r>
            <a:r>
              <a:rPr sz="500" spc="50" dirty="0">
                <a:latin typeface="Microsoft Sans Serif"/>
                <a:cs typeface="Microsoft Sans Serif"/>
              </a:rPr>
              <a:t> </a:t>
            </a:r>
            <a:r>
              <a:rPr sz="500" dirty="0">
                <a:latin typeface="Microsoft Sans Serif"/>
                <a:cs typeface="Microsoft Sans Serif"/>
              </a:rPr>
              <a:t>for</a:t>
            </a:r>
            <a:r>
              <a:rPr sz="500" spc="45" dirty="0">
                <a:latin typeface="Microsoft Sans Serif"/>
                <a:cs typeface="Microsoft Sans Serif"/>
              </a:rPr>
              <a:t> </a:t>
            </a:r>
            <a:r>
              <a:rPr sz="500" spc="-10" dirty="0">
                <a:latin typeface="Microsoft Sans Serif"/>
                <a:cs typeface="Microsoft Sans Serif"/>
              </a:rPr>
              <a:t>Feature</a:t>
            </a:r>
            <a:r>
              <a:rPr sz="500" spc="45" dirty="0">
                <a:latin typeface="Microsoft Sans Serif"/>
                <a:cs typeface="Microsoft Sans Serif"/>
              </a:rPr>
              <a:t> </a:t>
            </a:r>
            <a:r>
              <a:rPr sz="500" spc="-10" dirty="0">
                <a:latin typeface="Microsoft Sans Serif"/>
                <a:cs typeface="Microsoft Sans Serif"/>
              </a:rPr>
              <a:t>Vectors</a:t>
            </a:r>
            <a:r>
              <a:rPr sz="500" spc="45" dirty="0">
                <a:latin typeface="Microsoft Sans Serif"/>
                <a:cs typeface="Microsoft Sans Serif"/>
              </a:rPr>
              <a:t> </a:t>
            </a:r>
            <a:r>
              <a:rPr sz="500" spc="-15" dirty="0">
                <a:latin typeface="Microsoft Sans Serif"/>
                <a:cs typeface="Microsoft Sans Serif"/>
              </a:rPr>
              <a:t>and</a:t>
            </a:r>
            <a:r>
              <a:rPr sz="500" spc="45" dirty="0">
                <a:latin typeface="Microsoft Sans Serif"/>
                <a:cs typeface="Microsoft Sans Serif"/>
              </a:rPr>
              <a:t> </a:t>
            </a:r>
            <a:r>
              <a:rPr sz="500" dirty="0">
                <a:latin typeface="Microsoft Sans Serif"/>
                <a:cs typeface="Microsoft Sans Serif"/>
              </a:rPr>
              <a:t>Structured</a:t>
            </a:r>
            <a:r>
              <a:rPr sz="500" spc="45" dirty="0">
                <a:latin typeface="Microsoft Sans Serif"/>
                <a:cs typeface="Microsoft Sans Serif"/>
              </a:rPr>
              <a:t> </a:t>
            </a:r>
            <a:r>
              <a:rPr sz="500" spc="20" dirty="0">
                <a:latin typeface="Microsoft Sans Serif"/>
                <a:cs typeface="Microsoft Sans Serif"/>
              </a:rPr>
              <a:t>Data”</a:t>
            </a:r>
            <a:r>
              <a:rPr sz="500" spc="45" dirty="0">
                <a:latin typeface="Microsoft Sans Serif"/>
                <a:cs typeface="Microsoft Sans Serif"/>
              </a:rPr>
              <a:t> </a:t>
            </a:r>
            <a:r>
              <a:rPr sz="500" spc="-15" dirty="0">
                <a:latin typeface="Microsoft Sans Serif"/>
                <a:cs typeface="Microsoft Sans Serif"/>
              </a:rPr>
              <a:t>by</a:t>
            </a:r>
            <a:r>
              <a:rPr sz="500" spc="45" dirty="0">
                <a:latin typeface="Microsoft Sans Serif"/>
                <a:cs typeface="Microsoft Sans Serif"/>
              </a:rPr>
              <a:t> </a:t>
            </a:r>
            <a:r>
              <a:rPr sz="500" dirty="0">
                <a:latin typeface="Microsoft Sans Serif"/>
                <a:cs typeface="Microsoft Sans Serif"/>
              </a:rPr>
              <a:t>Ballet</a:t>
            </a:r>
            <a:r>
              <a:rPr sz="500" spc="55" dirty="0">
                <a:latin typeface="Microsoft Sans Serif"/>
                <a:cs typeface="Microsoft Sans Serif"/>
              </a:rPr>
              <a:t> </a:t>
            </a:r>
            <a:r>
              <a:rPr sz="500" i="1" dirty="0">
                <a:latin typeface="Arial"/>
                <a:cs typeface="Arial"/>
              </a:rPr>
              <a:t>et</a:t>
            </a:r>
            <a:r>
              <a:rPr sz="500" i="1" spc="40" dirty="0">
                <a:latin typeface="Arial"/>
                <a:cs typeface="Arial"/>
              </a:rPr>
              <a:t> </a:t>
            </a:r>
            <a:r>
              <a:rPr sz="500" i="1" spc="-5" dirty="0">
                <a:latin typeface="Arial"/>
                <a:cs typeface="Arial"/>
              </a:rPr>
              <a:t>al</a:t>
            </a:r>
            <a:endParaRPr sz="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15</a:t>
            </a:r>
            <a:endParaRPr sz="500">
              <a:latin typeface="Microsoft Sans Serif"/>
              <a:cs typeface="Microsoft Sans Serif"/>
            </a:endParaRPr>
          </a:p>
        </p:txBody>
      </p:sp>
      <p:pic>
        <p:nvPicPr>
          <p:cNvPr id="2050" name="Picture 2" descr="C:\Users\SUNIL\Desktop\Untitl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3224"/>
            <a:ext cx="5765800" cy="284162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41065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Prototype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based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Classification:</a:t>
            </a:r>
            <a:r>
              <a:rPr sz="1400" b="1" spc="29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Comments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9274" y="523849"/>
            <a:ext cx="1521142" cy="74707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414576"/>
            <a:ext cx="59601" cy="596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6877" y="1337480"/>
            <a:ext cx="49085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very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supervised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learner.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Works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number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classes.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Trivial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implement.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:-)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7" name="object 7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16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41065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Prototype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based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Classification:</a:t>
            </a:r>
            <a:r>
              <a:rPr sz="1400" b="1" spc="29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Comments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9274" y="523849"/>
            <a:ext cx="1521142" cy="74707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414576"/>
            <a:ext cx="59601" cy="596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6877" y="1290212"/>
            <a:ext cx="4908550" cy="424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600"/>
              </a:lnSpc>
              <a:spcBef>
                <a:spcPts val="100"/>
              </a:spcBef>
            </a:pPr>
            <a:r>
              <a:rPr sz="1000" spc="6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very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supervised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learner.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Works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number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classes.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Trivial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implement.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:-)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This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approach,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if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using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Euclidean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distances,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only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learn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linear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decision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boundaries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613674"/>
            <a:ext cx="59601" cy="5960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8" name="object 8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16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41065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Prototype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based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Classification:</a:t>
            </a:r>
            <a:r>
              <a:rPr sz="1400" b="1" spc="29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Comments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9274" y="523849"/>
            <a:ext cx="1521142" cy="74707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414576"/>
            <a:ext cx="59601" cy="596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613674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347" y="1814918"/>
            <a:ext cx="48018" cy="4801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6877" y="1290212"/>
            <a:ext cx="5036185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715">
              <a:lnSpc>
                <a:spcPct val="130600"/>
              </a:lnSpc>
              <a:spcBef>
                <a:spcPts val="100"/>
              </a:spcBef>
            </a:pPr>
            <a:r>
              <a:rPr sz="1000" spc="6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very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supervised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learner.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Works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number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classes.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Trivial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implement.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:-)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This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approach,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if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using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Euclidean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distances,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only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learn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linear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decision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boundaries</a:t>
            </a:r>
            <a:endParaRPr sz="1000">
              <a:latin typeface="Tahoma"/>
              <a:cs typeface="Tahoma"/>
            </a:endParaRPr>
          </a:p>
          <a:p>
            <a:pPr marL="265430">
              <a:lnSpc>
                <a:spcPct val="100000"/>
              </a:lnSpc>
              <a:spcBef>
                <a:spcPts val="395"/>
              </a:spcBef>
            </a:pPr>
            <a:r>
              <a:rPr sz="900" spc="75" dirty="0">
                <a:latin typeface="Tahoma"/>
                <a:cs typeface="Tahoma"/>
              </a:rPr>
              <a:t>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reason:</a:t>
            </a:r>
            <a:r>
              <a:rPr sz="900" spc="13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basic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approach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implicitly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assumes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classes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are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roughly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0000"/>
                </a:solidFill>
                <a:latin typeface="Tahoma"/>
                <a:cs typeface="Tahoma"/>
              </a:rPr>
              <a:t>spherical</a:t>
            </a:r>
            <a:r>
              <a:rPr sz="900" spc="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and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0000"/>
                </a:solidFill>
                <a:latin typeface="Tahoma"/>
                <a:cs typeface="Tahoma"/>
              </a:rPr>
              <a:t>equi-sized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9" name="object 9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16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41065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Prototype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based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Classification:</a:t>
            </a:r>
            <a:r>
              <a:rPr sz="1400" b="1" spc="29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Comments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9274" y="523849"/>
            <a:ext cx="1521142" cy="74707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414576"/>
            <a:ext cx="59601" cy="596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613674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347" y="1814918"/>
            <a:ext cx="48018" cy="4801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6877" y="1290212"/>
            <a:ext cx="5220335" cy="831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6865">
              <a:lnSpc>
                <a:spcPct val="130600"/>
              </a:lnSpc>
              <a:spcBef>
                <a:spcPts val="100"/>
              </a:spcBef>
            </a:pPr>
            <a:r>
              <a:rPr sz="1000" spc="6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very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supervised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learner.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Works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number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classes.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Trivial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implement.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:-)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This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approach,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if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using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Euclidean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distances,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only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learn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linear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decision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boundaries</a:t>
            </a:r>
            <a:endParaRPr sz="1000">
              <a:latin typeface="Tahoma"/>
              <a:cs typeface="Tahoma"/>
            </a:endParaRPr>
          </a:p>
          <a:p>
            <a:pPr marL="265430">
              <a:lnSpc>
                <a:spcPct val="100000"/>
              </a:lnSpc>
              <a:spcBef>
                <a:spcPts val="395"/>
              </a:spcBef>
            </a:pPr>
            <a:r>
              <a:rPr sz="900" spc="75" dirty="0">
                <a:latin typeface="Tahoma"/>
                <a:cs typeface="Tahoma"/>
              </a:rPr>
              <a:t>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reason:</a:t>
            </a:r>
            <a:r>
              <a:rPr sz="900" spc="1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The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basic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approach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implicitly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assumes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classes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are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roughly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0000"/>
                </a:solidFill>
                <a:latin typeface="Tahoma"/>
                <a:cs typeface="Tahoma"/>
              </a:rPr>
              <a:t>spherical</a:t>
            </a:r>
            <a:r>
              <a:rPr sz="900" spc="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and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0000"/>
                </a:solidFill>
                <a:latin typeface="Tahoma"/>
                <a:cs typeface="Tahoma"/>
              </a:rPr>
              <a:t>equi-sized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000" spc="-40" dirty="0">
                <a:latin typeface="Tahoma"/>
                <a:cs typeface="Tahoma"/>
              </a:rPr>
              <a:t>Several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nice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>
                <a:latin typeface="Tahoma"/>
                <a:cs typeface="Tahoma"/>
              </a:rPr>
              <a:t>improvements/generalizations</a:t>
            </a:r>
            <a:r>
              <a:rPr sz="1000" spc="30">
                <a:latin typeface="Tahoma"/>
                <a:cs typeface="Tahoma"/>
              </a:rPr>
              <a:t> </a:t>
            </a:r>
            <a:r>
              <a:rPr sz="1000" spc="-40" smtClean="0">
                <a:latin typeface="Tahoma"/>
                <a:cs typeface="Tahoma"/>
              </a:rPr>
              <a:t>possible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705" y="2021281"/>
            <a:ext cx="59601" cy="5960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0" name="object 10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16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41065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Prototype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based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Classification:</a:t>
            </a:r>
            <a:r>
              <a:rPr sz="1400" b="1" spc="29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Comments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9274" y="523849"/>
            <a:ext cx="1521142" cy="74707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414576"/>
            <a:ext cx="59601" cy="596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613674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347" y="1814918"/>
            <a:ext cx="48018" cy="4801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705" y="2021281"/>
            <a:ext cx="59601" cy="596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347" y="2222525"/>
            <a:ext cx="48018" cy="4801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66877" y="1290212"/>
            <a:ext cx="5220335" cy="1018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6865">
              <a:lnSpc>
                <a:spcPct val="130600"/>
              </a:lnSpc>
              <a:spcBef>
                <a:spcPts val="100"/>
              </a:spcBef>
            </a:pPr>
            <a:r>
              <a:rPr sz="1000" spc="6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very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supervised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learner.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Works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number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classes.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Trivial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implement.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:-)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This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approach,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if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using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Euclidean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distances,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only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learn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linear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decision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boundaries</a:t>
            </a:r>
            <a:endParaRPr sz="1000">
              <a:latin typeface="Tahoma"/>
              <a:cs typeface="Tahoma"/>
            </a:endParaRPr>
          </a:p>
          <a:p>
            <a:pPr marL="265430">
              <a:lnSpc>
                <a:spcPct val="100000"/>
              </a:lnSpc>
              <a:spcBef>
                <a:spcPts val="395"/>
              </a:spcBef>
            </a:pPr>
            <a:r>
              <a:rPr sz="900" spc="75" dirty="0">
                <a:latin typeface="Tahoma"/>
                <a:cs typeface="Tahoma"/>
              </a:rPr>
              <a:t>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reason:</a:t>
            </a:r>
            <a:r>
              <a:rPr sz="900" spc="1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The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basic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approach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implicitly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assumes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classes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are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roughly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0000"/>
                </a:solidFill>
                <a:latin typeface="Tahoma"/>
                <a:cs typeface="Tahoma"/>
              </a:rPr>
              <a:t>spherical</a:t>
            </a:r>
            <a:r>
              <a:rPr sz="900" spc="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and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0000"/>
                </a:solidFill>
                <a:latin typeface="Tahoma"/>
                <a:cs typeface="Tahoma"/>
              </a:rPr>
              <a:t>equi-sized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000" spc="-40" dirty="0">
                <a:latin typeface="Tahoma"/>
                <a:cs typeface="Tahoma"/>
              </a:rPr>
              <a:t>Several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nice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>
                <a:latin typeface="Tahoma"/>
                <a:cs typeface="Tahoma"/>
              </a:rPr>
              <a:t>improvements/generalizations</a:t>
            </a:r>
            <a:r>
              <a:rPr sz="1000" spc="30">
                <a:latin typeface="Tahoma"/>
                <a:cs typeface="Tahoma"/>
              </a:rPr>
              <a:t> </a:t>
            </a:r>
            <a:r>
              <a:rPr sz="1000" spc="-40" smtClean="0">
                <a:latin typeface="Tahoma"/>
                <a:cs typeface="Tahoma"/>
              </a:rPr>
              <a:t>possible</a:t>
            </a:r>
            <a:endParaRPr sz="1000">
              <a:latin typeface="Tahoma"/>
              <a:cs typeface="Tahoma"/>
            </a:endParaRPr>
          </a:p>
          <a:p>
            <a:pPr marL="265430">
              <a:lnSpc>
                <a:spcPct val="100000"/>
              </a:lnSpc>
              <a:spcBef>
                <a:spcPts val="395"/>
              </a:spcBef>
            </a:pPr>
            <a:r>
              <a:rPr sz="900" spc="-35" dirty="0">
                <a:latin typeface="Tahoma"/>
                <a:cs typeface="Tahoma"/>
              </a:rPr>
              <a:t>Instead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a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point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(mean),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model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classes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by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prob.</a:t>
            </a:r>
            <a:r>
              <a:rPr sz="900" spc="1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distributions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(to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account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for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0" dirty="0">
                <a:solidFill>
                  <a:srgbClr val="0000FF"/>
                </a:solidFill>
                <a:latin typeface="Tahoma"/>
                <a:cs typeface="Tahoma"/>
              </a:rPr>
              <a:t>class</a:t>
            </a:r>
            <a:r>
              <a:rPr sz="9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0000FF"/>
                </a:solidFill>
                <a:latin typeface="Tahoma"/>
                <a:cs typeface="Tahoma"/>
              </a:rPr>
              <a:t>shapes/sizes</a:t>
            </a:r>
            <a:r>
              <a:rPr sz="900" spc="-20" dirty="0">
                <a:latin typeface="Tahoma"/>
                <a:cs typeface="Tahoma"/>
              </a:rPr>
              <a:t>)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1" name="object 11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16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41065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Prototype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based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Classification:</a:t>
            </a:r>
            <a:r>
              <a:rPr sz="1400" b="1" spc="29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Comments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9274" y="523849"/>
            <a:ext cx="1521142" cy="74707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414576"/>
            <a:ext cx="59601" cy="596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613674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347" y="1814918"/>
            <a:ext cx="48018" cy="4801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705" y="2021281"/>
            <a:ext cx="59601" cy="596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347" y="2222525"/>
            <a:ext cx="48018" cy="480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347" y="2420226"/>
            <a:ext cx="48018" cy="4801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66877" y="1290212"/>
            <a:ext cx="5276850" cy="12517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2745">
              <a:lnSpc>
                <a:spcPct val="130600"/>
              </a:lnSpc>
              <a:spcBef>
                <a:spcPts val="100"/>
              </a:spcBef>
            </a:pPr>
            <a:r>
              <a:rPr sz="1000" spc="6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very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supervised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learner.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Works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number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classes.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Trivial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implement.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:-)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This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approach,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if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using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Euclidean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distances,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only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learn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linear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decision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boundaries</a:t>
            </a:r>
            <a:endParaRPr sz="1000">
              <a:latin typeface="Tahoma"/>
              <a:cs typeface="Tahoma"/>
            </a:endParaRPr>
          </a:p>
          <a:p>
            <a:pPr marL="265430">
              <a:lnSpc>
                <a:spcPct val="100000"/>
              </a:lnSpc>
              <a:spcBef>
                <a:spcPts val="395"/>
              </a:spcBef>
            </a:pPr>
            <a:r>
              <a:rPr sz="900" spc="75" dirty="0">
                <a:latin typeface="Tahoma"/>
                <a:cs typeface="Tahoma"/>
              </a:rPr>
              <a:t>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reason:</a:t>
            </a:r>
            <a:r>
              <a:rPr sz="900" spc="1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The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basic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approach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implicitly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assumes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classes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are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roughly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0000"/>
                </a:solidFill>
                <a:latin typeface="Tahoma"/>
                <a:cs typeface="Tahoma"/>
              </a:rPr>
              <a:t>spherical</a:t>
            </a:r>
            <a:r>
              <a:rPr sz="900" spc="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and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0000"/>
                </a:solidFill>
                <a:latin typeface="Tahoma"/>
                <a:cs typeface="Tahoma"/>
              </a:rPr>
              <a:t>equi-sized</a:t>
            </a:r>
            <a:endParaRPr sz="900">
              <a:latin typeface="Tahoma"/>
              <a:cs typeface="Tahoma"/>
            </a:endParaRPr>
          </a:p>
          <a:p>
            <a:pPr marL="265430" marR="5080" indent="-253365">
              <a:lnSpc>
                <a:spcPct val="138500"/>
              </a:lnSpc>
              <a:spcBef>
                <a:spcPts val="70"/>
              </a:spcBef>
            </a:pPr>
            <a:r>
              <a:rPr sz="1000" spc="-40" dirty="0">
                <a:latin typeface="Tahoma"/>
                <a:cs typeface="Tahoma"/>
              </a:rPr>
              <a:t>Several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nice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>
                <a:latin typeface="Tahoma"/>
                <a:cs typeface="Tahoma"/>
              </a:rPr>
              <a:t>improvements/generalizations</a:t>
            </a:r>
            <a:r>
              <a:rPr sz="1000" spc="30">
                <a:latin typeface="Tahoma"/>
                <a:cs typeface="Tahoma"/>
              </a:rPr>
              <a:t> </a:t>
            </a:r>
            <a:r>
              <a:rPr sz="1000" spc="-40" smtClean="0">
                <a:latin typeface="Tahoma"/>
                <a:cs typeface="Tahoma"/>
              </a:rPr>
              <a:t>possible</a:t>
            </a:r>
            <a:endParaRPr lang="en-US" sz="1000" spc="-40" dirty="0" smtClean="0">
              <a:latin typeface="Tahoma"/>
              <a:cs typeface="Tahoma"/>
            </a:endParaRPr>
          </a:p>
          <a:p>
            <a:pPr marL="265430" marR="5080" indent="-253365">
              <a:lnSpc>
                <a:spcPct val="138500"/>
              </a:lnSpc>
              <a:spcBef>
                <a:spcPts val="70"/>
              </a:spcBef>
            </a:pPr>
            <a:r>
              <a:rPr lang="en-US" sz="1000" spc="-40" dirty="0" smtClean="0">
                <a:latin typeface="Tahoma"/>
                <a:cs typeface="Tahoma"/>
              </a:rPr>
              <a:t>      </a:t>
            </a:r>
            <a:r>
              <a:rPr sz="1000" spc="-30" smtClean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Instead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point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(mean),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model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classes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by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prob.</a:t>
            </a:r>
            <a:r>
              <a:rPr sz="900" spc="1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distributions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(to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account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for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solidFill>
                  <a:srgbClr val="0000FF"/>
                </a:solidFill>
                <a:latin typeface="Tahoma"/>
                <a:cs typeface="Tahoma"/>
              </a:rPr>
              <a:t>class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0000FF"/>
                </a:solidFill>
                <a:latin typeface="Tahoma"/>
                <a:cs typeface="Tahoma"/>
              </a:rPr>
              <a:t>shapes/sizes</a:t>
            </a:r>
            <a:r>
              <a:rPr sz="900" spc="-20" dirty="0">
                <a:latin typeface="Tahoma"/>
                <a:cs typeface="Tahoma"/>
              </a:rPr>
              <a:t>) 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Instead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Euclidean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distances,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can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50" dirty="0">
                <a:latin typeface="Tahoma"/>
                <a:cs typeface="Tahoma"/>
              </a:rPr>
              <a:t>use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non-Euclidean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distances,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distance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metric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learning,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or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“kernels”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2" name="object 12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16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41065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Prototype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based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Classification:</a:t>
            </a:r>
            <a:r>
              <a:rPr sz="1400" b="1" spc="29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Comments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9274" y="523849"/>
            <a:ext cx="1521142" cy="74707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414576"/>
            <a:ext cx="59601" cy="596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613674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347" y="1814918"/>
            <a:ext cx="48018" cy="4801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705" y="2021281"/>
            <a:ext cx="59601" cy="596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347" y="2222525"/>
            <a:ext cx="48018" cy="480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347" y="2420226"/>
            <a:ext cx="48018" cy="4801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66877" y="1290212"/>
            <a:ext cx="5276850" cy="1469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2745">
              <a:lnSpc>
                <a:spcPct val="130600"/>
              </a:lnSpc>
              <a:spcBef>
                <a:spcPts val="100"/>
              </a:spcBef>
            </a:pPr>
            <a:r>
              <a:rPr sz="1000" spc="6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very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supervised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learner.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Works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number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classes.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Trivial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implement.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:-)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This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approach,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if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using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Euclidean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distances,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only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learn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linear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decision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boundaries</a:t>
            </a:r>
            <a:endParaRPr sz="1000">
              <a:latin typeface="Tahoma"/>
              <a:cs typeface="Tahoma"/>
            </a:endParaRPr>
          </a:p>
          <a:p>
            <a:pPr marL="265430">
              <a:lnSpc>
                <a:spcPct val="100000"/>
              </a:lnSpc>
              <a:spcBef>
                <a:spcPts val="395"/>
              </a:spcBef>
            </a:pPr>
            <a:r>
              <a:rPr sz="900" spc="75" dirty="0">
                <a:latin typeface="Tahoma"/>
                <a:cs typeface="Tahoma"/>
              </a:rPr>
              <a:t>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reason:</a:t>
            </a:r>
            <a:r>
              <a:rPr sz="900" spc="1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The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basic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approach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implicitly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assumes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classes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are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roughly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0000"/>
                </a:solidFill>
                <a:latin typeface="Tahoma"/>
                <a:cs typeface="Tahoma"/>
              </a:rPr>
              <a:t>spherical</a:t>
            </a:r>
            <a:r>
              <a:rPr sz="900" spc="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and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0000"/>
                </a:solidFill>
                <a:latin typeface="Tahoma"/>
                <a:cs typeface="Tahoma"/>
              </a:rPr>
              <a:t>equi-sized</a:t>
            </a:r>
            <a:endParaRPr sz="900">
              <a:latin typeface="Tahoma"/>
              <a:cs typeface="Tahoma"/>
            </a:endParaRPr>
          </a:p>
          <a:p>
            <a:pPr marL="265430" marR="5080" indent="-253365">
              <a:lnSpc>
                <a:spcPct val="138500"/>
              </a:lnSpc>
              <a:spcBef>
                <a:spcPts val="70"/>
              </a:spcBef>
            </a:pPr>
            <a:r>
              <a:rPr sz="1000" spc="-40" dirty="0">
                <a:latin typeface="Tahoma"/>
                <a:cs typeface="Tahoma"/>
              </a:rPr>
              <a:t>Several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nice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improvements/generalizations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>
                <a:latin typeface="Tahoma"/>
                <a:cs typeface="Tahoma"/>
              </a:rPr>
              <a:t>possible</a:t>
            </a:r>
            <a:r>
              <a:rPr sz="1000" spc="25">
                <a:latin typeface="Tahoma"/>
                <a:cs typeface="Tahoma"/>
              </a:rPr>
              <a:t> </a:t>
            </a:r>
            <a:endParaRPr lang="en-US" sz="1000" spc="25" dirty="0" smtClean="0">
              <a:latin typeface="Tahoma"/>
              <a:cs typeface="Tahoma"/>
            </a:endParaRPr>
          </a:p>
          <a:p>
            <a:pPr marL="265430" marR="5080" indent="-253365">
              <a:lnSpc>
                <a:spcPct val="138500"/>
              </a:lnSpc>
              <a:spcBef>
                <a:spcPts val="70"/>
              </a:spcBef>
            </a:pPr>
            <a:r>
              <a:rPr lang="en-US" sz="1000" spc="25" dirty="0" smtClean="0">
                <a:latin typeface="Tahoma"/>
                <a:cs typeface="Tahoma"/>
              </a:rPr>
              <a:t>      </a:t>
            </a:r>
            <a:r>
              <a:rPr sz="900" spc="-35" smtClean="0">
                <a:latin typeface="Tahoma"/>
                <a:cs typeface="Tahoma"/>
              </a:rPr>
              <a:t>Instead</a:t>
            </a:r>
            <a:r>
              <a:rPr sz="900" spc="25" smtClean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point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(mean),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model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classes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by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prob.</a:t>
            </a:r>
            <a:r>
              <a:rPr sz="900" spc="1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distributions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(to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account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for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solidFill>
                  <a:srgbClr val="0000FF"/>
                </a:solidFill>
                <a:latin typeface="Tahoma"/>
                <a:cs typeface="Tahoma"/>
              </a:rPr>
              <a:t>class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0000FF"/>
                </a:solidFill>
                <a:latin typeface="Tahoma"/>
                <a:cs typeface="Tahoma"/>
              </a:rPr>
              <a:t>shapes/sizes</a:t>
            </a:r>
            <a:r>
              <a:rPr sz="900" spc="-20" dirty="0">
                <a:latin typeface="Tahoma"/>
                <a:cs typeface="Tahoma"/>
              </a:rPr>
              <a:t>) 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Instead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Euclidean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distances,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can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50" dirty="0">
                <a:latin typeface="Tahoma"/>
                <a:cs typeface="Tahoma"/>
              </a:rPr>
              <a:t>use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non-Euclidean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distances,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distance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metric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learning,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or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“kernels”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000" spc="-25" dirty="0">
                <a:latin typeface="Tahoma"/>
                <a:cs typeface="Tahoma"/>
              </a:rPr>
              <a:t>Another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limitation:</a:t>
            </a:r>
            <a:r>
              <a:rPr sz="1000" spc="14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Needs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plenty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from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each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class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reliably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estimate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means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705" y="2626588"/>
            <a:ext cx="59601" cy="59601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3" name="object 13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16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41065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Prototype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based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Classification:</a:t>
            </a:r>
            <a:r>
              <a:rPr sz="1400" b="1" spc="29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Comments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9274" y="523849"/>
            <a:ext cx="1521142" cy="74707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414576"/>
            <a:ext cx="59601" cy="596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613674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347" y="1814918"/>
            <a:ext cx="48018" cy="4801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705" y="2021281"/>
            <a:ext cx="59601" cy="596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347" y="2222525"/>
            <a:ext cx="48018" cy="480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347" y="2420226"/>
            <a:ext cx="48018" cy="480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705" y="2626588"/>
            <a:ext cx="59601" cy="5960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1347" y="2827832"/>
            <a:ext cx="48018" cy="4801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66877" y="1290212"/>
            <a:ext cx="5276850" cy="1800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2745">
              <a:lnSpc>
                <a:spcPct val="130600"/>
              </a:lnSpc>
              <a:spcBef>
                <a:spcPts val="100"/>
              </a:spcBef>
            </a:pPr>
            <a:r>
              <a:rPr sz="1000" spc="6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very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supervised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learner.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Works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number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classes.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Trivial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implement.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:-)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This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approach,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if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using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Euclidean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distances,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only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learn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linear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decision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boundaries</a:t>
            </a:r>
            <a:endParaRPr sz="1000">
              <a:latin typeface="Tahoma"/>
              <a:cs typeface="Tahoma"/>
            </a:endParaRPr>
          </a:p>
          <a:p>
            <a:pPr marL="265430">
              <a:lnSpc>
                <a:spcPct val="100000"/>
              </a:lnSpc>
              <a:spcBef>
                <a:spcPts val="395"/>
              </a:spcBef>
            </a:pPr>
            <a:r>
              <a:rPr sz="900" spc="75" dirty="0">
                <a:latin typeface="Tahoma"/>
                <a:cs typeface="Tahoma"/>
              </a:rPr>
              <a:t>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reason:</a:t>
            </a:r>
            <a:r>
              <a:rPr sz="900" spc="1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The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basic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approach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implicitly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assumes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classes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are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roughly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0000"/>
                </a:solidFill>
                <a:latin typeface="Tahoma"/>
                <a:cs typeface="Tahoma"/>
              </a:rPr>
              <a:t>spherical</a:t>
            </a:r>
            <a:r>
              <a:rPr sz="900" spc="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and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0000"/>
                </a:solidFill>
                <a:latin typeface="Tahoma"/>
                <a:cs typeface="Tahoma"/>
              </a:rPr>
              <a:t>equi-sized</a:t>
            </a:r>
            <a:endParaRPr sz="900">
              <a:latin typeface="Tahoma"/>
              <a:cs typeface="Tahoma"/>
            </a:endParaRPr>
          </a:p>
          <a:p>
            <a:pPr marL="265430" marR="5080" indent="-253365">
              <a:lnSpc>
                <a:spcPct val="138500"/>
              </a:lnSpc>
              <a:spcBef>
                <a:spcPts val="70"/>
              </a:spcBef>
            </a:pPr>
            <a:r>
              <a:rPr sz="1000" spc="-40" dirty="0">
                <a:latin typeface="Tahoma"/>
                <a:cs typeface="Tahoma"/>
              </a:rPr>
              <a:t>Several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nice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improvements/generalizations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>
                <a:latin typeface="Tahoma"/>
                <a:cs typeface="Tahoma"/>
              </a:rPr>
              <a:t>possible</a:t>
            </a:r>
            <a:r>
              <a:rPr sz="1000" spc="25">
                <a:latin typeface="Tahoma"/>
                <a:cs typeface="Tahoma"/>
              </a:rPr>
              <a:t> </a:t>
            </a:r>
            <a:endParaRPr lang="en-US" sz="1000" spc="25" dirty="0" smtClean="0">
              <a:latin typeface="Tahoma"/>
              <a:cs typeface="Tahoma"/>
            </a:endParaRPr>
          </a:p>
          <a:p>
            <a:pPr marL="265430" marR="5080" indent="-253365">
              <a:lnSpc>
                <a:spcPct val="138500"/>
              </a:lnSpc>
              <a:spcBef>
                <a:spcPts val="70"/>
              </a:spcBef>
            </a:pPr>
            <a:r>
              <a:rPr lang="en-US" sz="1000" spc="25" dirty="0" smtClean="0">
                <a:latin typeface="Tahoma"/>
                <a:cs typeface="Tahoma"/>
              </a:rPr>
              <a:t>      </a:t>
            </a:r>
            <a:r>
              <a:rPr sz="900" spc="-35" smtClean="0">
                <a:latin typeface="Tahoma"/>
                <a:cs typeface="Tahoma"/>
              </a:rPr>
              <a:t>Instead</a:t>
            </a:r>
            <a:r>
              <a:rPr sz="900" spc="25" smtClean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point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(mean),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model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classes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by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prob.</a:t>
            </a:r>
            <a:r>
              <a:rPr sz="900" spc="1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distributions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(to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account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for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solidFill>
                  <a:srgbClr val="0000FF"/>
                </a:solidFill>
                <a:latin typeface="Tahoma"/>
                <a:cs typeface="Tahoma"/>
              </a:rPr>
              <a:t>class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0000FF"/>
                </a:solidFill>
                <a:latin typeface="Tahoma"/>
                <a:cs typeface="Tahoma"/>
              </a:rPr>
              <a:t>shapes/sizes</a:t>
            </a:r>
            <a:r>
              <a:rPr sz="900" spc="-20" dirty="0">
                <a:latin typeface="Tahoma"/>
                <a:cs typeface="Tahoma"/>
              </a:rPr>
              <a:t>) 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Instead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Euclidean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distances,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can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50" dirty="0">
                <a:latin typeface="Tahoma"/>
                <a:cs typeface="Tahoma"/>
              </a:rPr>
              <a:t>use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non-Euclidean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distances,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distance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metric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learning,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or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“kernels”</a:t>
            </a:r>
            <a:endParaRPr sz="900">
              <a:latin typeface="Tahoma"/>
              <a:cs typeface="Tahoma"/>
            </a:endParaRPr>
          </a:p>
          <a:p>
            <a:pPr marL="265430" indent="-253365">
              <a:lnSpc>
                <a:spcPct val="100000"/>
              </a:lnSpc>
              <a:spcBef>
                <a:spcPts val="540"/>
              </a:spcBef>
            </a:pPr>
            <a:r>
              <a:rPr sz="1000" spc="-25" dirty="0">
                <a:latin typeface="Tahoma"/>
                <a:cs typeface="Tahoma"/>
              </a:rPr>
              <a:t>Another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limitation:</a:t>
            </a:r>
            <a:r>
              <a:rPr sz="1000" spc="14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Needs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plenty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from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each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class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reliably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estimate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means</a:t>
            </a:r>
            <a:endParaRPr sz="1000">
              <a:latin typeface="Tahoma"/>
              <a:cs typeface="Tahoma"/>
            </a:endParaRPr>
          </a:p>
          <a:p>
            <a:pPr marL="265430" marR="396240">
              <a:lnSpc>
                <a:spcPct val="101499"/>
              </a:lnSpc>
              <a:spcBef>
                <a:spcPts val="375"/>
              </a:spcBef>
            </a:pPr>
            <a:r>
              <a:rPr sz="900" spc="25" dirty="0">
                <a:latin typeface="Tahoma"/>
                <a:cs typeface="Tahoma"/>
              </a:rPr>
              <a:t>But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with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good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feature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learner,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0" dirty="0">
                <a:latin typeface="Tahoma"/>
                <a:cs typeface="Tahoma"/>
              </a:rPr>
              <a:t>even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45" dirty="0">
                <a:latin typeface="Tahoma"/>
                <a:cs typeface="Tahoma"/>
              </a:rPr>
              <a:t>ONE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(or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very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few)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example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per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class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may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be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enough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(a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state-of-the-art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“Few-Shot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Learning”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model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actually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0" dirty="0">
                <a:latin typeface="Tahoma"/>
                <a:cs typeface="Tahoma"/>
              </a:rPr>
              <a:t>uses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Prototype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based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classification)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4" name="object 14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16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51006"/>
            <a:ext cx="5760085" cy="189230"/>
            <a:chOff x="0" y="3051006"/>
            <a:chExt cx="5760085" cy="189230"/>
          </a:xfrm>
        </p:grpSpPr>
        <p:sp>
          <p:nvSpPr>
            <p:cNvPr id="3" name="object 3"/>
            <p:cNvSpPr/>
            <p:nvPr/>
          </p:nvSpPr>
          <p:spPr>
            <a:xfrm>
              <a:off x="0" y="3148622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16811" y="3148622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15980" y="3148622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913765" marR="5080" indent="-901700">
              <a:lnSpc>
                <a:spcPct val="101200"/>
              </a:lnSpc>
              <a:spcBef>
                <a:spcPts val="85"/>
              </a:spcBef>
            </a:pPr>
            <a:r>
              <a:rPr spc="-114" dirty="0"/>
              <a:t>Another</a:t>
            </a:r>
            <a:r>
              <a:rPr spc="5" dirty="0"/>
              <a:t> </a:t>
            </a:r>
            <a:r>
              <a:rPr spc="-125" dirty="0"/>
              <a:t>Simple</a:t>
            </a:r>
            <a:r>
              <a:rPr spc="10" dirty="0"/>
              <a:t> </a:t>
            </a:r>
            <a:r>
              <a:rPr spc="-125" dirty="0"/>
              <a:t>Supervised</a:t>
            </a:r>
            <a:r>
              <a:rPr spc="10" dirty="0"/>
              <a:t> </a:t>
            </a:r>
            <a:r>
              <a:rPr spc="-165" dirty="0"/>
              <a:t>Learner: </a:t>
            </a:r>
            <a:r>
              <a:rPr spc="-605" dirty="0"/>
              <a:t> </a:t>
            </a:r>
            <a:r>
              <a:rPr spc="-145" dirty="0"/>
              <a:t>Nearest</a:t>
            </a:r>
            <a:r>
              <a:rPr spc="20" dirty="0"/>
              <a:t> </a:t>
            </a:r>
            <a:r>
              <a:rPr spc="-114" dirty="0"/>
              <a:t>Neighbors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2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5998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7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Notation/Nomenclature/Convention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621271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544174"/>
            <a:ext cx="42614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Supervised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Learning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requires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set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of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input-output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pairs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110" dirty="0">
                <a:latin typeface="Cambria"/>
                <a:cs typeface="Cambria"/>
              </a:rPr>
              <a:t>{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7041" y="601106"/>
            <a:ext cx="2451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/>
                <a:cs typeface="Arial"/>
              </a:rPr>
              <a:t>n     n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2670" y="544174"/>
            <a:ext cx="48958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ahoma"/>
                <a:cs typeface="Tahoma"/>
              </a:rPr>
              <a:t>(</a:t>
            </a:r>
            <a:r>
              <a:rPr sz="1000" b="1" i="1" spc="-5" dirty="0">
                <a:latin typeface="Corbel"/>
                <a:cs typeface="Corbel"/>
              </a:rPr>
              <a:t>x  </a:t>
            </a:r>
            <a:r>
              <a:rPr sz="1000" b="1" i="1" spc="-85" dirty="0">
                <a:latin typeface="Corbel"/>
                <a:cs typeface="Corbel"/>
              </a:rPr>
              <a:t> </a:t>
            </a:r>
            <a:r>
              <a:rPr sz="1000" i="1" spc="-5" dirty="0">
                <a:latin typeface="Arial"/>
                <a:cs typeface="Arial"/>
              </a:rPr>
              <a:t>,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i="1" spc="-45" dirty="0">
                <a:latin typeface="Arial"/>
                <a:cs typeface="Arial"/>
              </a:rPr>
              <a:t>y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110" dirty="0">
                <a:latin typeface="Cambria"/>
                <a:cs typeface="Cambria"/>
              </a:rPr>
              <a:t>}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6868" y="536209"/>
            <a:ext cx="196215" cy="210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30"/>
              </a:lnSpc>
              <a:spcBef>
                <a:spcPts val="95"/>
              </a:spcBef>
            </a:pPr>
            <a:r>
              <a:rPr sz="700" i="1" spc="15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730"/>
              </a:lnSpc>
            </a:pPr>
            <a:r>
              <a:rPr sz="700" i="1" dirty="0">
                <a:latin typeface="Arial"/>
                <a:cs typeface="Arial"/>
              </a:rPr>
              <a:t>n</a:t>
            </a:r>
            <a:r>
              <a:rPr sz="700" spc="70" dirty="0">
                <a:latin typeface="Microsoft Sans Serif"/>
                <a:cs typeface="Microsoft Sans Serif"/>
              </a:rPr>
              <a:t>=1</a:t>
            </a:r>
            <a:endParaRPr sz="7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842683"/>
            <a:ext cx="59601" cy="5960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173664" y="822530"/>
            <a:ext cx="742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6877" y="765586"/>
            <a:ext cx="39522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Unsupervised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Learning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requires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set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of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inputs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50" dirty="0">
                <a:latin typeface="Cambria"/>
                <a:cs typeface="Cambria"/>
              </a:rPr>
              <a:t>{</a:t>
            </a:r>
            <a:r>
              <a:rPr sz="1000" b="1" i="1" spc="50" dirty="0">
                <a:latin typeface="Corbel"/>
                <a:cs typeface="Corbel"/>
              </a:rPr>
              <a:t>x </a:t>
            </a:r>
            <a:r>
              <a:rPr sz="1000" b="1" i="1" spc="75" dirty="0">
                <a:latin typeface="Corbel"/>
                <a:cs typeface="Corbel"/>
              </a:rPr>
              <a:t> </a:t>
            </a:r>
            <a:r>
              <a:rPr sz="1000" spc="110" dirty="0">
                <a:latin typeface="Cambria"/>
                <a:cs typeface="Cambria"/>
              </a:rPr>
              <a:t>}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93311" y="757633"/>
            <a:ext cx="920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15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93311" y="836005"/>
            <a:ext cx="1962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dirty="0">
                <a:latin typeface="Arial"/>
                <a:cs typeface="Arial"/>
              </a:rPr>
              <a:t>n</a:t>
            </a:r>
            <a:r>
              <a:rPr sz="700" spc="70" dirty="0">
                <a:latin typeface="Microsoft Sans Serif"/>
                <a:cs typeface="Microsoft Sans Serif"/>
              </a:rPr>
              <a:t>=1</a:t>
            </a:r>
            <a:endParaRPr sz="70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1083081"/>
            <a:ext cx="59601" cy="5960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1347" y="1429956"/>
            <a:ext cx="48018" cy="4801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41477" y="1005984"/>
            <a:ext cx="5278755" cy="5232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 marR="30480">
              <a:lnSpc>
                <a:spcPts val="1100"/>
              </a:lnSpc>
              <a:spcBef>
                <a:spcPts val="215"/>
              </a:spcBef>
            </a:pPr>
            <a:r>
              <a:rPr sz="1000" spc="-20" dirty="0">
                <a:latin typeface="Tahoma"/>
                <a:cs typeface="Tahoma"/>
              </a:rPr>
              <a:t>Each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input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0" dirty="0">
                <a:latin typeface="Corbel"/>
                <a:cs typeface="Corbel"/>
              </a:rPr>
              <a:t> </a:t>
            </a:r>
            <a:r>
              <a:rPr sz="1050" i="1" spc="-15" baseline="-11904" dirty="0">
                <a:latin typeface="Arial"/>
                <a:cs typeface="Arial"/>
              </a:rPr>
              <a:t>n</a:t>
            </a:r>
            <a:r>
              <a:rPr sz="1050" i="1" spc="44" baseline="-11904" dirty="0"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(usually)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solidFill>
                  <a:srgbClr val="0000FF"/>
                </a:solidFill>
                <a:latin typeface="Tahoma"/>
                <a:cs typeface="Tahoma"/>
              </a:rPr>
              <a:t>vector</a:t>
            </a:r>
            <a:r>
              <a:rPr sz="10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containing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values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FF0000"/>
                </a:solidFill>
                <a:latin typeface="Tahoma"/>
                <a:cs typeface="Tahoma"/>
              </a:rPr>
              <a:t>features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FF0000"/>
                </a:solidFill>
                <a:latin typeface="Tahoma"/>
                <a:cs typeface="Tahoma"/>
              </a:rPr>
              <a:t>attributes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solidFill>
                  <a:srgbClr val="FF0000"/>
                </a:solidFill>
                <a:latin typeface="Tahoma"/>
                <a:cs typeface="Tahoma"/>
              </a:rPr>
              <a:t>covariates </a:t>
            </a:r>
            <a:r>
              <a:rPr sz="1000" spc="-3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encode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properties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it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represents,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e.g.,</a:t>
            </a:r>
            <a:endParaRPr sz="1000">
              <a:latin typeface="Tahoma"/>
              <a:cs typeface="Tahoma"/>
            </a:endParaRPr>
          </a:p>
          <a:p>
            <a:pPr marL="290830">
              <a:lnSpc>
                <a:spcPct val="100000"/>
              </a:lnSpc>
              <a:spcBef>
                <a:spcPts val="520"/>
              </a:spcBef>
            </a:pPr>
            <a:r>
              <a:rPr sz="1350" spc="-44" baseline="6172" dirty="0">
                <a:latin typeface="Tahoma"/>
                <a:cs typeface="Tahoma"/>
              </a:rPr>
              <a:t>Representing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a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7</a:t>
            </a:r>
            <a:r>
              <a:rPr sz="1350" spc="-112" baseline="6172" dirty="0">
                <a:latin typeface="Tahoma"/>
                <a:cs typeface="Tahoma"/>
              </a:rPr>
              <a:t> </a:t>
            </a:r>
            <a:r>
              <a:rPr sz="1350" spc="322" baseline="6172" dirty="0">
                <a:latin typeface="Cambria"/>
                <a:cs typeface="Cambria"/>
              </a:rPr>
              <a:t>×</a:t>
            </a:r>
            <a:r>
              <a:rPr sz="1350" spc="15" baseline="6172" dirty="0">
                <a:latin typeface="Cambria"/>
                <a:cs typeface="Cambri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7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image:</a:t>
            </a:r>
            <a:r>
              <a:rPr sz="1350" spc="202" baseline="6172" dirty="0">
                <a:latin typeface="Tahoma"/>
                <a:cs typeface="Tahoma"/>
              </a:rPr>
              <a:t> </a:t>
            </a:r>
            <a:r>
              <a:rPr sz="1350" b="1" i="1" spc="-112" baseline="6172" dirty="0">
                <a:latin typeface="Arial"/>
                <a:cs typeface="Arial"/>
              </a:rPr>
              <a:t>x</a:t>
            </a:r>
            <a:r>
              <a:rPr sz="1350" b="1" i="1" spc="-247" baseline="6172" dirty="0">
                <a:latin typeface="Arial"/>
                <a:cs typeface="Arial"/>
              </a:rPr>
              <a:t> </a:t>
            </a:r>
            <a:r>
              <a:rPr sz="600" i="1" spc="-10" dirty="0">
                <a:latin typeface="Arial"/>
                <a:cs typeface="Arial"/>
              </a:rPr>
              <a:t>n</a:t>
            </a:r>
            <a:r>
              <a:rPr sz="600" i="1" spc="50" dirty="0">
                <a:latin typeface="Arial"/>
                <a:cs typeface="Arial"/>
              </a:rPr>
              <a:t> </a:t>
            </a:r>
            <a:r>
              <a:rPr sz="1350" spc="-37" baseline="6172" dirty="0">
                <a:latin typeface="Tahoma"/>
                <a:cs typeface="Tahoma"/>
              </a:rPr>
              <a:t>can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be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a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49</a:t>
            </a:r>
            <a:r>
              <a:rPr sz="1350" spc="-112" baseline="6172" dirty="0">
                <a:latin typeface="Tahoma"/>
                <a:cs typeface="Tahoma"/>
              </a:rPr>
              <a:t> </a:t>
            </a:r>
            <a:r>
              <a:rPr sz="1350" spc="322" baseline="6172" dirty="0">
                <a:latin typeface="Cambria"/>
                <a:cs typeface="Cambria"/>
              </a:rPr>
              <a:t>×</a:t>
            </a:r>
            <a:r>
              <a:rPr sz="1350" spc="15" baseline="6172" dirty="0">
                <a:latin typeface="Cambria"/>
                <a:cs typeface="Cambri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1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37" baseline="6172" dirty="0">
                <a:latin typeface="Tahoma"/>
                <a:cs typeface="Tahoma"/>
              </a:rPr>
              <a:t>vector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30" baseline="6172" dirty="0">
                <a:latin typeface="Tahoma"/>
                <a:cs typeface="Tahoma"/>
              </a:rPr>
              <a:t>of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30" baseline="6172" dirty="0">
                <a:latin typeface="Tahoma"/>
                <a:cs typeface="Tahoma"/>
              </a:rPr>
              <a:t>pixel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30" baseline="6172" dirty="0">
                <a:latin typeface="Tahoma"/>
                <a:cs typeface="Tahoma"/>
              </a:rPr>
              <a:t>intensities</a:t>
            </a:r>
            <a:endParaRPr sz="1350" baseline="6172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42611" y="1541166"/>
            <a:ext cx="780408" cy="59498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1347" y="2250211"/>
            <a:ext cx="48018" cy="4801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19925" y="2174184"/>
            <a:ext cx="4982210" cy="3016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80"/>
              </a:spcBef>
            </a:pPr>
            <a:r>
              <a:rPr sz="900" spc="-15" dirty="0">
                <a:latin typeface="Tahoma"/>
                <a:cs typeface="Tahoma"/>
              </a:rPr>
              <a:t>Note:</a:t>
            </a:r>
            <a:r>
              <a:rPr sz="900" spc="1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Good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features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can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also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be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solidFill>
                  <a:srgbClr val="FF0000"/>
                </a:solidFill>
                <a:latin typeface="Tahoma"/>
                <a:cs typeface="Tahoma"/>
              </a:rPr>
              <a:t>learned</a:t>
            </a:r>
            <a:r>
              <a:rPr sz="900" spc="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FF0000"/>
                </a:solidFill>
                <a:latin typeface="Tahoma"/>
                <a:cs typeface="Tahoma"/>
              </a:rPr>
              <a:t>from</a:t>
            </a:r>
            <a:r>
              <a:rPr sz="900" spc="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FF0000"/>
                </a:solidFill>
                <a:latin typeface="Tahoma"/>
                <a:cs typeface="Tahoma"/>
              </a:rPr>
              <a:t>data</a:t>
            </a:r>
            <a:r>
              <a:rPr sz="900" spc="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(feature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learning)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or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extracted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using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hand-crafted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rules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defined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by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domain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expert.</a:t>
            </a:r>
            <a:r>
              <a:rPr sz="900" spc="130" dirty="0">
                <a:latin typeface="Tahoma"/>
                <a:cs typeface="Tahoma"/>
              </a:rPr>
              <a:t> </a:t>
            </a:r>
            <a:r>
              <a:rPr sz="900" b="1" spc="-55" dirty="0">
                <a:latin typeface="Tahoma"/>
                <a:cs typeface="Tahoma"/>
              </a:rPr>
              <a:t>Having</a:t>
            </a:r>
            <a:r>
              <a:rPr sz="900" b="1" spc="65" dirty="0">
                <a:latin typeface="Tahoma"/>
                <a:cs typeface="Tahoma"/>
              </a:rPr>
              <a:t> </a:t>
            </a:r>
            <a:r>
              <a:rPr sz="900" b="1" spc="-70" dirty="0">
                <a:latin typeface="Tahoma"/>
                <a:cs typeface="Tahoma"/>
              </a:rPr>
              <a:t>a</a:t>
            </a:r>
            <a:r>
              <a:rPr sz="900" b="1" spc="65" dirty="0">
                <a:latin typeface="Tahoma"/>
                <a:cs typeface="Tahoma"/>
              </a:rPr>
              <a:t> </a:t>
            </a:r>
            <a:r>
              <a:rPr sz="900" b="1" spc="-55" dirty="0">
                <a:latin typeface="Tahoma"/>
                <a:cs typeface="Tahoma"/>
              </a:rPr>
              <a:t>good</a:t>
            </a:r>
            <a:r>
              <a:rPr sz="900" b="1" spc="65" dirty="0">
                <a:latin typeface="Tahoma"/>
                <a:cs typeface="Tahoma"/>
              </a:rPr>
              <a:t> </a:t>
            </a:r>
            <a:r>
              <a:rPr sz="900" b="1" spc="-60" dirty="0">
                <a:latin typeface="Tahoma"/>
                <a:cs typeface="Tahoma"/>
              </a:rPr>
              <a:t>set</a:t>
            </a:r>
            <a:r>
              <a:rPr sz="900" b="1" spc="65" dirty="0">
                <a:latin typeface="Tahoma"/>
                <a:cs typeface="Tahoma"/>
              </a:rPr>
              <a:t> </a:t>
            </a:r>
            <a:r>
              <a:rPr sz="900" b="1" spc="-55" dirty="0">
                <a:latin typeface="Tahoma"/>
                <a:cs typeface="Tahoma"/>
              </a:rPr>
              <a:t>of</a:t>
            </a:r>
            <a:r>
              <a:rPr sz="900" b="1" spc="65" dirty="0">
                <a:latin typeface="Tahoma"/>
                <a:cs typeface="Tahoma"/>
              </a:rPr>
              <a:t> </a:t>
            </a:r>
            <a:r>
              <a:rPr sz="900" b="1" spc="-65" dirty="0">
                <a:latin typeface="Tahoma"/>
                <a:cs typeface="Tahoma"/>
              </a:rPr>
              <a:t>features</a:t>
            </a:r>
            <a:r>
              <a:rPr sz="900" b="1" spc="65" dirty="0">
                <a:latin typeface="Tahoma"/>
                <a:cs typeface="Tahoma"/>
              </a:rPr>
              <a:t> </a:t>
            </a:r>
            <a:r>
              <a:rPr sz="900" b="1" spc="-65" dirty="0">
                <a:latin typeface="Tahoma"/>
                <a:cs typeface="Tahoma"/>
              </a:rPr>
              <a:t>is</a:t>
            </a:r>
            <a:r>
              <a:rPr sz="900" b="1" spc="65" dirty="0">
                <a:latin typeface="Tahoma"/>
                <a:cs typeface="Tahoma"/>
              </a:rPr>
              <a:t> </a:t>
            </a:r>
            <a:r>
              <a:rPr sz="900" b="1" spc="-60" dirty="0">
                <a:latin typeface="Tahoma"/>
                <a:cs typeface="Tahoma"/>
              </a:rPr>
              <a:t>half</a:t>
            </a:r>
            <a:r>
              <a:rPr sz="900" b="1" spc="65" dirty="0">
                <a:latin typeface="Tahoma"/>
                <a:cs typeface="Tahoma"/>
              </a:rPr>
              <a:t> </a:t>
            </a:r>
            <a:r>
              <a:rPr sz="900" b="1" spc="-55" dirty="0">
                <a:latin typeface="Tahoma"/>
                <a:cs typeface="Tahoma"/>
              </a:rPr>
              <a:t>the</a:t>
            </a:r>
            <a:r>
              <a:rPr sz="900" b="1" spc="70" dirty="0">
                <a:latin typeface="Tahoma"/>
                <a:cs typeface="Tahoma"/>
              </a:rPr>
              <a:t> </a:t>
            </a:r>
            <a:r>
              <a:rPr sz="900" b="1" spc="-50" dirty="0">
                <a:latin typeface="Tahoma"/>
                <a:cs typeface="Tahoma"/>
              </a:rPr>
              <a:t>battle</a:t>
            </a:r>
            <a:r>
              <a:rPr sz="900" b="1" spc="65" dirty="0">
                <a:latin typeface="Tahoma"/>
                <a:cs typeface="Tahoma"/>
              </a:rPr>
              <a:t> </a:t>
            </a:r>
            <a:r>
              <a:rPr sz="900" b="1" spc="-70" dirty="0">
                <a:latin typeface="Tahoma"/>
                <a:cs typeface="Tahoma"/>
              </a:rPr>
              <a:t>won!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20" name="object 20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3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14890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Nearest</a:t>
            </a:r>
            <a:r>
              <a:rPr sz="1400" b="1" spc="6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Neighbor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638975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561878"/>
            <a:ext cx="31102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ahoma"/>
                <a:cs typeface="Tahoma"/>
              </a:rPr>
              <a:t>Another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classic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distance-based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supervised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learning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method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0747" y="782430"/>
            <a:ext cx="1547974" cy="90244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1823694"/>
            <a:ext cx="59601" cy="5960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41477" y="1746610"/>
            <a:ext cx="51288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label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-45" dirty="0">
                <a:latin typeface="Arial"/>
                <a:cs typeface="Arial"/>
              </a:rPr>
              <a:t>y</a:t>
            </a:r>
            <a:r>
              <a:rPr sz="1000" i="1" spc="165" dirty="0">
                <a:latin typeface="Arial"/>
                <a:cs typeface="Arial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165" dirty="0">
                <a:latin typeface="Corbel"/>
                <a:cs typeface="Corbel"/>
              </a:rPr>
              <a:t> </a:t>
            </a:r>
            <a:r>
              <a:rPr sz="1000" spc="40" dirty="0">
                <a:latin typeface="Cambria"/>
                <a:cs typeface="Cambria"/>
              </a:rPr>
              <a:t>∈</a:t>
            </a:r>
            <a:r>
              <a:rPr sz="1000" spc="60" dirty="0">
                <a:latin typeface="Cambria"/>
                <a:cs typeface="Cambria"/>
              </a:rPr>
              <a:t> </a:t>
            </a:r>
            <a:r>
              <a:rPr sz="1000" spc="10" dirty="0">
                <a:latin typeface="Microsoft Sans Serif"/>
                <a:cs typeface="Microsoft Sans Serif"/>
              </a:rPr>
              <a:t>R</a:t>
            </a:r>
            <a:r>
              <a:rPr sz="1050" i="1" spc="15" baseline="27777" dirty="0">
                <a:latin typeface="Arial"/>
                <a:cs typeface="Arial"/>
              </a:rPr>
              <a:t>D</a:t>
            </a:r>
            <a:r>
              <a:rPr sz="1050" i="1" spc="60" baseline="27777" dirty="0">
                <a:latin typeface="Arial"/>
                <a:cs typeface="Arial"/>
              </a:rPr>
              <a:t> </a:t>
            </a:r>
            <a:r>
              <a:rPr sz="1000" spc="-10" dirty="0">
                <a:latin typeface="Tahoma"/>
                <a:cs typeface="Tahoma"/>
              </a:rPr>
              <a:t>will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label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its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7F00"/>
                </a:solidFill>
                <a:latin typeface="Tahoma"/>
                <a:cs typeface="Tahoma"/>
              </a:rPr>
              <a:t>nearest</a:t>
            </a:r>
            <a:r>
              <a:rPr sz="1000" spc="25" dirty="0">
                <a:solidFill>
                  <a:srgbClr val="007F00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7F00"/>
                </a:solidFill>
                <a:latin typeface="Tahoma"/>
                <a:cs typeface="Tahoma"/>
              </a:rPr>
              <a:t>neighbor</a:t>
            </a:r>
            <a:r>
              <a:rPr sz="1000" spc="25" dirty="0">
                <a:solidFill>
                  <a:srgbClr val="007F0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007F00"/>
                </a:solidFill>
                <a:latin typeface="Tahoma"/>
                <a:cs typeface="Tahoma"/>
              </a:rPr>
              <a:t>in</a:t>
            </a:r>
            <a:r>
              <a:rPr sz="1000" spc="25" dirty="0">
                <a:solidFill>
                  <a:srgbClr val="007F0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7F00"/>
                </a:solidFill>
                <a:latin typeface="Tahoma"/>
                <a:cs typeface="Tahoma"/>
              </a:rPr>
              <a:t>training</a:t>
            </a:r>
            <a:r>
              <a:rPr sz="1000" spc="20" dirty="0">
                <a:solidFill>
                  <a:srgbClr val="007F0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7F00"/>
                </a:solidFill>
                <a:latin typeface="Tahoma"/>
                <a:cs typeface="Tahoma"/>
              </a:rPr>
              <a:t>data</a:t>
            </a:r>
            <a:r>
              <a:rPr sz="1000" spc="-30" dirty="0">
                <a:latin typeface="Tahoma"/>
                <a:cs typeface="Tahoma"/>
              </a:rPr>
              <a:t>.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Also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known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6877" y="1828857"/>
            <a:ext cx="5056505" cy="62039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000" spc="-50" dirty="0">
                <a:solidFill>
                  <a:srgbClr val="FF0000"/>
                </a:solidFill>
                <a:latin typeface="Tahoma"/>
                <a:cs typeface="Tahoma"/>
              </a:rPr>
              <a:t>one-nearest-neighbor</a:t>
            </a:r>
            <a:r>
              <a:rPr sz="1000" spc="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FF0000"/>
                </a:solidFill>
                <a:latin typeface="Tahoma"/>
                <a:cs typeface="Tahoma"/>
              </a:rPr>
              <a:t>(1-NN)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40"/>
              </a:spcBef>
            </a:pPr>
            <a:r>
              <a:rPr sz="1000" spc="-20" dirty="0">
                <a:latin typeface="Tahoma"/>
                <a:cs typeface="Tahoma"/>
              </a:rPr>
              <a:t>Euclidean/Mahalanobis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distance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used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find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nearest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neighbor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(or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learned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distance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metric)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2196947"/>
            <a:ext cx="59601" cy="5960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1" name="object 11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18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14890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Nearest</a:t>
            </a:r>
            <a:r>
              <a:rPr sz="1400" b="1" spc="6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Neighbor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638975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561878"/>
            <a:ext cx="31102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ahoma"/>
                <a:cs typeface="Tahoma"/>
              </a:rPr>
              <a:t>Another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classic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distance-based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supervised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learning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method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0747" y="782430"/>
            <a:ext cx="1547974" cy="90244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1823694"/>
            <a:ext cx="59601" cy="5960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41477" y="1746610"/>
            <a:ext cx="51288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label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-45" dirty="0">
                <a:latin typeface="Arial"/>
                <a:cs typeface="Arial"/>
              </a:rPr>
              <a:t>y</a:t>
            </a:r>
            <a:r>
              <a:rPr sz="1000" i="1" spc="165" dirty="0">
                <a:latin typeface="Arial"/>
                <a:cs typeface="Arial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165" dirty="0">
                <a:latin typeface="Corbel"/>
                <a:cs typeface="Corbel"/>
              </a:rPr>
              <a:t> </a:t>
            </a:r>
            <a:r>
              <a:rPr sz="1000" spc="40" dirty="0">
                <a:latin typeface="Cambria"/>
                <a:cs typeface="Cambria"/>
              </a:rPr>
              <a:t>∈</a:t>
            </a:r>
            <a:r>
              <a:rPr sz="1000" spc="60" dirty="0">
                <a:latin typeface="Cambria"/>
                <a:cs typeface="Cambria"/>
              </a:rPr>
              <a:t> </a:t>
            </a:r>
            <a:r>
              <a:rPr sz="1000" spc="10" dirty="0">
                <a:latin typeface="Microsoft Sans Serif"/>
                <a:cs typeface="Microsoft Sans Serif"/>
              </a:rPr>
              <a:t>R</a:t>
            </a:r>
            <a:r>
              <a:rPr sz="1050" i="1" spc="15" baseline="27777" dirty="0">
                <a:latin typeface="Arial"/>
                <a:cs typeface="Arial"/>
              </a:rPr>
              <a:t>D</a:t>
            </a:r>
            <a:r>
              <a:rPr sz="1050" i="1" spc="60" baseline="27777" dirty="0">
                <a:latin typeface="Arial"/>
                <a:cs typeface="Arial"/>
              </a:rPr>
              <a:t> </a:t>
            </a:r>
            <a:r>
              <a:rPr sz="1000" spc="-10" dirty="0">
                <a:latin typeface="Tahoma"/>
                <a:cs typeface="Tahoma"/>
              </a:rPr>
              <a:t>will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label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its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7F00"/>
                </a:solidFill>
                <a:latin typeface="Tahoma"/>
                <a:cs typeface="Tahoma"/>
              </a:rPr>
              <a:t>nearest</a:t>
            </a:r>
            <a:r>
              <a:rPr sz="1000" spc="25" dirty="0">
                <a:solidFill>
                  <a:srgbClr val="007F00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7F00"/>
                </a:solidFill>
                <a:latin typeface="Tahoma"/>
                <a:cs typeface="Tahoma"/>
              </a:rPr>
              <a:t>neighbor</a:t>
            </a:r>
            <a:r>
              <a:rPr sz="1000" spc="25" dirty="0">
                <a:solidFill>
                  <a:srgbClr val="007F0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007F00"/>
                </a:solidFill>
                <a:latin typeface="Tahoma"/>
                <a:cs typeface="Tahoma"/>
              </a:rPr>
              <a:t>in</a:t>
            </a:r>
            <a:r>
              <a:rPr sz="1000" spc="25" dirty="0">
                <a:solidFill>
                  <a:srgbClr val="007F0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7F00"/>
                </a:solidFill>
                <a:latin typeface="Tahoma"/>
                <a:cs typeface="Tahoma"/>
              </a:rPr>
              <a:t>training</a:t>
            </a:r>
            <a:r>
              <a:rPr sz="1000" spc="20" dirty="0">
                <a:solidFill>
                  <a:srgbClr val="007F0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7F00"/>
                </a:solidFill>
                <a:latin typeface="Tahoma"/>
                <a:cs typeface="Tahoma"/>
              </a:rPr>
              <a:t>data</a:t>
            </a:r>
            <a:r>
              <a:rPr sz="1000" spc="-30" dirty="0">
                <a:latin typeface="Tahoma"/>
                <a:cs typeface="Tahoma"/>
              </a:rPr>
              <a:t>.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Also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known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6877" y="1828857"/>
            <a:ext cx="5056505" cy="84201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000" spc="-50" dirty="0">
                <a:solidFill>
                  <a:srgbClr val="FF0000"/>
                </a:solidFill>
                <a:latin typeface="Tahoma"/>
                <a:cs typeface="Tahoma"/>
              </a:rPr>
              <a:t>one-nearest-neighbor</a:t>
            </a:r>
            <a:r>
              <a:rPr sz="1000" spc="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FF0000"/>
                </a:solidFill>
                <a:latin typeface="Tahoma"/>
                <a:cs typeface="Tahoma"/>
              </a:rPr>
              <a:t>(1-NN)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40"/>
              </a:spcBef>
            </a:pPr>
            <a:r>
              <a:rPr sz="1000" spc="-20" dirty="0">
                <a:latin typeface="Tahoma"/>
                <a:cs typeface="Tahoma"/>
              </a:rPr>
              <a:t>Euclidean/Mahalanobis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distance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used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find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nearest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neighbor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(or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learned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distance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metric)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000" spc="-40" dirty="0">
                <a:latin typeface="Tahoma"/>
                <a:cs typeface="Tahoma"/>
              </a:rPr>
              <a:t>We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typically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(</a:t>
            </a:r>
            <a:r>
              <a:rPr sz="1000" i="1" spc="10" dirty="0">
                <a:latin typeface="Arial"/>
                <a:cs typeface="Arial"/>
              </a:rPr>
              <a:t>K</a:t>
            </a:r>
            <a:r>
              <a:rPr sz="1000" i="1" spc="114" dirty="0">
                <a:latin typeface="Arial"/>
                <a:cs typeface="Arial"/>
              </a:rPr>
              <a:t> </a:t>
            </a:r>
            <a:r>
              <a:rPr sz="1000" i="1" spc="190" dirty="0">
                <a:latin typeface="Arial"/>
                <a:cs typeface="Arial"/>
              </a:rPr>
              <a:t>&gt;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spc="-25" dirty="0">
                <a:latin typeface="Tahoma"/>
                <a:cs typeface="Tahoma"/>
              </a:rPr>
              <a:t>1)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neighbors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practice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2196947"/>
            <a:ext cx="59601" cy="596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2570200"/>
            <a:ext cx="59601" cy="59601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2" name="object 12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18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14890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Nearest</a:t>
            </a:r>
            <a:r>
              <a:rPr sz="1400" b="1" spc="6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Neighbor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638975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561878"/>
            <a:ext cx="31102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ahoma"/>
                <a:cs typeface="Tahoma"/>
              </a:rPr>
              <a:t>Another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classic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distance-based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supervised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learning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method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0747" y="782430"/>
            <a:ext cx="1547974" cy="90244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1823694"/>
            <a:ext cx="59601" cy="5960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41477" y="1746610"/>
            <a:ext cx="51288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label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-45" dirty="0">
                <a:latin typeface="Arial"/>
                <a:cs typeface="Arial"/>
              </a:rPr>
              <a:t>y</a:t>
            </a:r>
            <a:r>
              <a:rPr sz="1000" i="1" spc="165" dirty="0">
                <a:latin typeface="Arial"/>
                <a:cs typeface="Arial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165" dirty="0">
                <a:latin typeface="Corbel"/>
                <a:cs typeface="Corbel"/>
              </a:rPr>
              <a:t> </a:t>
            </a:r>
            <a:r>
              <a:rPr sz="1000" spc="40" dirty="0">
                <a:latin typeface="Cambria"/>
                <a:cs typeface="Cambria"/>
              </a:rPr>
              <a:t>∈</a:t>
            </a:r>
            <a:r>
              <a:rPr sz="1000" spc="60" dirty="0">
                <a:latin typeface="Cambria"/>
                <a:cs typeface="Cambria"/>
              </a:rPr>
              <a:t> </a:t>
            </a:r>
            <a:r>
              <a:rPr sz="1000" spc="10" dirty="0">
                <a:latin typeface="Microsoft Sans Serif"/>
                <a:cs typeface="Microsoft Sans Serif"/>
              </a:rPr>
              <a:t>R</a:t>
            </a:r>
            <a:r>
              <a:rPr sz="1050" i="1" spc="15" baseline="27777" dirty="0">
                <a:latin typeface="Arial"/>
                <a:cs typeface="Arial"/>
              </a:rPr>
              <a:t>D</a:t>
            </a:r>
            <a:r>
              <a:rPr sz="1050" i="1" spc="60" baseline="27777" dirty="0">
                <a:latin typeface="Arial"/>
                <a:cs typeface="Arial"/>
              </a:rPr>
              <a:t> </a:t>
            </a:r>
            <a:r>
              <a:rPr sz="1000" spc="-10" dirty="0">
                <a:latin typeface="Tahoma"/>
                <a:cs typeface="Tahoma"/>
              </a:rPr>
              <a:t>will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label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its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7F00"/>
                </a:solidFill>
                <a:latin typeface="Tahoma"/>
                <a:cs typeface="Tahoma"/>
              </a:rPr>
              <a:t>nearest</a:t>
            </a:r>
            <a:r>
              <a:rPr sz="1000" spc="25" dirty="0">
                <a:solidFill>
                  <a:srgbClr val="007F00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7F00"/>
                </a:solidFill>
                <a:latin typeface="Tahoma"/>
                <a:cs typeface="Tahoma"/>
              </a:rPr>
              <a:t>neighbor</a:t>
            </a:r>
            <a:r>
              <a:rPr sz="1000" spc="25" dirty="0">
                <a:solidFill>
                  <a:srgbClr val="007F0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007F00"/>
                </a:solidFill>
                <a:latin typeface="Tahoma"/>
                <a:cs typeface="Tahoma"/>
              </a:rPr>
              <a:t>in</a:t>
            </a:r>
            <a:r>
              <a:rPr sz="1000" spc="25" dirty="0">
                <a:solidFill>
                  <a:srgbClr val="007F0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7F00"/>
                </a:solidFill>
                <a:latin typeface="Tahoma"/>
                <a:cs typeface="Tahoma"/>
              </a:rPr>
              <a:t>training</a:t>
            </a:r>
            <a:r>
              <a:rPr sz="1000" spc="20" dirty="0">
                <a:solidFill>
                  <a:srgbClr val="007F0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7F00"/>
                </a:solidFill>
                <a:latin typeface="Tahoma"/>
                <a:cs typeface="Tahoma"/>
              </a:rPr>
              <a:t>data</a:t>
            </a:r>
            <a:r>
              <a:rPr sz="1000" spc="-30" dirty="0">
                <a:latin typeface="Tahoma"/>
                <a:cs typeface="Tahoma"/>
              </a:rPr>
              <a:t>.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Also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known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6877" y="1828857"/>
            <a:ext cx="5056505" cy="106299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000" spc="-50" dirty="0">
                <a:solidFill>
                  <a:srgbClr val="FF0000"/>
                </a:solidFill>
                <a:latin typeface="Tahoma"/>
                <a:cs typeface="Tahoma"/>
              </a:rPr>
              <a:t>one-nearest-neighbor</a:t>
            </a:r>
            <a:r>
              <a:rPr sz="1000" spc="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FF0000"/>
                </a:solidFill>
                <a:latin typeface="Tahoma"/>
                <a:cs typeface="Tahoma"/>
              </a:rPr>
              <a:t>(1-NN)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40"/>
              </a:spcBef>
            </a:pPr>
            <a:r>
              <a:rPr sz="1000" spc="-20" dirty="0">
                <a:latin typeface="Tahoma"/>
                <a:cs typeface="Tahoma"/>
              </a:rPr>
              <a:t>Euclidean/Mahalanobis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distance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used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find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nearest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neighbor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(or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learned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distance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metric)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000" spc="-40" dirty="0">
                <a:latin typeface="Tahoma"/>
                <a:cs typeface="Tahoma"/>
              </a:rPr>
              <a:t>We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typically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(</a:t>
            </a:r>
            <a:r>
              <a:rPr sz="1000" i="1" spc="10" dirty="0">
                <a:latin typeface="Arial"/>
                <a:cs typeface="Arial"/>
              </a:rPr>
              <a:t>K</a:t>
            </a:r>
            <a:r>
              <a:rPr sz="1000" i="1" spc="114" dirty="0">
                <a:latin typeface="Arial"/>
                <a:cs typeface="Arial"/>
              </a:rPr>
              <a:t> </a:t>
            </a:r>
            <a:r>
              <a:rPr sz="1000" i="1" spc="190" dirty="0">
                <a:latin typeface="Arial"/>
                <a:cs typeface="Arial"/>
              </a:rPr>
              <a:t>&gt;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spc="-25" dirty="0">
                <a:latin typeface="Tahoma"/>
                <a:cs typeface="Tahoma"/>
              </a:rPr>
              <a:t>1)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neighbors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practice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spc="-30" dirty="0">
                <a:latin typeface="Tahoma"/>
                <a:cs typeface="Tahoma"/>
              </a:rPr>
              <a:t>Note: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method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widely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applicable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-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works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both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classification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regression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problems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2196947"/>
            <a:ext cx="59601" cy="596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2570200"/>
            <a:ext cx="59601" cy="5960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705" y="2791612"/>
            <a:ext cx="59601" cy="59601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3" name="object 13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18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77"/>
            <a:ext cx="250126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-</a:t>
            </a:r>
            <a:r>
              <a:rPr sz="1400" b="1" spc="-45" dirty="0">
                <a:solidFill>
                  <a:srgbClr val="04064C"/>
                </a:solidFill>
                <a:latin typeface="Tahoma"/>
                <a:cs typeface="Tahoma"/>
              </a:rPr>
              <a:t>Ne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rest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Neigh</a:t>
            </a:r>
            <a:r>
              <a:rPr sz="1400" b="1" spc="-20" dirty="0">
                <a:solidFill>
                  <a:srgbClr val="04064C"/>
                </a:solidFill>
                <a:latin typeface="Tahoma"/>
                <a:cs typeface="Tahoma"/>
              </a:rPr>
              <a:t>b</a:t>
            </a:r>
            <a:r>
              <a:rPr sz="1400" b="1" spc="-120" dirty="0">
                <a:solidFill>
                  <a:srgbClr val="04064C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rs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04064C"/>
                </a:solidFill>
                <a:latin typeface="Tahoma"/>
                <a:cs typeface="Tahoma"/>
              </a:rPr>
              <a:t>(</a:t>
            </a: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4064C"/>
                </a:solidFill>
                <a:latin typeface="Tahoma"/>
                <a:cs typeface="Tahoma"/>
              </a:rPr>
              <a:t>-NN)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1779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386175"/>
            <a:ext cx="4885055" cy="44640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000" spc="-30" dirty="0">
                <a:latin typeface="Tahoma"/>
                <a:cs typeface="Tahoma"/>
              </a:rPr>
              <a:t>Makes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one-nearest-neighbor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robust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by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using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than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one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neighbor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000" spc="-30" dirty="0">
                <a:latin typeface="Tahoma"/>
                <a:cs typeface="Tahoma"/>
              </a:rPr>
              <a:t>Test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time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simply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does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majority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vote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(or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average)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labels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80" dirty="0">
                <a:latin typeface="Arial"/>
                <a:cs typeface="Arial"/>
              </a:rPr>
              <a:t> </a:t>
            </a:r>
            <a:r>
              <a:rPr sz="1000" spc="-35" dirty="0">
                <a:latin typeface="Tahoma"/>
                <a:cs typeface="Tahoma"/>
              </a:rPr>
              <a:t>closest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inputs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732116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22042" y="904240"/>
            <a:ext cx="1365860" cy="79056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8" name="object 8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1449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19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77"/>
            <a:ext cx="250126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-</a:t>
            </a:r>
            <a:r>
              <a:rPr sz="1400" b="1" spc="-45" dirty="0">
                <a:solidFill>
                  <a:srgbClr val="04064C"/>
                </a:solidFill>
                <a:latin typeface="Tahoma"/>
                <a:cs typeface="Tahoma"/>
              </a:rPr>
              <a:t>Ne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rest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Neigh</a:t>
            </a:r>
            <a:r>
              <a:rPr sz="1400" b="1" spc="-20" dirty="0">
                <a:solidFill>
                  <a:srgbClr val="04064C"/>
                </a:solidFill>
                <a:latin typeface="Tahoma"/>
                <a:cs typeface="Tahoma"/>
              </a:rPr>
              <a:t>b</a:t>
            </a:r>
            <a:r>
              <a:rPr sz="1400" b="1" spc="-120" dirty="0">
                <a:solidFill>
                  <a:srgbClr val="04064C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rs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04064C"/>
                </a:solidFill>
                <a:latin typeface="Tahoma"/>
                <a:cs typeface="Tahoma"/>
              </a:rPr>
              <a:t>(</a:t>
            </a: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4064C"/>
                </a:solidFill>
                <a:latin typeface="Tahoma"/>
                <a:cs typeface="Tahoma"/>
              </a:rPr>
              <a:t>-NN)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1779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386175"/>
            <a:ext cx="4885055" cy="44640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000" spc="-30" dirty="0">
                <a:latin typeface="Tahoma"/>
                <a:cs typeface="Tahoma"/>
              </a:rPr>
              <a:t>Makes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one-nearest-neighbor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robust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by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using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than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one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neighbor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000" spc="-30" dirty="0">
                <a:latin typeface="Tahoma"/>
                <a:cs typeface="Tahoma"/>
              </a:rPr>
              <a:t>Test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time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simply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does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majority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vote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(or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average)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labels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80" dirty="0">
                <a:latin typeface="Arial"/>
                <a:cs typeface="Arial"/>
              </a:rPr>
              <a:t> </a:t>
            </a:r>
            <a:r>
              <a:rPr sz="1000" spc="-35" dirty="0">
                <a:latin typeface="Tahoma"/>
                <a:cs typeface="Tahoma"/>
              </a:rPr>
              <a:t>closest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inputs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732116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22042" y="904240"/>
            <a:ext cx="1365860" cy="79627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8" name="object 8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1449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19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77"/>
            <a:ext cx="250126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-</a:t>
            </a:r>
            <a:r>
              <a:rPr sz="1400" b="1" spc="-45" dirty="0">
                <a:solidFill>
                  <a:srgbClr val="04064C"/>
                </a:solidFill>
                <a:latin typeface="Tahoma"/>
                <a:cs typeface="Tahoma"/>
              </a:rPr>
              <a:t>Ne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rest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Neigh</a:t>
            </a:r>
            <a:r>
              <a:rPr sz="1400" b="1" spc="-20" dirty="0">
                <a:solidFill>
                  <a:srgbClr val="04064C"/>
                </a:solidFill>
                <a:latin typeface="Tahoma"/>
                <a:cs typeface="Tahoma"/>
              </a:rPr>
              <a:t>b</a:t>
            </a:r>
            <a:r>
              <a:rPr sz="1400" b="1" spc="-120" dirty="0">
                <a:solidFill>
                  <a:srgbClr val="04064C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rs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04064C"/>
                </a:solidFill>
                <a:latin typeface="Tahoma"/>
                <a:cs typeface="Tahoma"/>
              </a:rPr>
              <a:t>(</a:t>
            </a: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4064C"/>
                </a:solidFill>
                <a:latin typeface="Tahoma"/>
                <a:cs typeface="Tahoma"/>
              </a:rPr>
              <a:t>-NN)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1779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386175"/>
            <a:ext cx="4885055" cy="44640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000" spc="-30" dirty="0">
                <a:latin typeface="Tahoma"/>
                <a:cs typeface="Tahoma"/>
              </a:rPr>
              <a:t>Makes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one-nearest-neighbor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robust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by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using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than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one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neighbor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000" spc="-30" dirty="0">
                <a:latin typeface="Tahoma"/>
                <a:cs typeface="Tahoma"/>
              </a:rPr>
              <a:t>Test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time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simply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does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majority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vote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(or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average)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labels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80" dirty="0">
                <a:latin typeface="Arial"/>
                <a:cs typeface="Arial"/>
              </a:rPr>
              <a:t> </a:t>
            </a:r>
            <a:r>
              <a:rPr sz="1000" spc="-35" dirty="0">
                <a:latin typeface="Tahoma"/>
                <a:cs typeface="Tahoma"/>
              </a:rPr>
              <a:t>closest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inputs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732116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22042" y="904240"/>
            <a:ext cx="1365860" cy="79627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8" name="object 8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1449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19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77"/>
            <a:ext cx="250126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-</a:t>
            </a:r>
            <a:r>
              <a:rPr sz="1400" b="1" spc="-45" dirty="0">
                <a:solidFill>
                  <a:srgbClr val="04064C"/>
                </a:solidFill>
                <a:latin typeface="Tahoma"/>
                <a:cs typeface="Tahoma"/>
              </a:rPr>
              <a:t>Ne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rest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Neigh</a:t>
            </a:r>
            <a:r>
              <a:rPr sz="1400" b="1" spc="-20" dirty="0">
                <a:solidFill>
                  <a:srgbClr val="04064C"/>
                </a:solidFill>
                <a:latin typeface="Tahoma"/>
                <a:cs typeface="Tahoma"/>
              </a:rPr>
              <a:t>b</a:t>
            </a:r>
            <a:r>
              <a:rPr sz="1400" b="1" spc="-120" dirty="0">
                <a:solidFill>
                  <a:srgbClr val="04064C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rs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04064C"/>
                </a:solidFill>
                <a:latin typeface="Tahoma"/>
                <a:cs typeface="Tahoma"/>
              </a:rPr>
              <a:t>(</a:t>
            </a: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4064C"/>
                </a:solidFill>
                <a:latin typeface="Tahoma"/>
                <a:cs typeface="Tahoma"/>
              </a:rPr>
              <a:t>-NN)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1779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386175"/>
            <a:ext cx="4885055" cy="44640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000" spc="-30" dirty="0">
                <a:latin typeface="Tahoma"/>
                <a:cs typeface="Tahoma"/>
              </a:rPr>
              <a:t>Makes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one-nearest-neighbor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robust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by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using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than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one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neighbor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000" spc="-30" dirty="0">
                <a:latin typeface="Tahoma"/>
                <a:cs typeface="Tahoma"/>
              </a:rPr>
              <a:t>Test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time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simply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does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majority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vote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(or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average)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labels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80" dirty="0">
                <a:latin typeface="Arial"/>
                <a:cs typeface="Arial"/>
              </a:rPr>
              <a:t> </a:t>
            </a:r>
            <a:r>
              <a:rPr sz="1000" spc="-35" dirty="0">
                <a:latin typeface="Tahoma"/>
                <a:cs typeface="Tahoma"/>
              </a:rPr>
              <a:t>closest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inputs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732116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22042" y="904240"/>
            <a:ext cx="1365860" cy="79627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8" name="object 8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1449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19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77"/>
            <a:ext cx="250126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-</a:t>
            </a:r>
            <a:r>
              <a:rPr sz="1400" b="1" spc="-45" dirty="0">
                <a:solidFill>
                  <a:srgbClr val="04064C"/>
                </a:solidFill>
                <a:latin typeface="Tahoma"/>
                <a:cs typeface="Tahoma"/>
              </a:rPr>
              <a:t>Ne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rest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Neigh</a:t>
            </a:r>
            <a:r>
              <a:rPr sz="1400" b="1" spc="-20" dirty="0">
                <a:solidFill>
                  <a:srgbClr val="04064C"/>
                </a:solidFill>
                <a:latin typeface="Tahoma"/>
                <a:cs typeface="Tahoma"/>
              </a:rPr>
              <a:t>b</a:t>
            </a:r>
            <a:r>
              <a:rPr sz="1400" b="1" spc="-120" dirty="0">
                <a:solidFill>
                  <a:srgbClr val="04064C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rs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04064C"/>
                </a:solidFill>
                <a:latin typeface="Tahoma"/>
                <a:cs typeface="Tahoma"/>
              </a:rPr>
              <a:t>(</a:t>
            </a: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4064C"/>
                </a:solidFill>
                <a:latin typeface="Tahoma"/>
                <a:cs typeface="Tahoma"/>
              </a:rPr>
              <a:t>-NN)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1779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386175"/>
            <a:ext cx="4885055" cy="44640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000" spc="-30" dirty="0">
                <a:latin typeface="Tahoma"/>
                <a:cs typeface="Tahoma"/>
              </a:rPr>
              <a:t>Makes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one-nearest-neighbor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robust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by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using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than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one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neighbor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000" spc="-30" dirty="0">
                <a:latin typeface="Tahoma"/>
                <a:cs typeface="Tahoma"/>
              </a:rPr>
              <a:t>Test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time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simply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does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majority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vote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(or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average)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labels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80" dirty="0">
                <a:latin typeface="Arial"/>
                <a:cs typeface="Arial"/>
              </a:rPr>
              <a:t> </a:t>
            </a:r>
            <a:r>
              <a:rPr sz="1000" spc="-35" dirty="0">
                <a:latin typeface="Tahoma"/>
                <a:cs typeface="Tahoma"/>
              </a:rPr>
              <a:t>closest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inputs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732116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22042" y="904240"/>
            <a:ext cx="1365860" cy="79627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8" name="object 8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1449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19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77"/>
            <a:ext cx="250126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-</a:t>
            </a:r>
            <a:r>
              <a:rPr sz="1400" b="1" spc="-45" dirty="0">
                <a:solidFill>
                  <a:srgbClr val="04064C"/>
                </a:solidFill>
                <a:latin typeface="Tahoma"/>
                <a:cs typeface="Tahoma"/>
              </a:rPr>
              <a:t>Ne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rest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Neigh</a:t>
            </a:r>
            <a:r>
              <a:rPr sz="1400" b="1" spc="-20" dirty="0">
                <a:solidFill>
                  <a:srgbClr val="04064C"/>
                </a:solidFill>
                <a:latin typeface="Tahoma"/>
                <a:cs typeface="Tahoma"/>
              </a:rPr>
              <a:t>b</a:t>
            </a:r>
            <a:r>
              <a:rPr sz="1400" b="1" spc="-120" dirty="0">
                <a:solidFill>
                  <a:srgbClr val="04064C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rs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04064C"/>
                </a:solidFill>
                <a:latin typeface="Tahoma"/>
                <a:cs typeface="Tahoma"/>
              </a:rPr>
              <a:t>(</a:t>
            </a: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4064C"/>
                </a:solidFill>
                <a:latin typeface="Tahoma"/>
                <a:cs typeface="Tahoma"/>
              </a:rPr>
              <a:t>-NN)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1779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386175"/>
            <a:ext cx="4885055" cy="44640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000" spc="-30" dirty="0">
                <a:latin typeface="Tahoma"/>
                <a:cs typeface="Tahoma"/>
              </a:rPr>
              <a:t>Makes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one-nearest-neighbor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robust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by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using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than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one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neighbor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000" spc="-30" dirty="0">
                <a:latin typeface="Tahoma"/>
                <a:cs typeface="Tahoma"/>
              </a:rPr>
              <a:t>Test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time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simply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does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majority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vote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(or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average)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labels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80" dirty="0">
                <a:latin typeface="Arial"/>
                <a:cs typeface="Arial"/>
              </a:rPr>
              <a:t> </a:t>
            </a:r>
            <a:r>
              <a:rPr sz="1000" spc="-35" dirty="0">
                <a:latin typeface="Tahoma"/>
                <a:cs typeface="Tahoma"/>
              </a:rPr>
              <a:t>closest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inputs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732116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22042" y="904240"/>
            <a:ext cx="1365860" cy="79627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8" name="object 8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1449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19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77"/>
            <a:ext cx="250126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-</a:t>
            </a:r>
            <a:r>
              <a:rPr sz="1400" b="1" spc="-45" dirty="0">
                <a:solidFill>
                  <a:srgbClr val="04064C"/>
                </a:solidFill>
                <a:latin typeface="Tahoma"/>
                <a:cs typeface="Tahoma"/>
              </a:rPr>
              <a:t>Ne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rest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Neigh</a:t>
            </a:r>
            <a:r>
              <a:rPr sz="1400" b="1" spc="-20" dirty="0">
                <a:solidFill>
                  <a:srgbClr val="04064C"/>
                </a:solidFill>
                <a:latin typeface="Tahoma"/>
                <a:cs typeface="Tahoma"/>
              </a:rPr>
              <a:t>b</a:t>
            </a:r>
            <a:r>
              <a:rPr sz="1400" b="1" spc="-120" dirty="0">
                <a:solidFill>
                  <a:srgbClr val="04064C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rs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04064C"/>
                </a:solidFill>
                <a:latin typeface="Tahoma"/>
                <a:cs typeface="Tahoma"/>
              </a:rPr>
              <a:t>(</a:t>
            </a: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4064C"/>
                </a:solidFill>
                <a:latin typeface="Tahoma"/>
                <a:cs typeface="Tahoma"/>
              </a:rPr>
              <a:t>-NN)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1779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386175"/>
            <a:ext cx="4885055" cy="44640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000" spc="-30" dirty="0">
                <a:latin typeface="Tahoma"/>
                <a:cs typeface="Tahoma"/>
              </a:rPr>
              <a:t>Makes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one-nearest-neighbor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robust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by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using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than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one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neighbor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000" spc="-30" dirty="0">
                <a:latin typeface="Tahoma"/>
                <a:cs typeface="Tahoma"/>
              </a:rPr>
              <a:t>Test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time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simply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does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majority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vote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(or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average)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labels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80" dirty="0">
                <a:latin typeface="Arial"/>
                <a:cs typeface="Arial"/>
              </a:rPr>
              <a:t> </a:t>
            </a:r>
            <a:r>
              <a:rPr sz="1000" spc="-35" dirty="0">
                <a:latin typeface="Tahoma"/>
                <a:cs typeface="Tahoma"/>
              </a:rPr>
              <a:t>closest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inputs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732116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22042" y="904240"/>
            <a:ext cx="1365860" cy="79627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8" name="object 8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1449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19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5998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7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Notation/Nomenclature/Convention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621271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544174"/>
            <a:ext cx="42614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Supervised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Learning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requires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set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of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input-output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pairs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110" dirty="0">
                <a:latin typeface="Cambria"/>
                <a:cs typeface="Cambria"/>
              </a:rPr>
              <a:t>{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7041" y="601106"/>
            <a:ext cx="2451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/>
                <a:cs typeface="Arial"/>
              </a:rPr>
              <a:t>n     n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2670" y="544174"/>
            <a:ext cx="48958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ahoma"/>
                <a:cs typeface="Tahoma"/>
              </a:rPr>
              <a:t>(</a:t>
            </a:r>
            <a:r>
              <a:rPr sz="1000" b="1" i="1" spc="-5" dirty="0">
                <a:latin typeface="Corbel"/>
                <a:cs typeface="Corbel"/>
              </a:rPr>
              <a:t>x  </a:t>
            </a:r>
            <a:r>
              <a:rPr sz="1000" b="1" i="1" spc="-85" dirty="0">
                <a:latin typeface="Corbel"/>
                <a:cs typeface="Corbel"/>
              </a:rPr>
              <a:t> </a:t>
            </a:r>
            <a:r>
              <a:rPr sz="1000" i="1" spc="-5" dirty="0">
                <a:latin typeface="Arial"/>
                <a:cs typeface="Arial"/>
              </a:rPr>
              <a:t>,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i="1" spc="-45" dirty="0">
                <a:latin typeface="Arial"/>
                <a:cs typeface="Arial"/>
              </a:rPr>
              <a:t>y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110" dirty="0">
                <a:latin typeface="Cambria"/>
                <a:cs typeface="Cambria"/>
              </a:rPr>
              <a:t>}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6868" y="536209"/>
            <a:ext cx="196215" cy="210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30"/>
              </a:lnSpc>
              <a:spcBef>
                <a:spcPts val="95"/>
              </a:spcBef>
            </a:pPr>
            <a:r>
              <a:rPr sz="700" i="1" spc="15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730"/>
              </a:lnSpc>
            </a:pPr>
            <a:r>
              <a:rPr sz="700" i="1" dirty="0">
                <a:latin typeface="Arial"/>
                <a:cs typeface="Arial"/>
              </a:rPr>
              <a:t>n</a:t>
            </a:r>
            <a:r>
              <a:rPr sz="700" spc="70" dirty="0">
                <a:latin typeface="Microsoft Sans Serif"/>
                <a:cs typeface="Microsoft Sans Serif"/>
              </a:rPr>
              <a:t>=1</a:t>
            </a:r>
            <a:endParaRPr sz="7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842683"/>
            <a:ext cx="59601" cy="5960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173664" y="822530"/>
            <a:ext cx="742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6877" y="765586"/>
            <a:ext cx="39522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Unsupervised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Learning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requires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set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of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inputs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50" dirty="0">
                <a:latin typeface="Cambria"/>
                <a:cs typeface="Cambria"/>
              </a:rPr>
              <a:t>{</a:t>
            </a:r>
            <a:r>
              <a:rPr sz="1000" b="1" i="1" spc="50" dirty="0">
                <a:latin typeface="Corbel"/>
                <a:cs typeface="Corbel"/>
              </a:rPr>
              <a:t>x </a:t>
            </a:r>
            <a:r>
              <a:rPr sz="1000" b="1" i="1" spc="75" dirty="0">
                <a:latin typeface="Corbel"/>
                <a:cs typeface="Corbel"/>
              </a:rPr>
              <a:t> </a:t>
            </a:r>
            <a:r>
              <a:rPr sz="1000" spc="110" dirty="0">
                <a:latin typeface="Cambria"/>
                <a:cs typeface="Cambria"/>
              </a:rPr>
              <a:t>}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93311" y="757633"/>
            <a:ext cx="920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15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93311" y="836005"/>
            <a:ext cx="1962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dirty="0">
                <a:latin typeface="Arial"/>
                <a:cs typeface="Arial"/>
              </a:rPr>
              <a:t>n</a:t>
            </a:r>
            <a:r>
              <a:rPr sz="700" spc="70" dirty="0">
                <a:latin typeface="Microsoft Sans Serif"/>
                <a:cs typeface="Microsoft Sans Serif"/>
              </a:rPr>
              <a:t>=1</a:t>
            </a:r>
            <a:endParaRPr sz="70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705" y="1083081"/>
            <a:ext cx="59601" cy="5960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1347" y="1429956"/>
            <a:ext cx="48018" cy="4801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41477" y="1005984"/>
            <a:ext cx="5278755" cy="5232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 marR="30480">
              <a:lnSpc>
                <a:spcPts val="1100"/>
              </a:lnSpc>
              <a:spcBef>
                <a:spcPts val="215"/>
              </a:spcBef>
            </a:pPr>
            <a:r>
              <a:rPr sz="1000" spc="-20" dirty="0">
                <a:latin typeface="Tahoma"/>
                <a:cs typeface="Tahoma"/>
              </a:rPr>
              <a:t>Each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input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0" dirty="0">
                <a:latin typeface="Corbel"/>
                <a:cs typeface="Corbel"/>
              </a:rPr>
              <a:t> </a:t>
            </a:r>
            <a:r>
              <a:rPr sz="1050" i="1" spc="-15" baseline="-11904" dirty="0">
                <a:latin typeface="Arial"/>
                <a:cs typeface="Arial"/>
              </a:rPr>
              <a:t>n</a:t>
            </a:r>
            <a:r>
              <a:rPr sz="1050" i="1" spc="44" baseline="-11904" dirty="0"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(usually)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solidFill>
                  <a:srgbClr val="0000FF"/>
                </a:solidFill>
                <a:latin typeface="Tahoma"/>
                <a:cs typeface="Tahoma"/>
              </a:rPr>
              <a:t>vector</a:t>
            </a:r>
            <a:r>
              <a:rPr sz="10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containing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values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FF0000"/>
                </a:solidFill>
                <a:latin typeface="Tahoma"/>
                <a:cs typeface="Tahoma"/>
              </a:rPr>
              <a:t>features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FF0000"/>
                </a:solidFill>
                <a:latin typeface="Tahoma"/>
                <a:cs typeface="Tahoma"/>
              </a:rPr>
              <a:t>attributes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solidFill>
                  <a:srgbClr val="FF0000"/>
                </a:solidFill>
                <a:latin typeface="Tahoma"/>
                <a:cs typeface="Tahoma"/>
              </a:rPr>
              <a:t>covariates </a:t>
            </a:r>
            <a:r>
              <a:rPr sz="1000" spc="-3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encode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properties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it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represents,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e.g.,</a:t>
            </a:r>
            <a:endParaRPr sz="1000">
              <a:latin typeface="Tahoma"/>
              <a:cs typeface="Tahoma"/>
            </a:endParaRPr>
          </a:p>
          <a:p>
            <a:pPr marL="290830">
              <a:lnSpc>
                <a:spcPct val="100000"/>
              </a:lnSpc>
              <a:spcBef>
                <a:spcPts val="520"/>
              </a:spcBef>
            </a:pPr>
            <a:r>
              <a:rPr sz="1350" spc="-44" baseline="6172" dirty="0">
                <a:latin typeface="Tahoma"/>
                <a:cs typeface="Tahoma"/>
              </a:rPr>
              <a:t>Representing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a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7</a:t>
            </a:r>
            <a:r>
              <a:rPr sz="1350" spc="-112" baseline="6172" dirty="0">
                <a:latin typeface="Tahoma"/>
                <a:cs typeface="Tahoma"/>
              </a:rPr>
              <a:t> </a:t>
            </a:r>
            <a:r>
              <a:rPr sz="1350" spc="322" baseline="6172" dirty="0">
                <a:latin typeface="Cambria"/>
                <a:cs typeface="Cambria"/>
              </a:rPr>
              <a:t>×</a:t>
            </a:r>
            <a:r>
              <a:rPr sz="1350" spc="15" baseline="6172" dirty="0">
                <a:latin typeface="Cambria"/>
                <a:cs typeface="Cambri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7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image:</a:t>
            </a:r>
            <a:r>
              <a:rPr sz="1350" spc="202" baseline="6172" dirty="0">
                <a:latin typeface="Tahoma"/>
                <a:cs typeface="Tahoma"/>
              </a:rPr>
              <a:t> </a:t>
            </a:r>
            <a:r>
              <a:rPr sz="1350" b="1" i="1" spc="-112" baseline="6172" dirty="0">
                <a:latin typeface="Arial"/>
                <a:cs typeface="Arial"/>
              </a:rPr>
              <a:t>x</a:t>
            </a:r>
            <a:r>
              <a:rPr sz="1350" b="1" i="1" spc="-247" baseline="6172" dirty="0">
                <a:latin typeface="Arial"/>
                <a:cs typeface="Arial"/>
              </a:rPr>
              <a:t> </a:t>
            </a:r>
            <a:r>
              <a:rPr sz="600" i="1" spc="-10" dirty="0">
                <a:latin typeface="Arial"/>
                <a:cs typeface="Arial"/>
              </a:rPr>
              <a:t>n</a:t>
            </a:r>
            <a:r>
              <a:rPr sz="600" i="1" spc="50" dirty="0">
                <a:latin typeface="Arial"/>
                <a:cs typeface="Arial"/>
              </a:rPr>
              <a:t> </a:t>
            </a:r>
            <a:r>
              <a:rPr sz="1350" spc="-37" baseline="6172" dirty="0">
                <a:latin typeface="Tahoma"/>
                <a:cs typeface="Tahoma"/>
              </a:rPr>
              <a:t>can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be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a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49</a:t>
            </a:r>
            <a:r>
              <a:rPr sz="1350" spc="-112" baseline="6172" dirty="0">
                <a:latin typeface="Tahoma"/>
                <a:cs typeface="Tahoma"/>
              </a:rPr>
              <a:t> </a:t>
            </a:r>
            <a:r>
              <a:rPr sz="1350" spc="322" baseline="6172" dirty="0">
                <a:latin typeface="Cambria"/>
                <a:cs typeface="Cambria"/>
              </a:rPr>
              <a:t>×</a:t>
            </a:r>
            <a:r>
              <a:rPr sz="1350" spc="15" baseline="6172" dirty="0">
                <a:latin typeface="Cambria"/>
                <a:cs typeface="Cambri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1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37" baseline="6172" dirty="0">
                <a:latin typeface="Tahoma"/>
                <a:cs typeface="Tahoma"/>
              </a:rPr>
              <a:t>vector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30" baseline="6172" dirty="0">
                <a:latin typeface="Tahoma"/>
                <a:cs typeface="Tahoma"/>
              </a:rPr>
              <a:t>of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30" baseline="6172" dirty="0">
                <a:latin typeface="Tahoma"/>
                <a:cs typeface="Tahoma"/>
              </a:rPr>
              <a:t>pixel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30" baseline="6172" dirty="0">
                <a:latin typeface="Tahoma"/>
                <a:cs typeface="Tahoma"/>
              </a:rPr>
              <a:t>intensities</a:t>
            </a:r>
            <a:endParaRPr sz="1350" baseline="6172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42611" y="1541166"/>
            <a:ext cx="780408" cy="59498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1347" y="2250211"/>
            <a:ext cx="48018" cy="4801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41477" y="2174184"/>
            <a:ext cx="5286375" cy="5130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90830" marR="30480">
              <a:lnSpc>
                <a:spcPct val="101499"/>
              </a:lnSpc>
              <a:spcBef>
                <a:spcPts val="80"/>
              </a:spcBef>
            </a:pPr>
            <a:r>
              <a:rPr sz="900" spc="-15" dirty="0">
                <a:latin typeface="Tahoma"/>
                <a:cs typeface="Tahoma"/>
              </a:rPr>
              <a:t>Note:</a:t>
            </a:r>
            <a:r>
              <a:rPr sz="900" spc="1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Good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features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can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also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be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solidFill>
                  <a:srgbClr val="FF0000"/>
                </a:solidFill>
                <a:latin typeface="Tahoma"/>
                <a:cs typeface="Tahoma"/>
              </a:rPr>
              <a:t>learned</a:t>
            </a:r>
            <a:r>
              <a:rPr sz="900" spc="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FF0000"/>
                </a:solidFill>
                <a:latin typeface="Tahoma"/>
                <a:cs typeface="Tahoma"/>
              </a:rPr>
              <a:t>from</a:t>
            </a:r>
            <a:r>
              <a:rPr sz="900" spc="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FF0000"/>
                </a:solidFill>
                <a:latin typeface="Tahoma"/>
                <a:cs typeface="Tahoma"/>
              </a:rPr>
              <a:t>data</a:t>
            </a:r>
            <a:r>
              <a:rPr sz="900" spc="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(feature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learning)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or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extracted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using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hand-crafted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rules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defined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by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domain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expert.</a:t>
            </a:r>
            <a:r>
              <a:rPr sz="900" spc="130" dirty="0">
                <a:latin typeface="Tahoma"/>
                <a:cs typeface="Tahoma"/>
              </a:rPr>
              <a:t> </a:t>
            </a:r>
            <a:r>
              <a:rPr sz="900" b="1" spc="-55" dirty="0">
                <a:latin typeface="Tahoma"/>
                <a:cs typeface="Tahoma"/>
              </a:rPr>
              <a:t>Having</a:t>
            </a:r>
            <a:r>
              <a:rPr sz="900" b="1" spc="65" dirty="0">
                <a:latin typeface="Tahoma"/>
                <a:cs typeface="Tahoma"/>
              </a:rPr>
              <a:t> </a:t>
            </a:r>
            <a:r>
              <a:rPr sz="900" b="1" spc="-70" dirty="0">
                <a:latin typeface="Tahoma"/>
                <a:cs typeface="Tahoma"/>
              </a:rPr>
              <a:t>a</a:t>
            </a:r>
            <a:r>
              <a:rPr sz="900" b="1" spc="65" dirty="0">
                <a:latin typeface="Tahoma"/>
                <a:cs typeface="Tahoma"/>
              </a:rPr>
              <a:t> </a:t>
            </a:r>
            <a:r>
              <a:rPr sz="900" b="1" spc="-55" dirty="0">
                <a:latin typeface="Tahoma"/>
                <a:cs typeface="Tahoma"/>
              </a:rPr>
              <a:t>good</a:t>
            </a:r>
            <a:r>
              <a:rPr sz="900" b="1" spc="65" dirty="0">
                <a:latin typeface="Tahoma"/>
                <a:cs typeface="Tahoma"/>
              </a:rPr>
              <a:t> </a:t>
            </a:r>
            <a:r>
              <a:rPr sz="900" b="1" spc="-60" dirty="0">
                <a:latin typeface="Tahoma"/>
                <a:cs typeface="Tahoma"/>
              </a:rPr>
              <a:t>set</a:t>
            </a:r>
            <a:r>
              <a:rPr sz="900" b="1" spc="65" dirty="0">
                <a:latin typeface="Tahoma"/>
                <a:cs typeface="Tahoma"/>
              </a:rPr>
              <a:t> </a:t>
            </a:r>
            <a:r>
              <a:rPr sz="900" b="1" spc="-55" dirty="0">
                <a:latin typeface="Tahoma"/>
                <a:cs typeface="Tahoma"/>
              </a:rPr>
              <a:t>of</a:t>
            </a:r>
            <a:r>
              <a:rPr sz="900" b="1" spc="65" dirty="0">
                <a:latin typeface="Tahoma"/>
                <a:cs typeface="Tahoma"/>
              </a:rPr>
              <a:t> </a:t>
            </a:r>
            <a:r>
              <a:rPr sz="900" b="1" spc="-65" dirty="0">
                <a:latin typeface="Tahoma"/>
                <a:cs typeface="Tahoma"/>
              </a:rPr>
              <a:t>features</a:t>
            </a:r>
            <a:r>
              <a:rPr sz="900" b="1" spc="65" dirty="0">
                <a:latin typeface="Tahoma"/>
                <a:cs typeface="Tahoma"/>
              </a:rPr>
              <a:t> </a:t>
            </a:r>
            <a:r>
              <a:rPr sz="900" b="1" spc="-65" dirty="0">
                <a:latin typeface="Tahoma"/>
                <a:cs typeface="Tahoma"/>
              </a:rPr>
              <a:t>is</a:t>
            </a:r>
            <a:r>
              <a:rPr sz="900" b="1" spc="65" dirty="0">
                <a:latin typeface="Tahoma"/>
                <a:cs typeface="Tahoma"/>
              </a:rPr>
              <a:t> </a:t>
            </a:r>
            <a:r>
              <a:rPr sz="900" b="1" spc="-60" dirty="0">
                <a:latin typeface="Tahoma"/>
                <a:cs typeface="Tahoma"/>
              </a:rPr>
              <a:t>half</a:t>
            </a:r>
            <a:r>
              <a:rPr sz="900" b="1" spc="65" dirty="0">
                <a:latin typeface="Tahoma"/>
                <a:cs typeface="Tahoma"/>
              </a:rPr>
              <a:t> </a:t>
            </a:r>
            <a:r>
              <a:rPr sz="900" b="1" spc="-55" dirty="0">
                <a:latin typeface="Tahoma"/>
                <a:cs typeface="Tahoma"/>
              </a:rPr>
              <a:t>the</a:t>
            </a:r>
            <a:r>
              <a:rPr sz="900" b="1" spc="70" dirty="0">
                <a:latin typeface="Tahoma"/>
                <a:cs typeface="Tahoma"/>
              </a:rPr>
              <a:t> </a:t>
            </a:r>
            <a:r>
              <a:rPr sz="900" b="1" spc="-50" dirty="0">
                <a:latin typeface="Tahoma"/>
                <a:cs typeface="Tahoma"/>
              </a:rPr>
              <a:t>battle</a:t>
            </a:r>
            <a:r>
              <a:rPr sz="900" b="1" spc="65" dirty="0">
                <a:latin typeface="Tahoma"/>
                <a:cs typeface="Tahoma"/>
              </a:rPr>
              <a:t> </a:t>
            </a:r>
            <a:r>
              <a:rPr sz="900" b="1" spc="-70" dirty="0">
                <a:latin typeface="Tahoma"/>
                <a:cs typeface="Tahoma"/>
              </a:rPr>
              <a:t>won!</a:t>
            </a:r>
            <a:endParaRPr sz="9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464"/>
              </a:spcBef>
            </a:pPr>
            <a:r>
              <a:rPr sz="1000" spc="-20" dirty="0">
                <a:latin typeface="Tahoma"/>
                <a:cs typeface="Tahoma"/>
              </a:rPr>
              <a:t>Each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60" baseline="-11904" dirty="0"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0000FF"/>
                </a:solidFill>
                <a:latin typeface="Tahoma"/>
                <a:cs typeface="Tahoma"/>
              </a:rPr>
              <a:t>output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solidFill>
                  <a:srgbClr val="0000FF"/>
                </a:solidFill>
                <a:latin typeface="Tahoma"/>
                <a:cs typeface="Tahoma"/>
              </a:rPr>
              <a:t>response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label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associated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with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input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50" i="1" spc="-15" baseline="-11904" dirty="0">
                <a:latin typeface="Arial"/>
                <a:cs typeface="Arial"/>
              </a:rPr>
              <a:t>n</a:t>
            </a:r>
            <a:endParaRPr sz="1050" baseline="-11904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6705" y="2586570"/>
            <a:ext cx="59601" cy="59601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21" name="object 21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3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250126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-</a:t>
            </a:r>
            <a:r>
              <a:rPr sz="1400" b="1" spc="-45" dirty="0">
                <a:solidFill>
                  <a:srgbClr val="04064C"/>
                </a:solidFill>
                <a:latin typeface="Tahoma"/>
                <a:cs typeface="Tahoma"/>
              </a:rPr>
              <a:t>Ne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rest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Neigh</a:t>
            </a:r>
            <a:r>
              <a:rPr sz="1400" b="1" spc="-20" dirty="0">
                <a:solidFill>
                  <a:srgbClr val="04064C"/>
                </a:solidFill>
                <a:latin typeface="Tahoma"/>
                <a:cs typeface="Tahoma"/>
              </a:rPr>
              <a:t>b</a:t>
            </a:r>
            <a:r>
              <a:rPr sz="1400" b="1" spc="-120" dirty="0">
                <a:solidFill>
                  <a:srgbClr val="04064C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rs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04064C"/>
                </a:solidFill>
                <a:latin typeface="Tahoma"/>
                <a:cs typeface="Tahoma"/>
              </a:rPr>
              <a:t>(</a:t>
            </a: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4064C"/>
                </a:solidFill>
                <a:latin typeface="Tahoma"/>
                <a:cs typeface="Tahoma"/>
              </a:rPr>
              <a:t>-NN)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1779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386175"/>
            <a:ext cx="4885055" cy="44640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000" spc="-30" dirty="0">
                <a:latin typeface="Tahoma"/>
                <a:cs typeface="Tahoma"/>
              </a:rPr>
              <a:t>Makes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one-nearest-neighbor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robust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by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using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than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one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neighbor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000" spc="-30" dirty="0">
                <a:latin typeface="Tahoma"/>
                <a:cs typeface="Tahoma"/>
              </a:rPr>
              <a:t>Test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time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simply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does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majority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vote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(or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average)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labels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80" dirty="0">
                <a:latin typeface="Arial"/>
                <a:cs typeface="Arial"/>
              </a:rPr>
              <a:t> </a:t>
            </a:r>
            <a:r>
              <a:rPr sz="1000" spc="-35" dirty="0">
                <a:latin typeface="Tahoma"/>
                <a:cs typeface="Tahoma"/>
              </a:rPr>
              <a:t>closest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inputs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732116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22042" y="904240"/>
            <a:ext cx="1365860" cy="7962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705" y="1828787"/>
            <a:ext cx="59601" cy="596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66877" y="1751703"/>
            <a:ext cx="46031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0" dirty="0">
                <a:latin typeface="Tahoma"/>
                <a:cs typeface="Tahoma"/>
              </a:rPr>
              <a:t>For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test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input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spc="-30" dirty="0">
                <a:latin typeface="Tahoma"/>
                <a:cs typeface="Tahoma"/>
              </a:rPr>
              <a:t>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averaging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version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prediction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rule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-160" dirty="0">
                <a:latin typeface="Arial"/>
                <a:cs typeface="Arial"/>
              </a:rPr>
              <a:t> </a:t>
            </a:r>
            <a:r>
              <a:rPr sz="1000" spc="-50" dirty="0">
                <a:latin typeface="Tahoma"/>
                <a:cs typeface="Tahoma"/>
              </a:rPr>
              <a:t>-nearest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neighbors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06675" y="1916689"/>
            <a:ext cx="4210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500" b="1" i="1" spc="7" baseline="-36111" dirty="0">
                <a:latin typeface="Corbel"/>
                <a:cs typeface="Corbel"/>
              </a:rPr>
              <a:t>y</a:t>
            </a:r>
            <a:r>
              <a:rPr sz="1500" b="1" i="1" spc="225" baseline="-36111" dirty="0">
                <a:latin typeface="Corbel"/>
                <a:cs typeface="Corbel"/>
              </a:rPr>
              <a:t> </a:t>
            </a:r>
            <a:r>
              <a:rPr sz="1500" spc="67" baseline="-36111" dirty="0">
                <a:latin typeface="Tahoma"/>
                <a:cs typeface="Tahoma"/>
              </a:rPr>
              <a:t>=</a:t>
            </a:r>
            <a:r>
              <a:rPr sz="1000" u="sng" spc="19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000" u="sng" spc="-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93517" y="2089066"/>
            <a:ext cx="11366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20" dirty="0">
                <a:latin typeface="Arial"/>
                <a:cs typeface="Arial"/>
              </a:rPr>
              <a:t>K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59100" y="2003425"/>
            <a:ext cx="30480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844" dirty="0">
                <a:latin typeface="Lucida Sans Unicode"/>
                <a:cs typeface="Lucida Sans Unicode"/>
              </a:rPr>
              <a:t>Σ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86329" y="2197343"/>
            <a:ext cx="46545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00" i="1" dirty="0">
                <a:latin typeface="Arial"/>
                <a:cs typeface="Arial"/>
              </a:rPr>
              <a:t>n</a:t>
            </a:r>
            <a:r>
              <a:rPr sz="700" spc="135" dirty="0">
                <a:latin typeface="Cambria"/>
                <a:cs typeface="Cambria"/>
              </a:rPr>
              <a:t>∈N</a:t>
            </a:r>
            <a:r>
              <a:rPr sz="750" i="1" spc="44" baseline="-11111" dirty="0">
                <a:latin typeface="Arial"/>
                <a:cs typeface="Arial"/>
              </a:rPr>
              <a:t>K</a:t>
            </a:r>
            <a:r>
              <a:rPr sz="750" i="1" spc="-44" baseline="-11111" dirty="0">
                <a:latin typeface="Arial"/>
                <a:cs typeface="Arial"/>
              </a:rPr>
              <a:t> </a:t>
            </a:r>
            <a:r>
              <a:rPr sz="700" spc="50" dirty="0">
                <a:latin typeface="Microsoft Sans Serif"/>
                <a:cs typeface="Microsoft Sans Serif"/>
              </a:rPr>
              <a:t>(</a:t>
            </a:r>
            <a:r>
              <a:rPr sz="700" b="1" i="1" spc="5" dirty="0">
                <a:latin typeface="Sitka Heading"/>
                <a:cs typeface="Sitka Heading"/>
              </a:rPr>
              <a:t>x</a:t>
            </a:r>
            <a:r>
              <a:rPr sz="700" b="1" i="1" spc="-110" dirty="0">
                <a:latin typeface="Sitka Heading"/>
                <a:cs typeface="Sitka Heading"/>
              </a:rPr>
              <a:t> </a:t>
            </a:r>
            <a:r>
              <a:rPr sz="700" spc="50" dirty="0">
                <a:latin typeface="Microsoft Sans Serif"/>
                <a:cs typeface="Microsoft Sans Serif"/>
              </a:rPr>
              <a:t>)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21621" y="200227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5" dirty="0">
                <a:latin typeface="Corbel"/>
                <a:cs typeface="Corbel"/>
              </a:rPr>
              <a:t>y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99180" y="2071105"/>
            <a:ext cx="742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8300" y="2384425"/>
            <a:ext cx="3213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-30" dirty="0">
                <a:latin typeface="Tahoma"/>
                <a:cs typeface="Tahoma"/>
              </a:rPr>
              <a:t>..</a:t>
            </a:r>
            <a:r>
              <a:rPr sz="1000" spc="1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where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90" dirty="0">
                <a:latin typeface="Cambria"/>
                <a:cs typeface="Cambria"/>
              </a:rPr>
              <a:t>N</a:t>
            </a:r>
            <a:r>
              <a:rPr sz="1050" i="1" spc="135" baseline="-11904" dirty="0">
                <a:latin typeface="Arial"/>
                <a:cs typeface="Arial"/>
              </a:rPr>
              <a:t>K</a:t>
            </a:r>
            <a:r>
              <a:rPr sz="1050" i="1" spc="-97" baseline="-11904" dirty="0">
                <a:latin typeface="Arial"/>
                <a:cs typeface="Arial"/>
              </a:rPr>
              <a:t> </a:t>
            </a:r>
            <a:r>
              <a:rPr sz="1000" dirty="0">
                <a:latin typeface="Tahoma"/>
                <a:cs typeface="Tahoma"/>
              </a:rPr>
              <a:t>(</a:t>
            </a:r>
            <a:r>
              <a:rPr sz="1000" b="1" i="1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set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75" dirty="0">
                <a:latin typeface="Arial"/>
                <a:cs typeface="Arial"/>
              </a:rPr>
              <a:t> </a:t>
            </a:r>
            <a:r>
              <a:rPr sz="1000" spc="-35" dirty="0">
                <a:latin typeface="Tahoma"/>
                <a:cs typeface="Tahoma"/>
              </a:rPr>
              <a:t>closest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inputs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endParaRPr sz="1000">
              <a:latin typeface="Corbel"/>
              <a:cs typeface="Corbe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7" name="object 17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01449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19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250126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-</a:t>
            </a:r>
            <a:r>
              <a:rPr sz="1400" b="1" spc="-45" dirty="0">
                <a:solidFill>
                  <a:srgbClr val="04064C"/>
                </a:solidFill>
                <a:latin typeface="Tahoma"/>
                <a:cs typeface="Tahoma"/>
              </a:rPr>
              <a:t>Ne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rest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Neigh</a:t>
            </a:r>
            <a:r>
              <a:rPr sz="1400" b="1" spc="-20" dirty="0">
                <a:solidFill>
                  <a:srgbClr val="04064C"/>
                </a:solidFill>
                <a:latin typeface="Tahoma"/>
                <a:cs typeface="Tahoma"/>
              </a:rPr>
              <a:t>b</a:t>
            </a:r>
            <a:r>
              <a:rPr sz="1400" b="1" spc="-120" dirty="0">
                <a:solidFill>
                  <a:srgbClr val="04064C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rs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04064C"/>
                </a:solidFill>
                <a:latin typeface="Tahoma"/>
                <a:cs typeface="Tahoma"/>
              </a:rPr>
              <a:t>(</a:t>
            </a: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4064C"/>
                </a:solidFill>
                <a:latin typeface="Tahoma"/>
                <a:cs typeface="Tahoma"/>
              </a:rPr>
              <a:t>-NN)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1779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386175"/>
            <a:ext cx="4885055" cy="44640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000" spc="-30" dirty="0">
                <a:latin typeface="Tahoma"/>
                <a:cs typeface="Tahoma"/>
              </a:rPr>
              <a:t>Makes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one-nearest-neighbor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robust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by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using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than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one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neighbor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000" spc="-30" dirty="0">
                <a:latin typeface="Tahoma"/>
                <a:cs typeface="Tahoma"/>
              </a:rPr>
              <a:t>Test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time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simply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does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majority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vote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(or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average)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labels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80" dirty="0">
                <a:latin typeface="Arial"/>
                <a:cs typeface="Arial"/>
              </a:rPr>
              <a:t> </a:t>
            </a:r>
            <a:r>
              <a:rPr sz="1000" spc="-35" dirty="0">
                <a:latin typeface="Tahoma"/>
                <a:cs typeface="Tahoma"/>
              </a:rPr>
              <a:t>closest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inputs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732116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22042" y="904240"/>
            <a:ext cx="1365860" cy="7962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705" y="1828787"/>
            <a:ext cx="59601" cy="596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66877" y="1751703"/>
            <a:ext cx="46031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0" dirty="0">
                <a:latin typeface="Tahoma"/>
                <a:cs typeface="Tahoma"/>
              </a:rPr>
              <a:t>For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test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input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spc="-30" dirty="0">
                <a:latin typeface="Tahoma"/>
                <a:cs typeface="Tahoma"/>
              </a:rPr>
              <a:t>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averaging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version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prediction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rule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-160" dirty="0">
                <a:latin typeface="Arial"/>
                <a:cs typeface="Arial"/>
              </a:rPr>
              <a:t> </a:t>
            </a:r>
            <a:r>
              <a:rPr sz="1000" spc="-50" dirty="0">
                <a:latin typeface="Tahoma"/>
                <a:cs typeface="Tahoma"/>
              </a:rPr>
              <a:t>-nearest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neighbors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06675" y="1916689"/>
            <a:ext cx="4210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500" b="1" i="1" spc="7" baseline="-36111" dirty="0">
                <a:latin typeface="Corbel"/>
                <a:cs typeface="Corbel"/>
              </a:rPr>
              <a:t>y</a:t>
            </a:r>
            <a:r>
              <a:rPr sz="1500" b="1" i="1" spc="225" baseline="-36111" dirty="0">
                <a:latin typeface="Corbel"/>
                <a:cs typeface="Corbel"/>
              </a:rPr>
              <a:t> </a:t>
            </a:r>
            <a:r>
              <a:rPr sz="1500" spc="67" baseline="-36111" dirty="0">
                <a:latin typeface="Tahoma"/>
                <a:cs typeface="Tahoma"/>
              </a:rPr>
              <a:t>=</a:t>
            </a:r>
            <a:r>
              <a:rPr sz="1000" u="sng" spc="19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000" u="sng" spc="-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93517" y="2089066"/>
            <a:ext cx="11366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20" dirty="0">
                <a:latin typeface="Arial"/>
                <a:cs typeface="Arial"/>
              </a:rPr>
              <a:t>K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35300" y="2003425"/>
            <a:ext cx="20827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44" dirty="0">
                <a:latin typeface="Lucida Sans Unicode"/>
                <a:cs typeface="Lucida Sans Unicode"/>
              </a:rPr>
              <a:t>Σ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86329" y="2197343"/>
            <a:ext cx="46545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00" i="1" dirty="0">
                <a:latin typeface="Arial"/>
                <a:cs typeface="Arial"/>
              </a:rPr>
              <a:t>n</a:t>
            </a:r>
            <a:r>
              <a:rPr sz="700" spc="135" dirty="0">
                <a:latin typeface="Cambria"/>
                <a:cs typeface="Cambria"/>
              </a:rPr>
              <a:t>∈N</a:t>
            </a:r>
            <a:r>
              <a:rPr sz="750" i="1" spc="44" baseline="-11111" dirty="0">
                <a:latin typeface="Arial"/>
                <a:cs typeface="Arial"/>
              </a:rPr>
              <a:t>K</a:t>
            </a:r>
            <a:r>
              <a:rPr sz="750" i="1" spc="-44" baseline="-11111" dirty="0">
                <a:latin typeface="Arial"/>
                <a:cs typeface="Arial"/>
              </a:rPr>
              <a:t> </a:t>
            </a:r>
            <a:r>
              <a:rPr sz="700" spc="50" dirty="0">
                <a:latin typeface="Microsoft Sans Serif"/>
                <a:cs typeface="Microsoft Sans Serif"/>
              </a:rPr>
              <a:t>(</a:t>
            </a:r>
            <a:r>
              <a:rPr sz="700" b="1" i="1" spc="5" dirty="0">
                <a:latin typeface="Sitka Heading"/>
                <a:cs typeface="Sitka Heading"/>
              </a:rPr>
              <a:t>x</a:t>
            </a:r>
            <a:r>
              <a:rPr sz="700" b="1" i="1" spc="-110" dirty="0">
                <a:latin typeface="Sitka Heading"/>
                <a:cs typeface="Sitka Heading"/>
              </a:rPr>
              <a:t> </a:t>
            </a:r>
            <a:r>
              <a:rPr sz="700" spc="50" dirty="0">
                <a:latin typeface="Microsoft Sans Serif"/>
                <a:cs typeface="Microsoft Sans Serif"/>
              </a:rPr>
              <a:t>)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21621" y="200227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5" dirty="0">
                <a:latin typeface="Corbel"/>
                <a:cs typeface="Corbel"/>
              </a:rPr>
              <a:t>y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99180" y="2071105"/>
            <a:ext cx="742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8300" y="2384425"/>
            <a:ext cx="5182870" cy="44640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5"/>
              </a:spcBef>
            </a:pPr>
            <a:r>
              <a:rPr sz="1000" spc="-30" dirty="0">
                <a:latin typeface="Tahoma"/>
                <a:cs typeface="Tahoma"/>
              </a:rPr>
              <a:t>..</a:t>
            </a:r>
            <a:r>
              <a:rPr sz="1000" spc="1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where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90" dirty="0">
                <a:latin typeface="Cambria"/>
                <a:cs typeface="Cambria"/>
              </a:rPr>
              <a:t>N</a:t>
            </a:r>
            <a:r>
              <a:rPr sz="1050" i="1" spc="135" baseline="-11904" dirty="0">
                <a:latin typeface="Arial"/>
                <a:cs typeface="Arial"/>
              </a:rPr>
              <a:t>K</a:t>
            </a:r>
            <a:r>
              <a:rPr sz="1050" i="1" spc="-97" baseline="-11904" dirty="0">
                <a:latin typeface="Arial"/>
                <a:cs typeface="Arial"/>
              </a:rPr>
              <a:t> </a:t>
            </a:r>
            <a:r>
              <a:rPr sz="1000" dirty="0">
                <a:latin typeface="Tahoma"/>
                <a:cs typeface="Tahoma"/>
              </a:rPr>
              <a:t>(</a:t>
            </a:r>
            <a:r>
              <a:rPr sz="1000" b="1" i="1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set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75" dirty="0">
                <a:latin typeface="Arial"/>
                <a:cs typeface="Arial"/>
              </a:rPr>
              <a:t> </a:t>
            </a:r>
            <a:r>
              <a:rPr sz="1000" spc="-35" dirty="0">
                <a:latin typeface="Tahoma"/>
                <a:cs typeface="Tahoma"/>
              </a:rPr>
              <a:t>closest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inputs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endParaRPr sz="1000">
              <a:latin typeface="Corbel"/>
              <a:cs typeface="Corbel"/>
            </a:endParaRPr>
          </a:p>
          <a:p>
            <a:pPr marL="38100">
              <a:lnSpc>
                <a:spcPct val="100000"/>
              </a:lnSpc>
              <a:spcBef>
                <a:spcPts val="455"/>
              </a:spcBef>
            </a:pPr>
            <a:r>
              <a:rPr sz="1000" spc="-25" dirty="0">
                <a:latin typeface="Tahoma"/>
                <a:cs typeface="Tahoma"/>
              </a:rPr>
              <a:t>Above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assumes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80" dirty="0">
                <a:latin typeface="Arial"/>
                <a:cs typeface="Arial"/>
              </a:rPr>
              <a:t> </a:t>
            </a:r>
            <a:r>
              <a:rPr sz="1000" spc="-45" dirty="0">
                <a:latin typeface="Tahoma"/>
                <a:cs typeface="Tahoma"/>
              </a:rPr>
              <a:t>neighbors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have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equal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45" dirty="0">
                <a:latin typeface="Tahoma"/>
                <a:cs typeface="Tahoma"/>
              </a:rPr>
              <a:t>(1</a:t>
            </a:r>
            <a:r>
              <a:rPr sz="1000" i="1" spc="45" dirty="0">
                <a:latin typeface="Arial"/>
                <a:cs typeface="Arial"/>
              </a:rPr>
              <a:t>/K</a:t>
            </a:r>
            <a:r>
              <a:rPr sz="1000" i="1" spc="-155" dirty="0">
                <a:latin typeface="Arial"/>
                <a:cs typeface="Arial"/>
              </a:rPr>
              <a:t> 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weights.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Can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also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distance-based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weights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2570670"/>
            <a:ext cx="59601" cy="59601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8" name="object 18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01449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19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250126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-</a:t>
            </a:r>
            <a:r>
              <a:rPr sz="1400" b="1" spc="-45" dirty="0">
                <a:solidFill>
                  <a:srgbClr val="04064C"/>
                </a:solidFill>
                <a:latin typeface="Tahoma"/>
                <a:cs typeface="Tahoma"/>
              </a:rPr>
              <a:t>Ne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rest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Neigh</a:t>
            </a:r>
            <a:r>
              <a:rPr sz="1400" b="1" spc="-20" dirty="0">
                <a:solidFill>
                  <a:srgbClr val="04064C"/>
                </a:solidFill>
                <a:latin typeface="Tahoma"/>
                <a:cs typeface="Tahoma"/>
              </a:rPr>
              <a:t>b</a:t>
            </a:r>
            <a:r>
              <a:rPr sz="1400" b="1" spc="-120" dirty="0">
                <a:solidFill>
                  <a:srgbClr val="04064C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rs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04064C"/>
                </a:solidFill>
                <a:latin typeface="Tahoma"/>
                <a:cs typeface="Tahoma"/>
              </a:rPr>
              <a:t>(</a:t>
            </a: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4064C"/>
                </a:solidFill>
                <a:latin typeface="Tahoma"/>
                <a:cs typeface="Tahoma"/>
              </a:rPr>
              <a:t>-NN)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1779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386175"/>
            <a:ext cx="4885055" cy="44640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000" spc="-30" dirty="0">
                <a:latin typeface="Tahoma"/>
                <a:cs typeface="Tahoma"/>
              </a:rPr>
              <a:t>Makes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one-nearest-neighbor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robust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by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using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than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one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neighbor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000" spc="-30" dirty="0">
                <a:latin typeface="Tahoma"/>
                <a:cs typeface="Tahoma"/>
              </a:rPr>
              <a:t>Test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time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simply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does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majority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vote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(or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average)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labels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80" dirty="0">
                <a:latin typeface="Arial"/>
                <a:cs typeface="Arial"/>
              </a:rPr>
              <a:t> </a:t>
            </a:r>
            <a:r>
              <a:rPr sz="1000" spc="-35" dirty="0">
                <a:latin typeface="Tahoma"/>
                <a:cs typeface="Tahoma"/>
              </a:rPr>
              <a:t>closest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inputs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732116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22042" y="904240"/>
            <a:ext cx="1365860" cy="7962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705" y="1828787"/>
            <a:ext cx="59601" cy="596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66877" y="1751703"/>
            <a:ext cx="46031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0" dirty="0">
                <a:latin typeface="Tahoma"/>
                <a:cs typeface="Tahoma"/>
              </a:rPr>
              <a:t>For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test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input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spc="-30" dirty="0">
                <a:latin typeface="Tahoma"/>
                <a:cs typeface="Tahoma"/>
              </a:rPr>
              <a:t>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averaging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version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prediction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rule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-160" dirty="0">
                <a:latin typeface="Arial"/>
                <a:cs typeface="Arial"/>
              </a:rPr>
              <a:t> </a:t>
            </a:r>
            <a:r>
              <a:rPr sz="1000" spc="-50" dirty="0">
                <a:latin typeface="Tahoma"/>
                <a:cs typeface="Tahoma"/>
              </a:rPr>
              <a:t>-nearest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neighbors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06675" y="1916689"/>
            <a:ext cx="4210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500" b="1" i="1" spc="7" baseline="-36111" dirty="0">
                <a:latin typeface="Corbel"/>
                <a:cs typeface="Corbel"/>
              </a:rPr>
              <a:t>y</a:t>
            </a:r>
            <a:r>
              <a:rPr sz="1500" b="1" i="1" spc="225" baseline="-36111" dirty="0">
                <a:latin typeface="Corbel"/>
                <a:cs typeface="Corbel"/>
              </a:rPr>
              <a:t> </a:t>
            </a:r>
            <a:r>
              <a:rPr sz="1500" spc="67" baseline="-36111" dirty="0">
                <a:latin typeface="Tahoma"/>
                <a:cs typeface="Tahoma"/>
              </a:rPr>
              <a:t>=</a:t>
            </a:r>
            <a:r>
              <a:rPr sz="1000" u="sng" spc="19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000" u="sng" spc="-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93517" y="2089066"/>
            <a:ext cx="11366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20" dirty="0">
                <a:latin typeface="Arial"/>
                <a:cs typeface="Arial"/>
              </a:rPr>
              <a:t>K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59100" y="2003425"/>
            <a:ext cx="20827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44" dirty="0">
                <a:latin typeface="Lucida Sans Unicode"/>
                <a:cs typeface="Lucida Sans Unicode"/>
              </a:rPr>
              <a:t>Σ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86329" y="2197343"/>
            <a:ext cx="46545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00" i="1" dirty="0">
                <a:latin typeface="Arial"/>
                <a:cs typeface="Arial"/>
              </a:rPr>
              <a:t>n</a:t>
            </a:r>
            <a:r>
              <a:rPr sz="700" spc="135" dirty="0">
                <a:latin typeface="Cambria"/>
                <a:cs typeface="Cambria"/>
              </a:rPr>
              <a:t>∈N</a:t>
            </a:r>
            <a:r>
              <a:rPr sz="750" i="1" spc="44" baseline="-11111" dirty="0">
                <a:latin typeface="Arial"/>
                <a:cs typeface="Arial"/>
              </a:rPr>
              <a:t>K</a:t>
            </a:r>
            <a:r>
              <a:rPr sz="750" i="1" spc="-44" baseline="-11111" dirty="0">
                <a:latin typeface="Arial"/>
                <a:cs typeface="Arial"/>
              </a:rPr>
              <a:t> </a:t>
            </a:r>
            <a:r>
              <a:rPr sz="700" spc="50" dirty="0">
                <a:latin typeface="Microsoft Sans Serif"/>
                <a:cs typeface="Microsoft Sans Serif"/>
              </a:rPr>
              <a:t>(</a:t>
            </a:r>
            <a:r>
              <a:rPr sz="700" b="1" i="1" spc="5" dirty="0">
                <a:latin typeface="Sitka Heading"/>
                <a:cs typeface="Sitka Heading"/>
              </a:rPr>
              <a:t>x</a:t>
            </a:r>
            <a:r>
              <a:rPr sz="700" b="1" i="1" spc="-110" dirty="0">
                <a:latin typeface="Sitka Heading"/>
                <a:cs typeface="Sitka Heading"/>
              </a:rPr>
              <a:t> </a:t>
            </a:r>
            <a:r>
              <a:rPr sz="700" spc="50" dirty="0">
                <a:latin typeface="Microsoft Sans Serif"/>
                <a:cs typeface="Microsoft Sans Serif"/>
              </a:rPr>
              <a:t>)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21621" y="200227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5" dirty="0">
                <a:latin typeface="Corbel"/>
                <a:cs typeface="Corbel"/>
              </a:rPr>
              <a:t>y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99180" y="2071105"/>
            <a:ext cx="742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8300" y="2384425"/>
            <a:ext cx="5230495" cy="64389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5"/>
              </a:spcBef>
            </a:pPr>
            <a:r>
              <a:rPr sz="1000" spc="-30" dirty="0">
                <a:latin typeface="Tahoma"/>
                <a:cs typeface="Tahoma"/>
              </a:rPr>
              <a:t>..</a:t>
            </a:r>
            <a:r>
              <a:rPr sz="1000" spc="1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where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90" dirty="0">
                <a:latin typeface="Cambria"/>
                <a:cs typeface="Cambria"/>
              </a:rPr>
              <a:t>N</a:t>
            </a:r>
            <a:r>
              <a:rPr sz="1050" i="1" spc="135" baseline="-11904" dirty="0">
                <a:latin typeface="Arial"/>
                <a:cs typeface="Arial"/>
              </a:rPr>
              <a:t>K</a:t>
            </a:r>
            <a:r>
              <a:rPr sz="1050" i="1" spc="-97" baseline="-11904" dirty="0">
                <a:latin typeface="Arial"/>
                <a:cs typeface="Arial"/>
              </a:rPr>
              <a:t> </a:t>
            </a:r>
            <a:r>
              <a:rPr sz="1000" dirty="0">
                <a:latin typeface="Tahoma"/>
                <a:cs typeface="Tahoma"/>
              </a:rPr>
              <a:t>(</a:t>
            </a:r>
            <a:r>
              <a:rPr sz="1000" b="1" i="1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set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75" dirty="0">
                <a:latin typeface="Arial"/>
                <a:cs typeface="Arial"/>
              </a:rPr>
              <a:t> </a:t>
            </a:r>
            <a:r>
              <a:rPr sz="1000" spc="-35" dirty="0">
                <a:latin typeface="Tahoma"/>
                <a:cs typeface="Tahoma"/>
              </a:rPr>
              <a:t>closest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inputs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endParaRPr sz="1000">
              <a:latin typeface="Corbel"/>
              <a:cs typeface="Corbel"/>
            </a:endParaRPr>
          </a:p>
          <a:p>
            <a:pPr marL="38100" marR="30480">
              <a:lnSpc>
                <a:spcPct val="129700"/>
              </a:lnSpc>
              <a:spcBef>
                <a:spcPts val="100"/>
              </a:spcBef>
            </a:pPr>
            <a:r>
              <a:rPr sz="1000" spc="-25" dirty="0">
                <a:latin typeface="Tahoma"/>
                <a:cs typeface="Tahoma"/>
              </a:rPr>
              <a:t>Above </a:t>
            </a:r>
            <a:r>
              <a:rPr sz="1000" spc="-60" dirty="0">
                <a:latin typeface="Tahoma"/>
                <a:cs typeface="Tahoma"/>
              </a:rPr>
              <a:t>assumes</a:t>
            </a:r>
            <a:r>
              <a:rPr sz="1000" spc="-5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25" dirty="0">
                <a:latin typeface="Arial"/>
                <a:cs typeface="Arial"/>
              </a:rPr>
              <a:t> </a:t>
            </a:r>
            <a:r>
              <a:rPr sz="1000" spc="-45" dirty="0">
                <a:latin typeface="Tahoma"/>
                <a:cs typeface="Tahoma"/>
              </a:rPr>
              <a:t>neighbors </a:t>
            </a:r>
            <a:r>
              <a:rPr sz="1000" spc="-55" dirty="0">
                <a:latin typeface="Tahoma"/>
                <a:cs typeface="Tahoma"/>
              </a:rPr>
              <a:t>have</a:t>
            </a:r>
            <a:r>
              <a:rPr sz="1000" spc="-5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equal </a:t>
            </a:r>
            <a:r>
              <a:rPr sz="1000" spc="45" dirty="0">
                <a:latin typeface="Tahoma"/>
                <a:cs typeface="Tahoma"/>
              </a:rPr>
              <a:t>(1</a:t>
            </a:r>
            <a:r>
              <a:rPr sz="1000" i="1" spc="45" dirty="0">
                <a:latin typeface="Arial"/>
                <a:cs typeface="Arial"/>
              </a:rPr>
              <a:t>/K </a:t>
            </a:r>
            <a:r>
              <a:rPr sz="1000" dirty="0">
                <a:latin typeface="Tahoma"/>
                <a:cs typeface="Tahoma"/>
              </a:rPr>
              <a:t>) </a:t>
            </a:r>
            <a:r>
              <a:rPr sz="1000" spc="-45" dirty="0">
                <a:latin typeface="Tahoma"/>
                <a:cs typeface="Tahoma"/>
              </a:rPr>
              <a:t>weights.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Can </a:t>
            </a:r>
            <a:r>
              <a:rPr sz="1000" spc="-40" dirty="0">
                <a:latin typeface="Tahoma"/>
                <a:cs typeface="Tahoma"/>
              </a:rPr>
              <a:t>also </a:t>
            </a:r>
            <a:r>
              <a:rPr sz="1000" spc="-65" dirty="0">
                <a:latin typeface="Tahoma"/>
                <a:cs typeface="Tahoma"/>
              </a:rPr>
              <a:t>use</a:t>
            </a:r>
            <a:r>
              <a:rPr sz="1000" spc="-6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distance-based weights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Note:</a:t>
            </a:r>
            <a:r>
              <a:rPr sz="1000" spc="13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rule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works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0000FF"/>
                </a:solidFill>
                <a:latin typeface="Tahoma"/>
                <a:cs typeface="Tahoma"/>
              </a:rPr>
              <a:t>multi-label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classification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too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where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each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b="1" i="1" spc="5" dirty="0">
                <a:latin typeface="Corbel"/>
                <a:cs typeface="Corbel"/>
              </a:rPr>
              <a:t>y</a:t>
            </a:r>
            <a:r>
              <a:rPr sz="1000" b="1" i="1" spc="-95" dirty="0">
                <a:latin typeface="Corbel"/>
                <a:cs typeface="Corbel"/>
              </a:rPr>
              <a:t> </a:t>
            </a:r>
            <a:r>
              <a:rPr sz="1050" i="1" spc="-15" baseline="-19841" dirty="0">
                <a:latin typeface="Arial"/>
                <a:cs typeface="Arial"/>
              </a:rPr>
              <a:t>n</a:t>
            </a:r>
            <a:r>
              <a:rPr sz="1050" i="1" spc="209" baseline="-19841" dirty="0">
                <a:latin typeface="Arial"/>
                <a:cs typeface="Arial"/>
              </a:rPr>
              <a:t> </a:t>
            </a:r>
            <a:r>
              <a:rPr sz="1000" spc="40" dirty="0">
                <a:latin typeface="Cambria"/>
                <a:cs typeface="Cambria"/>
              </a:rPr>
              <a:t>∈</a:t>
            </a:r>
            <a:r>
              <a:rPr sz="1000" spc="60" dirty="0">
                <a:latin typeface="Cambria"/>
                <a:cs typeface="Cambria"/>
              </a:rPr>
              <a:t> </a:t>
            </a:r>
            <a:r>
              <a:rPr sz="1000" spc="15" dirty="0">
                <a:latin typeface="Cambria"/>
                <a:cs typeface="Cambria"/>
              </a:rPr>
              <a:t>{</a:t>
            </a:r>
            <a:r>
              <a:rPr sz="1000" spc="15" dirty="0">
                <a:latin typeface="Tahoma"/>
                <a:cs typeface="Tahoma"/>
              </a:rPr>
              <a:t>0</a:t>
            </a:r>
            <a:r>
              <a:rPr sz="1000" i="1" spc="15" dirty="0">
                <a:latin typeface="Arial"/>
                <a:cs typeface="Arial"/>
              </a:rPr>
              <a:t>,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spc="40" dirty="0">
                <a:latin typeface="Tahoma"/>
                <a:cs typeface="Tahoma"/>
              </a:rPr>
              <a:t>1</a:t>
            </a:r>
            <a:r>
              <a:rPr sz="1000" spc="40" dirty="0">
                <a:latin typeface="Cambria"/>
                <a:cs typeface="Cambria"/>
              </a:rPr>
              <a:t>}</a:t>
            </a:r>
            <a:r>
              <a:rPr sz="1050" i="1" spc="60" baseline="27777" dirty="0">
                <a:latin typeface="Arial"/>
                <a:cs typeface="Arial"/>
              </a:rPr>
              <a:t>M</a:t>
            </a:r>
            <a:r>
              <a:rPr sz="1050" i="1" spc="367" baseline="27777" dirty="0"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binary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vector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2570670"/>
            <a:ext cx="59601" cy="5960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705" y="2768358"/>
            <a:ext cx="59601" cy="59601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9" name="object 19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01449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19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250126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-</a:t>
            </a:r>
            <a:r>
              <a:rPr sz="1400" b="1" spc="-45" dirty="0">
                <a:solidFill>
                  <a:srgbClr val="04064C"/>
                </a:solidFill>
                <a:latin typeface="Tahoma"/>
                <a:cs typeface="Tahoma"/>
              </a:rPr>
              <a:t>Ne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rest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Neigh</a:t>
            </a:r>
            <a:r>
              <a:rPr sz="1400" b="1" spc="-20" dirty="0">
                <a:solidFill>
                  <a:srgbClr val="04064C"/>
                </a:solidFill>
                <a:latin typeface="Tahoma"/>
                <a:cs typeface="Tahoma"/>
              </a:rPr>
              <a:t>b</a:t>
            </a:r>
            <a:r>
              <a:rPr sz="1400" b="1" spc="-120" dirty="0">
                <a:solidFill>
                  <a:srgbClr val="04064C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rs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04064C"/>
                </a:solidFill>
                <a:latin typeface="Tahoma"/>
                <a:cs typeface="Tahoma"/>
              </a:rPr>
              <a:t>(</a:t>
            </a: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4064C"/>
                </a:solidFill>
                <a:latin typeface="Tahoma"/>
                <a:cs typeface="Tahoma"/>
              </a:rPr>
              <a:t>-NN)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1779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386175"/>
            <a:ext cx="4885055" cy="44640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000" spc="-30" dirty="0">
                <a:latin typeface="Tahoma"/>
                <a:cs typeface="Tahoma"/>
              </a:rPr>
              <a:t>Makes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one-nearest-neighbor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robust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by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using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than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one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neighbor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000" spc="-30" dirty="0">
                <a:latin typeface="Tahoma"/>
                <a:cs typeface="Tahoma"/>
              </a:rPr>
              <a:t>Test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time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simply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does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majority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vote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(or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average)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labels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80" dirty="0">
                <a:latin typeface="Arial"/>
                <a:cs typeface="Arial"/>
              </a:rPr>
              <a:t> </a:t>
            </a:r>
            <a:r>
              <a:rPr sz="1000" spc="-35" dirty="0">
                <a:latin typeface="Tahoma"/>
                <a:cs typeface="Tahoma"/>
              </a:rPr>
              <a:t>closest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inputs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732116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22042" y="904240"/>
            <a:ext cx="1365860" cy="7962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705" y="1828787"/>
            <a:ext cx="59601" cy="596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66877" y="1751703"/>
            <a:ext cx="46031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0" dirty="0">
                <a:latin typeface="Tahoma"/>
                <a:cs typeface="Tahoma"/>
              </a:rPr>
              <a:t>For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test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input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spc="-30" dirty="0">
                <a:latin typeface="Tahoma"/>
                <a:cs typeface="Tahoma"/>
              </a:rPr>
              <a:t>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averaging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version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prediction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rule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-160" dirty="0">
                <a:latin typeface="Arial"/>
                <a:cs typeface="Arial"/>
              </a:rPr>
              <a:t> </a:t>
            </a:r>
            <a:r>
              <a:rPr sz="1000" spc="-50" dirty="0">
                <a:latin typeface="Tahoma"/>
                <a:cs typeface="Tahoma"/>
              </a:rPr>
              <a:t>-nearest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neighbors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06675" y="1916689"/>
            <a:ext cx="4210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500" b="1" i="1" spc="7" baseline="-36111" dirty="0">
                <a:latin typeface="Corbel"/>
                <a:cs typeface="Corbel"/>
              </a:rPr>
              <a:t>y</a:t>
            </a:r>
            <a:r>
              <a:rPr sz="1500" b="1" i="1" spc="225" baseline="-36111" dirty="0">
                <a:latin typeface="Corbel"/>
                <a:cs typeface="Corbel"/>
              </a:rPr>
              <a:t> </a:t>
            </a:r>
            <a:r>
              <a:rPr sz="1500" spc="67" baseline="-36111" dirty="0">
                <a:latin typeface="Tahoma"/>
                <a:cs typeface="Tahoma"/>
              </a:rPr>
              <a:t>=</a:t>
            </a:r>
            <a:r>
              <a:rPr sz="1000" u="sng" spc="19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000" u="sng" spc="-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93517" y="2089066"/>
            <a:ext cx="11366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20" dirty="0">
                <a:latin typeface="Arial"/>
                <a:cs typeface="Arial"/>
              </a:rPr>
              <a:t>K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35300" y="2003425"/>
            <a:ext cx="20827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44" dirty="0">
                <a:latin typeface="Lucida Sans Unicode"/>
                <a:cs typeface="Lucida Sans Unicode"/>
              </a:rPr>
              <a:t>Σ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86329" y="2197343"/>
            <a:ext cx="46545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00" i="1" dirty="0">
                <a:latin typeface="Arial"/>
                <a:cs typeface="Arial"/>
              </a:rPr>
              <a:t>n</a:t>
            </a:r>
            <a:r>
              <a:rPr sz="700" spc="135" dirty="0">
                <a:latin typeface="Cambria"/>
                <a:cs typeface="Cambria"/>
              </a:rPr>
              <a:t>∈N</a:t>
            </a:r>
            <a:r>
              <a:rPr sz="750" i="1" spc="44" baseline="-11111" dirty="0">
                <a:latin typeface="Arial"/>
                <a:cs typeface="Arial"/>
              </a:rPr>
              <a:t>K</a:t>
            </a:r>
            <a:r>
              <a:rPr sz="750" i="1" spc="-44" baseline="-11111" dirty="0">
                <a:latin typeface="Arial"/>
                <a:cs typeface="Arial"/>
              </a:rPr>
              <a:t> </a:t>
            </a:r>
            <a:r>
              <a:rPr sz="700" spc="50" dirty="0">
                <a:latin typeface="Microsoft Sans Serif"/>
                <a:cs typeface="Microsoft Sans Serif"/>
              </a:rPr>
              <a:t>(</a:t>
            </a:r>
            <a:r>
              <a:rPr sz="700" b="1" i="1" spc="5" dirty="0">
                <a:latin typeface="Sitka Heading"/>
                <a:cs typeface="Sitka Heading"/>
              </a:rPr>
              <a:t>x</a:t>
            </a:r>
            <a:r>
              <a:rPr sz="700" b="1" i="1" spc="-110" dirty="0">
                <a:latin typeface="Sitka Heading"/>
                <a:cs typeface="Sitka Heading"/>
              </a:rPr>
              <a:t> </a:t>
            </a:r>
            <a:r>
              <a:rPr sz="700" spc="50" dirty="0">
                <a:latin typeface="Microsoft Sans Serif"/>
                <a:cs typeface="Microsoft Sans Serif"/>
              </a:rPr>
              <a:t>)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21621" y="200227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5" dirty="0">
                <a:latin typeface="Corbel"/>
                <a:cs typeface="Corbel"/>
              </a:rPr>
              <a:t>y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99180" y="2071105"/>
            <a:ext cx="742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2570670"/>
            <a:ext cx="59601" cy="5960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705" y="2768358"/>
            <a:ext cx="59601" cy="5960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1347" y="2968662"/>
            <a:ext cx="48018" cy="4801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68300" y="2308225"/>
            <a:ext cx="5330190" cy="829944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5"/>
              </a:spcBef>
            </a:pPr>
            <a:r>
              <a:rPr sz="1000" spc="-30" dirty="0">
                <a:latin typeface="Tahoma"/>
                <a:cs typeface="Tahoma"/>
              </a:rPr>
              <a:t>..</a:t>
            </a:r>
            <a:r>
              <a:rPr sz="1000" spc="1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where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90" dirty="0">
                <a:latin typeface="Cambria"/>
                <a:cs typeface="Cambria"/>
              </a:rPr>
              <a:t>N</a:t>
            </a:r>
            <a:r>
              <a:rPr sz="1050" i="1" spc="135" baseline="-11904" dirty="0">
                <a:latin typeface="Arial"/>
                <a:cs typeface="Arial"/>
              </a:rPr>
              <a:t>K</a:t>
            </a:r>
            <a:r>
              <a:rPr sz="1050" i="1" spc="-97" baseline="-11904" dirty="0">
                <a:latin typeface="Arial"/>
                <a:cs typeface="Arial"/>
              </a:rPr>
              <a:t> </a:t>
            </a:r>
            <a:r>
              <a:rPr sz="1000" dirty="0">
                <a:latin typeface="Tahoma"/>
                <a:cs typeface="Tahoma"/>
              </a:rPr>
              <a:t>(</a:t>
            </a:r>
            <a:r>
              <a:rPr sz="1000" b="1" i="1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set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75" dirty="0">
                <a:latin typeface="Arial"/>
                <a:cs typeface="Arial"/>
              </a:rPr>
              <a:t> </a:t>
            </a:r>
            <a:r>
              <a:rPr sz="1000" spc="-35" dirty="0">
                <a:latin typeface="Tahoma"/>
                <a:cs typeface="Tahoma"/>
              </a:rPr>
              <a:t>closest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inputs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endParaRPr sz="1000">
              <a:latin typeface="Corbel"/>
              <a:cs typeface="Corbel"/>
            </a:endParaRPr>
          </a:p>
          <a:p>
            <a:pPr marL="38100" marR="130175">
              <a:lnSpc>
                <a:spcPct val="129700"/>
              </a:lnSpc>
              <a:spcBef>
                <a:spcPts val="100"/>
              </a:spcBef>
            </a:pPr>
            <a:r>
              <a:rPr sz="1000" spc="-25" dirty="0">
                <a:latin typeface="Tahoma"/>
                <a:cs typeface="Tahoma"/>
              </a:rPr>
              <a:t>Above </a:t>
            </a:r>
            <a:r>
              <a:rPr sz="1000" spc="-60" dirty="0">
                <a:latin typeface="Tahoma"/>
                <a:cs typeface="Tahoma"/>
              </a:rPr>
              <a:t>assumes</a:t>
            </a:r>
            <a:r>
              <a:rPr sz="1000" spc="-5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25" dirty="0">
                <a:latin typeface="Arial"/>
                <a:cs typeface="Arial"/>
              </a:rPr>
              <a:t> </a:t>
            </a:r>
            <a:r>
              <a:rPr sz="1000" spc="-45" dirty="0">
                <a:latin typeface="Tahoma"/>
                <a:cs typeface="Tahoma"/>
              </a:rPr>
              <a:t>neighbors </a:t>
            </a:r>
            <a:r>
              <a:rPr sz="1000" spc="-55" dirty="0">
                <a:latin typeface="Tahoma"/>
                <a:cs typeface="Tahoma"/>
              </a:rPr>
              <a:t>have</a:t>
            </a:r>
            <a:r>
              <a:rPr sz="1000" spc="-5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equal </a:t>
            </a:r>
            <a:r>
              <a:rPr sz="1000" spc="45" dirty="0">
                <a:latin typeface="Tahoma"/>
                <a:cs typeface="Tahoma"/>
              </a:rPr>
              <a:t>(1</a:t>
            </a:r>
            <a:r>
              <a:rPr sz="1000" i="1" spc="45" dirty="0">
                <a:latin typeface="Arial"/>
                <a:cs typeface="Arial"/>
              </a:rPr>
              <a:t>/K </a:t>
            </a:r>
            <a:r>
              <a:rPr sz="1000" dirty="0">
                <a:latin typeface="Tahoma"/>
                <a:cs typeface="Tahoma"/>
              </a:rPr>
              <a:t>) </a:t>
            </a:r>
            <a:r>
              <a:rPr sz="1000" spc="-45" dirty="0">
                <a:latin typeface="Tahoma"/>
                <a:cs typeface="Tahoma"/>
              </a:rPr>
              <a:t>weights.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Can </a:t>
            </a:r>
            <a:r>
              <a:rPr sz="1000" spc="-40" dirty="0">
                <a:latin typeface="Tahoma"/>
                <a:cs typeface="Tahoma"/>
              </a:rPr>
              <a:t>also </a:t>
            </a:r>
            <a:r>
              <a:rPr sz="1000" spc="-65" dirty="0">
                <a:latin typeface="Tahoma"/>
                <a:cs typeface="Tahoma"/>
              </a:rPr>
              <a:t>use</a:t>
            </a:r>
            <a:r>
              <a:rPr sz="1000" spc="-6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distance-based weights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Note:</a:t>
            </a:r>
            <a:r>
              <a:rPr sz="1000" spc="13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rule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works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0000FF"/>
                </a:solidFill>
                <a:latin typeface="Tahoma"/>
                <a:cs typeface="Tahoma"/>
              </a:rPr>
              <a:t>multi-label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classification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too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where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each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b="1" i="1" spc="5" dirty="0">
                <a:latin typeface="Corbel"/>
                <a:cs typeface="Corbel"/>
              </a:rPr>
              <a:t>y</a:t>
            </a:r>
            <a:r>
              <a:rPr sz="1000" b="1" i="1" spc="-95" dirty="0">
                <a:latin typeface="Corbel"/>
                <a:cs typeface="Corbel"/>
              </a:rPr>
              <a:t> </a:t>
            </a:r>
            <a:r>
              <a:rPr sz="1050" i="1" spc="-15" baseline="-19841" dirty="0">
                <a:latin typeface="Arial"/>
                <a:cs typeface="Arial"/>
              </a:rPr>
              <a:t>n</a:t>
            </a:r>
            <a:r>
              <a:rPr sz="1050" i="1" spc="209" baseline="-19841" dirty="0">
                <a:latin typeface="Arial"/>
                <a:cs typeface="Arial"/>
              </a:rPr>
              <a:t> </a:t>
            </a:r>
            <a:r>
              <a:rPr sz="1000" spc="40" dirty="0">
                <a:latin typeface="Cambria"/>
                <a:cs typeface="Cambria"/>
              </a:rPr>
              <a:t>∈</a:t>
            </a:r>
            <a:r>
              <a:rPr sz="1000" spc="60" dirty="0">
                <a:latin typeface="Cambria"/>
                <a:cs typeface="Cambria"/>
              </a:rPr>
              <a:t> </a:t>
            </a:r>
            <a:r>
              <a:rPr sz="1000" spc="15" dirty="0">
                <a:latin typeface="Cambria"/>
                <a:cs typeface="Cambria"/>
              </a:rPr>
              <a:t>{</a:t>
            </a:r>
            <a:r>
              <a:rPr sz="1000" spc="15" dirty="0">
                <a:latin typeface="Tahoma"/>
                <a:cs typeface="Tahoma"/>
              </a:rPr>
              <a:t>0</a:t>
            </a:r>
            <a:r>
              <a:rPr sz="1000" i="1" spc="15" dirty="0">
                <a:latin typeface="Arial"/>
                <a:cs typeface="Arial"/>
              </a:rPr>
              <a:t>,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spc="40" dirty="0">
                <a:latin typeface="Tahoma"/>
                <a:cs typeface="Tahoma"/>
              </a:rPr>
              <a:t>1</a:t>
            </a:r>
            <a:r>
              <a:rPr sz="1000" spc="40" dirty="0">
                <a:latin typeface="Cambria"/>
                <a:cs typeface="Cambria"/>
              </a:rPr>
              <a:t>}</a:t>
            </a:r>
            <a:r>
              <a:rPr sz="1050" i="1" spc="60" baseline="27777" dirty="0">
                <a:latin typeface="Arial"/>
                <a:cs typeface="Arial"/>
              </a:rPr>
              <a:t>M</a:t>
            </a:r>
            <a:r>
              <a:rPr sz="1050" i="1" spc="367" baseline="27777" dirty="0"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binary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vector</a:t>
            </a:r>
            <a:endParaRPr sz="1000">
              <a:latin typeface="Tahoma"/>
              <a:cs typeface="Tahoma"/>
            </a:endParaRPr>
          </a:p>
          <a:p>
            <a:pPr marL="290830">
              <a:lnSpc>
                <a:spcPct val="100000"/>
              </a:lnSpc>
              <a:spcBef>
                <a:spcPts val="385"/>
              </a:spcBef>
            </a:pPr>
            <a:r>
              <a:rPr sz="900" spc="-20" dirty="0">
                <a:latin typeface="Tahoma"/>
                <a:cs typeface="Tahoma"/>
              </a:rPr>
              <a:t>Averaging</a:t>
            </a:r>
            <a:r>
              <a:rPr sz="900" spc="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will</a:t>
            </a:r>
            <a:r>
              <a:rPr sz="900" spc="1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give</a:t>
            </a:r>
            <a:r>
              <a:rPr sz="900" spc="1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a</a:t>
            </a:r>
            <a:r>
              <a:rPr sz="900" spc="1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real-valued</a:t>
            </a:r>
            <a:r>
              <a:rPr sz="900" spc="5" dirty="0">
                <a:latin typeface="Tahoma"/>
                <a:cs typeface="Tahoma"/>
              </a:rPr>
              <a:t> “label</a:t>
            </a:r>
            <a:r>
              <a:rPr sz="900" spc="1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score</a:t>
            </a:r>
            <a:r>
              <a:rPr sz="900" spc="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vector”</a:t>
            </a:r>
            <a:r>
              <a:rPr sz="900" spc="10" dirty="0">
                <a:latin typeface="Tahoma"/>
                <a:cs typeface="Tahoma"/>
              </a:rPr>
              <a:t> </a:t>
            </a:r>
            <a:r>
              <a:rPr sz="900" b="1" i="1" spc="-75" dirty="0">
                <a:latin typeface="Arial"/>
                <a:cs typeface="Arial"/>
              </a:rPr>
              <a:t>y</a:t>
            </a:r>
            <a:r>
              <a:rPr sz="900" b="1" i="1" spc="-60" dirty="0">
                <a:latin typeface="Arial"/>
                <a:cs typeface="Arial"/>
              </a:rPr>
              <a:t> </a:t>
            </a:r>
            <a:r>
              <a:rPr sz="900" spc="50" dirty="0">
                <a:latin typeface="Cambria"/>
                <a:cs typeface="Cambria"/>
              </a:rPr>
              <a:t>∈</a:t>
            </a:r>
            <a:r>
              <a:rPr sz="900" spc="55" dirty="0">
                <a:latin typeface="Cambria"/>
                <a:cs typeface="Cambria"/>
              </a:rPr>
              <a:t> </a:t>
            </a:r>
            <a:r>
              <a:rPr sz="900" spc="25" dirty="0">
                <a:latin typeface="Microsoft Sans Serif"/>
                <a:cs typeface="Microsoft Sans Serif"/>
              </a:rPr>
              <a:t>R</a:t>
            </a:r>
            <a:r>
              <a:rPr sz="900" i="1" spc="37" baseline="37037" dirty="0">
                <a:latin typeface="Arial"/>
                <a:cs typeface="Arial"/>
              </a:rPr>
              <a:t>M </a:t>
            </a:r>
            <a:r>
              <a:rPr sz="900" i="1" spc="52" baseline="37037" dirty="0">
                <a:latin typeface="Arial"/>
                <a:cs typeface="Arial"/>
              </a:rPr>
              <a:t> </a:t>
            </a:r>
            <a:r>
              <a:rPr sz="900" spc="-30" dirty="0">
                <a:latin typeface="Tahoma"/>
                <a:cs typeface="Tahoma"/>
              </a:rPr>
              <a:t>using</a:t>
            </a:r>
            <a:r>
              <a:rPr sz="900" spc="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which</a:t>
            </a:r>
            <a:r>
              <a:rPr sz="900" spc="10" dirty="0">
                <a:latin typeface="Tahoma"/>
                <a:cs typeface="Tahoma"/>
              </a:rPr>
              <a:t> </a:t>
            </a:r>
            <a:r>
              <a:rPr sz="900" spc="-70" dirty="0">
                <a:latin typeface="Tahoma"/>
                <a:cs typeface="Tahoma"/>
              </a:rPr>
              <a:t>we</a:t>
            </a:r>
            <a:r>
              <a:rPr sz="900" spc="1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can</a:t>
            </a:r>
            <a:r>
              <a:rPr sz="900" spc="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find</a:t>
            </a:r>
            <a:r>
              <a:rPr sz="900" spc="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best</a:t>
            </a:r>
            <a:r>
              <a:rPr sz="900" spc="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label(s)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20" name="object 20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01449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19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441579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4064C"/>
                </a:solidFill>
                <a:latin typeface="Tahoma"/>
                <a:cs typeface="Tahoma"/>
              </a:rPr>
              <a:t>-N</a:t>
            </a:r>
            <a:r>
              <a:rPr sz="1400" b="1" spc="60" dirty="0">
                <a:solidFill>
                  <a:srgbClr val="04064C"/>
                </a:solidFill>
                <a:latin typeface="Tahoma"/>
                <a:cs typeface="Tahoma"/>
              </a:rPr>
              <a:t>N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f</a:t>
            </a:r>
            <a:r>
              <a:rPr sz="1400" b="1" spc="-125" dirty="0">
                <a:solidFill>
                  <a:srgbClr val="04064C"/>
                </a:solidFill>
                <a:latin typeface="Tahoma"/>
                <a:cs typeface="Tahoma"/>
              </a:rPr>
              <a:t>o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r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04064C"/>
                </a:solidFill>
                <a:latin typeface="Tahoma"/>
                <a:cs typeface="Tahoma"/>
              </a:rPr>
              <a:t>Multi-La</a:t>
            </a:r>
            <a:r>
              <a:rPr sz="1400" b="1" dirty="0">
                <a:solidFill>
                  <a:srgbClr val="04064C"/>
                </a:solidFill>
                <a:latin typeface="Tahoma"/>
                <a:cs typeface="Tahoma"/>
              </a:rPr>
              <a:t>b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el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Le</a:t>
            </a:r>
            <a:r>
              <a:rPr sz="1400" b="1" spc="-100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rning:</a:t>
            </a:r>
            <a:r>
              <a:rPr sz="1400" b="1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04064C"/>
                </a:solidFill>
                <a:latin typeface="Tahoma"/>
                <a:cs typeface="Tahoma"/>
              </a:rPr>
              <a:t>Pict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orial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Illustration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611669"/>
            <a:ext cx="59601" cy="59601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20367" y="829094"/>
          <a:ext cx="1335404" cy="2582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"/>
                <a:gridCol w="266700"/>
                <a:gridCol w="267334"/>
                <a:gridCol w="266700"/>
                <a:gridCol w="267970"/>
              </a:tblGrid>
              <a:tr h="258286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3539" y="1333601"/>
          <a:ext cx="1336037" cy="258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"/>
                <a:gridCol w="266700"/>
                <a:gridCol w="267334"/>
                <a:gridCol w="267334"/>
                <a:gridCol w="267969"/>
              </a:tblGrid>
              <a:tr h="258444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893379" y="1882241"/>
          <a:ext cx="1332228" cy="257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65"/>
                <a:gridCol w="266065"/>
                <a:gridCol w="266700"/>
                <a:gridCol w="266064"/>
                <a:gridCol w="267334"/>
              </a:tblGrid>
              <a:tr h="257809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678749" y="830999"/>
            <a:ext cx="51435" cy="87630"/>
          </a:xfrm>
          <a:custGeom>
            <a:avLst/>
            <a:gdLst/>
            <a:ahLst/>
            <a:cxnLst/>
            <a:rect l="l" t="t" r="r" b="b"/>
            <a:pathLst>
              <a:path w="51435" h="87630">
                <a:moveTo>
                  <a:pt x="32067" y="0"/>
                </a:moveTo>
                <a:lnTo>
                  <a:pt x="28575" y="0"/>
                </a:lnTo>
                <a:lnTo>
                  <a:pt x="20493" y="4772"/>
                </a:lnTo>
                <a:lnTo>
                  <a:pt x="12263" y="7223"/>
                </a:lnTo>
                <a:lnTo>
                  <a:pt x="5045" y="8126"/>
                </a:lnTo>
                <a:lnTo>
                  <a:pt x="0" y="8255"/>
                </a:lnTo>
                <a:lnTo>
                  <a:pt x="0" y="12700"/>
                </a:lnTo>
                <a:lnTo>
                  <a:pt x="12382" y="12700"/>
                </a:lnTo>
                <a:lnTo>
                  <a:pt x="20319" y="8890"/>
                </a:lnTo>
                <a:lnTo>
                  <a:pt x="20319" y="83185"/>
                </a:lnTo>
                <a:lnTo>
                  <a:pt x="952" y="83185"/>
                </a:lnTo>
                <a:lnTo>
                  <a:pt x="952" y="87312"/>
                </a:lnTo>
                <a:lnTo>
                  <a:pt x="6032" y="86995"/>
                </a:lnTo>
                <a:lnTo>
                  <a:pt x="38973" y="87034"/>
                </a:lnTo>
                <a:lnTo>
                  <a:pt x="45948" y="87128"/>
                </a:lnTo>
                <a:lnTo>
                  <a:pt x="51434" y="87312"/>
                </a:lnTo>
                <a:lnTo>
                  <a:pt x="51434" y="83185"/>
                </a:lnTo>
                <a:lnTo>
                  <a:pt x="32384" y="83185"/>
                </a:lnTo>
                <a:lnTo>
                  <a:pt x="32067" y="81915"/>
                </a:lnTo>
                <a:lnTo>
                  <a:pt x="32067" y="3175"/>
                </a:lnTo>
                <a:lnTo>
                  <a:pt x="32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665097" y="971334"/>
            <a:ext cx="83185" cy="146685"/>
            <a:chOff x="1665097" y="971334"/>
            <a:chExt cx="83185" cy="146685"/>
          </a:xfrm>
        </p:grpSpPr>
        <p:sp>
          <p:nvSpPr>
            <p:cNvPr id="9" name="object 9"/>
            <p:cNvSpPr/>
            <p:nvPr/>
          </p:nvSpPr>
          <p:spPr>
            <a:xfrm>
              <a:off x="1665097" y="971334"/>
              <a:ext cx="78105" cy="5715"/>
            </a:xfrm>
            <a:custGeom>
              <a:avLst/>
              <a:gdLst/>
              <a:ahLst/>
              <a:cxnLst/>
              <a:rect l="l" t="t" r="r" b="b"/>
              <a:pathLst>
                <a:path w="78105" h="5715">
                  <a:moveTo>
                    <a:pt x="77787" y="0"/>
                  </a:moveTo>
                  <a:lnTo>
                    <a:pt x="0" y="0"/>
                  </a:lnTo>
                  <a:lnTo>
                    <a:pt x="0" y="5715"/>
                  </a:lnTo>
                  <a:lnTo>
                    <a:pt x="38734" y="5715"/>
                  </a:lnTo>
                  <a:lnTo>
                    <a:pt x="77787" y="5715"/>
                  </a:lnTo>
                  <a:lnTo>
                    <a:pt x="777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1447" y="1009116"/>
              <a:ext cx="76834" cy="10858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66877" y="534573"/>
            <a:ext cx="4478655" cy="766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5" dirty="0">
                <a:latin typeface="Tahoma"/>
                <a:cs typeface="Tahoma"/>
              </a:rPr>
              <a:t>Suppose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25" dirty="0">
                <a:latin typeface="Arial"/>
                <a:cs typeface="Arial"/>
              </a:rPr>
              <a:t> </a:t>
            </a:r>
            <a:r>
              <a:rPr sz="1000" spc="45" dirty="0">
                <a:latin typeface="Tahoma"/>
                <a:cs typeface="Tahoma"/>
              </a:rPr>
              <a:t>=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3.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label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averaging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0000FF"/>
                </a:solidFill>
                <a:latin typeface="Tahoma"/>
                <a:cs typeface="Tahoma"/>
              </a:rPr>
              <a:t>multi-label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0" dirty="0">
                <a:solidFill>
                  <a:srgbClr val="0000FF"/>
                </a:solidFill>
                <a:latin typeface="Tahoma"/>
                <a:cs typeface="Tahoma"/>
              </a:rPr>
              <a:t>learning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problem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will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look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like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ahoma"/>
              <a:cs typeface="Tahoma"/>
            </a:endParaRPr>
          </a:p>
          <a:p>
            <a:pPr marL="1450975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Arial MT"/>
                <a:cs typeface="Arial MT"/>
              </a:rPr>
              <a:t>*</a:t>
            </a:r>
            <a:endParaRPr sz="1000">
              <a:latin typeface="Arial MT"/>
              <a:cs typeface="Arial MT"/>
            </a:endParaRPr>
          </a:p>
          <a:p>
            <a:pPr marR="98425" algn="ctr">
              <a:lnSpc>
                <a:spcPct val="100000"/>
              </a:lnSpc>
              <a:spcBef>
                <a:spcPts val="660"/>
              </a:spcBef>
            </a:pPr>
            <a:r>
              <a:rPr sz="1000" dirty="0">
                <a:latin typeface="Arial MT"/>
                <a:cs typeface="Arial MT"/>
              </a:rPr>
              <a:t>+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69859" y="1318361"/>
            <a:ext cx="51435" cy="87630"/>
          </a:xfrm>
          <a:custGeom>
            <a:avLst/>
            <a:gdLst/>
            <a:ahLst/>
            <a:cxnLst/>
            <a:rect l="l" t="t" r="r" b="b"/>
            <a:pathLst>
              <a:path w="51435" h="87630">
                <a:moveTo>
                  <a:pt x="31749" y="0"/>
                </a:moveTo>
                <a:lnTo>
                  <a:pt x="28257" y="0"/>
                </a:lnTo>
                <a:lnTo>
                  <a:pt x="20359" y="4772"/>
                </a:lnTo>
                <a:lnTo>
                  <a:pt x="12223" y="7223"/>
                </a:lnTo>
                <a:lnTo>
                  <a:pt x="5040" y="8126"/>
                </a:lnTo>
                <a:lnTo>
                  <a:pt x="0" y="8255"/>
                </a:lnTo>
                <a:lnTo>
                  <a:pt x="0" y="12382"/>
                </a:lnTo>
                <a:lnTo>
                  <a:pt x="12064" y="12382"/>
                </a:lnTo>
                <a:lnTo>
                  <a:pt x="20002" y="8890"/>
                </a:lnTo>
                <a:lnTo>
                  <a:pt x="20002" y="83185"/>
                </a:lnTo>
                <a:lnTo>
                  <a:pt x="952" y="83185"/>
                </a:lnTo>
                <a:lnTo>
                  <a:pt x="952" y="87312"/>
                </a:lnTo>
                <a:lnTo>
                  <a:pt x="6032" y="86995"/>
                </a:lnTo>
                <a:lnTo>
                  <a:pt x="38774" y="87034"/>
                </a:lnTo>
                <a:lnTo>
                  <a:pt x="45675" y="87128"/>
                </a:lnTo>
                <a:lnTo>
                  <a:pt x="51117" y="87312"/>
                </a:lnTo>
                <a:lnTo>
                  <a:pt x="51117" y="83185"/>
                </a:lnTo>
                <a:lnTo>
                  <a:pt x="32384" y="83185"/>
                </a:lnTo>
                <a:lnTo>
                  <a:pt x="31749" y="81597"/>
                </a:lnTo>
                <a:lnTo>
                  <a:pt x="31749" y="3175"/>
                </a:lnTo>
                <a:lnTo>
                  <a:pt x="317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656207" y="1458696"/>
            <a:ext cx="83185" cy="146685"/>
            <a:chOff x="1656207" y="1458696"/>
            <a:chExt cx="83185" cy="146685"/>
          </a:xfrm>
        </p:grpSpPr>
        <p:sp>
          <p:nvSpPr>
            <p:cNvPr id="14" name="object 14"/>
            <p:cNvSpPr/>
            <p:nvPr/>
          </p:nvSpPr>
          <p:spPr>
            <a:xfrm>
              <a:off x="1656207" y="1458696"/>
              <a:ext cx="77470" cy="5715"/>
            </a:xfrm>
            <a:custGeom>
              <a:avLst/>
              <a:gdLst/>
              <a:ahLst/>
              <a:cxnLst/>
              <a:rect l="l" t="t" r="r" b="b"/>
              <a:pathLst>
                <a:path w="77469" h="5715">
                  <a:moveTo>
                    <a:pt x="77470" y="0"/>
                  </a:moveTo>
                  <a:lnTo>
                    <a:pt x="0" y="0"/>
                  </a:lnTo>
                  <a:lnTo>
                    <a:pt x="0" y="5715"/>
                  </a:lnTo>
                  <a:lnTo>
                    <a:pt x="38417" y="5715"/>
                  </a:lnTo>
                  <a:lnTo>
                    <a:pt x="77470" y="5715"/>
                  </a:lnTo>
                  <a:lnTo>
                    <a:pt x="774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2239" y="1496479"/>
              <a:ext cx="76835" cy="108584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1667954" y="1883829"/>
            <a:ext cx="51435" cy="87630"/>
          </a:xfrm>
          <a:custGeom>
            <a:avLst/>
            <a:gdLst/>
            <a:ahLst/>
            <a:cxnLst/>
            <a:rect l="l" t="t" r="r" b="b"/>
            <a:pathLst>
              <a:path w="51435" h="87630">
                <a:moveTo>
                  <a:pt x="31749" y="0"/>
                </a:moveTo>
                <a:lnTo>
                  <a:pt x="28257" y="0"/>
                </a:lnTo>
                <a:lnTo>
                  <a:pt x="20359" y="4772"/>
                </a:lnTo>
                <a:lnTo>
                  <a:pt x="12223" y="7223"/>
                </a:lnTo>
                <a:lnTo>
                  <a:pt x="5040" y="8126"/>
                </a:lnTo>
                <a:lnTo>
                  <a:pt x="0" y="8254"/>
                </a:lnTo>
                <a:lnTo>
                  <a:pt x="0" y="12699"/>
                </a:lnTo>
                <a:lnTo>
                  <a:pt x="12064" y="12699"/>
                </a:lnTo>
                <a:lnTo>
                  <a:pt x="20002" y="8889"/>
                </a:lnTo>
                <a:lnTo>
                  <a:pt x="20002" y="83502"/>
                </a:lnTo>
                <a:lnTo>
                  <a:pt x="634" y="83502"/>
                </a:lnTo>
                <a:lnTo>
                  <a:pt x="634" y="87629"/>
                </a:lnTo>
                <a:lnTo>
                  <a:pt x="6032" y="86994"/>
                </a:lnTo>
                <a:lnTo>
                  <a:pt x="31695" y="87004"/>
                </a:lnTo>
                <a:lnTo>
                  <a:pt x="38774" y="87074"/>
                </a:lnTo>
                <a:lnTo>
                  <a:pt x="45675" y="87262"/>
                </a:lnTo>
                <a:lnTo>
                  <a:pt x="51117" y="87629"/>
                </a:lnTo>
                <a:lnTo>
                  <a:pt x="51117" y="83502"/>
                </a:lnTo>
                <a:lnTo>
                  <a:pt x="32384" y="83502"/>
                </a:lnTo>
                <a:lnTo>
                  <a:pt x="31749" y="81914"/>
                </a:lnTo>
                <a:lnTo>
                  <a:pt x="31749" y="3492"/>
                </a:lnTo>
                <a:lnTo>
                  <a:pt x="317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654301" y="2024481"/>
            <a:ext cx="83185" cy="146050"/>
            <a:chOff x="1654301" y="2024481"/>
            <a:chExt cx="83185" cy="146050"/>
          </a:xfrm>
        </p:grpSpPr>
        <p:sp>
          <p:nvSpPr>
            <p:cNvPr id="18" name="object 18"/>
            <p:cNvSpPr/>
            <p:nvPr/>
          </p:nvSpPr>
          <p:spPr>
            <a:xfrm>
              <a:off x="1654301" y="2024481"/>
              <a:ext cx="77470" cy="5715"/>
            </a:xfrm>
            <a:custGeom>
              <a:avLst/>
              <a:gdLst/>
              <a:ahLst/>
              <a:cxnLst/>
              <a:rect l="l" t="t" r="r" b="b"/>
              <a:pathLst>
                <a:path w="77469" h="5714">
                  <a:moveTo>
                    <a:pt x="77470" y="0"/>
                  </a:moveTo>
                  <a:lnTo>
                    <a:pt x="0" y="0"/>
                  </a:lnTo>
                  <a:lnTo>
                    <a:pt x="0" y="5397"/>
                  </a:lnTo>
                  <a:lnTo>
                    <a:pt x="38417" y="5397"/>
                  </a:lnTo>
                  <a:lnTo>
                    <a:pt x="77470" y="5397"/>
                  </a:lnTo>
                  <a:lnTo>
                    <a:pt x="774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0334" y="2061946"/>
              <a:ext cx="76834" cy="10858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782889" y="1384084"/>
            <a:ext cx="749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*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78444" y="1645068"/>
            <a:ext cx="822325" cy="481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+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*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16786" y="1303756"/>
            <a:ext cx="2959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y</a:t>
            </a:r>
            <a:r>
              <a:rPr sz="1500" b="1" spc="-85" dirty="0">
                <a:latin typeface="Arial"/>
                <a:cs typeface="Arial"/>
              </a:rPr>
              <a:t> </a:t>
            </a:r>
            <a:r>
              <a:rPr sz="1500" dirty="0">
                <a:latin typeface="Arial MT"/>
                <a:cs typeface="Arial MT"/>
              </a:rPr>
              <a:t>=</a:t>
            </a:r>
            <a:endParaRPr sz="1500">
              <a:latin typeface="Arial MT"/>
              <a:cs typeface="Arial MT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3440557" y="1328521"/>
          <a:ext cx="1330959" cy="258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65"/>
                <a:gridCol w="266065"/>
                <a:gridCol w="266064"/>
                <a:gridCol w="266065"/>
                <a:gridCol w="266700"/>
              </a:tblGrid>
              <a:tr h="258445"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88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95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0.33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0.66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0.33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77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3265932" y="1323124"/>
            <a:ext cx="1371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 MT"/>
                <a:cs typeface="Arial MT"/>
              </a:rPr>
              <a:t>=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62464" y="1600301"/>
            <a:ext cx="128841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spc="-5" dirty="0">
                <a:latin typeface="Arial MT"/>
                <a:cs typeface="Arial MT"/>
              </a:rPr>
              <a:t>#1 label</a:t>
            </a:r>
            <a:r>
              <a:rPr sz="450" spc="155" dirty="0">
                <a:latin typeface="Arial MT"/>
                <a:cs typeface="Arial MT"/>
              </a:rPr>
              <a:t> </a:t>
            </a:r>
            <a:r>
              <a:rPr sz="450" spc="160" dirty="0">
                <a:latin typeface="Arial MT"/>
                <a:cs typeface="Arial MT"/>
              </a:rPr>
              <a:t> </a:t>
            </a:r>
            <a:r>
              <a:rPr sz="675" spc="-7" baseline="6172" dirty="0">
                <a:latin typeface="Arial MT"/>
                <a:cs typeface="Arial MT"/>
              </a:rPr>
              <a:t>#4</a:t>
            </a:r>
            <a:r>
              <a:rPr sz="675" baseline="6172" dirty="0">
                <a:latin typeface="Arial MT"/>
                <a:cs typeface="Arial MT"/>
              </a:rPr>
              <a:t> </a:t>
            </a:r>
            <a:r>
              <a:rPr sz="675" spc="-7" baseline="6172" dirty="0">
                <a:latin typeface="Arial MT"/>
                <a:cs typeface="Arial MT"/>
              </a:rPr>
              <a:t>label</a:t>
            </a:r>
            <a:r>
              <a:rPr sz="675" spc="442" baseline="6172" dirty="0">
                <a:latin typeface="Arial MT"/>
                <a:cs typeface="Arial MT"/>
              </a:rPr>
              <a:t> </a:t>
            </a:r>
            <a:r>
              <a:rPr sz="450" spc="-5" dirty="0">
                <a:latin typeface="Arial MT"/>
                <a:cs typeface="Arial MT"/>
              </a:rPr>
              <a:t>#3</a:t>
            </a:r>
            <a:r>
              <a:rPr sz="450" dirty="0">
                <a:latin typeface="Arial MT"/>
                <a:cs typeface="Arial MT"/>
              </a:rPr>
              <a:t> </a:t>
            </a:r>
            <a:r>
              <a:rPr sz="450" spc="-5" dirty="0">
                <a:latin typeface="Arial MT"/>
                <a:cs typeface="Arial MT"/>
              </a:rPr>
              <a:t>label</a:t>
            </a:r>
            <a:r>
              <a:rPr sz="450" spc="195" dirty="0">
                <a:latin typeface="Arial MT"/>
                <a:cs typeface="Arial MT"/>
              </a:rPr>
              <a:t>  </a:t>
            </a:r>
            <a:r>
              <a:rPr sz="675" spc="-7" baseline="6172" dirty="0">
                <a:latin typeface="Arial MT"/>
                <a:cs typeface="Arial MT"/>
              </a:rPr>
              <a:t>#2</a:t>
            </a:r>
            <a:r>
              <a:rPr sz="675" spc="-22" baseline="6172" dirty="0">
                <a:latin typeface="Arial MT"/>
                <a:cs typeface="Arial MT"/>
              </a:rPr>
              <a:t> </a:t>
            </a:r>
            <a:r>
              <a:rPr sz="675" spc="-7" baseline="6172" dirty="0">
                <a:latin typeface="Arial MT"/>
                <a:cs typeface="Arial MT"/>
              </a:rPr>
              <a:t>label</a:t>
            </a:r>
            <a:r>
              <a:rPr sz="675" spc="465" baseline="6172" dirty="0">
                <a:latin typeface="Arial MT"/>
                <a:cs typeface="Arial MT"/>
              </a:rPr>
              <a:t> </a:t>
            </a:r>
            <a:r>
              <a:rPr sz="675" spc="-7" baseline="6172" dirty="0">
                <a:latin typeface="Arial MT"/>
                <a:cs typeface="Arial MT"/>
              </a:rPr>
              <a:t>#3</a:t>
            </a:r>
            <a:r>
              <a:rPr sz="675" spc="-15" baseline="6172" dirty="0">
                <a:latin typeface="Arial MT"/>
                <a:cs typeface="Arial MT"/>
              </a:rPr>
              <a:t> </a:t>
            </a:r>
            <a:r>
              <a:rPr sz="675" spc="-7" baseline="6172" dirty="0">
                <a:latin typeface="Arial MT"/>
                <a:cs typeface="Arial MT"/>
              </a:rPr>
              <a:t>label</a:t>
            </a:r>
            <a:endParaRPr sz="675" baseline="6172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27" name="object 27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20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441579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4064C"/>
                </a:solidFill>
                <a:latin typeface="Tahoma"/>
                <a:cs typeface="Tahoma"/>
              </a:rPr>
              <a:t>-N</a:t>
            </a:r>
            <a:r>
              <a:rPr sz="1400" b="1" spc="60" dirty="0">
                <a:solidFill>
                  <a:srgbClr val="04064C"/>
                </a:solidFill>
                <a:latin typeface="Tahoma"/>
                <a:cs typeface="Tahoma"/>
              </a:rPr>
              <a:t>N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f</a:t>
            </a:r>
            <a:r>
              <a:rPr sz="1400" b="1" spc="-125" dirty="0">
                <a:solidFill>
                  <a:srgbClr val="04064C"/>
                </a:solidFill>
                <a:latin typeface="Tahoma"/>
                <a:cs typeface="Tahoma"/>
              </a:rPr>
              <a:t>o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r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04064C"/>
                </a:solidFill>
                <a:latin typeface="Tahoma"/>
                <a:cs typeface="Tahoma"/>
              </a:rPr>
              <a:t>Multi-La</a:t>
            </a:r>
            <a:r>
              <a:rPr sz="1400" b="1" dirty="0">
                <a:solidFill>
                  <a:srgbClr val="04064C"/>
                </a:solidFill>
                <a:latin typeface="Tahoma"/>
                <a:cs typeface="Tahoma"/>
              </a:rPr>
              <a:t>b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el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Le</a:t>
            </a:r>
            <a:r>
              <a:rPr sz="1400" b="1" spc="-100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rning:</a:t>
            </a:r>
            <a:r>
              <a:rPr sz="1400" b="1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04064C"/>
                </a:solidFill>
                <a:latin typeface="Tahoma"/>
                <a:cs typeface="Tahoma"/>
              </a:rPr>
              <a:t>Pict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orial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Illustration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611669"/>
            <a:ext cx="59601" cy="59601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20367" y="829094"/>
          <a:ext cx="1335404" cy="2582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"/>
                <a:gridCol w="266700"/>
                <a:gridCol w="267334"/>
                <a:gridCol w="266700"/>
                <a:gridCol w="267970"/>
              </a:tblGrid>
              <a:tr h="258286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3539" y="1333601"/>
          <a:ext cx="1336037" cy="258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"/>
                <a:gridCol w="266700"/>
                <a:gridCol w="267334"/>
                <a:gridCol w="267334"/>
                <a:gridCol w="267969"/>
              </a:tblGrid>
              <a:tr h="258444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893379" y="1882241"/>
          <a:ext cx="1332228" cy="257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65"/>
                <a:gridCol w="266065"/>
                <a:gridCol w="266700"/>
                <a:gridCol w="266064"/>
                <a:gridCol w="267334"/>
              </a:tblGrid>
              <a:tr h="257809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28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678749" y="830999"/>
            <a:ext cx="51435" cy="87630"/>
          </a:xfrm>
          <a:custGeom>
            <a:avLst/>
            <a:gdLst/>
            <a:ahLst/>
            <a:cxnLst/>
            <a:rect l="l" t="t" r="r" b="b"/>
            <a:pathLst>
              <a:path w="51435" h="87630">
                <a:moveTo>
                  <a:pt x="32067" y="0"/>
                </a:moveTo>
                <a:lnTo>
                  <a:pt x="28575" y="0"/>
                </a:lnTo>
                <a:lnTo>
                  <a:pt x="20493" y="4772"/>
                </a:lnTo>
                <a:lnTo>
                  <a:pt x="12263" y="7223"/>
                </a:lnTo>
                <a:lnTo>
                  <a:pt x="5045" y="8126"/>
                </a:lnTo>
                <a:lnTo>
                  <a:pt x="0" y="8255"/>
                </a:lnTo>
                <a:lnTo>
                  <a:pt x="0" y="12700"/>
                </a:lnTo>
                <a:lnTo>
                  <a:pt x="12382" y="12700"/>
                </a:lnTo>
                <a:lnTo>
                  <a:pt x="20319" y="8890"/>
                </a:lnTo>
                <a:lnTo>
                  <a:pt x="20319" y="83185"/>
                </a:lnTo>
                <a:lnTo>
                  <a:pt x="952" y="83185"/>
                </a:lnTo>
                <a:lnTo>
                  <a:pt x="952" y="87312"/>
                </a:lnTo>
                <a:lnTo>
                  <a:pt x="6032" y="86995"/>
                </a:lnTo>
                <a:lnTo>
                  <a:pt x="38973" y="87034"/>
                </a:lnTo>
                <a:lnTo>
                  <a:pt x="45948" y="87128"/>
                </a:lnTo>
                <a:lnTo>
                  <a:pt x="51434" y="87312"/>
                </a:lnTo>
                <a:lnTo>
                  <a:pt x="51434" y="83185"/>
                </a:lnTo>
                <a:lnTo>
                  <a:pt x="32384" y="83185"/>
                </a:lnTo>
                <a:lnTo>
                  <a:pt x="32067" y="81915"/>
                </a:lnTo>
                <a:lnTo>
                  <a:pt x="32067" y="3175"/>
                </a:lnTo>
                <a:lnTo>
                  <a:pt x="32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665097" y="971334"/>
            <a:ext cx="83185" cy="146685"/>
            <a:chOff x="1665097" y="971334"/>
            <a:chExt cx="83185" cy="146685"/>
          </a:xfrm>
        </p:grpSpPr>
        <p:sp>
          <p:nvSpPr>
            <p:cNvPr id="9" name="object 9"/>
            <p:cNvSpPr/>
            <p:nvPr/>
          </p:nvSpPr>
          <p:spPr>
            <a:xfrm>
              <a:off x="1665097" y="971334"/>
              <a:ext cx="78105" cy="5715"/>
            </a:xfrm>
            <a:custGeom>
              <a:avLst/>
              <a:gdLst/>
              <a:ahLst/>
              <a:cxnLst/>
              <a:rect l="l" t="t" r="r" b="b"/>
              <a:pathLst>
                <a:path w="78105" h="5715">
                  <a:moveTo>
                    <a:pt x="77787" y="0"/>
                  </a:moveTo>
                  <a:lnTo>
                    <a:pt x="0" y="0"/>
                  </a:lnTo>
                  <a:lnTo>
                    <a:pt x="0" y="5715"/>
                  </a:lnTo>
                  <a:lnTo>
                    <a:pt x="38734" y="5715"/>
                  </a:lnTo>
                  <a:lnTo>
                    <a:pt x="77787" y="5715"/>
                  </a:lnTo>
                  <a:lnTo>
                    <a:pt x="777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1447" y="1009116"/>
              <a:ext cx="76834" cy="10858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66877" y="534573"/>
            <a:ext cx="4478655" cy="766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5" dirty="0">
                <a:latin typeface="Tahoma"/>
                <a:cs typeface="Tahoma"/>
              </a:rPr>
              <a:t>Suppose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25" dirty="0">
                <a:latin typeface="Arial"/>
                <a:cs typeface="Arial"/>
              </a:rPr>
              <a:t> </a:t>
            </a:r>
            <a:r>
              <a:rPr sz="1000" spc="45" dirty="0">
                <a:latin typeface="Tahoma"/>
                <a:cs typeface="Tahoma"/>
              </a:rPr>
              <a:t>=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3.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label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averaging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0000FF"/>
                </a:solidFill>
                <a:latin typeface="Tahoma"/>
                <a:cs typeface="Tahoma"/>
              </a:rPr>
              <a:t>multi-label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0" dirty="0">
                <a:solidFill>
                  <a:srgbClr val="0000FF"/>
                </a:solidFill>
                <a:latin typeface="Tahoma"/>
                <a:cs typeface="Tahoma"/>
              </a:rPr>
              <a:t>learning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problem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will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look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like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ahoma"/>
              <a:cs typeface="Tahoma"/>
            </a:endParaRPr>
          </a:p>
          <a:p>
            <a:pPr marL="1450975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Arial MT"/>
                <a:cs typeface="Arial MT"/>
              </a:rPr>
              <a:t>*</a:t>
            </a:r>
            <a:endParaRPr sz="1000">
              <a:latin typeface="Arial MT"/>
              <a:cs typeface="Arial MT"/>
            </a:endParaRPr>
          </a:p>
          <a:p>
            <a:pPr marR="98425" algn="ctr">
              <a:lnSpc>
                <a:spcPct val="100000"/>
              </a:lnSpc>
              <a:spcBef>
                <a:spcPts val="660"/>
              </a:spcBef>
            </a:pPr>
            <a:r>
              <a:rPr sz="1000" dirty="0">
                <a:latin typeface="Arial MT"/>
                <a:cs typeface="Arial MT"/>
              </a:rPr>
              <a:t>+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69859" y="1318361"/>
            <a:ext cx="51435" cy="87630"/>
          </a:xfrm>
          <a:custGeom>
            <a:avLst/>
            <a:gdLst/>
            <a:ahLst/>
            <a:cxnLst/>
            <a:rect l="l" t="t" r="r" b="b"/>
            <a:pathLst>
              <a:path w="51435" h="87630">
                <a:moveTo>
                  <a:pt x="31749" y="0"/>
                </a:moveTo>
                <a:lnTo>
                  <a:pt x="28257" y="0"/>
                </a:lnTo>
                <a:lnTo>
                  <a:pt x="20359" y="4772"/>
                </a:lnTo>
                <a:lnTo>
                  <a:pt x="12223" y="7223"/>
                </a:lnTo>
                <a:lnTo>
                  <a:pt x="5040" y="8126"/>
                </a:lnTo>
                <a:lnTo>
                  <a:pt x="0" y="8255"/>
                </a:lnTo>
                <a:lnTo>
                  <a:pt x="0" y="12382"/>
                </a:lnTo>
                <a:lnTo>
                  <a:pt x="12064" y="12382"/>
                </a:lnTo>
                <a:lnTo>
                  <a:pt x="20002" y="8890"/>
                </a:lnTo>
                <a:lnTo>
                  <a:pt x="20002" y="83185"/>
                </a:lnTo>
                <a:lnTo>
                  <a:pt x="952" y="83185"/>
                </a:lnTo>
                <a:lnTo>
                  <a:pt x="952" y="87312"/>
                </a:lnTo>
                <a:lnTo>
                  <a:pt x="6032" y="86995"/>
                </a:lnTo>
                <a:lnTo>
                  <a:pt x="38774" y="87034"/>
                </a:lnTo>
                <a:lnTo>
                  <a:pt x="45675" y="87128"/>
                </a:lnTo>
                <a:lnTo>
                  <a:pt x="51117" y="87312"/>
                </a:lnTo>
                <a:lnTo>
                  <a:pt x="51117" y="83185"/>
                </a:lnTo>
                <a:lnTo>
                  <a:pt x="32384" y="83185"/>
                </a:lnTo>
                <a:lnTo>
                  <a:pt x="31749" y="81597"/>
                </a:lnTo>
                <a:lnTo>
                  <a:pt x="31749" y="3175"/>
                </a:lnTo>
                <a:lnTo>
                  <a:pt x="317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656207" y="1458696"/>
            <a:ext cx="83185" cy="146685"/>
            <a:chOff x="1656207" y="1458696"/>
            <a:chExt cx="83185" cy="146685"/>
          </a:xfrm>
        </p:grpSpPr>
        <p:sp>
          <p:nvSpPr>
            <p:cNvPr id="14" name="object 14"/>
            <p:cNvSpPr/>
            <p:nvPr/>
          </p:nvSpPr>
          <p:spPr>
            <a:xfrm>
              <a:off x="1656207" y="1458696"/>
              <a:ext cx="77470" cy="5715"/>
            </a:xfrm>
            <a:custGeom>
              <a:avLst/>
              <a:gdLst/>
              <a:ahLst/>
              <a:cxnLst/>
              <a:rect l="l" t="t" r="r" b="b"/>
              <a:pathLst>
                <a:path w="77469" h="5715">
                  <a:moveTo>
                    <a:pt x="77470" y="0"/>
                  </a:moveTo>
                  <a:lnTo>
                    <a:pt x="0" y="0"/>
                  </a:lnTo>
                  <a:lnTo>
                    <a:pt x="0" y="5715"/>
                  </a:lnTo>
                  <a:lnTo>
                    <a:pt x="38417" y="5715"/>
                  </a:lnTo>
                  <a:lnTo>
                    <a:pt x="77470" y="5715"/>
                  </a:lnTo>
                  <a:lnTo>
                    <a:pt x="774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2239" y="1496479"/>
              <a:ext cx="76835" cy="108584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1667954" y="1883829"/>
            <a:ext cx="51435" cy="87630"/>
          </a:xfrm>
          <a:custGeom>
            <a:avLst/>
            <a:gdLst/>
            <a:ahLst/>
            <a:cxnLst/>
            <a:rect l="l" t="t" r="r" b="b"/>
            <a:pathLst>
              <a:path w="51435" h="87630">
                <a:moveTo>
                  <a:pt x="31749" y="0"/>
                </a:moveTo>
                <a:lnTo>
                  <a:pt x="28257" y="0"/>
                </a:lnTo>
                <a:lnTo>
                  <a:pt x="20359" y="4772"/>
                </a:lnTo>
                <a:lnTo>
                  <a:pt x="12223" y="7223"/>
                </a:lnTo>
                <a:lnTo>
                  <a:pt x="5040" y="8126"/>
                </a:lnTo>
                <a:lnTo>
                  <a:pt x="0" y="8254"/>
                </a:lnTo>
                <a:lnTo>
                  <a:pt x="0" y="12699"/>
                </a:lnTo>
                <a:lnTo>
                  <a:pt x="12064" y="12699"/>
                </a:lnTo>
                <a:lnTo>
                  <a:pt x="20002" y="8889"/>
                </a:lnTo>
                <a:lnTo>
                  <a:pt x="20002" y="83502"/>
                </a:lnTo>
                <a:lnTo>
                  <a:pt x="634" y="83502"/>
                </a:lnTo>
                <a:lnTo>
                  <a:pt x="634" y="87629"/>
                </a:lnTo>
                <a:lnTo>
                  <a:pt x="6032" y="86994"/>
                </a:lnTo>
                <a:lnTo>
                  <a:pt x="31695" y="87004"/>
                </a:lnTo>
                <a:lnTo>
                  <a:pt x="38774" y="87074"/>
                </a:lnTo>
                <a:lnTo>
                  <a:pt x="45675" y="87262"/>
                </a:lnTo>
                <a:lnTo>
                  <a:pt x="51117" y="87629"/>
                </a:lnTo>
                <a:lnTo>
                  <a:pt x="51117" y="83502"/>
                </a:lnTo>
                <a:lnTo>
                  <a:pt x="32384" y="83502"/>
                </a:lnTo>
                <a:lnTo>
                  <a:pt x="31749" y="81914"/>
                </a:lnTo>
                <a:lnTo>
                  <a:pt x="31749" y="3492"/>
                </a:lnTo>
                <a:lnTo>
                  <a:pt x="317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654301" y="2024481"/>
            <a:ext cx="83185" cy="146050"/>
            <a:chOff x="1654301" y="2024481"/>
            <a:chExt cx="83185" cy="146050"/>
          </a:xfrm>
        </p:grpSpPr>
        <p:sp>
          <p:nvSpPr>
            <p:cNvPr id="18" name="object 18"/>
            <p:cNvSpPr/>
            <p:nvPr/>
          </p:nvSpPr>
          <p:spPr>
            <a:xfrm>
              <a:off x="1654301" y="2024481"/>
              <a:ext cx="77470" cy="5715"/>
            </a:xfrm>
            <a:custGeom>
              <a:avLst/>
              <a:gdLst/>
              <a:ahLst/>
              <a:cxnLst/>
              <a:rect l="l" t="t" r="r" b="b"/>
              <a:pathLst>
                <a:path w="77469" h="5714">
                  <a:moveTo>
                    <a:pt x="77470" y="0"/>
                  </a:moveTo>
                  <a:lnTo>
                    <a:pt x="0" y="0"/>
                  </a:lnTo>
                  <a:lnTo>
                    <a:pt x="0" y="5397"/>
                  </a:lnTo>
                  <a:lnTo>
                    <a:pt x="38417" y="5397"/>
                  </a:lnTo>
                  <a:lnTo>
                    <a:pt x="77470" y="5397"/>
                  </a:lnTo>
                  <a:lnTo>
                    <a:pt x="774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0334" y="2061946"/>
              <a:ext cx="76834" cy="10858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782889" y="1384084"/>
            <a:ext cx="749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*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16786" y="1303756"/>
            <a:ext cx="2959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y</a:t>
            </a:r>
            <a:r>
              <a:rPr sz="1500" b="1" spc="-85" dirty="0">
                <a:latin typeface="Arial"/>
                <a:cs typeface="Arial"/>
              </a:rPr>
              <a:t> </a:t>
            </a:r>
            <a:r>
              <a:rPr sz="1500" dirty="0">
                <a:latin typeface="Arial MT"/>
                <a:cs typeface="Arial MT"/>
              </a:rPr>
              <a:t>=</a:t>
            </a:r>
            <a:endParaRPr sz="1500">
              <a:latin typeface="Arial MT"/>
              <a:cs typeface="Arial MT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3440557" y="1328521"/>
          <a:ext cx="1330959" cy="258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65"/>
                <a:gridCol w="266065"/>
                <a:gridCol w="266064"/>
                <a:gridCol w="266065"/>
                <a:gridCol w="266700"/>
              </a:tblGrid>
              <a:tr h="258445"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88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95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0.33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0.66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0.33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77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265932" y="1323124"/>
            <a:ext cx="1371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 MT"/>
                <a:cs typeface="Arial MT"/>
              </a:rPr>
              <a:t>=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62464" y="1600301"/>
            <a:ext cx="128841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spc="-5" dirty="0">
                <a:latin typeface="Arial MT"/>
                <a:cs typeface="Arial MT"/>
              </a:rPr>
              <a:t>#1 label</a:t>
            </a:r>
            <a:r>
              <a:rPr sz="450" spc="155" dirty="0">
                <a:latin typeface="Arial MT"/>
                <a:cs typeface="Arial MT"/>
              </a:rPr>
              <a:t> </a:t>
            </a:r>
            <a:r>
              <a:rPr sz="450" spc="160" dirty="0">
                <a:latin typeface="Arial MT"/>
                <a:cs typeface="Arial MT"/>
              </a:rPr>
              <a:t> </a:t>
            </a:r>
            <a:r>
              <a:rPr sz="675" spc="-7" baseline="6172" dirty="0">
                <a:latin typeface="Arial MT"/>
                <a:cs typeface="Arial MT"/>
              </a:rPr>
              <a:t>#4</a:t>
            </a:r>
            <a:r>
              <a:rPr sz="675" baseline="6172" dirty="0">
                <a:latin typeface="Arial MT"/>
                <a:cs typeface="Arial MT"/>
              </a:rPr>
              <a:t> </a:t>
            </a:r>
            <a:r>
              <a:rPr sz="675" spc="-7" baseline="6172" dirty="0">
                <a:latin typeface="Arial MT"/>
                <a:cs typeface="Arial MT"/>
              </a:rPr>
              <a:t>label</a:t>
            </a:r>
            <a:r>
              <a:rPr sz="675" spc="442" baseline="6172" dirty="0">
                <a:latin typeface="Arial MT"/>
                <a:cs typeface="Arial MT"/>
              </a:rPr>
              <a:t> </a:t>
            </a:r>
            <a:r>
              <a:rPr sz="450" spc="-5" dirty="0">
                <a:latin typeface="Arial MT"/>
                <a:cs typeface="Arial MT"/>
              </a:rPr>
              <a:t>#3</a:t>
            </a:r>
            <a:r>
              <a:rPr sz="450" dirty="0">
                <a:latin typeface="Arial MT"/>
                <a:cs typeface="Arial MT"/>
              </a:rPr>
              <a:t> </a:t>
            </a:r>
            <a:r>
              <a:rPr sz="450" spc="-5" dirty="0">
                <a:latin typeface="Arial MT"/>
                <a:cs typeface="Arial MT"/>
              </a:rPr>
              <a:t>label</a:t>
            </a:r>
            <a:r>
              <a:rPr sz="450" spc="195" dirty="0">
                <a:latin typeface="Arial MT"/>
                <a:cs typeface="Arial MT"/>
              </a:rPr>
              <a:t>  </a:t>
            </a:r>
            <a:r>
              <a:rPr sz="675" spc="-7" baseline="6172" dirty="0">
                <a:latin typeface="Arial MT"/>
                <a:cs typeface="Arial MT"/>
              </a:rPr>
              <a:t>#2</a:t>
            </a:r>
            <a:r>
              <a:rPr sz="675" spc="-22" baseline="6172" dirty="0">
                <a:latin typeface="Arial MT"/>
                <a:cs typeface="Arial MT"/>
              </a:rPr>
              <a:t> </a:t>
            </a:r>
            <a:r>
              <a:rPr sz="675" spc="-7" baseline="6172" dirty="0">
                <a:latin typeface="Arial MT"/>
                <a:cs typeface="Arial MT"/>
              </a:rPr>
              <a:t>label</a:t>
            </a:r>
            <a:r>
              <a:rPr sz="675" spc="465" baseline="6172" dirty="0">
                <a:latin typeface="Arial MT"/>
                <a:cs typeface="Arial MT"/>
              </a:rPr>
              <a:t> </a:t>
            </a:r>
            <a:r>
              <a:rPr sz="675" spc="-7" baseline="6172" dirty="0">
                <a:latin typeface="Arial MT"/>
                <a:cs typeface="Arial MT"/>
              </a:rPr>
              <a:t>#3</a:t>
            </a:r>
            <a:r>
              <a:rPr sz="675" spc="-15" baseline="6172" dirty="0">
                <a:latin typeface="Arial MT"/>
                <a:cs typeface="Arial MT"/>
              </a:rPr>
              <a:t> </a:t>
            </a:r>
            <a:r>
              <a:rPr sz="675" spc="-7" baseline="6172" dirty="0">
                <a:latin typeface="Arial MT"/>
                <a:cs typeface="Arial MT"/>
              </a:rPr>
              <a:t>label</a:t>
            </a:r>
            <a:endParaRPr sz="675" baseline="6172">
              <a:latin typeface="Arial MT"/>
              <a:cs typeface="Arial MT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2302052"/>
            <a:ext cx="59601" cy="5960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1347" y="2509748"/>
            <a:ext cx="48018" cy="4801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1347" y="2707449"/>
            <a:ext cx="48018" cy="48018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366877" y="1645068"/>
            <a:ext cx="4959350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82930" algn="ctr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+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Arial MT"/>
              <a:cs typeface="Arial MT"/>
            </a:endParaRPr>
          </a:p>
          <a:p>
            <a:pPr marL="1423670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*</a:t>
            </a:r>
            <a:endParaRPr sz="1000">
              <a:latin typeface="Arial MT"/>
              <a:cs typeface="Arial MT"/>
            </a:endParaRPr>
          </a:p>
          <a:p>
            <a:pPr marR="541655" algn="ctr">
              <a:lnSpc>
                <a:spcPct val="100000"/>
              </a:lnSpc>
              <a:spcBef>
                <a:spcPts val="969"/>
              </a:spcBef>
            </a:pPr>
            <a:r>
              <a:rPr sz="1000" spc="-20" dirty="0">
                <a:latin typeface="Tahoma"/>
                <a:cs typeface="Tahoma"/>
              </a:rPr>
              <a:t>Note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90" dirty="0">
                <a:latin typeface="Tahoma"/>
                <a:cs typeface="Tahoma"/>
              </a:rPr>
              <a:t>we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final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b="1" i="1" spc="5" dirty="0">
                <a:latin typeface="Corbel"/>
                <a:cs typeface="Corbel"/>
              </a:rPr>
              <a:t>y </a:t>
            </a:r>
            <a:r>
              <a:rPr sz="1000" b="1" i="1" spc="30" dirty="0">
                <a:latin typeface="Corbel"/>
                <a:cs typeface="Corbel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rank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labels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based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real-valued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scores</a:t>
            </a:r>
            <a:endParaRPr sz="1000">
              <a:latin typeface="Tahoma"/>
              <a:cs typeface="Tahoma"/>
            </a:endParaRPr>
          </a:p>
          <a:p>
            <a:pPr marL="265430">
              <a:lnSpc>
                <a:spcPct val="100000"/>
              </a:lnSpc>
              <a:spcBef>
                <a:spcPts val="445"/>
              </a:spcBef>
            </a:pPr>
            <a:r>
              <a:rPr sz="900" spc="-10" dirty="0">
                <a:latin typeface="Tahoma"/>
                <a:cs typeface="Tahoma"/>
              </a:rPr>
              <a:t>Can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50" dirty="0">
                <a:latin typeface="Tahoma"/>
                <a:cs typeface="Tahoma"/>
              </a:rPr>
              <a:t>use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it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to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predict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best,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best-2,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best-3,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and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so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on..</a:t>
            </a:r>
            <a:endParaRPr sz="900">
              <a:latin typeface="Tahoma"/>
              <a:cs typeface="Tahoma"/>
            </a:endParaRPr>
          </a:p>
          <a:p>
            <a:pPr marL="265430" marR="5080">
              <a:lnSpc>
                <a:spcPct val="101499"/>
              </a:lnSpc>
              <a:spcBef>
                <a:spcPts val="459"/>
              </a:spcBef>
            </a:pPr>
            <a:r>
              <a:rPr sz="900" spc="-15" dirty="0">
                <a:latin typeface="Tahoma"/>
                <a:cs typeface="Tahoma"/>
              </a:rPr>
              <a:t>Note:</a:t>
            </a:r>
            <a:r>
              <a:rPr sz="900" spc="13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This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is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why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multi-label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learning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is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often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used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in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some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ranking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problems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where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70" dirty="0">
                <a:latin typeface="Tahoma"/>
                <a:cs typeface="Tahoma"/>
              </a:rPr>
              <a:t>we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wish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to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predict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a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ranking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possible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labels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an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input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can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have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30" name="object 30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20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350520"/>
          </a:xfrm>
          <a:custGeom>
            <a:avLst/>
            <a:gdLst/>
            <a:ahLst/>
            <a:cxnLst/>
            <a:rect l="l" t="t" r="r" b="b"/>
            <a:pathLst>
              <a:path w="5760085" h="350520">
                <a:moveTo>
                  <a:pt x="5759996" y="0"/>
                </a:moveTo>
                <a:lnTo>
                  <a:pt x="0" y="0"/>
                </a:lnTo>
                <a:lnTo>
                  <a:pt x="0" y="350126"/>
                </a:lnTo>
                <a:lnTo>
                  <a:pt x="5759996" y="350126"/>
                </a:lnTo>
                <a:lnTo>
                  <a:pt x="5759996" y="0"/>
                </a:lnTo>
                <a:close/>
              </a:path>
            </a:pathLst>
          </a:custGeom>
          <a:solidFill>
            <a:srgbClr val="FCB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29241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" dirty="0">
                <a:solidFill>
                  <a:srgbClr val="04064C"/>
                </a:solidFill>
                <a:latin typeface="Tahoma"/>
                <a:cs typeface="Tahoma"/>
              </a:rPr>
              <a:t>H</a:t>
            </a: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o</a:t>
            </a:r>
            <a:r>
              <a:rPr sz="1400" b="1" spc="-180" dirty="0">
                <a:solidFill>
                  <a:srgbClr val="04064C"/>
                </a:solidFill>
                <a:latin typeface="Tahoma"/>
                <a:cs typeface="Tahoma"/>
              </a:rPr>
              <a:t>w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04064C"/>
                </a:solidFill>
                <a:latin typeface="Tahoma"/>
                <a:cs typeface="Tahoma"/>
              </a:rPr>
              <a:t>to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Select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:</a:t>
            </a:r>
            <a:r>
              <a:rPr sz="1400" b="1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04064C"/>
                </a:solidFill>
                <a:latin typeface="Tahoma"/>
                <a:cs typeface="Tahoma"/>
              </a:rPr>
              <a:t>Cross-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V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alidation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2579"/>
            <a:ext cx="59601" cy="596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6877" y="445482"/>
            <a:ext cx="33369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We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cross-validation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select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“optimal”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value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7" name="object 7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21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29241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" dirty="0">
                <a:solidFill>
                  <a:srgbClr val="04064C"/>
                </a:solidFill>
                <a:latin typeface="Tahoma"/>
                <a:cs typeface="Tahoma"/>
              </a:rPr>
              <a:t>H</a:t>
            </a: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o</a:t>
            </a:r>
            <a:r>
              <a:rPr sz="1400" b="1" spc="-180" dirty="0">
                <a:solidFill>
                  <a:srgbClr val="04064C"/>
                </a:solidFill>
                <a:latin typeface="Tahoma"/>
                <a:cs typeface="Tahoma"/>
              </a:rPr>
              <a:t>w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04064C"/>
                </a:solidFill>
                <a:latin typeface="Tahoma"/>
                <a:cs typeface="Tahoma"/>
              </a:rPr>
              <a:t>to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Select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:</a:t>
            </a:r>
            <a:r>
              <a:rPr sz="1400" b="1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04064C"/>
                </a:solidFill>
                <a:latin typeface="Tahoma"/>
                <a:cs typeface="Tahoma"/>
              </a:rPr>
              <a:t>Cross-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V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alidation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2579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386302"/>
            <a:ext cx="5159375" cy="44767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000" spc="-40" dirty="0">
                <a:latin typeface="Tahoma"/>
                <a:cs typeface="Tahoma"/>
              </a:rPr>
              <a:t>We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cross-validation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select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“optimal”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value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000" spc="-30" dirty="0">
                <a:latin typeface="Tahoma"/>
                <a:cs typeface="Tahoma"/>
              </a:rPr>
              <a:t>Cross-validation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-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Divide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into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two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parts: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actual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set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and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validation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set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733590"/>
            <a:ext cx="59601" cy="5960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028901" y="883323"/>
            <a:ext cx="533400" cy="1285875"/>
            <a:chOff x="2028901" y="883323"/>
            <a:chExt cx="533400" cy="1285875"/>
          </a:xfrm>
        </p:grpSpPr>
        <p:sp>
          <p:nvSpPr>
            <p:cNvPr id="7" name="object 7"/>
            <p:cNvSpPr/>
            <p:nvPr/>
          </p:nvSpPr>
          <p:spPr>
            <a:xfrm>
              <a:off x="2032711" y="887133"/>
              <a:ext cx="525780" cy="756285"/>
            </a:xfrm>
            <a:custGeom>
              <a:avLst/>
              <a:gdLst/>
              <a:ahLst/>
              <a:cxnLst/>
              <a:rect l="l" t="t" r="r" b="b"/>
              <a:pathLst>
                <a:path w="525780" h="756285">
                  <a:moveTo>
                    <a:pt x="525780" y="0"/>
                  </a:moveTo>
                  <a:lnTo>
                    <a:pt x="0" y="0"/>
                  </a:lnTo>
                  <a:lnTo>
                    <a:pt x="0" y="755904"/>
                  </a:lnTo>
                  <a:lnTo>
                    <a:pt x="262890" y="755904"/>
                  </a:lnTo>
                  <a:lnTo>
                    <a:pt x="525780" y="755904"/>
                  </a:lnTo>
                  <a:lnTo>
                    <a:pt x="52578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32711" y="887133"/>
              <a:ext cx="525780" cy="756285"/>
            </a:xfrm>
            <a:custGeom>
              <a:avLst/>
              <a:gdLst/>
              <a:ahLst/>
              <a:cxnLst/>
              <a:rect l="l" t="t" r="r" b="b"/>
              <a:pathLst>
                <a:path w="525780" h="756285">
                  <a:moveTo>
                    <a:pt x="262890" y="755904"/>
                  </a:moveTo>
                  <a:lnTo>
                    <a:pt x="0" y="755904"/>
                  </a:lnTo>
                  <a:lnTo>
                    <a:pt x="0" y="0"/>
                  </a:lnTo>
                  <a:lnTo>
                    <a:pt x="525780" y="0"/>
                  </a:lnTo>
                  <a:lnTo>
                    <a:pt x="525780" y="755904"/>
                  </a:lnTo>
                  <a:lnTo>
                    <a:pt x="262890" y="755904"/>
                  </a:lnTo>
                  <a:close/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32711" y="1707806"/>
              <a:ext cx="525780" cy="461009"/>
            </a:xfrm>
            <a:custGeom>
              <a:avLst/>
              <a:gdLst/>
              <a:ahLst/>
              <a:cxnLst/>
              <a:rect l="l" t="t" r="r" b="b"/>
              <a:pathLst>
                <a:path w="525780" h="461010">
                  <a:moveTo>
                    <a:pt x="525780" y="0"/>
                  </a:moveTo>
                  <a:lnTo>
                    <a:pt x="0" y="0"/>
                  </a:lnTo>
                  <a:lnTo>
                    <a:pt x="0" y="461010"/>
                  </a:lnTo>
                  <a:lnTo>
                    <a:pt x="262890" y="461010"/>
                  </a:lnTo>
                  <a:lnTo>
                    <a:pt x="525780" y="461010"/>
                  </a:lnTo>
                  <a:lnTo>
                    <a:pt x="525780" y="0"/>
                  </a:lnTo>
                  <a:close/>
                </a:path>
              </a:pathLst>
            </a:custGeom>
            <a:solidFill>
              <a:srgbClr val="CC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36521" y="1132751"/>
            <a:ext cx="518159" cy="2609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5255" marR="68580" indent="-57150">
              <a:lnSpc>
                <a:spcPts val="890"/>
              </a:lnSpc>
              <a:spcBef>
                <a:spcPts val="185"/>
              </a:spcBef>
            </a:pPr>
            <a:r>
              <a:rPr sz="800" spc="-35" dirty="0">
                <a:latin typeface="Arial MT"/>
                <a:cs typeface="Arial MT"/>
              </a:rPr>
              <a:t>T</a:t>
            </a:r>
            <a:r>
              <a:rPr sz="800" spc="-5" dirty="0">
                <a:latin typeface="Arial MT"/>
                <a:cs typeface="Arial MT"/>
              </a:rPr>
              <a:t>rainin</a:t>
            </a:r>
            <a:r>
              <a:rPr sz="800" dirty="0">
                <a:latin typeface="Arial MT"/>
                <a:cs typeface="Arial MT"/>
              </a:rPr>
              <a:t>g  </a:t>
            </a:r>
            <a:r>
              <a:rPr sz="800" spc="-5" dirty="0">
                <a:latin typeface="Arial MT"/>
                <a:cs typeface="Arial MT"/>
              </a:rPr>
              <a:t>Data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32711" y="1707806"/>
            <a:ext cx="525780" cy="461009"/>
          </a:xfrm>
          <a:prstGeom prst="rect">
            <a:avLst/>
          </a:prstGeom>
          <a:ln w="7619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Times New Roman"/>
              <a:cs typeface="Times New Roman"/>
            </a:endParaRPr>
          </a:p>
          <a:p>
            <a:pPr marL="139065" marR="163830">
              <a:lnSpc>
                <a:spcPts val="890"/>
              </a:lnSpc>
            </a:pPr>
            <a:r>
              <a:rPr sz="800" spc="-25" dirty="0">
                <a:latin typeface="Arial MT"/>
                <a:cs typeface="Arial MT"/>
              </a:rPr>
              <a:t>Test </a:t>
            </a:r>
            <a:r>
              <a:rPr sz="800" spc="-2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Da</a:t>
            </a:r>
            <a:r>
              <a:rPr sz="800" dirty="0">
                <a:latin typeface="Arial MT"/>
                <a:cs typeface="Arial MT"/>
              </a:rPr>
              <a:t>ta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40837" y="880020"/>
            <a:ext cx="525780" cy="1281430"/>
            <a:chOff x="3040837" y="880020"/>
            <a:chExt cx="525780" cy="1281430"/>
          </a:xfrm>
        </p:grpSpPr>
        <p:sp>
          <p:nvSpPr>
            <p:cNvPr id="13" name="object 13"/>
            <p:cNvSpPr/>
            <p:nvPr/>
          </p:nvSpPr>
          <p:spPr>
            <a:xfrm>
              <a:off x="3040837" y="880020"/>
              <a:ext cx="525780" cy="561975"/>
            </a:xfrm>
            <a:custGeom>
              <a:avLst/>
              <a:gdLst/>
              <a:ahLst/>
              <a:cxnLst/>
              <a:rect l="l" t="t" r="r" b="b"/>
              <a:pathLst>
                <a:path w="525779" h="561975">
                  <a:moveTo>
                    <a:pt x="525526" y="0"/>
                  </a:moveTo>
                  <a:lnTo>
                    <a:pt x="0" y="0"/>
                  </a:lnTo>
                  <a:lnTo>
                    <a:pt x="0" y="561594"/>
                  </a:lnTo>
                  <a:lnTo>
                    <a:pt x="262636" y="561594"/>
                  </a:lnTo>
                  <a:lnTo>
                    <a:pt x="525526" y="561594"/>
                  </a:lnTo>
                  <a:lnTo>
                    <a:pt x="525526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40837" y="1700695"/>
              <a:ext cx="525780" cy="461009"/>
            </a:xfrm>
            <a:custGeom>
              <a:avLst/>
              <a:gdLst/>
              <a:ahLst/>
              <a:cxnLst/>
              <a:rect l="l" t="t" r="r" b="b"/>
              <a:pathLst>
                <a:path w="525779" h="461010">
                  <a:moveTo>
                    <a:pt x="525526" y="0"/>
                  </a:moveTo>
                  <a:lnTo>
                    <a:pt x="0" y="0"/>
                  </a:lnTo>
                  <a:lnTo>
                    <a:pt x="0" y="460756"/>
                  </a:lnTo>
                  <a:lnTo>
                    <a:pt x="262636" y="460756"/>
                  </a:lnTo>
                  <a:lnTo>
                    <a:pt x="525526" y="460756"/>
                  </a:lnTo>
                  <a:lnTo>
                    <a:pt x="525526" y="0"/>
                  </a:lnTo>
                  <a:close/>
                </a:path>
              </a:pathLst>
            </a:custGeom>
            <a:solidFill>
              <a:srgbClr val="CC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040837" y="883576"/>
            <a:ext cx="525780" cy="558165"/>
          </a:xfrm>
          <a:prstGeom prst="rect">
            <a:avLst/>
          </a:prstGeom>
          <a:ln w="7619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marL="87630" marR="67310" indent="-13335" algn="ctr">
              <a:lnSpc>
                <a:spcPct val="93000"/>
              </a:lnSpc>
            </a:pPr>
            <a:r>
              <a:rPr sz="800" spc="-5" dirty="0">
                <a:latin typeface="Arial MT"/>
                <a:cs typeface="Arial MT"/>
              </a:rPr>
              <a:t>(Actual) </a:t>
            </a:r>
            <a:r>
              <a:rPr sz="800" spc="-210" dirty="0">
                <a:latin typeface="Arial MT"/>
                <a:cs typeface="Arial MT"/>
              </a:rPr>
              <a:t> </a:t>
            </a:r>
            <a:r>
              <a:rPr sz="800" spc="-35" dirty="0">
                <a:latin typeface="Arial MT"/>
                <a:cs typeface="Arial MT"/>
              </a:rPr>
              <a:t>T</a:t>
            </a:r>
            <a:r>
              <a:rPr sz="800" spc="-5" dirty="0">
                <a:latin typeface="Arial MT"/>
                <a:cs typeface="Arial MT"/>
              </a:rPr>
              <a:t>rainin</a:t>
            </a:r>
            <a:r>
              <a:rPr sz="800" dirty="0">
                <a:latin typeface="Arial MT"/>
                <a:cs typeface="Arial MT"/>
              </a:rPr>
              <a:t>g  </a:t>
            </a:r>
            <a:r>
              <a:rPr sz="800" spc="-5" dirty="0">
                <a:latin typeface="Arial MT"/>
                <a:cs typeface="Arial MT"/>
              </a:rPr>
              <a:t>Set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40837" y="1700695"/>
            <a:ext cx="525780" cy="461009"/>
          </a:xfrm>
          <a:prstGeom prst="rect">
            <a:avLst/>
          </a:prstGeom>
          <a:ln w="7619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Times New Roman"/>
              <a:cs typeface="Times New Roman"/>
            </a:endParaRPr>
          </a:p>
          <a:p>
            <a:pPr marL="139065" marR="163830">
              <a:lnSpc>
                <a:spcPts val="890"/>
              </a:lnSpc>
            </a:pPr>
            <a:r>
              <a:rPr sz="800" spc="-25" dirty="0">
                <a:latin typeface="Arial MT"/>
                <a:cs typeface="Arial MT"/>
              </a:rPr>
              <a:t>Test </a:t>
            </a:r>
            <a:r>
              <a:rPr sz="800" spc="-2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Data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037027" y="1437805"/>
            <a:ext cx="533400" cy="209550"/>
            <a:chOff x="3037027" y="1437805"/>
            <a:chExt cx="533400" cy="209550"/>
          </a:xfrm>
        </p:grpSpPr>
        <p:sp>
          <p:nvSpPr>
            <p:cNvPr id="18" name="object 18"/>
            <p:cNvSpPr/>
            <p:nvPr/>
          </p:nvSpPr>
          <p:spPr>
            <a:xfrm>
              <a:off x="3040837" y="1441615"/>
              <a:ext cx="525780" cy="201930"/>
            </a:xfrm>
            <a:custGeom>
              <a:avLst/>
              <a:gdLst/>
              <a:ahLst/>
              <a:cxnLst/>
              <a:rect l="l" t="t" r="r" b="b"/>
              <a:pathLst>
                <a:path w="525779" h="201930">
                  <a:moveTo>
                    <a:pt x="525526" y="0"/>
                  </a:moveTo>
                  <a:lnTo>
                    <a:pt x="0" y="0"/>
                  </a:lnTo>
                  <a:lnTo>
                    <a:pt x="0" y="201422"/>
                  </a:lnTo>
                  <a:lnTo>
                    <a:pt x="262636" y="201422"/>
                  </a:lnTo>
                  <a:lnTo>
                    <a:pt x="525526" y="201422"/>
                  </a:lnTo>
                  <a:lnTo>
                    <a:pt x="525526" y="0"/>
                  </a:lnTo>
                  <a:close/>
                </a:path>
              </a:pathLst>
            </a:custGeom>
            <a:solidFill>
              <a:srgbClr val="00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40837" y="1441615"/>
              <a:ext cx="525780" cy="201930"/>
            </a:xfrm>
            <a:custGeom>
              <a:avLst/>
              <a:gdLst/>
              <a:ahLst/>
              <a:cxnLst/>
              <a:rect l="l" t="t" r="r" b="b"/>
              <a:pathLst>
                <a:path w="525779" h="201930">
                  <a:moveTo>
                    <a:pt x="262636" y="201422"/>
                  </a:moveTo>
                  <a:lnTo>
                    <a:pt x="0" y="201422"/>
                  </a:lnTo>
                  <a:lnTo>
                    <a:pt x="0" y="0"/>
                  </a:lnTo>
                  <a:lnTo>
                    <a:pt x="525526" y="0"/>
                  </a:lnTo>
                  <a:lnTo>
                    <a:pt x="525526" y="201422"/>
                  </a:lnTo>
                  <a:lnTo>
                    <a:pt x="262636" y="201422"/>
                  </a:lnTo>
                  <a:close/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044646" y="1422056"/>
            <a:ext cx="518159" cy="23749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92405" marR="48895" indent="-127000">
              <a:lnSpc>
                <a:spcPts val="810"/>
              </a:lnSpc>
              <a:spcBef>
                <a:spcPts val="170"/>
              </a:spcBef>
            </a:pPr>
            <a:r>
              <a:rPr sz="700" spc="-50" dirty="0">
                <a:latin typeface="Arial MT"/>
                <a:cs typeface="Arial MT"/>
              </a:rPr>
              <a:t>V</a:t>
            </a:r>
            <a:r>
              <a:rPr sz="700" spc="10" dirty="0">
                <a:latin typeface="Arial MT"/>
                <a:cs typeface="Arial MT"/>
              </a:rPr>
              <a:t>a</a:t>
            </a:r>
            <a:r>
              <a:rPr sz="700" spc="-5" dirty="0">
                <a:latin typeface="Arial MT"/>
                <a:cs typeface="Arial MT"/>
              </a:rPr>
              <a:t>l</a:t>
            </a:r>
            <a:r>
              <a:rPr sz="700" dirty="0">
                <a:latin typeface="Arial MT"/>
                <a:cs typeface="Arial MT"/>
              </a:rPr>
              <a:t>idati</a:t>
            </a:r>
            <a:r>
              <a:rPr sz="700" spc="5" dirty="0">
                <a:latin typeface="Arial MT"/>
                <a:cs typeface="Arial MT"/>
              </a:rPr>
              <a:t>on  Set</a:t>
            </a:r>
            <a:endParaRPr sz="70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884883" y="1664500"/>
            <a:ext cx="2240280" cy="351790"/>
            <a:chOff x="1884883" y="1664500"/>
            <a:chExt cx="2240280" cy="351790"/>
          </a:xfrm>
        </p:grpSpPr>
        <p:sp>
          <p:nvSpPr>
            <p:cNvPr id="22" name="object 22"/>
            <p:cNvSpPr/>
            <p:nvPr/>
          </p:nvSpPr>
          <p:spPr>
            <a:xfrm>
              <a:off x="1884883" y="1668310"/>
              <a:ext cx="1875789" cy="0"/>
            </a:xfrm>
            <a:custGeom>
              <a:avLst/>
              <a:gdLst/>
              <a:ahLst/>
              <a:cxnLst/>
              <a:rect l="l" t="t" r="r" b="b"/>
              <a:pathLst>
                <a:path w="1875789">
                  <a:moveTo>
                    <a:pt x="0" y="0"/>
                  </a:moveTo>
                  <a:lnTo>
                    <a:pt x="1875789" y="0"/>
                  </a:lnTo>
                </a:path>
              </a:pathLst>
            </a:custGeom>
            <a:ln w="7619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17671" y="1758353"/>
              <a:ext cx="503555" cy="254000"/>
            </a:xfrm>
            <a:custGeom>
              <a:avLst/>
              <a:gdLst/>
              <a:ahLst/>
              <a:cxnLst/>
              <a:rect l="l" t="t" r="r" b="b"/>
              <a:pathLst>
                <a:path w="503554" h="254000">
                  <a:moveTo>
                    <a:pt x="172974" y="0"/>
                  </a:moveTo>
                  <a:lnTo>
                    <a:pt x="148764" y="2143"/>
                  </a:lnTo>
                  <a:lnTo>
                    <a:pt x="127698" y="7810"/>
                  </a:lnTo>
                  <a:lnTo>
                    <a:pt x="112823" y="15859"/>
                  </a:lnTo>
                  <a:lnTo>
                    <a:pt x="107188" y="25146"/>
                  </a:lnTo>
                  <a:lnTo>
                    <a:pt x="107188" y="43942"/>
                  </a:lnTo>
                  <a:lnTo>
                    <a:pt x="107188" y="62738"/>
                  </a:lnTo>
                  <a:lnTo>
                    <a:pt x="107188" y="88392"/>
                  </a:lnTo>
                  <a:lnTo>
                    <a:pt x="107188" y="107188"/>
                  </a:lnTo>
                  <a:lnTo>
                    <a:pt x="107188" y="125984"/>
                  </a:lnTo>
                  <a:lnTo>
                    <a:pt x="112823" y="135270"/>
                  </a:lnTo>
                  <a:lnTo>
                    <a:pt x="127698" y="143319"/>
                  </a:lnTo>
                  <a:lnTo>
                    <a:pt x="148764" y="148986"/>
                  </a:lnTo>
                  <a:lnTo>
                    <a:pt x="172974" y="151130"/>
                  </a:lnTo>
                  <a:lnTo>
                    <a:pt x="0" y="254000"/>
                  </a:lnTo>
                  <a:lnTo>
                    <a:pt x="271526" y="151130"/>
                  </a:lnTo>
                  <a:lnTo>
                    <a:pt x="338582" y="151130"/>
                  </a:lnTo>
                  <a:lnTo>
                    <a:pt x="387858" y="151130"/>
                  </a:lnTo>
                  <a:lnTo>
                    <a:pt x="437388" y="151130"/>
                  </a:lnTo>
                  <a:lnTo>
                    <a:pt x="461490" y="148986"/>
                  </a:lnTo>
                  <a:lnTo>
                    <a:pt x="482568" y="143319"/>
                  </a:lnTo>
                  <a:lnTo>
                    <a:pt x="497502" y="135270"/>
                  </a:lnTo>
                  <a:lnTo>
                    <a:pt x="503174" y="125984"/>
                  </a:lnTo>
                  <a:lnTo>
                    <a:pt x="503174" y="107188"/>
                  </a:lnTo>
                  <a:lnTo>
                    <a:pt x="503174" y="88392"/>
                  </a:lnTo>
                  <a:lnTo>
                    <a:pt x="503174" y="62738"/>
                  </a:lnTo>
                  <a:lnTo>
                    <a:pt x="503174" y="43942"/>
                  </a:lnTo>
                  <a:lnTo>
                    <a:pt x="503174" y="25146"/>
                  </a:lnTo>
                  <a:lnTo>
                    <a:pt x="497502" y="15859"/>
                  </a:lnTo>
                  <a:lnTo>
                    <a:pt x="482568" y="7810"/>
                  </a:lnTo>
                  <a:lnTo>
                    <a:pt x="461490" y="2143"/>
                  </a:lnTo>
                  <a:lnTo>
                    <a:pt x="437388" y="0"/>
                  </a:lnTo>
                  <a:lnTo>
                    <a:pt x="387858" y="0"/>
                  </a:lnTo>
                  <a:lnTo>
                    <a:pt x="338582" y="0"/>
                  </a:lnTo>
                  <a:lnTo>
                    <a:pt x="271526" y="0"/>
                  </a:lnTo>
                  <a:lnTo>
                    <a:pt x="222250" y="0"/>
                  </a:lnTo>
                  <a:lnTo>
                    <a:pt x="172974" y="0"/>
                  </a:lnTo>
                  <a:close/>
                </a:path>
                <a:path w="503554" h="254000">
                  <a:moveTo>
                    <a:pt x="107188" y="0"/>
                  </a:moveTo>
                  <a:lnTo>
                    <a:pt x="107188" y="0"/>
                  </a:lnTo>
                </a:path>
                <a:path w="503554" h="254000">
                  <a:moveTo>
                    <a:pt x="503174" y="151130"/>
                  </a:moveTo>
                  <a:lnTo>
                    <a:pt x="503174" y="151130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729177" y="1765718"/>
            <a:ext cx="387350" cy="1320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8895" marR="5080" indent="-36830">
              <a:lnSpc>
                <a:spcPts val="400"/>
              </a:lnSpc>
              <a:spcBef>
                <a:spcPts val="140"/>
              </a:spcBef>
            </a:pPr>
            <a:r>
              <a:rPr sz="350" dirty="0">
                <a:latin typeface="Arial MT"/>
                <a:cs typeface="Arial MT"/>
              </a:rPr>
              <a:t>Never Ever</a:t>
            </a:r>
            <a:r>
              <a:rPr sz="350" spc="-10" dirty="0">
                <a:latin typeface="Arial MT"/>
                <a:cs typeface="Arial MT"/>
              </a:rPr>
              <a:t> </a:t>
            </a:r>
            <a:r>
              <a:rPr sz="350" spc="-35" dirty="0">
                <a:latin typeface="Arial MT"/>
                <a:cs typeface="Arial MT"/>
              </a:rPr>
              <a:t>T</a:t>
            </a:r>
            <a:r>
              <a:rPr sz="350" spc="-5" dirty="0">
                <a:latin typeface="Arial MT"/>
                <a:cs typeface="Arial MT"/>
              </a:rPr>
              <a:t>ouch  </a:t>
            </a:r>
            <a:r>
              <a:rPr sz="350" dirty="0">
                <a:latin typeface="Arial MT"/>
                <a:cs typeface="Arial MT"/>
              </a:rPr>
              <a:t>While</a:t>
            </a:r>
            <a:r>
              <a:rPr sz="350" spc="-25" dirty="0">
                <a:latin typeface="Arial MT"/>
                <a:cs typeface="Arial MT"/>
              </a:rPr>
              <a:t> </a:t>
            </a:r>
            <a:r>
              <a:rPr sz="350" spc="-5" dirty="0">
                <a:latin typeface="Arial MT"/>
                <a:cs typeface="Arial MT"/>
              </a:rPr>
              <a:t>Training</a:t>
            </a:r>
            <a:endParaRPr sz="350">
              <a:latin typeface="Arial MT"/>
              <a:cs typeface="Arial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26" name="object 26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21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29241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" dirty="0">
                <a:solidFill>
                  <a:srgbClr val="04064C"/>
                </a:solidFill>
                <a:latin typeface="Tahoma"/>
                <a:cs typeface="Tahoma"/>
              </a:rPr>
              <a:t>H</a:t>
            </a: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o</a:t>
            </a:r>
            <a:r>
              <a:rPr sz="1400" b="1" spc="-180" dirty="0">
                <a:solidFill>
                  <a:srgbClr val="04064C"/>
                </a:solidFill>
                <a:latin typeface="Tahoma"/>
                <a:cs typeface="Tahoma"/>
              </a:rPr>
              <a:t>w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04064C"/>
                </a:solidFill>
                <a:latin typeface="Tahoma"/>
                <a:cs typeface="Tahoma"/>
              </a:rPr>
              <a:t>to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Select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:</a:t>
            </a:r>
            <a:r>
              <a:rPr sz="1400" b="1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04064C"/>
                </a:solidFill>
                <a:latin typeface="Tahoma"/>
                <a:cs typeface="Tahoma"/>
              </a:rPr>
              <a:t>Cross-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V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alidation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2579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386302"/>
            <a:ext cx="5159375" cy="44767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000" spc="-40" dirty="0">
                <a:latin typeface="Tahoma"/>
                <a:cs typeface="Tahoma"/>
              </a:rPr>
              <a:t>We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cross-validation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select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“optimal”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value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000" spc="-30" dirty="0">
                <a:latin typeface="Tahoma"/>
                <a:cs typeface="Tahoma"/>
              </a:rPr>
              <a:t>Cross-validation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-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Divide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into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two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parts: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actual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set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and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validation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set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733590"/>
            <a:ext cx="59601" cy="5960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028901" y="883323"/>
            <a:ext cx="533400" cy="1285875"/>
            <a:chOff x="2028901" y="883323"/>
            <a:chExt cx="533400" cy="1285875"/>
          </a:xfrm>
        </p:grpSpPr>
        <p:sp>
          <p:nvSpPr>
            <p:cNvPr id="7" name="object 7"/>
            <p:cNvSpPr/>
            <p:nvPr/>
          </p:nvSpPr>
          <p:spPr>
            <a:xfrm>
              <a:off x="2032711" y="887133"/>
              <a:ext cx="525780" cy="756285"/>
            </a:xfrm>
            <a:custGeom>
              <a:avLst/>
              <a:gdLst/>
              <a:ahLst/>
              <a:cxnLst/>
              <a:rect l="l" t="t" r="r" b="b"/>
              <a:pathLst>
                <a:path w="525780" h="756285">
                  <a:moveTo>
                    <a:pt x="525780" y="0"/>
                  </a:moveTo>
                  <a:lnTo>
                    <a:pt x="0" y="0"/>
                  </a:lnTo>
                  <a:lnTo>
                    <a:pt x="0" y="755904"/>
                  </a:lnTo>
                  <a:lnTo>
                    <a:pt x="262890" y="755904"/>
                  </a:lnTo>
                  <a:lnTo>
                    <a:pt x="525780" y="755904"/>
                  </a:lnTo>
                  <a:lnTo>
                    <a:pt x="52578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32711" y="887133"/>
              <a:ext cx="525780" cy="756285"/>
            </a:xfrm>
            <a:custGeom>
              <a:avLst/>
              <a:gdLst/>
              <a:ahLst/>
              <a:cxnLst/>
              <a:rect l="l" t="t" r="r" b="b"/>
              <a:pathLst>
                <a:path w="525780" h="756285">
                  <a:moveTo>
                    <a:pt x="262890" y="755904"/>
                  </a:moveTo>
                  <a:lnTo>
                    <a:pt x="0" y="755904"/>
                  </a:lnTo>
                  <a:lnTo>
                    <a:pt x="0" y="0"/>
                  </a:lnTo>
                  <a:lnTo>
                    <a:pt x="525780" y="0"/>
                  </a:lnTo>
                  <a:lnTo>
                    <a:pt x="525780" y="755904"/>
                  </a:lnTo>
                  <a:lnTo>
                    <a:pt x="262890" y="755904"/>
                  </a:lnTo>
                  <a:close/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32711" y="1707806"/>
              <a:ext cx="525780" cy="461009"/>
            </a:xfrm>
            <a:custGeom>
              <a:avLst/>
              <a:gdLst/>
              <a:ahLst/>
              <a:cxnLst/>
              <a:rect l="l" t="t" r="r" b="b"/>
              <a:pathLst>
                <a:path w="525780" h="461010">
                  <a:moveTo>
                    <a:pt x="525780" y="0"/>
                  </a:moveTo>
                  <a:lnTo>
                    <a:pt x="0" y="0"/>
                  </a:lnTo>
                  <a:lnTo>
                    <a:pt x="0" y="461010"/>
                  </a:lnTo>
                  <a:lnTo>
                    <a:pt x="262890" y="461010"/>
                  </a:lnTo>
                  <a:lnTo>
                    <a:pt x="525780" y="461010"/>
                  </a:lnTo>
                  <a:lnTo>
                    <a:pt x="525780" y="0"/>
                  </a:lnTo>
                  <a:close/>
                </a:path>
              </a:pathLst>
            </a:custGeom>
            <a:solidFill>
              <a:srgbClr val="CC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36521" y="1132751"/>
            <a:ext cx="518159" cy="2609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5255" marR="68580" indent="-57150">
              <a:lnSpc>
                <a:spcPts val="890"/>
              </a:lnSpc>
              <a:spcBef>
                <a:spcPts val="185"/>
              </a:spcBef>
            </a:pPr>
            <a:r>
              <a:rPr sz="800" spc="-35" dirty="0">
                <a:latin typeface="Arial MT"/>
                <a:cs typeface="Arial MT"/>
              </a:rPr>
              <a:t>T</a:t>
            </a:r>
            <a:r>
              <a:rPr sz="800" spc="-5" dirty="0">
                <a:latin typeface="Arial MT"/>
                <a:cs typeface="Arial MT"/>
              </a:rPr>
              <a:t>rainin</a:t>
            </a:r>
            <a:r>
              <a:rPr sz="800" dirty="0">
                <a:latin typeface="Arial MT"/>
                <a:cs typeface="Arial MT"/>
              </a:rPr>
              <a:t>g  </a:t>
            </a:r>
            <a:r>
              <a:rPr sz="800" spc="-5" dirty="0">
                <a:latin typeface="Arial MT"/>
                <a:cs typeface="Arial MT"/>
              </a:rPr>
              <a:t>Data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32711" y="1707806"/>
            <a:ext cx="525780" cy="461009"/>
          </a:xfrm>
          <a:prstGeom prst="rect">
            <a:avLst/>
          </a:prstGeom>
          <a:ln w="7619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Times New Roman"/>
              <a:cs typeface="Times New Roman"/>
            </a:endParaRPr>
          </a:p>
          <a:p>
            <a:pPr marL="139065" marR="163830">
              <a:lnSpc>
                <a:spcPts val="890"/>
              </a:lnSpc>
            </a:pPr>
            <a:r>
              <a:rPr sz="800" spc="-25" dirty="0">
                <a:latin typeface="Arial MT"/>
                <a:cs typeface="Arial MT"/>
              </a:rPr>
              <a:t>Test </a:t>
            </a:r>
            <a:r>
              <a:rPr sz="800" spc="-2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Da</a:t>
            </a:r>
            <a:r>
              <a:rPr sz="800" dirty="0">
                <a:latin typeface="Arial MT"/>
                <a:cs typeface="Arial MT"/>
              </a:rPr>
              <a:t>ta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40837" y="880020"/>
            <a:ext cx="525780" cy="1281430"/>
            <a:chOff x="3040837" y="880020"/>
            <a:chExt cx="525780" cy="1281430"/>
          </a:xfrm>
        </p:grpSpPr>
        <p:sp>
          <p:nvSpPr>
            <p:cNvPr id="13" name="object 13"/>
            <p:cNvSpPr/>
            <p:nvPr/>
          </p:nvSpPr>
          <p:spPr>
            <a:xfrm>
              <a:off x="3040837" y="880020"/>
              <a:ext cx="525780" cy="561975"/>
            </a:xfrm>
            <a:custGeom>
              <a:avLst/>
              <a:gdLst/>
              <a:ahLst/>
              <a:cxnLst/>
              <a:rect l="l" t="t" r="r" b="b"/>
              <a:pathLst>
                <a:path w="525779" h="561975">
                  <a:moveTo>
                    <a:pt x="525526" y="0"/>
                  </a:moveTo>
                  <a:lnTo>
                    <a:pt x="0" y="0"/>
                  </a:lnTo>
                  <a:lnTo>
                    <a:pt x="0" y="561594"/>
                  </a:lnTo>
                  <a:lnTo>
                    <a:pt x="262636" y="561594"/>
                  </a:lnTo>
                  <a:lnTo>
                    <a:pt x="525526" y="561594"/>
                  </a:lnTo>
                  <a:lnTo>
                    <a:pt x="525526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40837" y="1700695"/>
              <a:ext cx="525780" cy="461009"/>
            </a:xfrm>
            <a:custGeom>
              <a:avLst/>
              <a:gdLst/>
              <a:ahLst/>
              <a:cxnLst/>
              <a:rect l="l" t="t" r="r" b="b"/>
              <a:pathLst>
                <a:path w="525779" h="461010">
                  <a:moveTo>
                    <a:pt x="525526" y="0"/>
                  </a:moveTo>
                  <a:lnTo>
                    <a:pt x="0" y="0"/>
                  </a:lnTo>
                  <a:lnTo>
                    <a:pt x="0" y="460756"/>
                  </a:lnTo>
                  <a:lnTo>
                    <a:pt x="262636" y="460756"/>
                  </a:lnTo>
                  <a:lnTo>
                    <a:pt x="525526" y="460756"/>
                  </a:lnTo>
                  <a:lnTo>
                    <a:pt x="525526" y="0"/>
                  </a:lnTo>
                  <a:close/>
                </a:path>
              </a:pathLst>
            </a:custGeom>
            <a:solidFill>
              <a:srgbClr val="CC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040837" y="883576"/>
            <a:ext cx="525780" cy="558165"/>
          </a:xfrm>
          <a:prstGeom prst="rect">
            <a:avLst/>
          </a:prstGeom>
          <a:ln w="7619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marL="87630" marR="67310" indent="-13335" algn="ctr">
              <a:lnSpc>
                <a:spcPct val="93000"/>
              </a:lnSpc>
            </a:pPr>
            <a:r>
              <a:rPr sz="800" spc="-5" dirty="0">
                <a:latin typeface="Arial MT"/>
                <a:cs typeface="Arial MT"/>
              </a:rPr>
              <a:t>(Actual) </a:t>
            </a:r>
            <a:r>
              <a:rPr sz="800" spc="-210" dirty="0">
                <a:latin typeface="Arial MT"/>
                <a:cs typeface="Arial MT"/>
              </a:rPr>
              <a:t> </a:t>
            </a:r>
            <a:r>
              <a:rPr sz="800" spc="-35" dirty="0">
                <a:latin typeface="Arial MT"/>
                <a:cs typeface="Arial MT"/>
              </a:rPr>
              <a:t>T</a:t>
            </a:r>
            <a:r>
              <a:rPr sz="800" spc="-5" dirty="0">
                <a:latin typeface="Arial MT"/>
                <a:cs typeface="Arial MT"/>
              </a:rPr>
              <a:t>rainin</a:t>
            </a:r>
            <a:r>
              <a:rPr sz="800" dirty="0">
                <a:latin typeface="Arial MT"/>
                <a:cs typeface="Arial MT"/>
              </a:rPr>
              <a:t>g  </a:t>
            </a:r>
            <a:r>
              <a:rPr sz="800" spc="-5" dirty="0">
                <a:latin typeface="Arial MT"/>
                <a:cs typeface="Arial MT"/>
              </a:rPr>
              <a:t>Set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40837" y="1700695"/>
            <a:ext cx="525780" cy="461009"/>
          </a:xfrm>
          <a:prstGeom prst="rect">
            <a:avLst/>
          </a:prstGeom>
          <a:ln w="7619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Times New Roman"/>
              <a:cs typeface="Times New Roman"/>
            </a:endParaRPr>
          </a:p>
          <a:p>
            <a:pPr marL="139065" marR="163830">
              <a:lnSpc>
                <a:spcPts val="890"/>
              </a:lnSpc>
            </a:pPr>
            <a:r>
              <a:rPr sz="800" spc="-25" dirty="0">
                <a:latin typeface="Arial MT"/>
                <a:cs typeface="Arial MT"/>
              </a:rPr>
              <a:t>Test </a:t>
            </a:r>
            <a:r>
              <a:rPr sz="800" spc="-2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Data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037027" y="1437805"/>
            <a:ext cx="533400" cy="209550"/>
            <a:chOff x="3037027" y="1437805"/>
            <a:chExt cx="533400" cy="209550"/>
          </a:xfrm>
        </p:grpSpPr>
        <p:sp>
          <p:nvSpPr>
            <p:cNvPr id="18" name="object 18"/>
            <p:cNvSpPr/>
            <p:nvPr/>
          </p:nvSpPr>
          <p:spPr>
            <a:xfrm>
              <a:off x="3040837" y="1441615"/>
              <a:ext cx="525780" cy="201930"/>
            </a:xfrm>
            <a:custGeom>
              <a:avLst/>
              <a:gdLst/>
              <a:ahLst/>
              <a:cxnLst/>
              <a:rect l="l" t="t" r="r" b="b"/>
              <a:pathLst>
                <a:path w="525779" h="201930">
                  <a:moveTo>
                    <a:pt x="525526" y="0"/>
                  </a:moveTo>
                  <a:lnTo>
                    <a:pt x="0" y="0"/>
                  </a:lnTo>
                  <a:lnTo>
                    <a:pt x="0" y="201422"/>
                  </a:lnTo>
                  <a:lnTo>
                    <a:pt x="262636" y="201422"/>
                  </a:lnTo>
                  <a:lnTo>
                    <a:pt x="525526" y="201422"/>
                  </a:lnTo>
                  <a:lnTo>
                    <a:pt x="525526" y="0"/>
                  </a:lnTo>
                  <a:close/>
                </a:path>
              </a:pathLst>
            </a:custGeom>
            <a:solidFill>
              <a:srgbClr val="00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40837" y="1441615"/>
              <a:ext cx="525780" cy="201930"/>
            </a:xfrm>
            <a:custGeom>
              <a:avLst/>
              <a:gdLst/>
              <a:ahLst/>
              <a:cxnLst/>
              <a:rect l="l" t="t" r="r" b="b"/>
              <a:pathLst>
                <a:path w="525779" h="201930">
                  <a:moveTo>
                    <a:pt x="262636" y="201422"/>
                  </a:moveTo>
                  <a:lnTo>
                    <a:pt x="0" y="201422"/>
                  </a:lnTo>
                  <a:lnTo>
                    <a:pt x="0" y="0"/>
                  </a:lnTo>
                  <a:lnTo>
                    <a:pt x="525526" y="0"/>
                  </a:lnTo>
                  <a:lnTo>
                    <a:pt x="525526" y="201422"/>
                  </a:lnTo>
                  <a:lnTo>
                    <a:pt x="262636" y="201422"/>
                  </a:lnTo>
                  <a:close/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044646" y="1422056"/>
            <a:ext cx="518159" cy="23749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92405" marR="48895" indent="-127000">
              <a:lnSpc>
                <a:spcPts val="810"/>
              </a:lnSpc>
              <a:spcBef>
                <a:spcPts val="170"/>
              </a:spcBef>
            </a:pPr>
            <a:r>
              <a:rPr sz="700" spc="-50" dirty="0">
                <a:latin typeface="Arial MT"/>
                <a:cs typeface="Arial MT"/>
              </a:rPr>
              <a:t>V</a:t>
            </a:r>
            <a:r>
              <a:rPr sz="700" spc="10" dirty="0">
                <a:latin typeface="Arial MT"/>
                <a:cs typeface="Arial MT"/>
              </a:rPr>
              <a:t>a</a:t>
            </a:r>
            <a:r>
              <a:rPr sz="700" spc="-5" dirty="0">
                <a:latin typeface="Arial MT"/>
                <a:cs typeface="Arial MT"/>
              </a:rPr>
              <a:t>l</a:t>
            </a:r>
            <a:r>
              <a:rPr sz="700" dirty="0">
                <a:latin typeface="Arial MT"/>
                <a:cs typeface="Arial MT"/>
              </a:rPr>
              <a:t>idati</a:t>
            </a:r>
            <a:r>
              <a:rPr sz="700" spc="5" dirty="0">
                <a:latin typeface="Arial MT"/>
                <a:cs typeface="Arial MT"/>
              </a:rPr>
              <a:t>on  Set</a:t>
            </a:r>
            <a:endParaRPr sz="70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884883" y="1664500"/>
            <a:ext cx="2240280" cy="351790"/>
            <a:chOff x="1884883" y="1664500"/>
            <a:chExt cx="2240280" cy="351790"/>
          </a:xfrm>
        </p:grpSpPr>
        <p:sp>
          <p:nvSpPr>
            <p:cNvPr id="22" name="object 22"/>
            <p:cNvSpPr/>
            <p:nvPr/>
          </p:nvSpPr>
          <p:spPr>
            <a:xfrm>
              <a:off x="1884883" y="1668310"/>
              <a:ext cx="1875789" cy="0"/>
            </a:xfrm>
            <a:custGeom>
              <a:avLst/>
              <a:gdLst/>
              <a:ahLst/>
              <a:cxnLst/>
              <a:rect l="l" t="t" r="r" b="b"/>
              <a:pathLst>
                <a:path w="1875789">
                  <a:moveTo>
                    <a:pt x="0" y="0"/>
                  </a:moveTo>
                  <a:lnTo>
                    <a:pt x="1875789" y="0"/>
                  </a:lnTo>
                </a:path>
              </a:pathLst>
            </a:custGeom>
            <a:ln w="7619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17671" y="1758353"/>
              <a:ext cx="503555" cy="254000"/>
            </a:xfrm>
            <a:custGeom>
              <a:avLst/>
              <a:gdLst/>
              <a:ahLst/>
              <a:cxnLst/>
              <a:rect l="l" t="t" r="r" b="b"/>
              <a:pathLst>
                <a:path w="503554" h="254000">
                  <a:moveTo>
                    <a:pt x="172974" y="0"/>
                  </a:moveTo>
                  <a:lnTo>
                    <a:pt x="148764" y="2143"/>
                  </a:lnTo>
                  <a:lnTo>
                    <a:pt x="127698" y="7810"/>
                  </a:lnTo>
                  <a:lnTo>
                    <a:pt x="112823" y="15859"/>
                  </a:lnTo>
                  <a:lnTo>
                    <a:pt x="107188" y="25146"/>
                  </a:lnTo>
                  <a:lnTo>
                    <a:pt x="107188" y="43942"/>
                  </a:lnTo>
                  <a:lnTo>
                    <a:pt x="107188" y="62738"/>
                  </a:lnTo>
                  <a:lnTo>
                    <a:pt x="107188" y="88392"/>
                  </a:lnTo>
                  <a:lnTo>
                    <a:pt x="107188" y="107188"/>
                  </a:lnTo>
                  <a:lnTo>
                    <a:pt x="107188" y="125984"/>
                  </a:lnTo>
                  <a:lnTo>
                    <a:pt x="112823" y="135270"/>
                  </a:lnTo>
                  <a:lnTo>
                    <a:pt x="127698" y="143319"/>
                  </a:lnTo>
                  <a:lnTo>
                    <a:pt x="148764" y="148986"/>
                  </a:lnTo>
                  <a:lnTo>
                    <a:pt x="172974" y="151130"/>
                  </a:lnTo>
                  <a:lnTo>
                    <a:pt x="0" y="254000"/>
                  </a:lnTo>
                  <a:lnTo>
                    <a:pt x="271526" y="151130"/>
                  </a:lnTo>
                  <a:lnTo>
                    <a:pt x="338582" y="151130"/>
                  </a:lnTo>
                  <a:lnTo>
                    <a:pt x="387858" y="151130"/>
                  </a:lnTo>
                  <a:lnTo>
                    <a:pt x="437388" y="151130"/>
                  </a:lnTo>
                  <a:lnTo>
                    <a:pt x="461490" y="148986"/>
                  </a:lnTo>
                  <a:lnTo>
                    <a:pt x="482568" y="143319"/>
                  </a:lnTo>
                  <a:lnTo>
                    <a:pt x="497502" y="135270"/>
                  </a:lnTo>
                  <a:lnTo>
                    <a:pt x="503174" y="125984"/>
                  </a:lnTo>
                  <a:lnTo>
                    <a:pt x="503174" y="107188"/>
                  </a:lnTo>
                  <a:lnTo>
                    <a:pt x="503174" y="88392"/>
                  </a:lnTo>
                  <a:lnTo>
                    <a:pt x="503174" y="62738"/>
                  </a:lnTo>
                  <a:lnTo>
                    <a:pt x="503174" y="43942"/>
                  </a:lnTo>
                  <a:lnTo>
                    <a:pt x="503174" y="25146"/>
                  </a:lnTo>
                  <a:lnTo>
                    <a:pt x="497502" y="15859"/>
                  </a:lnTo>
                  <a:lnTo>
                    <a:pt x="482568" y="7810"/>
                  </a:lnTo>
                  <a:lnTo>
                    <a:pt x="461490" y="2143"/>
                  </a:lnTo>
                  <a:lnTo>
                    <a:pt x="437388" y="0"/>
                  </a:lnTo>
                  <a:lnTo>
                    <a:pt x="387858" y="0"/>
                  </a:lnTo>
                  <a:lnTo>
                    <a:pt x="338582" y="0"/>
                  </a:lnTo>
                  <a:lnTo>
                    <a:pt x="271526" y="0"/>
                  </a:lnTo>
                  <a:lnTo>
                    <a:pt x="222250" y="0"/>
                  </a:lnTo>
                  <a:lnTo>
                    <a:pt x="172974" y="0"/>
                  </a:lnTo>
                  <a:close/>
                </a:path>
                <a:path w="503554" h="254000">
                  <a:moveTo>
                    <a:pt x="107188" y="0"/>
                  </a:moveTo>
                  <a:lnTo>
                    <a:pt x="107188" y="0"/>
                  </a:lnTo>
                </a:path>
                <a:path w="503554" h="254000">
                  <a:moveTo>
                    <a:pt x="503174" y="151130"/>
                  </a:moveTo>
                  <a:lnTo>
                    <a:pt x="503174" y="151130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729177" y="1765718"/>
            <a:ext cx="387350" cy="1320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8895" marR="5080" indent="-36830">
              <a:lnSpc>
                <a:spcPts val="400"/>
              </a:lnSpc>
              <a:spcBef>
                <a:spcPts val="140"/>
              </a:spcBef>
            </a:pPr>
            <a:r>
              <a:rPr sz="350" dirty="0">
                <a:latin typeface="Arial MT"/>
                <a:cs typeface="Arial MT"/>
              </a:rPr>
              <a:t>Never Ever</a:t>
            </a:r>
            <a:r>
              <a:rPr sz="350" spc="-10" dirty="0">
                <a:latin typeface="Arial MT"/>
                <a:cs typeface="Arial MT"/>
              </a:rPr>
              <a:t> </a:t>
            </a:r>
            <a:r>
              <a:rPr sz="350" spc="-35" dirty="0">
                <a:latin typeface="Arial MT"/>
                <a:cs typeface="Arial MT"/>
              </a:rPr>
              <a:t>T</a:t>
            </a:r>
            <a:r>
              <a:rPr sz="350" spc="-5" dirty="0">
                <a:latin typeface="Arial MT"/>
                <a:cs typeface="Arial MT"/>
              </a:rPr>
              <a:t>ouch  </a:t>
            </a:r>
            <a:r>
              <a:rPr sz="350" dirty="0">
                <a:latin typeface="Arial MT"/>
                <a:cs typeface="Arial MT"/>
              </a:rPr>
              <a:t>While</a:t>
            </a:r>
            <a:r>
              <a:rPr sz="350" spc="-25" dirty="0">
                <a:latin typeface="Arial MT"/>
                <a:cs typeface="Arial MT"/>
              </a:rPr>
              <a:t> </a:t>
            </a:r>
            <a:r>
              <a:rPr sz="350" spc="-5" dirty="0">
                <a:latin typeface="Arial MT"/>
                <a:cs typeface="Arial MT"/>
              </a:rPr>
              <a:t>Training</a:t>
            </a:r>
            <a:endParaRPr sz="350">
              <a:latin typeface="Arial MT"/>
              <a:cs typeface="Arial MT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2291918"/>
            <a:ext cx="59601" cy="59601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366877" y="2214821"/>
            <a:ext cx="38887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Tahoma"/>
                <a:cs typeface="Tahoma"/>
              </a:rPr>
              <a:t>Try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different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values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75" dirty="0">
                <a:latin typeface="Arial"/>
                <a:cs typeface="Arial"/>
              </a:rPr>
              <a:t> </a:t>
            </a:r>
            <a:r>
              <a:rPr sz="1000" spc="-45" dirty="0">
                <a:latin typeface="Tahoma"/>
                <a:cs typeface="Tahoma"/>
              </a:rPr>
              <a:t>and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look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accuracies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validation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set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28" name="object 28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21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29241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" dirty="0">
                <a:solidFill>
                  <a:srgbClr val="04064C"/>
                </a:solidFill>
                <a:latin typeface="Tahoma"/>
                <a:cs typeface="Tahoma"/>
              </a:rPr>
              <a:t>H</a:t>
            </a: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o</a:t>
            </a:r>
            <a:r>
              <a:rPr sz="1400" b="1" spc="-180" dirty="0">
                <a:solidFill>
                  <a:srgbClr val="04064C"/>
                </a:solidFill>
                <a:latin typeface="Tahoma"/>
                <a:cs typeface="Tahoma"/>
              </a:rPr>
              <a:t>w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04064C"/>
                </a:solidFill>
                <a:latin typeface="Tahoma"/>
                <a:cs typeface="Tahoma"/>
              </a:rPr>
              <a:t>to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Select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:</a:t>
            </a:r>
            <a:r>
              <a:rPr sz="1400" b="1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04064C"/>
                </a:solidFill>
                <a:latin typeface="Tahoma"/>
                <a:cs typeface="Tahoma"/>
              </a:rPr>
              <a:t>Cross-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V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alidation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2579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386302"/>
            <a:ext cx="5159375" cy="44767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000" spc="-40" dirty="0">
                <a:latin typeface="Tahoma"/>
                <a:cs typeface="Tahoma"/>
              </a:rPr>
              <a:t>We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cross-validation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select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“optimal”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value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000" spc="-30" dirty="0">
                <a:latin typeface="Tahoma"/>
                <a:cs typeface="Tahoma"/>
              </a:rPr>
              <a:t>Cross-validation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-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Divide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into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two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parts: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actual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set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and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validation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set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733590"/>
            <a:ext cx="59601" cy="5960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028901" y="883323"/>
            <a:ext cx="533400" cy="1285875"/>
            <a:chOff x="2028901" y="883323"/>
            <a:chExt cx="533400" cy="1285875"/>
          </a:xfrm>
        </p:grpSpPr>
        <p:sp>
          <p:nvSpPr>
            <p:cNvPr id="7" name="object 7"/>
            <p:cNvSpPr/>
            <p:nvPr/>
          </p:nvSpPr>
          <p:spPr>
            <a:xfrm>
              <a:off x="2032711" y="887133"/>
              <a:ext cx="525780" cy="756285"/>
            </a:xfrm>
            <a:custGeom>
              <a:avLst/>
              <a:gdLst/>
              <a:ahLst/>
              <a:cxnLst/>
              <a:rect l="l" t="t" r="r" b="b"/>
              <a:pathLst>
                <a:path w="525780" h="756285">
                  <a:moveTo>
                    <a:pt x="525780" y="0"/>
                  </a:moveTo>
                  <a:lnTo>
                    <a:pt x="0" y="0"/>
                  </a:lnTo>
                  <a:lnTo>
                    <a:pt x="0" y="755904"/>
                  </a:lnTo>
                  <a:lnTo>
                    <a:pt x="262890" y="755904"/>
                  </a:lnTo>
                  <a:lnTo>
                    <a:pt x="525780" y="755904"/>
                  </a:lnTo>
                  <a:lnTo>
                    <a:pt x="52578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32711" y="887133"/>
              <a:ext cx="525780" cy="756285"/>
            </a:xfrm>
            <a:custGeom>
              <a:avLst/>
              <a:gdLst/>
              <a:ahLst/>
              <a:cxnLst/>
              <a:rect l="l" t="t" r="r" b="b"/>
              <a:pathLst>
                <a:path w="525780" h="756285">
                  <a:moveTo>
                    <a:pt x="262890" y="755904"/>
                  </a:moveTo>
                  <a:lnTo>
                    <a:pt x="0" y="755904"/>
                  </a:lnTo>
                  <a:lnTo>
                    <a:pt x="0" y="0"/>
                  </a:lnTo>
                  <a:lnTo>
                    <a:pt x="525780" y="0"/>
                  </a:lnTo>
                  <a:lnTo>
                    <a:pt x="525780" y="755904"/>
                  </a:lnTo>
                  <a:lnTo>
                    <a:pt x="262890" y="755904"/>
                  </a:lnTo>
                  <a:close/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32711" y="1707806"/>
              <a:ext cx="525780" cy="461009"/>
            </a:xfrm>
            <a:custGeom>
              <a:avLst/>
              <a:gdLst/>
              <a:ahLst/>
              <a:cxnLst/>
              <a:rect l="l" t="t" r="r" b="b"/>
              <a:pathLst>
                <a:path w="525780" h="461010">
                  <a:moveTo>
                    <a:pt x="525780" y="0"/>
                  </a:moveTo>
                  <a:lnTo>
                    <a:pt x="0" y="0"/>
                  </a:lnTo>
                  <a:lnTo>
                    <a:pt x="0" y="461010"/>
                  </a:lnTo>
                  <a:lnTo>
                    <a:pt x="262890" y="461010"/>
                  </a:lnTo>
                  <a:lnTo>
                    <a:pt x="525780" y="461010"/>
                  </a:lnTo>
                  <a:lnTo>
                    <a:pt x="525780" y="0"/>
                  </a:lnTo>
                  <a:close/>
                </a:path>
              </a:pathLst>
            </a:custGeom>
            <a:solidFill>
              <a:srgbClr val="CC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36521" y="1132751"/>
            <a:ext cx="518159" cy="2609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5255" marR="68580" indent="-57150">
              <a:lnSpc>
                <a:spcPts val="890"/>
              </a:lnSpc>
              <a:spcBef>
                <a:spcPts val="185"/>
              </a:spcBef>
            </a:pPr>
            <a:r>
              <a:rPr sz="800" spc="-35" dirty="0">
                <a:latin typeface="Arial MT"/>
                <a:cs typeface="Arial MT"/>
              </a:rPr>
              <a:t>T</a:t>
            </a:r>
            <a:r>
              <a:rPr sz="800" spc="-5" dirty="0">
                <a:latin typeface="Arial MT"/>
                <a:cs typeface="Arial MT"/>
              </a:rPr>
              <a:t>rainin</a:t>
            </a:r>
            <a:r>
              <a:rPr sz="800" dirty="0">
                <a:latin typeface="Arial MT"/>
                <a:cs typeface="Arial MT"/>
              </a:rPr>
              <a:t>g  </a:t>
            </a:r>
            <a:r>
              <a:rPr sz="800" spc="-5" dirty="0">
                <a:latin typeface="Arial MT"/>
                <a:cs typeface="Arial MT"/>
              </a:rPr>
              <a:t>Data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32711" y="1707806"/>
            <a:ext cx="525780" cy="461009"/>
          </a:xfrm>
          <a:prstGeom prst="rect">
            <a:avLst/>
          </a:prstGeom>
          <a:ln w="7619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Times New Roman"/>
              <a:cs typeface="Times New Roman"/>
            </a:endParaRPr>
          </a:p>
          <a:p>
            <a:pPr marL="139065" marR="163830">
              <a:lnSpc>
                <a:spcPts val="890"/>
              </a:lnSpc>
            </a:pPr>
            <a:r>
              <a:rPr sz="800" spc="-25" dirty="0">
                <a:latin typeface="Arial MT"/>
                <a:cs typeface="Arial MT"/>
              </a:rPr>
              <a:t>Test </a:t>
            </a:r>
            <a:r>
              <a:rPr sz="800" spc="-2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Da</a:t>
            </a:r>
            <a:r>
              <a:rPr sz="800" dirty="0">
                <a:latin typeface="Arial MT"/>
                <a:cs typeface="Arial MT"/>
              </a:rPr>
              <a:t>ta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40837" y="880020"/>
            <a:ext cx="525780" cy="1281430"/>
            <a:chOff x="3040837" y="880020"/>
            <a:chExt cx="525780" cy="1281430"/>
          </a:xfrm>
        </p:grpSpPr>
        <p:sp>
          <p:nvSpPr>
            <p:cNvPr id="13" name="object 13"/>
            <p:cNvSpPr/>
            <p:nvPr/>
          </p:nvSpPr>
          <p:spPr>
            <a:xfrm>
              <a:off x="3040837" y="880020"/>
              <a:ext cx="525780" cy="561975"/>
            </a:xfrm>
            <a:custGeom>
              <a:avLst/>
              <a:gdLst/>
              <a:ahLst/>
              <a:cxnLst/>
              <a:rect l="l" t="t" r="r" b="b"/>
              <a:pathLst>
                <a:path w="525779" h="561975">
                  <a:moveTo>
                    <a:pt x="525526" y="0"/>
                  </a:moveTo>
                  <a:lnTo>
                    <a:pt x="0" y="0"/>
                  </a:lnTo>
                  <a:lnTo>
                    <a:pt x="0" y="561594"/>
                  </a:lnTo>
                  <a:lnTo>
                    <a:pt x="262636" y="561594"/>
                  </a:lnTo>
                  <a:lnTo>
                    <a:pt x="525526" y="561594"/>
                  </a:lnTo>
                  <a:lnTo>
                    <a:pt x="525526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40837" y="1700695"/>
              <a:ext cx="525780" cy="461009"/>
            </a:xfrm>
            <a:custGeom>
              <a:avLst/>
              <a:gdLst/>
              <a:ahLst/>
              <a:cxnLst/>
              <a:rect l="l" t="t" r="r" b="b"/>
              <a:pathLst>
                <a:path w="525779" h="461010">
                  <a:moveTo>
                    <a:pt x="525526" y="0"/>
                  </a:moveTo>
                  <a:lnTo>
                    <a:pt x="0" y="0"/>
                  </a:lnTo>
                  <a:lnTo>
                    <a:pt x="0" y="460756"/>
                  </a:lnTo>
                  <a:lnTo>
                    <a:pt x="262636" y="460756"/>
                  </a:lnTo>
                  <a:lnTo>
                    <a:pt x="525526" y="460756"/>
                  </a:lnTo>
                  <a:lnTo>
                    <a:pt x="525526" y="0"/>
                  </a:lnTo>
                  <a:close/>
                </a:path>
              </a:pathLst>
            </a:custGeom>
            <a:solidFill>
              <a:srgbClr val="CC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040837" y="883576"/>
            <a:ext cx="525780" cy="558165"/>
          </a:xfrm>
          <a:prstGeom prst="rect">
            <a:avLst/>
          </a:prstGeom>
          <a:ln w="7619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marL="87630" marR="67310" indent="-13335" algn="ctr">
              <a:lnSpc>
                <a:spcPct val="93000"/>
              </a:lnSpc>
            </a:pPr>
            <a:r>
              <a:rPr sz="800" spc="-5" dirty="0">
                <a:latin typeface="Arial MT"/>
                <a:cs typeface="Arial MT"/>
              </a:rPr>
              <a:t>(Actual) </a:t>
            </a:r>
            <a:r>
              <a:rPr sz="800" spc="-210" dirty="0">
                <a:latin typeface="Arial MT"/>
                <a:cs typeface="Arial MT"/>
              </a:rPr>
              <a:t> </a:t>
            </a:r>
            <a:r>
              <a:rPr sz="800" spc="-35" dirty="0">
                <a:latin typeface="Arial MT"/>
                <a:cs typeface="Arial MT"/>
              </a:rPr>
              <a:t>T</a:t>
            </a:r>
            <a:r>
              <a:rPr sz="800" spc="-5" dirty="0">
                <a:latin typeface="Arial MT"/>
                <a:cs typeface="Arial MT"/>
              </a:rPr>
              <a:t>rainin</a:t>
            </a:r>
            <a:r>
              <a:rPr sz="800" dirty="0">
                <a:latin typeface="Arial MT"/>
                <a:cs typeface="Arial MT"/>
              </a:rPr>
              <a:t>g  </a:t>
            </a:r>
            <a:r>
              <a:rPr sz="800" spc="-5" dirty="0">
                <a:latin typeface="Arial MT"/>
                <a:cs typeface="Arial MT"/>
              </a:rPr>
              <a:t>Set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40837" y="1700695"/>
            <a:ext cx="525780" cy="461009"/>
          </a:xfrm>
          <a:prstGeom prst="rect">
            <a:avLst/>
          </a:prstGeom>
          <a:ln w="7619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Times New Roman"/>
              <a:cs typeface="Times New Roman"/>
            </a:endParaRPr>
          </a:p>
          <a:p>
            <a:pPr marL="139065" marR="163830">
              <a:lnSpc>
                <a:spcPts val="890"/>
              </a:lnSpc>
            </a:pPr>
            <a:r>
              <a:rPr sz="800" spc="-25" dirty="0">
                <a:latin typeface="Arial MT"/>
                <a:cs typeface="Arial MT"/>
              </a:rPr>
              <a:t>Test </a:t>
            </a:r>
            <a:r>
              <a:rPr sz="800" spc="-2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Data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037027" y="1437805"/>
            <a:ext cx="533400" cy="209550"/>
            <a:chOff x="3037027" y="1437805"/>
            <a:chExt cx="533400" cy="209550"/>
          </a:xfrm>
        </p:grpSpPr>
        <p:sp>
          <p:nvSpPr>
            <p:cNvPr id="18" name="object 18"/>
            <p:cNvSpPr/>
            <p:nvPr/>
          </p:nvSpPr>
          <p:spPr>
            <a:xfrm>
              <a:off x="3040837" y="1441615"/>
              <a:ext cx="525780" cy="201930"/>
            </a:xfrm>
            <a:custGeom>
              <a:avLst/>
              <a:gdLst/>
              <a:ahLst/>
              <a:cxnLst/>
              <a:rect l="l" t="t" r="r" b="b"/>
              <a:pathLst>
                <a:path w="525779" h="201930">
                  <a:moveTo>
                    <a:pt x="525526" y="0"/>
                  </a:moveTo>
                  <a:lnTo>
                    <a:pt x="0" y="0"/>
                  </a:lnTo>
                  <a:lnTo>
                    <a:pt x="0" y="201422"/>
                  </a:lnTo>
                  <a:lnTo>
                    <a:pt x="262636" y="201422"/>
                  </a:lnTo>
                  <a:lnTo>
                    <a:pt x="525526" y="201422"/>
                  </a:lnTo>
                  <a:lnTo>
                    <a:pt x="525526" y="0"/>
                  </a:lnTo>
                  <a:close/>
                </a:path>
              </a:pathLst>
            </a:custGeom>
            <a:solidFill>
              <a:srgbClr val="00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40837" y="1441615"/>
              <a:ext cx="525780" cy="201930"/>
            </a:xfrm>
            <a:custGeom>
              <a:avLst/>
              <a:gdLst/>
              <a:ahLst/>
              <a:cxnLst/>
              <a:rect l="l" t="t" r="r" b="b"/>
              <a:pathLst>
                <a:path w="525779" h="201930">
                  <a:moveTo>
                    <a:pt x="262636" y="201422"/>
                  </a:moveTo>
                  <a:lnTo>
                    <a:pt x="0" y="201422"/>
                  </a:lnTo>
                  <a:lnTo>
                    <a:pt x="0" y="0"/>
                  </a:lnTo>
                  <a:lnTo>
                    <a:pt x="525526" y="0"/>
                  </a:lnTo>
                  <a:lnTo>
                    <a:pt x="525526" y="201422"/>
                  </a:lnTo>
                  <a:lnTo>
                    <a:pt x="262636" y="201422"/>
                  </a:lnTo>
                  <a:close/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044646" y="1422056"/>
            <a:ext cx="518159" cy="23749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92405" marR="48895" indent="-127000">
              <a:lnSpc>
                <a:spcPts val="810"/>
              </a:lnSpc>
              <a:spcBef>
                <a:spcPts val="170"/>
              </a:spcBef>
            </a:pPr>
            <a:r>
              <a:rPr sz="700" spc="-50" dirty="0">
                <a:latin typeface="Arial MT"/>
                <a:cs typeface="Arial MT"/>
              </a:rPr>
              <a:t>V</a:t>
            </a:r>
            <a:r>
              <a:rPr sz="700" spc="10" dirty="0">
                <a:latin typeface="Arial MT"/>
                <a:cs typeface="Arial MT"/>
              </a:rPr>
              <a:t>a</a:t>
            </a:r>
            <a:r>
              <a:rPr sz="700" spc="-5" dirty="0">
                <a:latin typeface="Arial MT"/>
                <a:cs typeface="Arial MT"/>
              </a:rPr>
              <a:t>l</a:t>
            </a:r>
            <a:r>
              <a:rPr sz="700" dirty="0">
                <a:latin typeface="Arial MT"/>
                <a:cs typeface="Arial MT"/>
              </a:rPr>
              <a:t>idati</a:t>
            </a:r>
            <a:r>
              <a:rPr sz="700" spc="5" dirty="0">
                <a:latin typeface="Arial MT"/>
                <a:cs typeface="Arial MT"/>
              </a:rPr>
              <a:t>on  Set</a:t>
            </a:r>
            <a:endParaRPr sz="70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884883" y="1664500"/>
            <a:ext cx="2240280" cy="351790"/>
            <a:chOff x="1884883" y="1664500"/>
            <a:chExt cx="2240280" cy="351790"/>
          </a:xfrm>
        </p:grpSpPr>
        <p:sp>
          <p:nvSpPr>
            <p:cNvPr id="22" name="object 22"/>
            <p:cNvSpPr/>
            <p:nvPr/>
          </p:nvSpPr>
          <p:spPr>
            <a:xfrm>
              <a:off x="1884883" y="1668310"/>
              <a:ext cx="1875789" cy="0"/>
            </a:xfrm>
            <a:custGeom>
              <a:avLst/>
              <a:gdLst/>
              <a:ahLst/>
              <a:cxnLst/>
              <a:rect l="l" t="t" r="r" b="b"/>
              <a:pathLst>
                <a:path w="1875789">
                  <a:moveTo>
                    <a:pt x="0" y="0"/>
                  </a:moveTo>
                  <a:lnTo>
                    <a:pt x="1875789" y="0"/>
                  </a:lnTo>
                </a:path>
              </a:pathLst>
            </a:custGeom>
            <a:ln w="7619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17671" y="1758353"/>
              <a:ext cx="503555" cy="254000"/>
            </a:xfrm>
            <a:custGeom>
              <a:avLst/>
              <a:gdLst/>
              <a:ahLst/>
              <a:cxnLst/>
              <a:rect l="l" t="t" r="r" b="b"/>
              <a:pathLst>
                <a:path w="503554" h="254000">
                  <a:moveTo>
                    <a:pt x="172974" y="0"/>
                  </a:moveTo>
                  <a:lnTo>
                    <a:pt x="148764" y="2143"/>
                  </a:lnTo>
                  <a:lnTo>
                    <a:pt x="127698" y="7810"/>
                  </a:lnTo>
                  <a:lnTo>
                    <a:pt x="112823" y="15859"/>
                  </a:lnTo>
                  <a:lnTo>
                    <a:pt x="107188" y="25146"/>
                  </a:lnTo>
                  <a:lnTo>
                    <a:pt x="107188" y="43942"/>
                  </a:lnTo>
                  <a:lnTo>
                    <a:pt x="107188" y="62738"/>
                  </a:lnTo>
                  <a:lnTo>
                    <a:pt x="107188" y="88392"/>
                  </a:lnTo>
                  <a:lnTo>
                    <a:pt x="107188" y="107188"/>
                  </a:lnTo>
                  <a:lnTo>
                    <a:pt x="107188" y="125984"/>
                  </a:lnTo>
                  <a:lnTo>
                    <a:pt x="112823" y="135270"/>
                  </a:lnTo>
                  <a:lnTo>
                    <a:pt x="127698" y="143319"/>
                  </a:lnTo>
                  <a:lnTo>
                    <a:pt x="148764" y="148986"/>
                  </a:lnTo>
                  <a:lnTo>
                    <a:pt x="172974" y="151130"/>
                  </a:lnTo>
                  <a:lnTo>
                    <a:pt x="0" y="254000"/>
                  </a:lnTo>
                  <a:lnTo>
                    <a:pt x="271526" y="151130"/>
                  </a:lnTo>
                  <a:lnTo>
                    <a:pt x="338582" y="151130"/>
                  </a:lnTo>
                  <a:lnTo>
                    <a:pt x="387858" y="151130"/>
                  </a:lnTo>
                  <a:lnTo>
                    <a:pt x="437388" y="151130"/>
                  </a:lnTo>
                  <a:lnTo>
                    <a:pt x="461490" y="148986"/>
                  </a:lnTo>
                  <a:lnTo>
                    <a:pt x="482568" y="143319"/>
                  </a:lnTo>
                  <a:lnTo>
                    <a:pt x="497502" y="135270"/>
                  </a:lnTo>
                  <a:lnTo>
                    <a:pt x="503174" y="125984"/>
                  </a:lnTo>
                  <a:lnTo>
                    <a:pt x="503174" y="107188"/>
                  </a:lnTo>
                  <a:lnTo>
                    <a:pt x="503174" y="88392"/>
                  </a:lnTo>
                  <a:lnTo>
                    <a:pt x="503174" y="62738"/>
                  </a:lnTo>
                  <a:lnTo>
                    <a:pt x="503174" y="43942"/>
                  </a:lnTo>
                  <a:lnTo>
                    <a:pt x="503174" y="25146"/>
                  </a:lnTo>
                  <a:lnTo>
                    <a:pt x="497502" y="15859"/>
                  </a:lnTo>
                  <a:lnTo>
                    <a:pt x="482568" y="7810"/>
                  </a:lnTo>
                  <a:lnTo>
                    <a:pt x="461490" y="2143"/>
                  </a:lnTo>
                  <a:lnTo>
                    <a:pt x="437388" y="0"/>
                  </a:lnTo>
                  <a:lnTo>
                    <a:pt x="387858" y="0"/>
                  </a:lnTo>
                  <a:lnTo>
                    <a:pt x="338582" y="0"/>
                  </a:lnTo>
                  <a:lnTo>
                    <a:pt x="271526" y="0"/>
                  </a:lnTo>
                  <a:lnTo>
                    <a:pt x="222250" y="0"/>
                  </a:lnTo>
                  <a:lnTo>
                    <a:pt x="172974" y="0"/>
                  </a:lnTo>
                  <a:close/>
                </a:path>
                <a:path w="503554" h="254000">
                  <a:moveTo>
                    <a:pt x="107188" y="0"/>
                  </a:moveTo>
                  <a:lnTo>
                    <a:pt x="107188" y="0"/>
                  </a:lnTo>
                </a:path>
                <a:path w="503554" h="254000">
                  <a:moveTo>
                    <a:pt x="503174" y="151130"/>
                  </a:moveTo>
                  <a:lnTo>
                    <a:pt x="503174" y="151130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729177" y="1765718"/>
            <a:ext cx="387350" cy="1320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8895" marR="5080" indent="-36830">
              <a:lnSpc>
                <a:spcPts val="400"/>
              </a:lnSpc>
              <a:spcBef>
                <a:spcPts val="140"/>
              </a:spcBef>
            </a:pPr>
            <a:r>
              <a:rPr sz="350" dirty="0">
                <a:latin typeface="Arial MT"/>
                <a:cs typeface="Arial MT"/>
              </a:rPr>
              <a:t>Never Ever</a:t>
            </a:r>
            <a:r>
              <a:rPr sz="350" spc="-10" dirty="0">
                <a:latin typeface="Arial MT"/>
                <a:cs typeface="Arial MT"/>
              </a:rPr>
              <a:t> </a:t>
            </a:r>
            <a:r>
              <a:rPr sz="350" spc="-35" dirty="0">
                <a:latin typeface="Arial MT"/>
                <a:cs typeface="Arial MT"/>
              </a:rPr>
              <a:t>T</a:t>
            </a:r>
            <a:r>
              <a:rPr sz="350" spc="-5" dirty="0">
                <a:latin typeface="Arial MT"/>
                <a:cs typeface="Arial MT"/>
              </a:rPr>
              <a:t>ouch  </a:t>
            </a:r>
            <a:r>
              <a:rPr sz="350" dirty="0">
                <a:latin typeface="Arial MT"/>
                <a:cs typeface="Arial MT"/>
              </a:rPr>
              <a:t>While</a:t>
            </a:r>
            <a:r>
              <a:rPr sz="350" spc="-25" dirty="0">
                <a:latin typeface="Arial MT"/>
                <a:cs typeface="Arial MT"/>
              </a:rPr>
              <a:t> </a:t>
            </a:r>
            <a:r>
              <a:rPr sz="350" spc="-5" dirty="0">
                <a:latin typeface="Arial MT"/>
                <a:cs typeface="Arial MT"/>
              </a:rPr>
              <a:t>Training</a:t>
            </a:r>
            <a:endParaRPr sz="350">
              <a:latin typeface="Arial MT"/>
              <a:cs typeface="Arial MT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2291918"/>
            <a:ext cx="59601" cy="5960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1347" y="2524302"/>
            <a:ext cx="48018" cy="48018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366877" y="2214821"/>
            <a:ext cx="4033520" cy="395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Tahoma"/>
                <a:cs typeface="Tahoma"/>
              </a:rPr>
              <a:t>Try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different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values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80" dirty="0">
                <a:latin typeface="Arial"/>
                <a:cs typeface="Arial"/>
              </a:rPr>
              <a:t> </a:t>
            </a:r>
            <a:r>
              <a:rPr sz="1000" spc="-45" dirty="0">
                <a:latin typeface="Tahoma"/>
                <a:cs typeface="Tahoma"/>
              </a:rPr>
              <a:t>and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look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accuracies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validation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set</a:t>
            </a:r>
            <a:endParaRPr sz="1000">
              <a:latin typeface="Tahoma"/>
              <a:cs typeface="Tahoma"/>
            </a:endParaRPr>
          </a:p>
          <a:p>
            <a:pPr marL="265430">
              <a:lnSpc>
                <a:spcPct val="100000"/>
              </a:lnSpc>
              <a:spcBef>
                <a:spcPts val="640"/>
              </a:spcBef>
            </a:pPr>
            <a:r>
              <a:rPr sz="900" spc="-15" dirty="0">
                <a:latin typeface="Tahoma"/>
                <a:cs typeface="Tahoma"/>
              </a:rPr>
              <a:t>Note:</a:t>
            </a:r>
            <a:r>
              <a:rPr sz="900" spc="1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For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each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i="1" spc="40" dirty="0">
                <a:latin typeface="Arial"/>
                <a:cs typeface="Arial"/>
              </a:rPr>
              <a:t>K</a:t>
            </a:r>
            <a:r>
              <a:rPr sz="900" i="1" spc="-145" dirty="0">
                <a:latin typeface="Arial"/>
                <a:cs typeface="Arial"/>
              </a:rPr>
              <a:t> </a:t>
            </a:r>
            <a:r>
              <a:rPr sz="900" spc="-20" dirty="0">
                <a:latin typeface="Tahoma"/>
                <a:cs typeface="Tahoma"/>
              </a:rPr>
              <a:t>,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70" dirty="0">
                <a:latin typeface="Tahoma"/>
                <a:cs typeface="Tahoma"/>
              </a:rPr>
              <a:t>we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typically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try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multiple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splits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train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and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validation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sets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29" name="object 29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21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5998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7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Notation/Nomenclature/Convention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621271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544174"/>
            <a:ext cx="42614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Supervised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Learning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requires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set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of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input-output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pairs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110" dirty="0">
                <a:latin typeface="Cambria"/>
                <a:cs typeface="Cambria"/>
              </a:rPr>
              <a:t>{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7041" y="601106"/>
            <a:ext cx="2451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/>
                <a:cs typeface="Arial"/>
              </a:rPr>
              <a:t>n     n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2670" y="544174"/>
            <a:ext cx="48958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ahoma"/>
                <a:cs typeface="Tahoma"/>
              </a:rPr>
              <a:t>(</a:t>
            </a:r>
            <a:r>
              <a:rPr sz="1000" b="1" i="1" spc="-5" dirty="0">
                <a:latin typeface="Corbel"/>
                <a:cs typeface="Corbel"/>
              </a:rPr>
              <a:t>x  </a:t>
            </a:r>
            <a:r>
              <a:rPr sz="1000" b="1" i="1" spc="-85" dirty="0">
                <a:latin typeface="Corbel"/>
                <a:cs typeface="Corbel"/>
              </a:rPr>
              <a:t> </a:t>
            </a:r>
            <a:r>
              <a:rPr sz="1000" i="1" spc="-5" dirty="0">
                <a:latin typeface="Arial"/>
                <a:cs typeface="Arial"/>
              </a:rPr>
              <a:t>,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i="1" spc="-45" dirty="0">
                <a:latin typeface="Arial"/>
                <a:cs typeface="Arial"/>
              </a:rPr>
              <a:t>y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114" dirty="0">
                <a:latin typeface="Arial"/>
                <a:cs typeface="Arial"/>
              </a:rPr>
              <a:t> </a:t>
            </a:r>
            <a:r>
              <a:rPr sz="1000" dirty="0">
                <a:latin typeface="Tahoma"/>
                <a:cs typeface="Tahoma"/>
              </a:rPr>
              <a:t>)</a:t>
            </a:r>
            <a:r>
              <a:rPr sz="1000" spc="110" dirty="0">
                <a:latin typeface="Cambria"/>
                <a:cs typeface="Cambria"/>
              </a:rPr>
              <a:t>}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6868" y="536209"/>
            <a:ext cx="196215" cy="210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30"/>
              </a:lnSpc>
              <a:spcBef>
                <a:spcPts val="95"/>
              </a:spcBef>
            </a:pPr>
            <a:r>
              <a:rPr sz="700" i="1" spc="15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730"/>
              </a:lnSpc>
            </a:pPr>
            <a:r>
              <a:rPr sz="700" i="1" dirty="0">
                <a:latin typeface="Arial"/>
                <a:cs typeface="Arial"/>
              </a:rPr>
              <a:t>n</a:t>
            </a:r>
            <a:r>
              <a:rPr sz="700" spc="70" dirty="0">
                <a:latin typeface="Microsoft Sans Serif"/>
                <a:cs typeface="Microsoft Sans Serif"/>
              </a:rPr>
              <a:t>=1</a:t>
            </a:r>
            <a:endParaRPr sz="7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842683"/>
            <a:ext cx="59601" cy="5960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173664" y="822530"/>
            <a:ext cx="742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6877" y="765586"/>
            <a:ext cx="39522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Unsupervised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Learning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requires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set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of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inputs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50" dirty="0">
                <a:latin typeface="Cambria"/>
                <a:cs typeface="Cambria"/>
              </a:rPr>
              <a:t>{</a:t>
            </a:r>
            <a:r>
              <a:rPr sz="1000" b="1" i="1" spc="50" dirty="0">
                <a:latin typeface="Corbel"/>
                <a:cs typeface="Corbel"/>
              </a:rPr>
              <a:t>x </a:t>
            </a:r>
            <a:r>
              <a:rPr sz="1000" b="1" i="1" spc="75" dirty="0">
                <a:latin typeface="Corbel"/>
                <a:cs typeface="Corbel"/>
              </a:rPr>
              <a:t> </a:t>
            </a:r>
            <a:r>
              <a:rPr sz="1000" spc="110" dirty="0">
                <a:latin typeface="Cambria"/>
                <a:cs typeface="Cambria"/>
              </a:rPr>
              <a:t>}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93311" y="757633"/>
            <a:ext cx="920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15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93311" y="836005"/>
            <a:ext cx="1962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dirty="0">
                <a:latin typeface="Arial"/>
                <a:cs typeface="Arial"/>
              </a:rPr>
              <a:t>n</a:t>
            </a:r>
            <a:r>
              <a:rPr sz="700" spc="70" dirty="0">
                <a:latin typeface="Microsoft Sans Serif"/>
                <a:cs typeface="Microsoft Sans Serif"/>
              </a:rPr>
              <a:t>=1</a:t>
            </a:r>
            <a:endParaRPr sz="70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1083081"/>
            <a:ext cx="59601" cy="5960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1347" y="1429956"/>
            <a:ext cx="48018" cy="4801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41477" y="1005984"/>
            <a:ext cx="5278755" cy="5232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 marR="30480">
              <a:lnSpc>
                <a:spcPts val="1100"/>
              </a:lnSpc>
              <a:spcBef>
                <a:spcPts val="215"/>
              </a:spcBef>
            </a:pPr>
            <a:r>
              <a:rPr sz="1000" spc="-20" dirty="0">
                <a:latin typeface="Tahoma"/>
                <a:cs typeface="Tahoma"/>
              </a:rPr>
              <a:t>Each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input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0" dirty="0">
                <a:latin typeface="Corbel"/>
                <a:cs typeface="Corbel"/>
              </a:rPr>
              <a:t> </a:t>
            </a:r>
            <a:r>
              <a:rPr sz="1050" i="1" spc="-15" baseline="-11904" dirty="0">
                <a:latin typeface="Arial"/>
                <a:cs typeface="Arial"/>
              </a:rPr>
              <a:t>n</a:t>
            </a:r>
            <a:r>
              <a:rPr sz="1050" i="1" spc="44" baseline="-11904" dirty="0"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(usually)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solidFill>
                  <a:srgbClr val="0000FF"/>
                </a:solidFill>
                <a:latin typeface="Tahoma"/>
                <a:cs typeface="Tahoma"/>
              </a:rPr>
              <a:t>vector</a:t>
            </a:r>
            <a:r>
              <a:rPr sz="10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containing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values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FF0000"/>
                </a:solidFill>
                <a:latin typeface="Tahoma"/>
                <a:cs typeface="Tahoma"/>
              </a:rPr>
              <a:t>features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FF0000"/>
                </a:solidFill>
                <a:latin typeface="Tahoma"/>
                <a:cs typeface="Tahoma"/>
              </a:rPr>
              <a:t>attributes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solidFill>
                  <a:srgbClr val="FF0000"/>
                </a:solidFill>
                <a:latin typeface="Tahoma"/>
                <a:cs typeface="Tahoma"/>
              </a:rPr>
              <a:t>covariates </a:t>
            </a:r>
            <a:r>
              <a:rPr sz="1000" spc="-3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encode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properties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it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represents,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e.g.,</a:t>
            </a:r>
            <a:endParaRPr sz="1000">
              <a:latin typeface="Tahoma"/>
              <a:cs typeface="Tahoma"/>
            </a:endParaRPr>
          </a:p>
          <a:p>
            <a:pPr marL="290830">
              <a:lnSpc>
                <a:spcPct val="100000"/>
              </a:lnSpc>
              <a:spcBef>
                <a:spcPts val="520"/>
              </a:spcBef>
            </a:pPr>
            <a:r>
              <a:rPr sz="1350" spc="-44" baseline="6172" dirty="0">
                <a:latin typeface="Tahoma"/>
                <a:cs typeface="Tahoma"/>
              </a:rPr>
              <a:t>Representing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a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7</a:t>
            </a:r>
            <a:r>
              <a:rPr sz="1350" spc="-112" baseline="6172" dirty="0">
                <a:latin typeface="Tahoma"/>
                <a:cs typeface="Tahoma"/>
              </a:rPr>
              <a:t> </a:t>
            </a:r>
            <a:r>
              <a:rPr sz="1350" spc="322" baseline="6172" dirty="0">
                <a:latin typeface="Cambria"/>
                <a:cs typeface="Cambria"/>
              </a:rPr>
              <a:t>×</a:t>
            </a:r>
            <a:r>
              <a:rPr sz="1350" spc="15" baseline="6172" dirty="0">
                <a:latin typeface="Cambria"/>
                <a:cs typeface="Cambri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7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image:</a:t>
            </a:r>
            <a:r>
              <a:rPr sz="1350" spc="202" baseline="6172" dirty="0">
                <a:latin typeface="Tahoma"/>
                <a:cs typeface="Tahoma"/>
              </a:rPr>
              <a:t> </a:t>
            </a:r>
            <a:r>
              <a:rPr sz="1350" b="1" i="1" spc="-112" baseline="6172" dirty="0">
                <a:latin typeface="Arial"/>
                <a:cs typeface="Arial"/>
              </a:rPr>
              <a:t>x</a:t>
            </a:r>
            <a:r>
              <a:rPr sz="1350" b="1" i="1" spc="-247" baseline="6172" dirty="0">
                <a:latin typeface="Arial"/>
                <a:cs typeface="Arial"/>
              </a:rPr>
              <a:t> </a:t>
            </a:r>
            <a:r>
              <a:rPr sz="600" i="1" spc="-10" dirty="0">
                <a:latin typeface="Arial"/>
                <a:cs typeface="Arial"/>
              </a:rPr>
              <a:t>n</a:t>
            </a:r>
            <a:r>
              <a:rPr sz="600" i="1" spc="50" dirty="0">
                <a:latin typeface="Arial"/>
                <a:cs typeface="Arial"/>
              </a:rPr>
              <a:t> </a:t>
            </a:r>
            <a:r>
              <a:rPr sz="1350" spc="-37" baseline="6172" dirty="0">
                <a:latin typeface="Tahoma"/>
                <a:cs typeface="Tahoma"/>
              </a:rPr>
              <a:t>can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be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a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49</a:t>
            </a:r>
            <a:r>
              <a:rPr sz="1350" spc="-112" baseline="6172" dirty="0">
                <a:latin typeface="Tahoma"/>
                <a:cs typeface="Tahoma"/>
              </a:rPr>
              <a:t> </a:t>
            </a:r>
            <a:r>
              <a:rPr sz="1350" spc="322" baseline="6172" dirty="0">
                <a:latin typeface="Cambria"/>
                <a:cs typeface="Cambria"/>
              </a:rPr>
              <a:t>×</a:t>
            </a:r>
            <a:r>
              <a:rPr sz="1350" spc="15" baseline="6172" dirty="0">
                <a:latin typeface="Cambria"/>
                <a:cs typeface="Cambri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1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37" baseline="6172" dirty="0">
                <a:latin typeface="Tahoma"/>
                <a:cs typeface="Tahoma"/>
              </a:rPr>
              <a:t>vector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30" baseline="6172" dirty="0">
                <a:latin typeface="Tahoma"/>
                <a:cs typeface="Tahoma"/>
              </a:rPr>
              <a:t>of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30" baseline="6172" dirty="0">
                <a:latin typeface="Tahoma"/>
                <a:cs typeface="Tahoma"/>
              </a:rPr>
              <a:t>pixel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30" baseline="6172" dirty="0">
                <a:latin typeface="Tahoma"/>
                <a:cs typeface="Tahoma"/>
              </a:rPr>
              <a:t>intensities</a:t>
            </a:r>
            <a:endParaRPr sz="1350" baseline="6172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42611" y="1541166"/>
            <a:ext cx="780408" cy="59498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1347" y="2250211"/>
            <a:ext cx="48018" cy="4801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6705" y="2586570"/>
            <a:ext cx="59601" cy="5960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1347" y="2825902"/>
            <a:ext cx="48018" cy="4801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41477" y="2174184"/>
            <a:ext cx="5286375" cy="7505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90830" marR="30480">
              <a:lnSpc>
                <a:spcPct val="101499"/>
              </a:lnSpc>
              <a:spcBef>
                <a:spcPts val="80"/>
              </a:spcBef>
            </a:pPr>
            <a:r>
              <a:rPr sz="900" spc="-15" dirty="0">
                <a:latin typeface="Tahoma"/>
                <a:cs typeface="Tahoma"/>
              </a:rPr>
              <a:t>Note:</a:t>
            </a:r>
            <a:r>
              <a:rPr sz="900" spc="1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Good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features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can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also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be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solidFill>
                  <a:srgbClr val="FF0000"/>
                </a:solidFill>
                <a:latin typeface="Tahoma"/>
                <a:cs typeface="Tahoma"/>
              </a:rPr>
              <a:t>learned</a:t>
            </a:r>
            <a:r>
              <a:rPr sz="900" spc="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FF0000"/>
                </a:solidFill>
                <a:latin typeface="Tahoma"/>
                <a:cs typeface="Tahoma"/>
              </a:rPr>
              <a:t>from</a:t>
            </a:r>
            <a:r>
              <a:rPr sz="900" spc="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FF0000"/>
                </a:solidFill>
                <a:latin typeface="Tahoma"/>
                <a:cs typeface="Tahoma"/>
              </a:rPr>
              <a:t>data</a:t>
            </a:r>
            <a:r>
              <a:rPr sz="900" spc="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(feature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learning)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or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extracted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using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hand-crafted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rules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defined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by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domain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expert.</a:t>
            </a:r>
            <a:r>
              <a:rPr sz="900" spc="130" dirty="0">
                <a:latin typeface="Tahoma"/>
                <a:cs typeface="Tahoma"/>
              </a:rPr>
              <a:t> </a:t>
            </a:r>
            <a:r>
              <a:rPr sz="900" b="1" spc="-55" dirty="0">
                <a:latin typeface="Tahoma"/>
                <a:cs typeface="Tahoma"/>
              </a:rPr>
              <a:t>Having</a:t>
            </a:r>
            <a:r>
              <a:rPr sz="900" b="1" spc="65" dirty="0">
                <a:latin typeface="Tahoma"/>
                <a:cs typeface="Tahoma"/>
              </a:rPr>
              <a:t> </a:t>
            </a:r>
            <a:r>
              <a:rPr sz="900" b="1" spc="-70" dirty="0">
                <a:latin typeface="Tahoma"/>
                <a:cs typeface="Tahoma"/>
              </a:rPr>
              <a:t>a</a:t>
            </a:r>
            <a:r>
              <a:rPr sz="900" b="1" spc="65" dirty="0">
                <a:latin typeface="Tahoma"/>
                <a:cs typeface="Tahoma"/>
              </a:rPr>
              <a:t> </a:t>
            </a:r>
            <a:r>
              <a:rPr sz="900" b="1" spc="-55" dirty="0">
                <a:latin typeface="Tahoma"/>
                <a:cs typeface="Tahoma"/>
              </a:rPr>
              <a:t>good</a:t>
            </a:r>
            <a:r>
              <a:rPr sz="900" b="1" spc="65" dirty="0">
                <a:latin typeface="Tahoma"/>
                <a:cs typeface="Tahoma"/>
              </a:rPr>
              <a:t> </a:t>
            </a:r>
            <a:r>
              <a:rPr sz="900" b="1" spc="-60" dirty="0">
                <a:latin typeface="Tahoma"/>
                <a:cs typeface="Tahoma"/>
              </a:rPr>
              <a:t>set</a:t>
            </a:r>
            <a:r>
              <a:rPr sz="900" b="1" spc="65" dirty="0">
                <a:latin typeface="Tahoma"/>
                <a:cs typeface="Tahoma"/>
              </a:rPr>
              <a:t> </a:t>
            </a:r>
            <a:r>
              <a:rPr sz="900" b="1" spc="-55" dirty="0">
                <a:latin typeface="Tahoma"/>
                <a:cs typeface="Tahoma"/>
              </a:rPr>
              <a:t>of</a:t>
            </a:r>
            <a:r>
              <a:rPr sz="900" b="1" spc="65" dirty="0">
                <a:latin typeface="Tahoma"/>
                <a:cs typeface="Tahoma"/>
              </a:rPr>
              <a:t> </a:t>
            </a:r>
            <a:r>
              <a:rPr sz="900" b="1" spc="-65" dirty="0">
                <a:latin typeface="Tahoma"/>
                <a:cs typeface="Tahoma"/>
              </a:rPr>
              <a:t>features</a:t>
            </a:r>
            <a:r>
              <a:rPr sz="900" b="1" spc="65" dirty="0">
                <a:latin typeface="Tahoma"/>
                <a:cs typeface="Tahoma"/>
              </a:rPr>
              <a:t> </a:t>
            </a:r>
            <a:r>
              <a:rPr sz="900" b="1" spc="-65" dirty="0">
                <a:latin typeface="Tahoma"/>
                <a:cs typeface="Tahoma"/>
              </a:rPr>
              <a:t>is</a:t>
            </a:r>
            <a:r>
              <a:rPr sz="900" b="1" spc="65" dirty="0">
                <a:latin typeface="Tahoma"/>
                <a:cs typeface="Tahoma"/>
              </a:rPr>
              <a:t> </a:t>
            </a:r>
            <a:r>
              <a:rPr sz="900" b="1" spc="-60" dirty="0">
                <a:latin typeface="Tahoma"/>
                <a:cs typeface="Tahoma"/>
              </a:rPr>
              <a:t>half</a:t>
            </a:r>
            <a:r>
              <a:rPr sz="900" b="1" spc="65" dirty="0">
                <a:latin typeface="Tahoma"/>
                <a:cs typeface="Tahoma"/>
              </a:rPr>
              <a:t> </a:t>
            </a:r>
            <a:r>
              <a:rPr sz="900" b="1" spc="-55" dirty="0">
                <a:latin typeface="Tahoma"/>
                <a:cs typeface="Tahoma"/>
              </a:rPr>
              <a:t>the</a:t>
            </a:r>
            <a:r>
              <a:rPr sz="900" b="1" spc="70" dirty="0">
                <a:latin typeface="Tahoma"/>
                <a:cs typeface="Tahoma"/>
              </a:rPr>
              <a:t> </a:t>
            </a:r>
            <a:r>
              <a:rPr sz="900" b="1" spc="-50" dirty="0">
                <a:latin typeface="Tahoma"/>
                <a:cs typeface="Tahoma"/>
              </a:rPr>
              <a:t>battle</a:t>
            </a:r>
            <a:r>
              <a:rPr sz="900" b="1" spc="65" dirty="0">
                <a:latin typeface="Tahoma"/>
                <a:cs typeface="Tahoma"/>
              </a:rPr>
              <a:t> </a:t>
            </a:r>
            <a:r>
              <a:rPr sz="900" b="1" spc="-70" dirty="0">
                <a:latin typeface="Tahoma"/>
                <a:cs typeface="Tahoma"/>
              </a:rPr>
              <a:t>won!</a:t>
            </a:r>
            <a:endParaRPr sz="9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464"/>
              </a:spcBef>
            </a:pPr>
            <a:r>
              <a:rPr sz="1000" spc="-20" dirty="0">
                <a:latin typeface="Tahoma"/>
                <a:cs typeface="Tahoma"/>
              </a:rPr>
              <a:t>Each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y</a:t>
            </a:r>
            <a:r>
              <a:rPr sz="1050" i="1" spc="-37" baseline="-11904" dirty="0">
                <a:latin typeface="Arial"/>
                <a:cs typeface="Arial"/>
              </a:rPr>
              <a:t>n</a:t>
            </a:r>
            <a:r>
              <a:rPr sz="1050" i="1" spc="60" baseline="-11904" dirty="0"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0000FF"/>
                </a:solidFill>
                <a:latin typeface="Tahoma"/>
                <a:cs typeface="Tahoma"/>
              </a:rPr>
              <a:t>output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solidFill>
                  <a:srgbClr val="0000FF"/>
                </a:solidFill>
                <a:latin typeface="Tahoma"/>
                <a:cs typeface="Tahoma"/>
              </a:rPr>
              <a:t>response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label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associated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with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input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50" i="1" spc="-15" baseline="-11904" dirty="0">
                <a:latin typeface="Arial"/>
                <a:cs typeface="Arial"/>
              </a:rPr>
              <a:t>n</a:t>
            </a:r>
            <a:endParaRPr sz="1050" baseline="-11904">
              <a:latin typeface="Arial"/>
              <a:cs typeface="Arial"/>
            </a:endParaRPr>
          </a:p>
          <a:p>
            <a:pPr marL="290830">
              <a:lnSpc>
                <a:spcPct val="100000"/>
              </a:lnSpc>
              <a:spcBef>
                <a:spcPts val="790"/>
              </a:spcBef>
            </a:pPr>
            <a:r>
              <a:rPr sz="1350" baseline="6172" dirty="0">
                <a:latin typeface="Tahoma"/>
                <a:cs typeface="Tahoma"/>
              </a:rPr>
              <a:t>The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15" baseline="6172" dirty="0">
                <a:latin typeface="Tahoma"/>
                <a:cs typeface="Tahoma"/>
              </a:rPr>
              <a:t>output</a:t>
            </a:r>
            <a:r>
              <a:rPr sz="1350" spc="52" baseline="6172" dirty="0">
                <a:latin typeface="Tahoma"/>
                <a:cs typeface="Tahoma"/>
              </a:rPr>
              <a:t> </a:t>
            </a:r>
            <a:r>
              <a:rPr sz="1350" i="1" spc="-30" baseline="6172" dirty="0">
                <a:latin typeface="Arial"/>
                <a:cs typeface="Arial"/>
              </a:rPr>
              <a:t>y</a:t>
            </a:r>
            <a:r>
              <a:rPr sz="600" i="1" spc="-20" dirty="0">
                <a:latin typeface="Arial"/>
                <a:cs typeface="Arial"/>
              </a:rPr>
              <a:t>n</a:t>
            </a:r>
            <a:r>
              <a:rPr sz="600" i="1" spc="60" dirty="0">
                <a:latin typeface="Arial"/>
                <a:cs typeface="Arial"/>
              </a:rPr>
              <a:t> </a:t>
            </a:r>
            <a:r>
              <a:rPr sz="1350" spc="-37" baseline="6172" dirty="0">
                <a:latin typeface="Tahoma"/>
                <a:cs typeface="Tahoma"/>
              </a:rPr>
              <a:t>can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be</a:t>
            </a:r>
            <a:r>
              <a:rPr sz="1350" spc="52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a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37" baseline="6172" dirty="0">
                <a:latin typeface="Tahoma"/>
                <a:cs typeface="Tahoma"/>
              </a:rPr>
              <a:t>scalar,</a:t>
            </a:r>
            <a:r>
              <a:rPr sz="1350" spc="52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a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37" baseline="6172" dirty="0">
                <a:latin typeface="Tahoma"/>
                <a:cs typeface="Tahoma"/>
              </a:rPr>
              <a:t>vector</a:t>
            </a:r>
            <a:r>
              <a:rPr sz="1350" spc="52" baseline="6172" dirty="0">
                <a:latin typeface="Tahoma"/>
                <a:cs typeface="Tahoma"/>
              </a:rPr>
              <a:t> </a:t>
            </a:r>
            <a:r>
              <a:rPr sz="1350" spc="-30" baseline="6172" dirty="0">
                <a:latin typeface="Tahoma"/>
                <a:cs typeface="Tahoma"/>
              </a:rPr>
              <a:t>of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44" baseline="6172" dirty="0">
                <a:latin typeface="Tahoma"/>
                <a:cs typeface="Tahoma"/>
              </a:rPr>
              <a:t>numbers,</a:t>
            </a:r>
            <a:r>
              <a:rPr sz="1350" spc="52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or</a:t>
            </a:r>
            <a:r>
              <a:rPr sz="1350" spc="44" baseline="6172" dirty="0">
                <a:latin typeface="Tahoma"/>
                <a:cs typeface="Tahoma"/>
              </a:rPr>
              <a:t> </a:t>
            </a:r>
            <a:r>
              <a:rPr sz="1350" spc="-52" baseline="6172" dirty="0">
                <a:latin typeface="Tahoma"/>
                <a:cs typeface="Tahoma"/>
              </a:rPr>
              <a:t>a</a:t>
            </a:r>
            <a:r>
              <a:rPr sz="1350" spc="52" baseline="6172" dirty="0">
                <a:latin typeface="Tahoma"/>
                <a:cs typeface="Tahoma"/>
              </a:rPr>
              <a:t> </a:t>
            </a:r>
            <a:r>
              <a:rPr sz="1350" spc="-30" baseline="6172">
                <a:latin typeface="Tahoma"/>
                <a:cs typeface="Tahoma"/>
              </a:rPr>
              <a:t>structured</a:t>
            </a:r>
            <a:r>
              <a:rPr sz="1350" spc="52" baseline="6172">
                <a:latin typeface="Tahoma"/>
                <a:cs typeface="Tahoma"/>
              </a:rPr>
              <a:t> </a:t>
            </a:r>
            <a:r>
              <a:rPr sz="1350" spc="-30" baseline="6172" smtClean="0">
                <a:latin typeface="Tahoma"/>
                <a:cs typeface="Tahoma"/>
              </a:rPr>
              <a:t>object</a:t>
            </a:r>
            <a:endParaRPr sz="1350" baseline="6172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22" name="object 22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3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29241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" dirty="0">
                <a:solidFill>
                  <a:srgbClr val="04064C"/>
                </a:solidFill>
                <a:latin typeface="Tahoma"/>
                <a:cs typeface="Tahoma"/>
              </a:rPr>
              <a:t>H</a:t>
            </a: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o</a:t>
            </a:r>
            <a:r>
              <a:rPr sz="1400" b="1" spc="-180" dirty="0">
                <a:solidFill>
                  <a:srgbClr val="04064C"/>
                </a:solidFill>
                <a:latin typeface="Tahoma"/>
                <a:cs typeface="Tahoma"/>
              </a:rPr>
              <a:t>w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04064C"/>
                </a:solidFill>
                <a:latin typeface="Tahoma"/>
                <a:cs typeface="Tahoma"/>
              </a:rPr>
              <a:t>to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Select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:</a:t>
            </a:r>
            <a:r>
              <a:rPr sz="1400" b="1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04064C"/>
                </a:solidFill>
                <a:latin typeface="Tahoma"/>
                <a:cs typeface="Tahoma"/>
              </a:rPr>
              <a:t>Cross-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V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alidation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2579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386302"/>
            <a:ext cx="5159375" cy="44767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000" spc="-40" dirty="0">
                <a:latin typeface="Tahoma"/>
                <a:cs typeface="Tahoma"/>
              </a:rPr>
              <a:t>We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cross-validation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select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“optimal”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value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000" spc="-30" dirty="0">
                <a:latin typeface="Tahoma"/>
                <a:cs typeface="Tahoma"/>
              </a:rPr>
              <a:t>Cross-validation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-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Divide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into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two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parts: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actual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set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and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validation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set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733590"/>
            <a:ext cx="59601" cy="5960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028901" y="883323"/>
            <a:ext cx="533400" cy="1285875"/>
            <a:chOff x="2028901" y="883323"/>
            <a:chExt cx="533400" cy="1285875"/>
          </a:xfrm>
        </p:grpSpPr>
        <p:sp>
          <p:nvSpPr>
            <p:cNvPr id="7" name="object 7"/>
            <p:cNvSpPr/>
            <p:nvPr/>
          </p:nvSpPr>
          <p:spPr>
            <a:xfrm>
              <a:off x="2032711" y="887133"/>
              <a:ext cx="525780" cy="756285"/>
            </a:xfrm>
            <a:custGeom>
              <a:avLst/>
              <a:gdLst/>
              <a:ahLst/>
              <a:cxnLst/>
              <a:rect l="l" t="t" r="r" b="b"/>
              <a:pathLst>
                <a:path w="525780" h="756285">
                  <a:moveTo>
                    <a:pt x="525780" y="0"/>
                  </a:moveTo>
                  <a:lnTo>
                    <a:pt x="0" y="0"/>
                  </a:lnTo>
                  <a:lnTo>
                    <a:pt x="0" y="755904"/>
                  </a:lnTo>
                  <a:lnTo>
                    <a:pt x="262890" y="755904"/>
                  </a:lnTo>
                  <a:lnTo>
                    <a:pt x="525780" y="755904"/>
                  </a:lnTo>
                  <a:lnTo>
                    <a:pt x="52578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32711" y="887133"/>
              <a:ext cx="525780" cy="756285"/>
            </a:xfrm>
            <a:custGeom>
              <a:avLst/>
              <a:gdLst/>
              <a:ahLst/>
              <a:cxnLst/>
              <a:rect l="l" t="t" r="r" b="b"/>
              <a:pathLst>
                <a:path w="525780" h="756285">
                  <a:moveTo>
                    <a:pt x="262890" y="755904"/>
                  </a:moveTo>
                  <a:lnTo>
                    <a:pt x="0" y="755904"/>
                  </a:lnTo>
                  <a:lnTo>
                    <a:pt x="0" y="0"/>
                  </a:lnTo>
                  <a:lnTo>
                    <a:pt x="525780" y="0"/>
                  </a:lnTo>
                  <a:lnTo>
                    <a:pt x="525780" y="755904"/>
                  </a:lnTo>
                  <a:lnTo>
                    <a:pt x="262890" y="755904"/>
                  </a:lnTo>
                  <a:close/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32711" y="1707806"/>
              <a:ext cx="525780" cy="461009"/>
            </a:xfrm>
            <a:custGeom>
              <a:avLst/>
              <a:gdLst/>
              <a:ahLst/>
              <a:cxnLst/>
              <a:rect l="l" t="t" r="r" b="b"/>
              <a:pathLst>
                <a:path w="525780" h="461010">
                  <a:moveTo>
                    <a:pt x="525780" y="0"/>
                  </a:moveTo>
                  <a:lnTo>
                    <a:pt x="0" y="0"/>
                  </a:lnTo>
                  <a:lnTo>
                    <a:pt x="0" y="461010"/>
                  </a:lnTo>
                  <a:lnTo>
                    <a:pt x="262890" y="461010"/>
                  </a:lnTo>
                  <a:lnTo>
                    <a:pt x="525780" y="461010"/>
                  </a:lnTo>
                  <a:lnTo>
                    <a:pt x="525780" y="0"/>
                  </a:lnTo>
                  <a:close/>
                </a:path>
              </a:pathLst>
            </a:custGeom>
            <a:solidFill>
              <a:srgbClr val="CC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36521" y="1132751"/>
            <a:ext cx="518159" cy="2609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5255" marR="68580" indent="-57150">
              <a:lnSpc>
                <a:spcPts val="890"/>
              </a:lnSpc>
              <a:spcBef>
                <a:spcPts val="185"/>
              </a:spcBef>
            </a:pPr>
            <a:r>
              <a:rPr sz="800" spc="-35" dirty="0">
                <a:latin typeface="Arial MT"/>
                <a:cs typeface="Arial MT"/>
              </a:rPr>
              <a:t>T</a:t>
            </a:r>
            <a:r>
              <a:rPr sz="800" spc="-5" dirty="0">
                <a:latin typeface="Arial MT"/>
                <a:cs typeface="Arial MT"/>
              </a:rPr>
              <a:t>rainin</a:t>
            </a:r>
            <a:r>
              <a:rPr sz="800" dirty="0">
                <a:latin typeface="Arial MT"/>
                <a:cs typeface="Arial MT"/>
              </a:rPr>
              <a:t>g  </a:t>
            </a:r>
            <a:r>
              <a:rPr sz="800" spc="-5" dirty="0">
                <a:latin typeface="Arial MT"/>
                <a:cs typeface="Arial MT"/>
              </a:rPr>
              <a:t>Data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32711" y="1707806"/>
            <a:ext cx="525780" cy="461009"/>
          </a:xfrm>
          <a:prstGeom prst="rect">
            <a:avLst/>
          </a:prstGeom>
          <a:ln w="7619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Times New Roman"/>
              <a:cs typeface="Times New Roman"/>
            </a:endParaRPr>
          </a:p>
          <a:p>
            <a:pPr marL="139065" marR="163830">
              <a:lnSpc>
                <a:spcPts val="890"/>
              </a:lnSpc>
            </a:pPr>
            <a:r>
              <a:rPr sz="800" spc="-25" dirty="0">
                <a:latin typeface="Arial MT"/>
                <a:cs typeface="Arial MT"/>
              </a:rPr>
              <a:t>Test </a:t>
            </a:r>
            <a:r>
              <a:rPr sz="800" spc="-2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Da</a:t>
            </a:r>
            <a:r>
              <a:rPr sz="800" dirty="0">
                <a:latin typeface="Arial MT"/>
                <a:cs typeface="Arial MT"/>
              </a:rPr>
              <a:t>ta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40837" y="880020"/>
            <a:ext cx="525780" cy="1281430"/>
            <a:chOff x="3040837" y="880020"/>
            <a:chExt cx="525780" cy="1281430"/>
          </a:xfrm>
        </p:grpSpPr>
        <p:sp>
          <p:nvSpPr>
            <p:cNvPr id="13" name="object 13"/>
            <p:cNvSpPr/>
            <p:nvPr/>
          </p:nvSpPr>
          <p:spPr>
            <a:xfrm>
              <a:off x="3040837" y="880020"/>
              <a:ext cx="525780" cy="561975"/>
            </a:xfrm>
            <a:custGeom>
              <a:avLst/>
              <a:gdLst/>
              <a:ahLst/>
              <a:cxnLst/>
              <a:rect l="l" t="t" r="r" b="b"/>
              <a:pathLst>
                <a:path w="525779" h="561975">
                  <a:moveTo>
                    <a:pt x="525526" y="0"/>
                  </a:moveTo>
                  <a:lnTo>
                    <a:pt x="0" y="0"/>
                  </a:lnTo>
                  <a:lnTo>
                    <a:pt x="0" y="561594"/>
                  </a:lnTo>
                  <a:lnTo>
                    <a:pt x="262636" y="561594"/>
                  </a:lnTo>
                  <a:lnTo>
                    <a:pt x="525526" y="561594"/>
                  </a:lnTo>
                  <a:lnTo>
                    <a:pt x="525526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40837" y="1700695"/>
              <a:ext cx="525780" cy="461009"/>
            </a:xfrm>
            <a:custGeom>
              <a:avLst/>
              <a:gdLst/>
              <a:ahLst/>
              <a:cxnLst/>
              <a:rect l="l" t="t" r="r" b="b"/>
              <a:pathLst>
                <a:path w="525779" h="461010">
                  <a:moveTo>
                    <a:pt x="525526" y="0"/>
                  </a:moveTo>
                  <a:lnTo>
                    <a:pt x="0" y="0"/>
                  </a:lnTo>
                  <a:lnTo>
                    <a:pt x="0" y="460756"/>
                  </a:lnTo>
                  <a:lnTo>
                    <a:pt x="262636" y="460756"/>
                  </a:lnTo>
                  <a:lnTo>
                    <a:pt x="525526" y="460756"/>
                  </a:lnTo>
                  <a:lnTo>
                    <a:pt x="525526" y="0"/>
                  </a:lnTo>
                  <a:close/>
                </a:path>
              </a:pathLst>
            </a:custGeom>
            <a:solidFill>
              <a:srgbClr val="CC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040837" y="883576"/>
            <a:ext cx="525780" cy="558165"/>
          </a:xfrm>
          <a:prstGeom prst="rect">
            <a:avLst/>
          </a:prstGeom>
          <a:ln w="7619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marL="87630" marR="67310" indent="-13335" algn="ctr">
              <a:lnSpc>
                <a:spcPct val="93000"/>
              </a:lnSpc>
            </a:pPr>
            <a:r>
              <a:rPr sz="800" spc="-5" dirty="0">
                <a:latin typeface="Arial MT"/>
                <a:cs typeface="Arial MT"/>
              </a:rPr>
              <a:t>(Actual) </a:t>
            </a:r>
            <a:r>
              <a:rPr sz="800" spc="-210" dirty="0">
                <a:latin typeface="Arial MT"/>
                <a:cs typeface="Arial MT"/>
              </a:rPr>
              <a:t> </a:t>
            </a:r>
            <a:r>
              <a:rPr sz="800" spc="-35" dirty="0">
                <a:latin typeface="Arial MT"/>
                <a:cs typeface="Arial MT"/>
              </a:rPr>
              <a:t>T</a:t>
            </a:r>
            <a:r>
              <a:rPr sz="800" spc="-5" dirty="0">
                <a:latin typeface="Arial MT"/>
                <a:cs typeface="Arial MT"/>
              </a:rPr>
              <a:t>rainin</a:t>
            </a:r>
            <a:r>
              <a:rPr sz="800" dirty="0">
                <a:latin typeface="Arial MT"/>
                <a:cs typeface="Arial MT"/>
              </a:rPr>
              <a:t>g  </a:t>
            </a:r>
            <a:r>
              <a:rPr sz="800" spc="-5" dirty="0">
                <a:latin typeface="Arial MT"/>
                <a:cs typeface="Arial MT"/>
              </a:rPr>
              <a:t>Set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40837" y="1700695"/>
            <a:ext cx="525780" cy="461009"/>
          </a:xfrm>
          <a:prstGeom prst="rect">
            <a:avLst/>
          </a:prstGeom>
          <a:ln w="7619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Times New Roman"/>
              <a:cs typeface="Times New Roman"/>
            </a:endParaRPr>
          </a:p>
          <a:p>
            <a:pPr marL="139065" marR="163830">
              <a:lnSpc>
                <a:spcPts val="890"/>
              </a:lnSpc>
            </a:pPr>
            <a:r>
              <a:rPr sz="800" spc="-25" dirty="0">
                <a:latin typeface="Arial MT"/>
                <a:cs typeface="Arial MT"/>
              </a:rPr>
              <a:t>Test </a:t>
            </a:r>
            <a:r>
              <a:rPr sz="800" spc="-2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Data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037027" y="1437805"/>
            <a:ext cx="533400" cy="209550"/>
            <a:chOff x="3037027" y="1437805"/>
            <a:chExt cx="533400" cy="209550"/>
          </a:xfrm>
        </p:grpSpPr>
        <p:sp>
          <p:nvSpPr>
            <p:cNvPr id="18" name="object 18"/>
            <p:cNvSpPr/>
            <p:nvPr/>
          </p:nvSpPr>
          <p:spPr>
            <a:xfrm>
              <a:off x="3040837" y="1441615"/>
              <a:ext cx="525780" cy="201930"/>
            </a:xfrm>
            <a:custGeom>
              <a:avLst/>
              <a:gdLst/>
              <a:ahLst/>
              <a:cxnLst/>
              <a:rect l="l" t="t" r="r" b="b"/>
              <a:pathLst>
                <a:path w="525779" h="201930">
                  <a:moveTo>
                    <a:pt x="525526" y="0"/>
                  </a:moveTo>
                  <a:lnTo>
                    <a:pt x="0" y="0"/>
                  </a:lnTo>
                  <a:lnTo>
                    <a:pt x="0" y="201422"/>
                  </a:lnTo>
                  <a:lnTo>
                    <a:pt x="262636" y="201422"/>
                  </a:lnTo>
                  <a:lnTo>
                    <a:pt x="525526" y="201422"/>
                  </a:lnTo>
                  <a:lnTo>
                    <a:pt x="525526" y="0"/>
                  </a:lnTo>
                  <a:close/>
                </a:path>
              </a:pathLst>
            </a:custGeom>
            <a:solidFill>
              <a:srgbClr val="00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40837" y="1441615"/>
              <a:ext cx="525780" cy="201930"/>
            </a:xfrm>
            <a:custGeom>
              <a:avLst/>
              <a:gdLst/>
              <a:ahLst/>
              <a:cxnLst/>
              <a:rect l="l" t="t" r="r" b="b"/>
              <a:pathLst>
                <a:path w="525779" h="201930">
                  <a:moveTo>
                    <a:pt x="262636" y="201422"/>
                  </a:moveTo>
                  <a:lnTo>
                    <a:pt x="0" y="201422"/>
                  </a:lnTo>
                  <a:lnTo>
                    <a:pt x="0" y="0"/>
                  </a:lnTo>
                  <a:lnTo>
                    <a:pt x="525526" y="0"/>
                  </a:lnTo>
                  <a:lnTo>
                    <a:pt x="525526" y="201422"/>
                  </a:lnTo>
                  <a:lnTo>
                    <a:pt x="262636" y="201422"/>
                  </a:lnTo>
                  <a:close/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044646" y="1422056"/>
            <a:ext cx="518159" cy="23749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92405" marR="48895" indent="-127000">
              <a:lnSpc>
                <a:spcPts val="810"/>
              </a:lnSpc>
              <a:spcBef>
                <a:spcPts val="170"/>
              </a:spcBef>
            </a:pPr>
            <a:r>
              <a:rPr sz="700" spc="-50" dirty="0">
                <a:latin typeface="Arial MT"/>
                <a:cs typeface="Arial MT"/>
              </a:rPr>
              <a:t>V</a:t>
            </a:r>
            <a:r>
              <a:rPr sz="700" spc="10" dirty="0">
                <a:latin typeface="Arial MT"/>
                <a:cs typeface="Arial MT"/>
              </a:rPr>
              <a:t>a</a:t>
            </a:r>
            <a:r>
              <a:rPr sz="700" spc="-5" dirty="0">
                <a:latin typeface="Arial MT"/>
                <a:cs typeface="Arial MT"/>
              </a:rPr>
              <a:t>l</a:t>
            </a:r>
            <a:r>
              <a:rPr sz="700" dirty="0">
                <a:latin typeface="Arial MT"/>
                <a:cs typeface="Arial MT"/>
              </a:rPr>
              <a:t>idati</a:t>
            </a:r>
            <a:r>
              <a:rPr sz="700" spc="5" dirty="0">
                <a:latin typeface="Arial MT"/>
                <a:cs typeface="Arial MT"/>
              </a:rPr>
              <a:t>on  Set</a:t>
            </a:r>
            <a:endParaRPr sz="70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884883" y="1664500"/>
            <a:ext cx="2240280" cy="351790"/>
            <a:chOff x="1884883" y="1664500"/>
            <a:chExt cx="2240280" cy="351790"/>
          </a:xfrm>
        </p:grpSpPr>
        <p:sp>
          <p:nvSpPr>
            <p:cNvPr id="22" name="object 22"/>
            <p:cNvSpPr/>
            <p:nvPr/>
          </p:nvSpPr>
          <p:spPr>
            <a:xfrm>
              <a:off x="1884883" y="1668310"/>
              <a:ext cx="1875789" cy="0"/>
            </a:xfrm>
            <a:custGeom>
              <a:avLst/>
              <a:gdLst/>
              <a:ahLst/>
              <a:cxnLst/>
              <a:rect l="l" t="t" r="r" b="b"/>
              <a:pathLst>
                <a:path w="1875789">
                  <a:moveTo>
                    <a:pt x="0" y="0"/>
                  </a:moveTo>
                  <a:lnTo>
                    <a:pt x="1875789" y="0"/>
                  </a:lnTo>
                </a:path>
              </a:pathLst>
            </a:custGeom>
            <a:ln w="7619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17671" y="1758353"/>
              <a:ext cx="503555" cy="254000"/>
            </a:xfrm>
            <a:custGeom>
              <a:avLst/>
              <a:gdLst/>
              <a:ahLst/>
              <a:cxnLst/>
              <a:rect l="l" t="t" r="r" b="b"/>
              <a:pathLst>
                <a:path w="503554" h="254000">
                  <a:moveTo>
                    <a:pt x="172974" y="0"/>
                  </a:moveTo>
                  <a:lnTo>
                    <a:pt x="148764" y="2143"/>
                  </a:lnTo>
                  <a:lnTo>
                    <a:pt x="127698" y="7810"/>
                  </a:lnTo>
                  <a:lnTo>
                    <a:pt x="112823" y="15859"/>
                  </a:lnTo>
                  <a:lnTo>
                    <a:pt x="107188" y="25146"/>
                  </a:lnTo>
                  <a:lnTo>
                    <a:pt x="107188" y="43942"/>
                  </a:lnTo>
                  <a:lnTo>
                    <a:pt x="107188" y="62738"/>
                  </a:lnTo>
                  <a:lnTo>
                    <a:pt x="107188" y="88392"/>
                  </a:lnTo>
                  <a:lnTo>
                    <a:pt x="107188" y="107188"/>
                  </a:lnTo>
                  <a:lnTo>
                    <a:pt x="107188" y="125984"/>
                  </a:lnTo>
                  <a:lnTo>
                    <a:pt x="112823" y="135270"/>
                  </a:lnTo>
                  <a:lnTo>
                    <a:pt x="127698" y="143319"/>
                  </a:lnTo>
                  <a:lnTo>
                    <a:pt x="148764" y="148986"/>
                  </a:lnTo>
                  <a:lnTo>
                    <a:pt x="172974" y="151130"/>
                  </a:lnTo>
                  <a:lnTo>
                    <a:pt x="0" y="254000"/>
                  </a:lnTo>
                  <a:lnTo>
                    <a:pt x="271526" y="151130"/>
                  </a:lnTo>
                  <a:lnTo>
                    <a:pt x="338582" y="151130"/>
                  </a:lnTo>
                  <a:lnTo>
                    <a:pt x="387858" y="151130"/>
                  </a:lnTo>
                  <a:lnTo>
                    <a:pt x="437388" y="151130"/>
                  </a:lnTo>
                  <a:lnTo>
                    <a:pt x="461490" y="148986"/>
                  </a:lnTo>
                  <a:lnTo>
                    <a:pt x="482568" y="143319"/>
                  </a:lnTo>
                  <a:lnTo>
                    <a:pt x="497502" y="135270"/>
                  </a:lnTo>
                  <a:lnTo>
                    <a:pt x="503174" y="125984"/>
                  </a:lnTo>
                  <a:lnTo>
                    <a:pt x="503174" y="107188"/>
                  </a:lnTo>
                  <a:lnTo>
                    <a:pt x="503174" y="88392"/>
                  </a:lnTo>
                  <a:lnTo>
                    <a:pt x="503174" y="62738"/>
                  </a:lnTo>
                  <a:lnTo>
                    <a:pt x="503174" y="43942"/>
                  </a:lnTo>
                  <a:lnTo>
                    <a:pt x="503174" y="25146"/>
                  </a:lnTo>
                  <a:lnTo>
                    <a:pt x="497502" y="15859"/>
                  </a:lnTo>
                  <a:lnTo>
                    <a:pt x="482568" y="7810"/>
                  </a:lnTo>
                  <a:lnTo>
                    <a:pt x="461490" y="2143"/>
                  </a:lnTo>
                  <a:lnTo>
                    <a:pt x="437388" y="0"/>
                  </a:lnTo>
                  <a:lnTo>
                    <a:pt x="387858" y="0"/>
                  </a:lnTo>
                  <a:lnTo>
                    <a:pt x="338582" y="0"/>
                  </a:lnTo>
                  <a:lnTo>
                    <a:pt x="271526" y="0"/>
                  </a:lnTo>
                  <a:lnTo>
                    <a:pt x="222250" y="0"/>
                  </a:lnTo>
                  <a:lnTo>
                    <a:pt x="172974" y="0"/>
                  </a:lnTo>
                  <a:close/>
                </a:path>
                <a:path w="503554" h="254000">
                  <a:moveTo>
                    <a:pt x="107188" y="0"/>
                  </a:moveTo>
                  <a:lnTo>
                    <a:pt x="107188" y="0"/>
                  </a:lnTo>
                </a:path>
                <a:path w="503554" h="254000">
                  <a:moveTo>
                    <a:pt x="503174" y="151130"/>
                  </a:moveTo>
                  <a:lnTo>
                    <a:pt x="503174" y="151130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729177" y="1765718"/>
            <a:ext cx="387350" cy="1320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8895" marR="5080" indent="-36830">
              <a:lnSpc>
                <a:spcPts val="400"/>
              </a:lnSpc>
              <a:spcBef>
                <a:spcPts val="140"/>
              </a:spcBef>
            </a:pPr>
            <a:r>
              <a:rPr sz="350" dirty="0">
                <a:latin typeface="Arial MT"/>
                <a:cs typeface="Arial MT"/>
              </a:rPr>
              <a:t>Never Ever</a:t>
            </a:r>
            <a:r>
              <a:rPr sz="350" spc="-10" dirty="0">
                <a:latin typeface="Arial MT"/>
                <a:cs typeface="Arial MT"/>
              </a:rPr>
              <a:t> </a:t>
            </a:r>
            <a:r>
              <a:rPr sz="350" spc="-35" dirty="0">
                <a:latin typeface="Arial MT"/>
                <a:cs typeface="Arial MT"/>
              </a:rPr>
              <a:t>T</a:t>
            </a:r>
            <a:r>
              <a:rPr sz="350" spc="-5" dirty="0">
                <a:latin typeface="Arial MT"/>
                <a:cs typeface="Arial MT"/>
              </a:rPr>
              <a:t>ouch  </a:t>
            </a:r>
            <a:r>
              <a:rPr sz="350" dirty="0">
                <a:latin typeface="Arial MT"/>
                <a:cs typeface="Arial MT"/>
              </a:rPr>
              <a:t>While</a:t>
            </a:r>
            <a:r>
              <a:rPr sz="350" spc="-25" dirty="0">
                <a:latin typeface="Arial MT"/>
                <a:cs typeface="Arial MT"/>
              </a:rPr>
              <a:t> </a:t>
            </a:r>
            <a:r>
              <a:rPr sz="350" spc="-5" dirty="0">
                <a:latin typeface="Arial MT"/>
                <a:cs typeface="Arial MT"/>
              </a:rPr>
              <a:t>Training</a:t>
            </a:r>
            <a:endParaRPr sz="350">
              <a:latin typeface="Arial MT"/>
              <a:cs typeface="Arial MT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2291918"/>
            <a:ext cx="59601" cy="5960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1347" y="2524302"/>
            <a:ext cx="48018" cy="48018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366877" y="2214821"/>
            <a:ext cx="4033520" cy="628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Tahoma"/>
                <a:cs typeface="Tahoma"/>
              </a:rPr>
              <a:t>Try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different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values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80" dirty="0">
                <a:latin typeface="Arial"/>
                <a:cs typeface="Arial"/>
              </a:rPr>
              <a:t> </a:t>
            </a:r>
            <a:r>
              <a:rPr sz="1000" spc="-45" dirty="0">
                <a:latin typeface="Tahoma"/>
                <a:cs typeface="Tahoma"/>
              </a:rPr>
              <a:t>and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look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accuracies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validation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set</a:t>
            </a:r>
            <a:endParaRPr sz="1000">
              <a:latin typeface="Tahoma"/>
              <a:cs typeface="Tahoma"/>
            </a:endParaRPr>
          </a:p>
          <a:p>
            <a:pPr marL="265430">
              <a:lnSpc>
                <a:spcPct val="100000"/>
              </a:lnSpc>
              <a:spcBef>
                <a:spcPts val="640"/>
              </a:spcBef>
            </a:pPr>
            <a:r>
              <a:rPr sz="900" spc="-15" dirty="0">
                <a:latin typeface="Tahoma"/>
                <a:cs typeface="Tahoma"/>
              </a:rPr>
              <a:t>Note:</a:t>
            </a:r>
            <a:r>
              <a:rPr sz="900" spc="1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For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each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i="1" spc="40" dirty="0">
                <a:latin typeface="Arial"/>
                <a:cs typeface="Arial"/>
              </a:rPr>
              <a:t>K</a:t>
            </a:r>
            <a:r>
              <a:rPr sz="900" i="1" spc="-145" dirty="0">
                <a:latin typeface="Arial"/>
                <a:cs typeface="Arial"/>
              </a:rPr>
              <a:t> </a:t>
            </a:r>
            <a:r>
              <a:rPr sz="900" spc="-20" dirty="0">
                <a:latin typeface="Tahoma"/>
                <a:cs typeface="Tahoma"/>
              </a:rPr>
              <a:t>,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70" dirty="0">
                <a:latin typeface="Tahoma"/>
                <a:cs typeface="Tahoma"/>
              </a:rPr>
              <a:t>we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typically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try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multiple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splits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train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and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validation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sets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000" spc="-30" dirty="0">
                <a:latin typeface="Tahoma"/>
                <a:cs typeface="Tahoma"/>
              </a:rPr>
              <a:t>Select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75" dirty="0">
                <a:latin typeface="Arial"/>
                <a:cs typeface="Arial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gives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best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accuracy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on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validation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set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705" y="2742107"/>
            <a:ext cx="59601" cy="59601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30" name="object 30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21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29241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5" dirty="0">
                <a:solidFill>
                  <a:srgbClr val="04064C"/>
                </a:solidFill>
                <a:latin typeface="Tahoma"/>
                <a:cs typeface="Tahoma"/>
              </a:rPr>
              <a:t>H</a:t>
            </a: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o</a:t>
            </a:r>
            <a:r>
              <a:rPr sz="1400" b="1" spc="-180" dirty="0">
                <a:solidFill>
                  <a:srgbClr val="04064C"/>
                </a:solidFill>
                <a:latin typeface="Tahoma"/>
                <a:cs typeface="Tahoma"/>
              </a:rPr>
              <a:t>w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04064C"/>
                </a:solidFill>
                <a:latin typeface="Tahoma"/>
                <a:cs typeface="Tahoma"/>
              </a:rPr>
              <a:t>to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Select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:</a:t>
            </a:r>
            <a:r>
              <a:rPr sz="1400" b="1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04064C"/>
                </a:solidFill>
                <a:latin typeface="Tahoma"/>
                <a:cs typeface="Tahoma"/>
              </a:rPr>
              <a:t>Cross-</a:t>
            </a:r>
            <a:r>
              <a:rPr sz="1400" b="1" spc="-95" dirty="0">
                <a:solidFill>
                  <a:srgbClr val="04064C"/>
                </a:solidFill>
                <a:latin typeface="Tahoma"/>
                <a:cs typeface="Tahoma"/>
              </a:rPr>
              <a:t>V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alidation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2579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386302"/>
            <a:ext cx="5159375" cy="44767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000" spc="-40" dirty="0">
                <a:latin typeface="Tahoma"/>
                <a:cs typeface="Tahoma"/>
              </a:rPr>
              <a:t>We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cross-validation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select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“optimal”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value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000" spc="-30" dirty="0">
                <a:latin typeface="Tahoma"/>
                <a:cs typeface="Tahoma"/>
              </a:rPr>
              <a:t>Cross-validation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-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Divide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into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two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parts: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actual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set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and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validation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set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733590"/>
            <a:ext cx="59601" cy="5960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028901" y="883323"/>
            <a:ext cx="533400" cy="1285875"/>
            <a:chOff x="2028901" y="883323"/>
            <a:chExt cx="533400" cy="1285875"/>
          </a:xfrm>
        </p:grpSpPr>
        <p:sp>
          <p:nvSpPr>
            <p:cNvPr id="7" name="object 7"/>
            <p:cNvSpPr/>
            <p:nvPr/>
          </p:nvSpPr>
          <p:spPr>
            <a:xfrm>
              <a:off x="2032711" y="887133"/>
              <a:ext cx="525780" cy="756285"/>
            </a:xfrm>
            <a:custGeom>
              <a:avLst/>
              <a:gdLst/>
              <a:ahLst/>
              <a:cxnLst/>
              <a:rect l="l" t="t" r="r" b="b"/>
              <a:pathLst>
                <a:path w="525780" h="756285">
                  <a:moveTo>
                    <a:pt x="525780" y="0"/>
                  </a:moveTo>
                  <a:lnTo>
                    <a:pt x="0" y="0"/>
                  </a:lnTo>
                  <a:lnTo>
                    <a:pt x="0" y="755904"/>
                  </a:lnTo>
                  <a:lnTo>
                    <a:pt x="262890" y="755904"/>
                  </a:lnTo>
                  <a:lnTo>
                    <a:pt x="525780" y="755904"/>
                  </a:lnTo>
                  <a:lnTo>
                    <a:pt x="52578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32711" y="887133"/>
              <a:ext cx="525780" cy="756285"/>
            </a:xfrm>
            <a:custGeom>
              <a:avLst/>
              <a:gdLst/>
              <a:ahLst/>
              <a:cxnLst/>
              <a:rect l="l" t="t" r="r" b="b"/>
              <a:pathLst>
                <a:path w="525780" h="756285">
                  <a:moveTo>
                    <a:pt x="262890" y="755904"/>
                  </a:moveTo>
                  <a:lnTo>
                    <a:pt x="0" y="755904"/>
                  </a:lnTo>
                  <a:lnTo>
                    <a:pt x="0" y="0"/>
                  </a:lnTo>
                  <a:lnTo>
                    <a:pt x="525780" y="0"/>
                  </a:lnTo>
                  <a:lnTo>
                    <a:pt x="525780" y="755904"/>
                  </a:lnTo>
                  <a:lnTo>
                    <a:pt x="262890" y="755904"/>
                  </a:lnTo>
                  <a:close/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32711" y="1707806"/>
              <a:ext cx="525780" cy="461009"/>
            </a:xfrm>
            <a:custGeom>
              <a:avLst/>
              <a:gdLst/>
              <a:ahLst/>
              <a:cxnLst/>
              <a:rect l="l" t="t" r="r" b="b"/>
              <a:pathLst>
                <a:path w="525780" h="461010">
                  <a:moveTo>
                    <a:pt x="525780" y="0"/>
                  </a:moveTo>
                  <a:lnTo>
                    <a:pt x="0" y="0"/>
                  </a:lnTo>
                  <a:lnTo>
                    <a:pt x="0" y="461010"/>
                  </a:lnTo>
                  <a:lnTo>
                    <a:pt x="262890" y="461010"/>
                  </a:lnTo>
                  <a:lnTo>
                    <a:pt x="525780" y="461010"/>
                  </a:lnTo>
                  <a:lnTo>
                    <a:pt x="525780" y="0"/>
                  </a:lnTo>
                  <a:close/>
                </a:path>
              </a:pathLst>
            </a:custGeom>
            <a:solidFill>
              <a:srgbClr val="CC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36521" y="1132751"/>
            <a:ext cx="518159" cy="2609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5255" marR="68580" indent="-57150">
              <a:lnSpc>
                <a:spcPts val="890"/>
              </a:lnSpc>
              <a:spcBef>
                <a:spcPts val="185"/>
              </a:spcBef>
            </a:pPr>
            <a:r>
              <a:rPr sz="800" spc="-35" dirty="0">
                <a:latin typeface="Arial MT"/>
                <a:cs typeface="Arial MT"/>
              </a:rPr>
              <a:t>T</a:t>
            </a:r>
            <a:r>
              <a:rPr sz="800" spc="-5" dirty="0">
                <a:latin typeface="Arial MT"/>
                <a:cs typeface="Arial MT"/>
              </a:rPr>
              <a:t>rainin</a:t>
            </a:r>
            <a:r>
              <a:rPr sz="800" dirty="0">
                <a:latin typeface="Arial MT"/>
                <a:cs typeface="Arial MT"/>
              </a:rPr>
              <a:t>g  </a:t>
            </a:r>
            <a:r>
              <a:rPr sz="800" spc="-5" dirty="0">
                <a:latin typeface="Arial MT"/>
                <a:cs typeface="Arial MT"/>
              </a:rPr>
              <a:t>Data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32711" y="1707806"/>
            <a:ext cx="525780" cy="461009"/>
          </a:xfrm>
          <a:prstGeom prst="rect">
            <a:avLst/>
          </a:prstGeom>
          <a:ln w="7619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Times New Roman"/>
              <a:cs typeface="Times New Roman"/>
            </a:endParaRPr>
          </a:p>
          <a:p>
            <a:pPr marL="139065" marR="163830">
              <a:lnSpc>
                <a:spcPts val="890"/>
              </a:lnSpc>
            </a:pPr>
            <a:r>
              <a:rPr sz="800" spc="-25" dirty="0">
                <a:latin typeface="Arial MT"/>
                <a:cs typeface="Arial MT"/>
              </a:rPr>
              <a:t>Test </a:t>
            </a:r>
            <a:r>
              <a:rPr sz="800" spc="-2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Da</a:t>
            </a:r>
            <a:r>
              <a:rPr sz="800" dirty="0">
                <a:latin typeface="Arial MT"/>
                <a:cs typeface="Arial MT"/>
              </a:rPr>
              <a:t>ta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40837" y="880020"/>
            <a:ext cx="525780" cy="1281430"/>
            <a:chOff x="3040837" y="880020"/>
            <a:chExt cx="525780" cy="1281430"/>
          </a:xfrm>
        </p:grpSpPr>
        <p:sp>
          <p:nvSpPr>
            <p:cNvPr id="13" name="object 13"/>
            <p:cNvSpPr/>
            <p:nvPr/>
          </p:nvSpPr>
          <p:spPr>
            <a:xfrm>
              <a:off x="3040837" y="880020"/>
              <a:ext cx="525780" cy="561975"/>
            </a:xfrm>
            <a:custGeom>
              <a:avLst/>
              <a:gdLst/>
              <a:ahLst/>
              <a:cxnLst/>
              <a:rect l="l" t="t" r="r" b="b"/>
              <a:pathLst>
                <a:path w="525779" h="561975">
                  <a:moveTo>
                    <a:pt x="525526" y="0"/>
                  </a:moveTo>
                  <a:lnTo>
                    <a:pt x="0" y="0"/>
                  </a:lnTo>
                  <a:lnTo>
                    <a:pt x="0" y="561594"/>
                  </a:lnTo>
                  <a:lnTo>
                    <a:pt x="262636" y="561594"/>
                  </a:lnTo>
                  <a:lnTo>
                    <a:pt x="525526" y="561594"/>
                  </a:lnTo>
                  <a:lnTo>
                    <a:pt x="525526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40837" y="1700695"/>
              <a:ext cx="525780" cy="461009"/>
            </a:xfrm>
            <a:custGeom>
              <a:avLst/>
              <a:gdLst/>
              <a:ahLst/>
              <a:cxnLst/>
              <a:rect l="l" t="t" r="r" b="b"/>
              <a:pathLst>
                <a:path w="525779" h="461010">
                  <a:moveTo>
                    <a:pt x="525526" y="0"/>
                  </a:moveTo>
                  <a:lnTo>
                    <a:pt x="0" y="0"/>
                  </a:lnTo>
                  <a:lnTo>
                    <a:pt x="0" y="460756"/>
                  </a:lnTo>
                  <a:lnTo>
                    <a:pt x="262636" y="460756"/>
                  </a:lnTo>
                  <a:lnTo>
                    <a:pt x="525526" y="460756"/>
                  </a:lnTo>
                  <a:lnTo>
                    <a:pt x="525526" y="0"/>
                  </a:lnTo>
                  <a:close/>
                </a:path>
              </a:pathLst>
            </a:custGeom>
            <a:solidFill>
              <a:srgbClr val="CC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040837" y="883576"/>
            <a:ext cx="525780" cy="558165"/>
          </a:xfrm>
          <a:prstGeom prst="rect">
            <a:avLst/>
          </a:prstGeom>
          <a:ln w="7619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marL="87630" marR="67310" indent="-13335" algn="ctr">
              <a:lnSpc>
                <a:spcPct val="93000"/>
              </a:lnSpc>
            </a:pPr>
            <a:r>
              <a:rPr sz="800" spc="-5" dirty="0">
                <a:latin typeface="Arial MT"/>
                <a:cs typeface="Arial MT"/>
              </a:rPr>
              <a:t>(Actual) </a:t>
            </a:r>
            <a:r>
              <a:rPr sz="800" spc="-210" dirty="0">
                <a:latin typeface="Arial MT"/>
                <a:cs typeface="Arial MT"/>
              </a:rPr>
              <a:t> </a:t>
            </a:r>
            <a:r>
              <a:rPr sz="800" spc="-35" dirty="0">
                <a:latin typeface="Arial MT"/>
                <a:cs typeface="Arial MT"/>
              </a:rPr>
              <a:t>T</a:t>
            </a:r>
            <a:r>
              <a:rPr sz="800" spc="-5" dirty="0">
                <a:latin typeface="Arial MT"/>
                <a:cs typeface="Arial MT"/>
              </a:rPr>
              <a:t>rainin</a:t>
            </a:r>
            <a:r>
              <a:rPr sz="800" dirty="0">
                <a:latin typeface="Arial MT"/>
                <a:cs typeface="Arial MT"/>
              </a:rPr>
              <a:t>g  </a:t>
            </a:r>
            <a:r>
              <a:rPr sz="800" spc="-5" dirty="0">
                <a:latin typeface="Arial MT"/>
                <a:cs typeface="Arial MT"/>
              </a:rPr>
              <a:t>Set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40837" y="1700695"/>
            <a:ext cx="525780" cy="461009"/>
          </a:xfrm>
          <a:prstGeom prst="rect">
            <a:avLst/>
          </a:prstGeom>
          <a:ln w="7619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Times New Roman"/>
              <a:cs typeface="Times New Roman"/>
            </a:endParaRPr>
          </a:p>
          <a:p>
            <a:pPr marL="139065" marR="163830">
              <a:lnSpc>
                <a:spcPts val="890"/>
              </a:lnSpc>
            </a:pPr>
            <a:r>
              <a:rPr sz="800" spc="-25" dirty="0">
                <a:latin typeface="Arial MT"/>
                <a:cs typeface="Arial MT"/>
              </a:rPr>
              <a:t>Test </a:t>
            </a:r>
            <a:r>
              <a:rPr sz="800" spc="-2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Data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037027" y="1437805"/>
            <a:ext cx="533400" cy="209550"/>
            <a:chOff x="3037027" y="1437805"/>
            <a:chExt cx="533400" cy="209550"/>
          </a:xfrm>
        </p:grpSpPr>
        <p:sp>
          <p:nvSpPr>
            <p:cNvPr id="18" name="object 18"/>
            <p:cNvSpPr/>
            <p:nvPr/>
          </p:nvSpPr>
          <p:spPr>
            <a:xfrm>
              <a:off x="3040837" y="1441615"/>
              <a:ext cx="525780" cy="201930"/>
            </a:xfrm>
            <a:custGeom>
              <a:avLst/>
              <a:gdLst/>
              <a:ahLst/>
              <a:cxnLst/>
              <a:rect l="l" t="t" r="r" b="b"/>
              <a:pathLst>
                <a:path w="525779" h="201930">
                  <a:moveTo>
                    <a:pt x="525526" y="0"/>
                  </a:moveTo>
                  <a:lnTo>
                    <a:pt x="0" y="0"/>
                  </a:lnTo>
                  <a:lnTo>
                    <a:pt x="0" y="201422"/>
                  </a:lnTo>
                  <a:lnTo>
                    <a:pt x="262636" y="201422"/>
                  </a:lnTo>
                  <a:lnTo>
                    <a:pt x="525526" y="201422"/>
                  </a:lnTo>
                  <a:lnTo>
                    <a:pt x="525526" y="0"/>
                  </a:lnTo>
                  <a:close/>
                </a:path>
              </a:pathLst>
            </a:custGeom>
            <a:solidFill>
              <a:srgbClr val="00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40837" y="1441615"/>
              <a:ext cx="525780" cy="201930"/>
            </a:xfrm>
            <a:custGeom>
              <a:avLst/>
              <a:gdLst/>
              <a:ahLst/>
              <a:cxnLst/>
              <a:rect l="l" t="t" r="r" b="b"/>
              <a:pathLst>
                <a:path w="525779" h="201930">
                  <a:moveTo>
                    <a:pt x="262636" y="201422"/>
                  </a:moveTo>
                  <a:lnTo>
                    <a:pt x="0" y="201422"/>
                  </a:lnTo>
                  <a:lnTo>
                    <a:pt x="0" y="0"/>
                  </a:lnTo>
                  <a:lnTo>
                    <a:pt x="525526" y="0"/>
                  </a:lnTo>
                  <a:lnTo>
                    <a:pt x="525526" y="201422"/>
                  </a:lnTo>
                  <a:lnTo>
                    <a:pt x="262636" y="201422"/>
                  </a:lnTo>
                  <a:close/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044646" y="1422056"/>
            <a:ext cx="518159" cy="23749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92405" marR="48895" indent="-127000">
              <a:lnSpc>
                <a:spcPts val="810"/>
              </a:lnSpc>
              <a:spcBef>
                <a:spcPts val="170"/>
              </a:spcBef>
            </a:pPr>
            <a:r>
              <a:rPr sz="700" spc="-50" dirty="0">
                <a:latin typeface="Arial MT"/>
                <a:cs typeface="Arial MT"/>
              </a:rPr>
              <a:t>V</a:t>
            </a:r>
            <a:r>
              <a:rPr sz="700" spc="10" dirty="0">
                <a:latin typeface="Arial MT"/>
                <a:cs typeface="Arial MT"/>
              </a:rPr>
              <a:t>a</a:t>
            </a:r>
            <a:r>
              <a:rPr sz="700" spc="-5" dirty="0">
                <a:latin typeface="Arial MT"/>
                <a:cs typeface="Arial MT"/>
              </a:rPr>
              <a:t>l</a:t>
            </a:r>
            <a:r>
              <a:rPr sz="700" dirty="0">
                <a:latin typeface="Arial MT"/>
                <a:cs typeface="Arial MT"/>
              </a:rPr>
              <a:t>idati</a:t>
            </a:r>
            <a:r>
              <a:rPr sz="700" spc="5" dirty="0">
                <a:latin typeface="Arial MT"/>
                <a:cs typeface="Arial MT"/>
              </a:rPr>
              <a:t>on  Set</a:t>
            </a:r>
            <a:endParaRPr sz="70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884883" y="1664500"/>
            <a:ext cx="2240280" cy="351790"/>
            <a:chOff x="1884883" y="1664500"/>
            <a:chExt cx="2240280" cy="351790"/>
          </a:xfrm>
        </p:grpSpPr>
        <p:sp>
          <p:nvSpPr>
            <p:cNvPr id="22" name="object 22"/>
            <p:cNvSpPr/>
            <p:nvPr/>
          </p:nvSpPr>
          <p:spPr>
            <a:xfrm>
              <a:off x="1884883" y="1668310"/>
              <a:ext cx="1875789" cy="0"/>
            </a:xfrm>
            <a:custGeom>
              <a:avLst/>
              <a:gdLst/>
              <a:ahLst/>
              <a:cxnLst/>
              <a:rect l="l" t="t" r="r" b="b"/>
              <a:pathLst>
                <a:path w="1875789">
                  <a:moveTo>
                    <a:pt x="0" y="0"/>
                  </a:moveTo>
                  <a:lnTo>
                    <a:pt x="1875789" y="0"/>
                  </a:lnTo>
                </a:path>
              </a:pathLst>
            </a:custGeom>
            <a:ln w="7619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17671" y="1758353"/>
              <a:ext cx="503555" cy="254000"/>
            </a:xfrm>
            <a:custGeom>
              <a:avLst/>
              <a:gdLst/>
              <a:ahLst/>
              <a:cxnLst/>
              <a:rect l="l" t="t" r="r" b="b"/>
              <a:pathLst>
                <a:path w="503554" h="254000">
                  <a:moveTo>
                    <a:pt x="172974" y="0"/>
                  </a:moveTo>
                  <a:lnTo>
                    <a:pt x="148764" y="2143"/>
                  </a:lnTo>
                  <a:lnTo>
                    <a:pt x="127698" y="7810"/>
                  </a:lnTo>
                  <a:lnTo>
                    <a:pt x="112823" y="15859"/>
                  </a:lnTo>
                  <a:lnTo>
                    <a:pt x="107188" y="25146"/>
                  </a:lnTo>
                  <a:lnTo>
                    <a:pt x="107188" y="43942"/>
                  </a:lnTo>
                  <a:lnTo>
                    <a:pt x="107188" y="62738"/>
                  </a:lnTo>
                  <a:lnTo>
                    <a:pt x="107188" y="88392"/>
                  </a:lnTo>
                  <a:lnTo>
                    <a:pt x="107188" y="107188"/>
                  </a:lnTo>
                  <a:lnTo>
                    <a:pt x="107188" y="125984"/>
                  </a:lnTo>
                  <a:lnTo>
                    <a:pt x="112823" y="135270"/>
                  </a:lnTo>
                  <a:lnTo>
                    <a:pt x="127698" y="143319"/>
                  </a:lnTo>
                  <a:lnTo>
                    <a:pt x="148764" y="148986"/>
                  </a:lnTo>
                  <a:lnTo>
                    <a:pt x="172974" y="151130"/>
                  </a:lnTo>
                  <a:lnTo>
                    <a:pt x="0" y="254000"/>
                  </a:lnTo>
                  <a:lnTo>
                    <a:pt x="271526" y="151130"/>
                  </a:lnTo>
                  <a:lnTo>
                    <a:pt x="338582" y="151130"/>
                  </a:lnTo>
                  <a:lnTo>
                    <a:pt x="387858" y="151130"/>
                  </a:lnTo>
                  <a:lnTo>
                    <a:pt x="437388" y="151130"/>
                  </a:lnTo>
                  <a:lnTo>
                    <a:pt x="461490" y="148986"/>
                  </a:lnTo>
                  <a:lnTo>
                    <a:pt x="482568" y="143319"/>
                  </a:lnTo>
                  <a:lnTo>
                    <a:pt x="497502" y="135270"/>
                  </a:lnTo>
                  <a:lnTo>
                    <a:pt x="503174" y="125984"/>
                  </a:lnTo>
                  <a:lnTo>
                    <a:pt x="503174" y="107188"/>
                  </a:lnTo>
                  <a:lnTo>
                    <a:pt x="503174" y="88392"/>
                  </a:lnTo>
                  <a:lnTo>
                    <a:pt x="503174" y="62738"/>
                  </a:lnTo>
                  <a:lnTo>
                    <a:pt x="503174" y="43942"/>
                  </a:lnTo>
                  <a:lnTo>
                    <a:pt x="503174" y="25146"/>
                  </a:lnTo>
                  <a:lnTo>
                    <a:pt x="497502" y="15859"/>
                  </a:lnTo>
                  <a:lnTo>
                    <a:pt x="482568" y="7810"/>
                  </a:lnTo>
                  <a:lnTo>
                    <a:pt x="461490" y="2143"/>
                  </a:lnTo>
                  <a:lnTo>
                    <a:pt x="437388" y="0"/>
                  </a:lnTo>
                  <a:lnTo>
                    <a:pt x="387858" y="0"/>
                  </a:lnTo>
                  <a:lnTo>
                    <a:pt x="338582" y="0"/>
                  </a:lnTo>
                  <a:lnTo>
                    <a:pt x="271526" y="0"/>
                  </a:lnTo>
                  <a:lnTo>
                    <a:pt x="222250" y="0"/>
                  </a:lnTo>
                  <a:lnTo>
                    <a:pt x="172974" y="0"/>
                  </a:lnTo>
                  <a:close/>
                </a:path>
                <a:path w="503554" h="254000">
                  <a:moveTo>
                    <a:pt x="107188" y="0"/>
                  </a:moveTo>
                  <a:lnTo>
                    <a:pt x="107188" y="0"/>
                  </a:lnTo>
                </a:path>
                <a:path w="503554" h="254000">
                  <a:moveTo>
                    <a:pt x="503174" y="151130"/>
                  </a:moveTo>
                  <a:lnTo>
                    <a:pt x="503174" y="151130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729177" y="1765718"/>
            <a:ext cx="387350" cy="1320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8895" marR="5080" indent="-36830">
              <a:lnSpc>
                <a:spcPts val="400"/>
              </a:lnSpc>
              <a:spcBef>
                <a:spcPts val="140"/>
              </a:spcBef>
            </a:pPr>
            <a:r>
              <a:rPr sz="350" dirty="0">
                <a:latin typeface="Arial MT"/>
                <a:cs typeface="Arial MT"/>
              </a:rPr>
              <a:t>Never Ever</a:t>
            </a:r>
            <a:r>
              <a:rPr sz="350" spc="-10" dirty="0">
                <a:latin typeface="Arial MT"/>
                <a:cs typeface="Arial MT"/>
              </a:rPr>
              <a:t> </a:t>
            </a:r>
            <a:r>
              <a:rPr sz="350" spc="-35" dirty="0">
                <a:latin typeface="Arial MT"/>
                <a:cs typeface="Arial MT"/>
              </a:rPr>
              <a:t>T</a:t>
            </a:r>
            <a:r>
              <a:rPr sz="350" spc="-5" dirty="0">
                <a:latin typeface="Arial MT"/>
                <a:cs typeface="Arial MT"/>
              </a:rPr>
              <a:t>ouch  </a:t>
            </a:r>
            <a:r>
              <a:rPr sz="350" dirty="0">
                <a:latin typeface="Arial MT"/>
                <a:cs typeface="Arial MT"/>
              </a:rPr>
              <a:t>While</a:t>
            </a:r>
            <a:r>
              <a:rPr sz="350" spc="-25" dirty="0">
                <a:latin typeface="Arial MT"/>
                <a:cs typeface="Arial MT"/>
              </a:rPr>
              <a:t> </a:t>
            </a:r>
            <a:r>
              <a:rPr sz="350" spc="-5" dirty="0">
                <a:latin typeface="Arial MT"/>
                <a:cs typeface="Arial MT"/>
              </a:rPr>
              <a:t>Training</a:t>
            </a:r>
            <a:endParaRPr sz="350">
              <a:latin typeface="Arial MT"/>
              <a:cs typeface="Arial MT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2291918"/>
            <a:ext cx="59601" cy="5960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1347" y="2524302"/>
            <a:ext cx="48018" cy="48018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366877" y="2214821"/>
            <a:ext cx="4914265" cy="838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Tahoma"/>
                <a:cs typeface="Tahoma"/>
              </a:rPr>
              <a:t>Try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different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values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80" dirty="0">
                <a:latin typeface="Arial"/>
                <a:cs typeface="Arial"/>
              </a:rPr>
              <a:t> </a:t>
            </a:r>
            <a:r>
              <a:rPr sz="1000" spc="-45" dirty="0">
                <a:latin typeface="Tahoma"/>
                <a:cs typeface="Tahoma"/>
              </a:rPr>
              <a:t>and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look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accuracies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validation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set</a:t>
            </a:r>
            <a:endParaRPr sz="1000">
              <a:latin typeface="Tahoma"/>
              <a:cs typeface="Tahoma"/>
            </a:endParaRPr>
          </a:p>
          <a:p>
            <a:pPr marL="265430">
              <a:lnSpc>
                <a:spcPct val="100000"/>
              </a:lnSpc>
              <a:spcBef>
                <a:spcPts val="640"/>
              </a:spcBef>
            </a:pPr>
            <a:r>
              <a:rPr sz="900" spc="-15" dirty="0">
                <a:latin typeface="Tahoma"/>
                <a:cs typeface="Tahoma"/>
              </a:rPr>
              <a:t>Note:</a:t>
            </a:r>
            <a:r>
              <a:rPr sz="900" spc="1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For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each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i="1" spc="40" dirty="0">
                <a:latin typeface="Arial"/>
                <a:cs typeface="Arial"/>
              </a:rPr>
              <a:t>K</a:t>
            </a:r>
            <a:r>
              <a:rPr sz="900" i="1" spc="-145" dirty="0">
                <a:latin typeface="Arial"/>
                <a:cs typeface="Arial"/>
              </a:rPr>
              <a:t> </a:t>
            </a:r>
            <a:r>
              <a:rPr sz="900" spc="-20" dirty="0">
                <a:latin typeface="Tahoma"/>
                <a:cs typeface="Tahoma"/>
              </a:rPr>
              <a:t>,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70" dirty="0">
                <a:latin typeface="Tahoma"/>
                <a:cs typeface="Tahoma"/>
              </a:rPr>
              <a:t>we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typically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try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multiple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splits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train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and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validation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sets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000" spc="-30" dirty="0">
                <a:latin typeface="Tahoma"/>
                <a:cs typeface="Tahoma"/>
              </a:rPr>
              <a:t>Select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75" dirty="0">
                <a:latin typeface="Arial"/>
                <a:cs typeface="Arial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gives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best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accuracy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on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validation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set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000" spc="-40" dirty="0">
                <a:solidFill>
                  <a:srgbClr val="FF0000"/>
                </a:solidFill>
                <a:latin typeface="Tahoma"/>
                <a:cs typeface="Tahoma"/>
              </a:rPr>
              <a:t>Never</a:t>
            </a:r>
            <a:r>
              <a:rPr sz="1000" spc="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FF0000"/>
                </a:solidFill>
                <a:latin typeface="Tahoma"/>
                <a:cs typeface="Tahoma"/>
              </a:rPr>
              <a:t>touch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FF0000"/>
                </a:solidFill>
                <a:latin typeface="Tahoma"/>
                <a:cs typeface="Tahoma"/>
              </a:rPr>
              <a:t>the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FF0000"/>
                </a:solidFill>
                <a:latin typeface="Tahoma"/>
                <a:cs typeface="Tahoma"/>
              </a:rPr>
              <a:t>test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FF0000"/>
                </a:solidFill>
                <a:latin typeface="Tahoma"/>
                <a:cs typeface="Tahoma"/>
              </a:rPr>
              <a:t>set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FF0000"/>
                </a:solidFill>
                <a:latin typeface="Tahoma"/>
                <a:cs typeface="Tahoma"/>
              </a:rPr>
              <a:t>(even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ahoma"/>
                <a:cs typeface="Tahoma"/>
              </a:rPr>
              <a:t>if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55" dirty="0">
                <a:solidFill>
                  <a:srgbClr val="FF0000"/>
                </a:solidFill>
                <a:latin typeface="Tahoma"/>
                <a:cs typeface="Tahoma"/>
              </a:rPr>
              <a:t>you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55" dirty="0">
                <a:solidFill>
                  <a:srgbClr val="FF0000"/>
                </a:solidFill>
                <a:latin typeface="Tahoma"/>
                <a:cs typeface="Tahoma"/>
              </a:rPr>
              <a:t>have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55" dirty="0">
                <a:solidFill>
                  <a:srgbClr val="FF0000"/>
                </a:solidFill>
                <a:latin typeface="Tahoma"/>
                <a:cs typeface="Tahoma"/>
              </a:rPr>
              <a:t>access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Tahoma"/>
                <a:cs typeface="Tahoma"/>
              </a:rPr>
              <a:t>to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10" dirty="0">
                <a:solidFill>
                  <a:srgbClr val="FF0000"/>
                </a:solidFill>
                <a:latin typeface="Tahoma"/>
                <a:cs typeface="Tahoma"/>
              </a:rPr>
              <a:t>it)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FF0000"/>
                </a:solidFill>
                <a:latin typeface="Tahoma"/>
                <a:cs typeface="Tahoma"/>
              </a:rPr>
              <a:t>during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FF0000"/>
                </a:solidFill>
                <a:latin typeface="Tahoma"/>
                <a:cs typeface="Tahoma"/>
              </a:rPr>
              <a:t>training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Tahoma"/>
                <a:cs typeface="Tahoma"/>
              </a:rPr>
              <a:t>to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FF0000"/>
                </a:solidFill>
                <a:latin typeface="Tahoma"/>
                <a:cs typeface="Tahoma"/>
              </a:rPr>
              <a:t>choose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FF0000"/>
                </a:solidFill>
                <a:latin typeface="Tahoma"/>
                <a:cs typeface="Tahoma"/>
              </a:rPr>
              <a:t>the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FF0000"/>
                </a:solidFill>
                <a:latin typeface="Tahoma"/>
                <a:cs typeface="Tahoma"/>
              </a:rPr>
              <a:t>best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i="1" spc="2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705" y="2742107"/>
            <a:ext cx="59601" cy="5960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2953118"/>
            <a:ext cx="59601" cy="59601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31" name="object 31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21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209423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i="1" spc="-40" dirty="0">
                <a:solidFill>
                  <a:srgbClr val="04064C"/>
                </a:solidFill>
                <a:latin typeface="Arial"/>
                <a:cs typeface="Arial"/>
              </a:rPr>
              <a:t>ϵ</a:t>
            </a:r>
            <a:r>
              <a:rPr sz="1400" b="1" spc="-40" dirty="0">
                <a:solidFill>
                  <a:srgbClr val="04064C"/>
                </a:solidFill>
                <a:latin typeface="Tahoma"/>
                <a:cs typeface="Tahoma"/>
              </a:rPr>
              <a:t>-Ball</a:t>
            </a:r>
            <a:r>
              <a:rPr sz="1400" b="1" spc="8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Nearest</a:t>
            </a:r>
            <a:r>
              <a:rPr sz="1400" b="1" spc="8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Neighbors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742632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665535"/>
            <a:ext cx="50393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Tahoma"/>
                <a:cs typeface="Tahoma"/>
              </a:rPr>
              <a:t>Instead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75" dirty="0">
                <a:latin typeface="Arial"/>
                <a:cs typeface="Arial"/>
              </a:rPr>
              <a:t> </a:t>
            </a:r>
            <a:r>
              <a:rPr sz="1000" spc="-50" dirty="0">
                <a:latin typeface="Tahoma"/>
                <a:cs typeface="Tahoma"/>
              </a:rPr>
              <a:t>nearest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neighbors,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instead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consider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i="1" spc="-35" dirty="0">
                <a:latin typeface="Arial"/>
                <a:cs typeface="Arial"/>
              </a:rPr>
              <a:t>ϵ</a:t>
            </a:r>
            <a:r>
              <a:rPr sz="1000" spc="-35" dirty="0">
                <a:latin typeface="Tahoma"/>
                <a:cs typeface="Tahoma"/>
              </a:rPr>
              <a:t>-radius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ball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centered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test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point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51494" y="898702"/>
            <a:ext cx="1710055" cy="1332230"/>
            <a:chOff x="2151494" y="898702"/>
            <a:chExt cx="1710055" cy="13322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1494" y="898702"/>
              <a:ext cx="1710055" cy="10083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31750" y="1810086"/>
              <a:ext cx="85724" cy="857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09964" y="1479092"/>
              <a:ext cx="747395" cy="747395"/>
            </a:xfrm>
            <a:custGeom>
              <a:avLst/>
              <a:gdLst/>
              <a:ahLst/>
              <a:cxnLst/>
              <a:rect l="l" t="t" r="r" b="b"/>
              <a:pathLst>
                <a:path w="747395" h="747394">
                  <a:moveTo>
                    <a:pt x="373379" y="0"/>
                  </a:moveTo>
                  <a:lnTo>
                    <a:pt x="325450" y="2823"/>
                  </a:lnTo>
                  <a:lnTo>
                    <a:pt x="279606" y="11089"/>
                  </a:lnTo>
                  <a:lnTo>
                    <a:pt x="236152" y="24492"/>
                  </a:lnTo>
                  <a:lnTo>
                    <a:pt x="195392" y="42725"/>
                  </a:lnTo>
                  <a:lnTo>
                    <a:pt x="157630" y="65483"/>
                  </a:lnTo>
                  <a:lnTo>
                    <a:pt x="123171" y="92459"/>
                  </a:lnTo>
                  <a:lnTo>
                    <a:pt x="92319" y="123348"/>
                  </a:lnTo>
                  <a:lnTo>
                    <a:pt x="65378" y="157843"/>
                  </a:lnTo>
                  <a:lnTo>
                    <a:pt x="42653" y="195637"/>
                  </a:lnTo>
                  <a:lnTo>
                    <a:pt x="24449" y="236426"/>
                  </a:lnTo>
                  <a:lnTo>
                    <a:pt x="11069" y="279903"/>
                  </a:lnTo>
                  <a:lnTo>
                    <a:pt x="2818" y="325762"/>
                  </a:lnTo>
                  <a:lnTo>
                    <a:pt x="0" y="373697"/>
                  </a:lnTo>
                  <a:lnTo>
                    <a:pt x="2818" y="421626"/>
                  </a:lnTo>
                  <a:lnTo>
                    <a:pt x="11069" y="467470"/>
                  </a:lnTo>
                  <a:lnTo>
                    <a:pt x="24449" y="510925"/>
                  </a:lnTo>
                  <a:lnTo>
                    <a:pt x="42653" y="551685"/>
                  </a:lnTo>
                  <a:lnTo>
                    <a:pt x="65378" y="589447"/>
                  </a:lnTo>
                  <a:lnTo>
                    <a:pt x="92319" y="623906"/>
                  </a:lnTo>
                  <a:lnTo>
                    <a:pt x="123171" y="654758"/>
                  </a:lnTo>
                  <a:lnTo>
                    <a:pt x="157630" y="681698"/>
                  </a:lnTo>
                  <a:lnTo>
                    <a:pt x="195392" y="704423"/>
                  </a:lnTo>
                  <a:lnTo>
                    <a:pt x="236152" y="722628"/>
                  </a:lnTo>
                  <a:lnTo>
                    <a:pt x="279606" y="736008"/>
                  </a:lnTo>
                  <a:lnTo>
                    <a:pt x="325450" y="744259"/>
                  </a:lnTo>
                  <a:lnTo>
                    <a:pt x="373379" y="747077"/>
                  </a:lnTo>
                  <a:lnTo>
                    <a:pt x="421314" y="744259"/>
                  </a:lnTo>
                  <a:lnTo>
                    <a:pt x="467173" y="736008"/>
                  </a:lnTo>
                  <a:lnTo>
                    <a:pt x="510650" y="722628"/>
                  </a:lnTo>
                  <a:lnTo>
                    <a:pt x="551439" y="704423"/>
                  </a:lnTo>
                  <a:lnTo>
                    <a:pt x="589234" y="681698"/>
                  </a:lnTo>
                  <a:lnTo>
                    <a:pt x="623729" y="654758"/>
                  </a:lnTo>
                  <a:lnTo>
                    <a:pt x="654617" y="623906"/>
                  </a:lnTo>
                  <a:lnTo>
                    <a:pt x="681594" y="589447"/>
                  </a:lnTo>
                  <a:lnTo>
                    <a:pt x="704351" y="551685"/>
                  </a:lnTo>
                  <a:lnTo>
                    <a:pt x="722585" y="510925"/>
                  </a:lnTo>
                  <a:lnTo>
                    <a:pt x="735987" y="467470"/>
                  </a:lnTo>
                  <a:lnTo>
                    <a:pt x="744254" y="421626"/>
                  </a:lnTo>
                  <a:lnTo>
                    <a:pt x="747077" y="373697"/>
                  </a:lnTo>
                  <a:lnTo>
                    <a:pt x="744254" y="325762"/>
                  </a:lnTo>
                  <a:lnTo>
                    <a:pt x="735987" y="279903"/>
                  </a:lnTo>
                  <a:lnTo>
                    <a:pt x="722585" y="236426"/>
                  </a:lnTo>
                  <a:lnTo>
                    <a:pt x="704351" y="195637"/>
                  </a:lnTo>
                  <a:lnTo>
                    <a:pt x="681594" y="157843"/>
                  </a:lnTo>
                  <a:lnTo>
                    <a:pt x="654617" y="123348"/>
                  </a:lnTo>
                  <a:lnTo>
                    <a:pt x="623729" y="92459"/>
                  </a:lnTo>
                  <a:lnTo>
                    <a:pt x="589234" y="65483"/>
                  </a:lnTo>
                  <a:lnTo>
                    <a:pt x="551439" y="42725"/>
                  </a:lnTo>
                  <a:lnTo>
                    <a:pt x="510650" y="24492"/>
                  </a:lnTo>
                  <a:lnTo>
                    <a:pt x="467173" y="11089"/>
                  </a:lnTo>
                  <a:lnTo>
                    <a:pt x="421314" y="2823"/>
                  </a:lnTo>
                  <a:lnTo>
                    <a:pt x="373379" y="0"/>
                  </a:lnTo>
                  <a:close/>
                </a:path>
              </a:pathLst>
            </a:custGeom>
            <a:solidFill>
              <a:srgbClr val="FFFFFF">
                <a:alpha val="2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09964" y="1479092"/>
              <a:ext cx="747395" cy="747395"/>
            </a:xfrm>
            <a:custGeom>
              <a:avLst/>
              <a:gdLst/>
              <a:ahLst/>
              <a:cxnLst/>
              <a:rect l="l" t="t" r="r" b="b"/>
              <a:pathLst>
                <a:path w="747395" h="747394">
                  <a:moveTo>
                    <a:pt x="373379" y="0"/>
                  </a:moveTo>
                  <a:lnTo>
                    <a:pt x="421314" y="2823"/>
                  </a:lnTo>
                  <a:lnTo>
                    <a:pt x="467173" y="11089"/>
                  </a:lnTo>
                  <a:lnTo>
                    <a:pt x="510650" y="24492"/>
                  </a:lnTo>
                  <a:lnTo>
                    <a:pt x="551439" y="42725"/>
                  </a:lnTo>
                  <a:lnTo>
                    <a:pt x="589234" y="65483"/>
                  </a:lnTo>
                  <a:lnTo>
                    <a:pt x="623729" y="92459"/>
                  </a:lnTo>
                  <a:lnTo>
                    <a:pt x="654617" y="123348"/>
                  </a:lnTo>
                  <a:lnTo>
                    <a:pt x="681594" y="157843"/>
                  </a:lnTo>
                  <a:lnTo>
                    <a:pt x="704351" y="195637"/>
                  </a:lnTo>
                  <a:lnTo>
                    <a:pt x="722585" y="236426"/>
                  </a:lnTo>
                  <a:lnTo>
                    <a:pt x="735987" y="279903"/>
                  </a:lnTo>
                  <a:lnTo>
                    <a:pt x="744254" y="325762"/>
                  </a:lnTo>
                  <a:lnTo>
                    <a:pt x="747077" y="373697"/>
                  </a:lnTo>
                  <a:lnTo>
                    <a:pt x="744254" y="421626"/>
                  </a:lnTo>
                  <a:lnTo>
                    <a:pt x="735987" y="467470"/>
                  </a:lnTo>
                  <a:lnTo>
                    <a:pt x="722585" y="510925"/>
                  </a:lnTo>
                  <a:lnTo>
                    <a:pt x="704351" y="551685"/>
                  </a:lnTo>
                  <a:lnTo>
                    <a:pt x="681594" y="589447"/>
                  </a:lnTo>
                  <a:lnTo>
                    <a:pt x="654617" y="623906"/>
                  </a:lnTo>
                  <a:lnTo>
                    <a:pt x="623729" y="654758"/>
                  </a:lnTo>
                  <a:lnTo>
                    <a:pt x="589234" y="681698"/>
                  </a:lnTo>
                  <a:lnTo>
                    <a:pt x="551439" y="704423"/>
                  </a:lnTo>
                  <a:lnTo>
                    <a:pt x="510650" y="722628"/>
                  </a:lnTo>
                  <a:lnTo>
                    <a:pt x="467173" y="736008"/>
                  </a:lnTo>
                  <a:lnTo>
                    <a:pt x="421314" y="744259"/>
                  </a:lnTo>
                  <a:lnTo>
                    <a:pt x="373379" y="747077"/>
                  </a:lnTo>
                  <a:lnTo>
                    <a:pt x="325450" y="744259"/>
                  </a:lnTo>
                  <a:lnTo>
                    <a:pt x="279606" y="736008"/>
                  </a:lnTo>
                  <a:lnTo>
                    <a:pt x="236152" y="722628"/>
                  </a:lnTo>
                  <a:lnTo>
                    <a:pt x="195392" y="704423"/>
                  </a:lnTo>
                  <a:lnTo>
                    <a:pt x="157630" y="681698"/>
                  </a:lnTo>
                  <a:lnTo>
                    <a:pt x="123171" y="654758"/>
                  </a:lnTo>
                  <a:lnTo>
                    <a:pt x="92319" y="623906"/>
                  </a:lnTo>
                  <a:lnTo>
                    <a:pt x="65378" y="589447"/>
                  </a:lnTo>
                  <a:lnTo>
                    <a:pt x="42653" y="551685"/>
                  </a:lnTo>
                  <a:lnTo>
                    <a:pt x="24449" y="510925"/>
                  </a:lnTo>
                  <a:lnTo>
                    <a:pt x="11069" y="467470"/>
                  </a:lnTo>
                  <a:lnTo>
                    <a:pt x="2818" y="421626"/>
                  </a:lnTo>
                  <a:lnTo>
                    <a:pt x="0" y="373697"/>
                  </a:lnTo>
                  <a:lnTo>
                    <a:pt x="2818" y="325762"/>
                  </a:lnTo>
                  <a:lnTo>
                    <a:pt x="11069" y="279903"/>
                  </a:lnTo>
                  <a:lnTo>
                    <a:pt x="24449" y="236426"/>
                  </a:lnTo>
                  <a:lnTo>
                    <a:pt x="42653" y="195637"/>
                  </a:lnTo>
                  <a:lnTo>
                    <a:pt x="65378" y="157843"/>
                  </a:lnTo>
                  <a:lnTo>
                    <a:pt x="92319" y="123348"/>
                  </a:lnTo>
                  <a:lnTo>
                    <a:pt x="123171" y="92459"/>
                  </a:lnTo>
                  <a:lnTo>
                    <a:pt x="157630" y="65483"/>
                  </a:lnTo>
                  <a:lnTo>
                    <a:pt x="195392" y="42725"/>
                  </a:lnTo>
                  <a:lnTo>
                    <a:pt x="236152" y="24492"/>
                  </a:lnTo>
                  <a:lnTo>
                    <a:pt x="279606" y="11089"/>
                  </a:lnTo>
                  <a:lnTo>
                    <a:pt x="325450" y="2823"/>
                  </a:lnTo>
                  <a:lnTo>
                    <a:pt x="373379" y="0"/>
                  </a:lnTo>
                  <a:close/>
                </a:path>
                <a:path w="747395" h="747394">
                  <a:moveTo>
                    <a:pt x="0" y="0"/>
                  </a:moveTo>
                  <a:lnTo>
                    <a:pt x="0" y="0"/>
                  </a:lnTo>
                </a:path>
                <a:path w="747395" h="747394">
                  <a:moveTo>
                    <a:pt x="747077" y="747077"/>
                  </a:moveTo>
                  <a:lnTo>
                    <a:pt x="747077" y="747077"/>
                  </a:lnTo>
                </a:path>
              </a:pathLst>
            </a:custGeom>
            <a:ln w="952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4137" y="1510525"/>
              <a:ext cx="189546" cy="3514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74454" y="1605140"/>
              <a:ext cx="76517" cy="8096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776016" y="1794687"/>
            <a:ext cx="354965" cy="297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x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50" spc="-5" dirty="0">
                <a:latin typeface="Arial MT"/>
                <a:cs typeface="Arial MT"/>
              </a:rPr>
              <a:t>Bal</a:t>
            </a:r>
            <a:r>
              <a:rPr sz="450" dirty="0">
                <a:latin typeface="Arial MT"/>
                <a:cs typeface="Arial MT"/>
              </a:rPr>
              <a:t>l</a:t>
            </a:r>
            <a:r>
              <a:rPr sz="450" spc="-5" dirty="0">
                <a:latin typeface="Arial MT"/>
                <a:cs typeface="Arial MT"/>
              </a:rPr>
              <a:t> o</a:t>
            </a:r>
            <a:r>
              <a:rPr sz="450" dirty="0">
                <a:latin typeface="Arial MT"/>
                <a:cs typeface="Arial MT"/>
              </a:rPr>
              <a:t>f</a:t>
            </a:r>
            <a:r>
              <a:rPr sz="450" spc="-5" dirty="0">
                <a:latin typeface="Arial MT"/>
                <a:cs typeface="Arial MT"/>
              </a:rPr>
              <a:t> </a:t>
            </a:r>
            <a:r>
              <a:rPr sz="450" dirty="0">
                <a:latin typeface="Arial MT"/>
                <a:cs typeface="Arial MT"/>
              </a:rPr>
              <a:t>r</a:t>
            </a:r>
            <a:r>
              <a:rPr sz="450" spc="-5" dirty="0">
                <a:latin typeface="Arial MT"/>
                <a:cs typeface="Arial MT"/>
              </a:rPr>
              <a:t>adius</a:t>
            </a:r>
            <a:endParaRPr sz="45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31934" y="2019160"/>
            <a:ext cx="59372" cy="6286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2376055"/>
            <a:ext cx="59601" cy="5960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66877" y="2298959"/>
            <a:ext cx="4181475" cy="430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Just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like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selecting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-160" dirty="0"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90" dirty="0">
                <a:latin typeface="Tahoma"/>
                <a:cs typeface="Tahoma"/>
              </a:rPr>
              <a:t>we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select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optimal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i="1" spc="-40" dirty="0">
                <a:latin typeface="Arial"/>
                <a:cs typeface="Arial"/>
              </a:rPr>
              <a:t>ϵ</a:t>
            </a:r>
            <a:r>
              <a:rPr sz="1000" i="1" spc="55" dirty="0"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via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cross-validation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000" spc="-35" dirty="0">
                <a:latin typeface="Tahoma"/>
                <a:cs typeface="Tahoma"/>
              </a:rPr>
              <a:t>Have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careful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choose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-40" dirty="0">
                <a:latin typeface="Arial"/>
                <a:cs typeface="Arial"/>
              </a:rPr>
              <a:t>ϵ</a:t>
            </a:r>
            <a:r>
              <a:rPr sz="1000" i="1" spc="60" dirty="0">
                <a:latin typeface="Arial"/>
                <a:cs typeface="Arial"/>
              </a:rPr>
              <a:t> </a:t>
            </a:r>
            <a:r>
              <a:rPr sz="1000" spc="-55" dirty="0">
                <a:latin typeface="Tahoma"/>
                <a:cs typeface="Tahoma"/>
              </a:rPr>
              <a:t>so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not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get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zero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neighbors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within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-25" dirty="0">
                <a:latin typeface="Arial"/>
                <a:cs typeface="Arial"/>
              </a:rPr>
              <a:t>ϵ</a:t>
            </a:r>
            <a:r>
              <a:rPr sz="1000" spc="-25" dirty="0">
                <a:latin typeface="Tahoma"/>
                <a:cs typeface="Tahoma"/>
              </a:rPr>
              <a:t>-ball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:-)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2629103"/>
            <a:ext cx="59601" cy="59601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8" name="object 18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77"/>
            <a:ext cx="32823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0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04064C"/>
                </a:solidFill>
                <a:latin typeface="Tahoma"/>
                <a:cs typeface="Tahoma"/>
              </a:rPr>
              <a:t>Aspects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about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Nearest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Neighbor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8980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736676"/>
            <a:ext cx="48018" cy="4801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6877" y="388635"/>
            <a:ext cx="5278755" cy="57340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spc="6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yet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very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effective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method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practice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(if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lots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data)</a:t>
            </a:r>
            <a:endParaRPr sz="1000">
              <a:latin typeface="Tahoma"/>
              <a:cs typeface="Tahoma"/>
            </a:endParaRPr>
          </a:p>
          <a:p>
            <a:pPr marL="265430" marR="5080">
              <a:lnSpc>
                <a:spcPct val="101499"/>
              </a:lnSpc>
              <a:spcBef>
                <a:spcPts val="425"/>
              </a:spcBef>
            </a:pPr>
            <a:r>
              <a:rPr sz="900" i="1" spc="-20" dirty="0">
                <a:latin typeface="Arial"/>
                <a:cs typeface="Arial"/>
              </a:rPr>
              <a:t>Provably</a:t>
            </a:r>
            <a:r>
              <a:rPr sz="900" i="1" spc="50" dirty="0">
                <a:latin typeface="Arial"/>
                <a:cs typeface="Arial"/>
              </a:rPr>
              <a:t> </a:t>
            </a:r>
            <a:r>
              <a:rPr sz="900" spc="-40" dirty="0">
                <a:latin typeface="Tahoma"/>
                <a:cs typeface="Tahoma"/>
              </a:rPr>
              <a:t>has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an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error-rate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is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no</a:t>
            </a:r>
            <a:r>
              <a:rPr sz="900" spc="15" dirty="0">
                <a:latin typeface="Tahoma"/>
                <a:cs typeface="Tahoma"/>
              </a:rPr>
              <a:t> </a:t>
            </a:r>
            <a:r>
              <a:rPr sz="900" spc="-50" dirty="0">
                <a:latin typeface="Tahoma"/>
                <a:cs typeface="Tahoma"/>
              </a:rPr>
              <a:t>worse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than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twice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0000FF"/>
                </a:solidFill>
                <a:latin typeface="Tahoma"/>
                <a:cs typeface="Tahoma"/>
              </a:rPr>
              <a:t>“Bayes</a:t>
            </a:r>
            <a:r>
              <a:rPr sz="9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0000FF"/>
                </a:solidFill>
                <a:latin typeface="Tahoma"/>
                <a:cs typeface="Tahoma"/>
              </a:rPr>
              <a:t>optimal”</a:t>
            </a:r>
            <a:r>
              <a:rPr sz="9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0000FF"/>
                </a:solidFill>
                <a:latin typeface="Tahoma"/>
                <a:cs typeface="Tahoma"/>
              </a:rPr>
              <a:t>classifier</a:t>
            </a:r>
            <a:r>
              <a:rPr sz="9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which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assumes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knowledge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the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0000FF"/>
                </a:solidFill>
                <a:latin typeface="Tahoma"/>
                <a:cs typeface="Tahoma"/>
              </a:rPr>
              <a:t>true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0000FF"/>
                </a:solidFill>
                <a:latin typeface="Tahoma"/>
                <a:cs typeface="Tahoma"/>
              </a:rPr>
              <a:t>data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0000FF"/>
                </a:solidFill>
                <a:latin typeface="Tahoma"/>
                <a:cs typeface="Tahoma"/>
              </a:rPr>
              <a:t>distribution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for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each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class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7" name="object 7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23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2823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0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04064C"/>
                </a:solidFill>
                <a:latin typeface="Tahoma"/>
                <a:cs typeface="Tahoma"/>
              </a:rPr>
              <a:t>Aspects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about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Nearest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Neighbor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8980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736676"/>
            <a:ext cx="48018" cy="4801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6877" y="388635"/>
            <a:ext cx="5278755" cy="82296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spc="6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yet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very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effective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method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practice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(if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lots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data)</a:t>
            </a:r>
            <a:endParaRPr sz="1000">
              <a:latin typeface="Tahoma"/>
              <a:cs typeface="Tahoma"/>
            </a:endParaRPr>
          </a:p>
          <a:p>
            <a:pPr marL="265430" marR="5080">
              <a:lnSpc>
                <a:spcPct val="101499"/>
              </a:lnSpc>
              <a:spcBef>
                <a:spcPts val="425"/>
              </a:spcBef>
            </a:pPr>
            <a:r>
              <a:rPr sz="900" i="1" spc="-20" dirty="0">
                <a:latin typeface="Arial"/>
                <a:cs typeface="Arial"/>
              </a:rPr>
              <a:t>Provably</a:t>
            </a:r>
            <a:r>
              <a:rPr sz="900" i="1" spc="50" dirty="0">
                <a:latin typeface="Arial"/>
                <a:cs typeface="Arial"/>
              </a:rPr>
              <a:t> </a:t>
            </a:r>
            <a:r>
              <a:rPr sz="900" spc="-40" dirty="0">
                <a:latin typeface="Tahoma"/>
                <a:cs typeface="Tahoma"/>
              </a:rPr>
              <a:t>has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an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error-rate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is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no</a:t>
            </a:r>
            <a:r>
              <a:rPr sz="900" spc="15" dirty="0">
                <a:latin typeface="Tahoma"/>
                <a:cs typeface="Tahoma"/>
              </a:rPr>
              <a:t> </a:t>
            </a:r>
            <a:r>
              <a:rPr sz="900" spc="-50" dirty="0">
                <a:latin typeface="Tahoma"/>
                <a:cs typeface="Tahoma"/>
              </a:rPr>
              <a:t>worse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than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twice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0000FF"/>
                </a:solidFill>
                <a:latin typeface="Tahoma"/>
                <a:cs typeface="Tahoma"/>
              </a:rPr>
              <a:t>“Bayes</a:t>
            </a:r>
            <a:r>
              <a:rPr sz="9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0000FF"/>
                </a:solidFill>
                <a:latin typeface="Tahoma"/>
                <a:cs typeface="Tahoma"/>
              </a:rPr>
              <a:t>optimal”</a:t>
            </a:r>
            <a:r>
              <a:rPr sz="9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0000FF"/>
                </a:solidFill>
                <a:latin typeface="Tahoma"/>
                <a:cs typeface="Tahoma"/>
              </a:rPr>
              <a:t>classifier</a:t>
            </a:r>
            <a:r>
              <a:rPr sz="9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which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assumes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knowledge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the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0000FF"/>
                </a:solidFill>
                <a:latin typeface="Tahoma"/>
                <a:cs typeface="Tahoma"/>
              </a:rPr>
              <a:t>true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0000FF"/>
                </a:solidFill>
                <a:latin typeface="Tahoma"/>
                <a:cs typeface="Tahoma"/>
              </a:rPr>
              <a:t>data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0000FF"/>
                </a:solidFill>
                <a:latin typeface="Tahoma"/>
                <a:cs typeface="Tahoma"/>
              </a:rPr>
              <a:t>distribution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for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each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class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spc="-10" dirty="0">
                <a:latin typeface="Tahoma"/>
                <a:cs typeface="Tahoma"/>
              </a:rPr>
              <a:t>Also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called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5" dirty="0">
                <a:solidFill>
                  <a:srgbClr val="0000FF"/>
                </a:solidFill>
                <a:latin typeface="Tahoma"/>
                <a:cs typeface="Tahoma"/>
              </a:rPr>
              <a:t>memory-based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instance-based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non-parametric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method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1110996"/>
            <a:ext cx="59601" cy="5960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8" name="object 8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23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2823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0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04064C"/>
                </a:solidFill>
                <a:latin typeface="Tahoma"/>
                <a:cs typeface="Tahoma"/>
              </a:rPr>
              <a:t>Aspects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about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Nearest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Neighbor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8980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736676"/>
            <a:ext cx="48018" cy="4801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6877" y="388635"/>
            <a:ext cx="5278755" cy="104394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spc="6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yet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very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effective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method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practice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(if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lots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data)</a:t>
            </a:r>
            <a:endParaRPr sz="1000">
              <a:latin typeface="Tahoma"/>
              <a:cs typeface="Tahoma"/>
            </a:endParaRPr>
          </a:p>
          <a:p>
            <a:pPr marL="265430" marR="5080">
              <a:lnSpc>
                <a:spcPct val="101499"/>
              </a:lnSpc>
              <a:spcBef>
                <a:spcPts val="425"/>
              </a:spcBef>
            </a:pPr>
            <a:r>
              <a:rPr sz="900" i="1" spc="-20" dirty="0">
                <a:latin typeface="Arial"/>
                <a:cs typeface="Arial"/>
              </a:rPr>
              <a:t>Provably</a:t>
            </a:r>
            <a:r>
              <a:rPr sz="900" i="1" spc="50" dirty="0">
                <a:latin typeface="Arial"/>
                <a:cs typeface="Arial"/>
              </a:rPr>
              <a:t> </a:t>
            </a:r>
            <a:r>
              <a:rPr sz="900" spc="-40" dirty="0">
                <a:latin typeface="Tahoma"/>
                <a:cs typeface="Tahoma"/>
              </a:rPr>
              <a:t>has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an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error-rate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is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no</a:t>
            </a:r>
            <a:r>
              <a:rPr sz="900" spc="15" dirty="0">
                <a:latin typeface="Tahoma"/>
                <a:cs typeface="Tahoma"/>
              </a:rPr>
              <a:t> </a:t>
            </a:r>
            <a:r>
              <a:rPr sz="900" spc="-50" dirty="0">
                <a:latin typeface="Tahoma"/>
                <a:cs typeface="Tahoma"/>
              </a:rPr>
              <a:t>worse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than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twice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0000FF"/>
                </a:solidFill>
                <a:latin typeface="Tahoma"/>
                <a:cs typeface="Tahoma"/>
              </a:rPr>
              <a:t>“Bayes</a:t>
            </a:r>
            <a:r>
              <a:rPr sz="9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0000FF"/>
                </a:solidFill>
                <a:latin typeface="Tahoma"/>
                <a:cs typeface="Tahoma"/>
              </a:rPr>
              <a:t>optimal”</a:t>
            </a:r>
            <a:r>
              <a:rPr sz="9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0000FF"/>
                </a:solidFill>
                <a:latin typeface="Tahoma"/>
                <a:cs typeface="Tahoma"/>
              </a:rPr>
              <a:t>classifier</a:t>
            </a:r>
            <a:r>
              <a:rPr sz="9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which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assumes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knowledge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the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0000FF"/>
                </a:solidFill>
                <a:latin typeface="Tahoma"/>
                <a:cs typeface="Tahoma"/>
              </a:rPr>
              <a:t>true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0000FF"/>
                </a:solidFill>
                <a:latin typeface="Tahoma"/>
                <a:cs typeface="Tahoma"/>
              </a:rPr>
              <a:t>data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0000FF"/>
                </a:solidFill>
                <a:latin typeface="Tahoma"/>
                <a:cs typeface="Tahoma"/>
              </a:rPr>
              <a:t>distribution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for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each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class</a:t>
            </a:r>
            <a:endParaRPr sz="900">
              <a:latin typeface="Tahoma"/>
              <a:cs typeface="Tahoma"/>
            </a:endParaRPr>
          </a:p>
          <a:p>
            <a:pPr marL="12700" marR="1408430">
              <a:lnSpc>
                <a:spcPct val="145300"/>
              </a:lnSpc>
              <a:spcBef>
                <a:spcPts val="220"/>
              </a:spcBef>
            </a:pPr>
            <a:r>
              <a:rPr sz="1000" spc="-10" dirty="0">
                <a:latin typeface="Tahoma"/>
                <a:cs typeface="Tahoma"/>
              </a:rPr>
              <a:t>Also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called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5" dirty="0">
                <a:solidFill>
                  <a:srgbClr val="0000FF"/>
                </a:solidFill>
                <a:latin typeface="Tahoma"/>
                <a:cs typeface="Tahoma"/>
              </a:rPr>
              <a:t>memory-based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instance-based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non-parametric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method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No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“model”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learned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here.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Prediction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step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all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1110996"/>
            <a:ext cx="59601" cy="596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705" y="1332420"/>
            <a:ext cx="59601" cy="5960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9" name="object 9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23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2823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0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04064C"/>
                </a:solidFill>
                <a:latin typeface="Tahoma"/>
                <a:cs typeface="Tahoma"/>
              </a:rPr>
              <a:t>Aspects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about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Nearest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Neighbor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8980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736676"/>
            <a:ext cx="48018" cy="4801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6877" y="388635"/>
            <a:ext cx="5278755" cy="126555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spc="6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yet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very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effective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method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practice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(if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lots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data)</a:t>
            </a:r>
            <a:endParaRPr sz="1000">
              <a:latin typeface="Tahoma"/>
              <a:cs typeface="Tahoma"/>
            </a:endParaRPr>
          </a:p>
          <a:p>
            <a:pPr marL="265430" marR="5080">
              <a:lnSpc>
                <a:spcPct val="101499"/>
              </a:lnSpc>
              <a:spcBef>
                <a:spcPts val="425"/>
              </a:spcBef>
            </a:pPr>
            <a:r>
              <a:rPr sz="900" i="1" spc="-20" dirty="0">
                <a:latin typeface="Arial"/>
                <a:cs typeface="Arial"/>
              </a:rPr>
              <a:t>Provably</a:t>
            </a:r>
            <a:r>
              <a:rPr sz="900" i="1" spc="50" dirty="0">
                <a:latin typeface="Arial"/>
                <a:cs typeface="Arial"/>
              </a:rPr>
              <a:t> </a:t>
            </a:r>
            <a:r>
              <a:rPr sz="900" spc="-40" dirty="0">
                <a:latin typeface="Tahoma"/>
                <a:cs typeface="Tahoma"/>
              </a:rPr>
              <a:t>has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an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error-rate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is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no</a:t>
            </a:r>
            <a:r>
              <a:rPr sz="900" spc="15" dirty="0">
                <a:latin typeface="Tahoma"/>
                <a:cs typeface="Tahoma"/>
              </a:rPr>
              <a:t> </a:t>
            </a:r>
            <a:r>
              <a:rPr sz="900" spc="-50" dirty="0">
                <a:latin typeface="Tahoma"/>
                <a:cs typeface="Tahoma"/>
              </a:rPr>
              <a:t>worse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than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twice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0000FF"/>
                </a:solidFill>
                <a:latin typeface="Tahoma"/>
                <a:cs typeface="Tahoma"/>
              </a:rPr>
              <a:t>“Bayes</a:t>
            </a:r>
            <a:r>
              <a:rPr sz="9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0000FF"/>
                </a:solidFill>
                <a:latin typeface="Tahoma"/>
                <a:cs typeface="Tahoma"/>
              </a:rPr>
              <a:t>optimal”</a:t>
            </a:r>
            <a:r>
              <a:rPr sz="9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0000FF"/>
                </a:solidFill>
                <a:latin typeface="Tahoma"/>
                <a:cs typeface="Tahoma"/>
              </a:rPr>
              <a:t>classifier</a:t>
            </a:r>
            <a:r>
              <a:rPr sz="9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which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assumes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knowledge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the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0000FF"/>
                </a:solidFill>
                <a:latin typeface="Tahoma"/>
                <a:cs typeface="Tahoma"/>
              </a:rPr>
              <a:t>true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0000FF"/>
                </a:solidFill>
                <a:latin typeface="Tahoma"/>
                <a:cs typeface="Tahoma"/>
              </a:rPr>
              <a:t>data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0000FF"/>
                </a:solidFill>
                <a:latin typeface="Tahoma"/>
                <a:cs typeface="Tahoma"/>
              </a:rPr>
              <a:t>distribution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for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each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class</a:t>
            </a:r>
            <a:endParaRPr sz="900">
              <a:latin typeface="Tahoma"/>
              <a:cs typeface="Tahoma"/>
            </a:endParaRPr>
          </a:p>
          <a:p>
            <a:pPr marL="12700" marR="1408430">
              <a:lnSpc>
                <a:spcPct val="145300"/>
              </a:lnSpc>
              <a:spcBef>
                <a:spcPts val="220"/>
              </a:spcBef>
            </a:pPr>
            <a:r>
              <a:rPr sz="1000" spc="-10" dirty="0">
                <a:latin typeface="Tahoma"/>
                <a:cs typeface="Tahoma"/>
              </a:rPr>
              <a:t>Also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called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5" dirty="0">
                <a:solidFill>
                  <a:srgbClr val="0000FF"/>
                </a:solidFill>
                <a:latin typeface="Tahoma"/>
                <a:cs typeface="Tahoma"/>
              </a:rPr>
              <a:t>memory-based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instance-based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non-parametric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method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No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“model”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learned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here.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Prediction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step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all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 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Requires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lots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storage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(need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keep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all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time)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1110996"/>
            <a:ext cx="59601" cy="596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705" y="1332420"/>
            <a:ext cx="59601" cy="596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1553844"/>
            <a:ext cx="59601" cy="5960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0" name="object 10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23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2823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0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04064C"/>
                </a:solidFill>
                <a:latin typeface="Tahoma"/>
                <a:cs typeface="Tahoma"/>
              </a:rPr>
              <a:t>Aspects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about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Nearest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Neighbor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8980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736676"/>
            <a:ext cx="48018" cy="4801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6877" y="388635"/>
            <a:ext cx="5278755" cy="150622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spc="6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yet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very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effective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method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practice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(if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lots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data)</a:t>
            </a:r>
            <a:endParaRPr sz="1000">
              <a:latin typeface="Tahoma"/>
              <a:cs typeface="Tahoma"/>
            </a:endParaRPr>
          </a:p>
          <a:p>
            <a:pPr marL="265430" marR="5080">
              <a:lnSpc>
                <a:spcPct val="101499"/>
              </a:lnSpc>
              <a:spcBef>
                <a:spcPts val="425"/>
              </a:spcBef>
            </a:pPr>
            <a:r>
              <a:rPr sz="900" i="1" spc="-20" dirty="0">
                <a:latin typeface="Arial"/>
                <a:cs typeface="Arial"/>
              </a:rPr>
              <a:t>Provably</a:t>
            </a:r>
            <a:r>
              <a:rPr sz="900" i="1" spc="50" dirty="0">
                <a:latin typeface="Arial"/>
                <a:cs typeface="Arial"/>
              </a:rPr>
              <a:t> </a:t>
            </a:r>
            <a:r>
              <a:rPr sz="900" spc="-40" dirty="0">
                <a:latin typeface="Tahoma"/>
                <a:cs typeface="Tahoma"/>
              </a:rPr>
              <a:t>has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an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error-rate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is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no</a:t>
            </a:r>
            <a:r>
              <a:rPr sz="900" spc="15" dirty="0">
                <a:latin typeface="Tahoma"/>
                <a:cs typeface="Tahoma"/>
              </a:rPr>
              <a:t> </a:t>
            </a:r>
            <a:r>
              <a:rPr sz="900" spc="-50" dirty="0">
                <a:latin typeface="Tahoma"/>
                <a:cs typeface="Tahoma"/>
              </a:rPr>
              <a:t>worse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than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twice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0000FF"/>
                </a:solidFill>
                <a:latin typeface="Tahoma"/>
                <a:cs typeface="Tahoma"/>
              </a:rPr>
              <a:t>“Bayes</a:t>
            </a:r>
            <a:r>
              <a:rPr sz="9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0000FF"/>
                </a:solidFill>
                <a:latin typeface="Tahoma"/>
                <a:cs typeface="Tahoma"/>
              </a:rPr>
              <a:t>optimal”</a:t>
            </a:r>
            <a:r>
              <a:rPr sz="9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0000FF"/>
                </a:solidFill>
                <a:latin typeface="Tahoma"/>
                <a:cs typeface="Tahoma"/>
              </a:rPr>
              <a:t>classifier</a:t>
            </a:r>
            <a:r>
              <a:rPr sz="9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which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assumes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knowledge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the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0000FF"/>
                </a:solidFill>
                <a:latin typeface="Tahoma"/>
                <a:cs typeface="Tahoma"/>
              </a:rPr>
              <a:t>true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0000FF"/>
                </a:solidFill>
                <a:latin typeface="Tahoma"/>
                <a:cs typeface="Tahoma"/>
              </a:rPr>
              <a:t>data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0000FF"/>
                </a:solidFill>
                <a:latin typeface="Tahoma"/>
                <a:cs typeface="Tahoma"/>
              </a:rPr>
              <a:t>distribution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for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each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class</a:t>
            </a:r>
            <a:endParaRPr sz="900">
              <a:latin typeface="Tahoma"/>
              <a:cs typeface="Tahoma"/>
            </a:endParaRPr>
          </a:p>
          <a:p>
            <a:pPr marL="12700" marR="1408430">
              <a:lnSpc>
                <a:spcPct val="149400"/>
              </a:lnSpc>
              <a:spcBef>
                <a:spcPts val="170"/>
              </a:spcBef>
            </a:pPr>
            <a:r>
              <a:rPr sz="1000" spc="-10" dirty="0">
                <a:latin typeface="Tahoma"/>
                <a:cs typeface="Tahoma"/>
              </a:rPr>
              <a:t>Also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called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5" dirty="0">
                <a:solidFill>
                  <a:srgbClr val="0000FF"/>
                </a:solidFill>
                <a:latin typeface="Tahoma"/>
                <a:cs typeface="Tahoma"/>
              </a:rPr>
              <a:t>memory-based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instance-based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non-parametric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method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No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“model”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learned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here.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Prediction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step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all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 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Requires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lots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storage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(need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keep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all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time) </a:t>
            </a:r>
            <a:r>
              <a:rPr sz="1000" spc="-15" dirty="0">
                <a:latin typeface="Tahoma"/>
                <a:cs typeface="Tahoma"/>
              </a:rPr>
              <a:t> Predction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slow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test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time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1110996"/>
            <a:ext cx="59601" cy="596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705" y="1332420"/>
            <a:ext cx="59601" cy="596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1553844"/>
            <a:ext cx="59601" cy="596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705" y="1794243"/>
            <a:ext cx="59601" cy="5960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1" name="object 11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23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2823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0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04064C"/>
                </a:solidFill>
                <a:latin typeface="Tahoma"/>
                <a:cs typeface="Tahoma"/>
              </a:rPr>
              <a:t>Aspects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about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Nearest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Neighbor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8980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736676"/>
            <a:ext cx="48018" cy="480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1110996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705" y="1332420"/>
            <a:ext cx="59601" cy="596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1553844"/>
            <a:ext cx="59601" cy="596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705" y="1794243"/>
            <a:ext cx="59601" cy="596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1347" y="2001939"/>
            <a:ext cx="48018" cy="4801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66877" y="388635"/>
            <a:ext cx="5278755" cy="169989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spc="6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yet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very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effective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method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practice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(if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lots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data)</a:t>
            </a:r>
            <a:endParaRPr sz="1000">
              <a:latin typeface="Tahoma"/>
              <a:cs typeface="Tahoma"/>
            </a:endParaRPr>
          </a:p>
          <a:p>
            <a:pPr marL="265430" marR="5080">
              <a:lnSpc>
                <a:spcPct val="101499"/>
              </a:lnSpc>
              <a:spcBef>
                <a:spcPts val="425"/>
              </a:spcBef>
            </a:pPr>
            <a:r>
              <a:rPr sz="900" i="1" spc="-20" dirty="0">
                <a:latin typeface="Arial"/>
                <a:cs typeface="Arial"/>
              </a:rPr>
              <a:t>Provably</a:t>
            </a:r>
            <a:r>
              <a:rPr sz="900" i="1" spc="50" dirty="0">
                <a:latin typeface="Arial"/>
                <a:cs typeface="Arial"/>
              </a:rPr>
              <a:t> </a:t>
            </a:r>
            <a:r>
              <a:rPr sz="900" spc="-40" dirty="0">
                <a:latin typeface="Tahoma"/>
                <a:cs typeface="Tahoma"/>
              </a:rPr>
              <a:t>has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an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error-rate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is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no</a:t>
            </a:r>
            <a:r>
              <a:rPr sz="900" spc="15" dirty="0">
                <a:latin typeface="Tahoma"/>
                <a:cs typeface="Tahoma"/>
              </a:rPr>
              <a:t> </a:t>
            </a:r>
            <a:r>
              <a:rPr sz="900" spc="-50" dirty="0">
                <a:latin typeface="Tahoma"/>
                <a:cs typeface="Tahoma"/>
              </a:rPr>
              <a:t>worse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than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twice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0000FF"/>
                </a:solidFill>
                <a:latin typeface="Tahoma"/>
                <a:cs typeface="Tahoma"/>
              </a:rPr>
              <a:t>“Bayes</a:t>
            </a:r>
            <a:r>
              <a:rPr sz="9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0000FF"/>
                </a:solidFill>
                <a:latin typeface="Tahoma"/>
                <a:cs typeface="Tahoma"/>
              </a:rPr>
              <a:t>optimal”</a:t>
            </a:r>
            <a:r>
              <a:rPr sz="9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0000FF"/>
                </a:solidFill>
                <a:latin typeface="Tahoma"/>
                <a:cs typeface="Tahoma"/>
              </a:rPr>
              <a:t>classifier</a:t>
            </a:r>
            <a:r>
              <a:rPr sz="9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which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assumes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knowledge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the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0000FF"/>
                </a:solidFill>
                <a:latin typeface="Tahoma"/>
                <a:cs typeface="Tahoma"/>
              </a:rPr>
              <a:t>true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0000FF"/>
                </a:solidFill>
                <a:latin typeface="Tahoma"/>
                <a:cs typeface="Tahoma"/>
              </a:rPr>
              <a:t>data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0000FF"/>
                </a:solidFill>
                <a:latin typeface="Tahoma"/>
                <a:cs typeface="Tahoma"/>
              </a:rPr>
              <a:t>distribution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for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each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class</a:t>
            </a:r>
            <a:endParaRPr sz="900">
              <a:latin typeface="Tahoma"/>
              <a:cs typeface="Tahoma"/>
            </a:endParaRPr>
          </a:p>
          <a:p>
            <a:pPr marL="12700" marR="1408430">
              <a:lnSpc>
                <a:spcPct val="149400"/>
              </a:lnSpc>
              <a:spcBef>
                <a:spcPts val="170"/>
              </a:spcBef>
            </a:pPr>
            <a:r>
              <a:rPr sz="1000" spc="-10" dirty="0">
                <a:latin typeface="Tahoma"/>
                <a:cs typeface="Tahoma"/>
              </a:rPr>
              <a:t>Also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called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5" dirty="0">
                <a:solidFill>
                  <a:srgbClr val="0000FF"/>
                </a:solidFill>
                <a:latin typeface="Tahoma"/>
                <a:cs typeface="Tahoma"/>
              </a:rPr>
              <a:t>memory-based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instance-based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non-parametric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method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No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“model”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learned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here.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Prediction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step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all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 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Requires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lots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storage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(need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keep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all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time) </a:t>
            </a:r>
            <a:r>
              <a:rPr sz="1000" spc="-15" dirty="0">
                <a:latin typeface="Tahoma"/>
                <a:cs typeface="Tahoma"/>
              </a:rPr>
              <a:t> Predction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slow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test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time</a:t>
            </a:r>
            <a:endParaRPr sz="1000">
              <a:latin typeface="Tahoma"/>
              <a:cs typeface="Tahoma"/>
            </a:endParaRPr>
          </a:p>
          <a:p>
            <a:pPr marL="265430">
              <a:lnSpc>
                <a:spcPct val="100000"/>
              </a:lnSpc>
              <a:spcBef>
                <a:spcPts val="445"/>
              </a:spcBef>
            </a:pPr>
            <a:r>
              <a:rPr sz="900" spc="-15" dirty="0">
                <a:latin typeface="Tahoma"/>
                <a:cs typeface="Tahoma"/>
              </a:rPr>
              <a:t>For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each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test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point,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need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to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compute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its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distance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from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all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training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points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2" name="object 12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23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2823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0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04064C"/>
                </a:solidFill>
                <a:latin typeface="Tahoma"/>
                <a:cs typeface="Tahoma"/>
              </a:rPr>
              <a:t>Aspects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about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Nearest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Neighbor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8980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736676"/>
            <a:ext cx="48018" cy="480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1110996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705" y="1332420"/>
            <a:ext cx="59601" cy="596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1553844"/>
            <a:ext cx="59601" cy="596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705" y="1794243"/>
            <a:ext cx="59601" cy="596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1347" y="2001939"/>
            <a:ext cx="48018" cy="480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2170379"/>
            <a:ext cx="48018" cy="4801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66877" y="388635"/>
            <a:ext cx="5278755" cy="186817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spc="6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yet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very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effective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method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practice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(if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lots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data)</a:t>
            </a:r>
            <a:endParaRPr sz="1000">
              <a:latin typeface="Tahoma"/>
              <a:cs typeface="Tahoma"/>
            </a:endParaRPr>
          </a:p>
          <a:p>
            <a:pPr marL="265430" marR="5080">
              <a:lnSpc>
                <a:spcPct val="101499"/>
              </a:lnSpc>
              <a:spcBef>
                <a:spcPts val="425"/>
              </a:spcBef>
            </a:pPr>
            <a:r>
              <a:rPr sz="900" i="1" spc="-20" dirty="0">
                <a:latin typeface="Arial"/>
                <a:cs typeface="Arial"/>
              </a:rPr>
              <a:t>Provably</a:t>
            </a:r>
            <a:r>
              <a:rPr sz="900" i="1" spc="50" dirty="0">
                <a:latin typeface="Arial"/>
                <a:cs typeface="Arial"/>
              </a:rPr>
              <a:t> </a:t>
            </a:r>
            <a:r>
              <a:rPr sz="900" spc="-40" dirty="0">
                <a:latin typeface="Tahoma"/>
                <a:cs typeface="Tahoma"/>
              </a:rPr>
              <a:t>has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an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error-rate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is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no</a:t>
            </a:r>
            <a:r>
              <a:rPr sz="900" spc="15" dirty="0">
                <a:latin typeface="Tahoma"/>
                <a:cs typeface="Tahoma"/>
              </a:rPr>
              <a:t> </a:t>
            </a:r>
            <a:r>
              <a:rPr sz="900" spc="-50" dirty="0">
                <a:latin typeface="Tahoma"/>
                <a:cs typeface="Tahoma"/>
              </a:rPr>
              <a:t>worse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than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twice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0000FF"/>
                </a:solidFill>
                <a:latin typeface="Tahoma"/>
                <a:cs typeface="Tahoma"/>
              </a:rPr>
              <a:t>“Bayes</a:t>
            </a:r>
            <a:r>
              <a:rPr sz="9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0000FF"/>
                </a:solidFill>
                <a:latin typeface="Tahoma"/>
                <a:cs typeface="Tahoma"/>
              </a:rPr>
              <a:t>optimal”</a:t>
            </a:r>
            <a:r>
              <a:rPr sz="9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0000FF"/>
                </a:solidFill>
                <a:latin typeface="Tahoma"/>
                <a:cs typeface="Tahoma"/>
              </a:rPr>
              <a:t>classifier</a:t>
            </a:r>
            <a:r>
              <a:rPr sz="9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which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assumes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knowledge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the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0000FF"/>
                </a:solidFill>
                <a:latin typeface="Tahoma"/>
                <a:cs typeface="Tahoma"/>
              </a:rPr>
              <a:t>true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0000FF"/>
                </a:solidFill>
                <a:latin typeface="Tahoma"/>
                <a:cs typeface="Tahoma"/>
              </a:rPr>
              <a:t>data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0000FF"/>
                </a:solidFill>
                <a:latin typeface="Tahoma"/>
                <a:cs typeface="Tahoma"/>
              </a:rPr>
              <a:t>distribution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for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each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class</a:t>
            </a:r>
            <a:endParaRPr sz="900">
              <a:latin typeface="Tahoma"/>
              <a:cs typeface="Tahoma"/>
            </a:endParaRPr>
          </a:p>
          <a:p>
            <a:pPr marL="12700" marR="1408430">
              <a:lnSpc>
                <a:spcPct val="149400"/>
              </a:lnSpc>
              <a:spcBef>
                <a:spcPts val="170"/>
              </a:spcBef>
            </a:pPr>
            <a:r>
              <a:rPr sz="1000" spc="-10" dirty="0">
                <a:latin typeface="Tahoma"/>
                <a:cs typeface="Tahoma"/>
              </a:rPr>
              <a:t>Also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called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5" dirty="0">
                <a:solidFill>
                  <a:srgbClr val="0000FF"/>
                </a:solidFill>
                <a:latin typeface="Tahoma"/>
                <a:cs typeface="Tahoma"/>
              </a:rPr>
              <a:t>memory-based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instance-based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non-parametric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method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No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“model”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learned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here.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Prediction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step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all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 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Requires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lots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storage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(need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keep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all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time) </a:t>
            </a:r>
            <a:r>
              <a:rPr sz="1000" spc="-15" dirty="0">
                <a:latin typeface="Tahoma"/>
                <a:cs typeface="Tahoma"/>
              </a:rPr>
              <a:t> Predction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slow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test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time</a:t>
            </a:r>
            <a:endParaRPr sz="1000">
              <a:latin typeface="Tahoma"/>
              <a:cs typeface="Tahoma"/>
            </a:endParaRPr>
          </a:p>
          <a:p>
            <a:pPr marL="265430" marR="1132205">
              <a:lnSpc>
                <a:spcPct val="122800"/>
              </a:lnSpc>
              <a:spcBef>
                <a:spcPts val="200"/>
              </a:spcBef>
            </a:pPr>
            <a:r>
              <a:rPr sz="900" spc="-15" dirty="0">
                <a:latin typeface="Tahoma"/>
                <a:cs typeface="Tahoma"/>
              </a:rPr>
              <a:t>For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each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test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point,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need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to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compute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its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distance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from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all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training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points 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Clever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data-structures</a:t>
            </a:r>
            <a:r>
              <a:rPr sz="900" spc="4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or</a:t>
            </a:r>
            <a:r>
              <a:rPr sz="900" spc="4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data-summarization</a:t>
            </a:r>
            <a:r>
              <a:rPr sz="900" spc="4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techniques</a:t>
            </a:r>
            <a:r>
              <a:rPr sz="900" spc="4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can</a:t>
            </a:r>
            <a:r>
              <a:rPr sz="900" spc="4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provide</a:t>
            </a:r>
            <a:r>
              <a:rPr sz="900" spc="4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speed-ups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3" name="object 13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23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5998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7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Notation/Nomenclature/Convention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32599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752208"/>
            <a:ext cx="59601" cy="596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003439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1223048"/>
            <a:ext cx="59601" cy="59601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385136" y="1614855"/>
            <a:ext cx="808355" cy="927100"/>
          </a:xfrm>
          <a:custGeom>
            <a:avLst/>
            <a:gdLst/>
            <a:ahLst/>
            <a:cxnLst/>
            <a:rect l="l" t="t" r="r" b="b"/>
            <a:pathLst>
              <a:path w="808355" h="927100">
                <a:moveTo>
                  <a:pt x="807745" y="0"/>
                </a:moveTo>
                <a:lnTo>
                  <a:pt x="0" y="0"/>
                </a:lnTo>
                <a:lnTo>
                  <a:pt x="0" y="926490"/>
                </a:lnTo>
                <a:lnTo>
                  <a:pt x="403732" y="926490"/>
                </a:lnTo>
                <a:lnTo>
                  <a:pt x="807745" y="926490"/>
                </a:lnTo>
                <a:lnTo>
                  <a:pt x="807745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71572" y="1990521"/>
            <a:ext cx="9842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10" dirty="0">
                <a:latin typeface="Arial MT"/>
                <a:cs typeface="Arial MT"/>
              </a:rPr>
              <a:t>N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07056" y="1866188"/>
            <a:ext cx="53340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b="1" dirty="0"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381182" y="1495831"/>
          <a:ext cx="807083" cy="1045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64"/>
                <a:gridCol w="55244"/>
                <a:gridCol w="71120"/>
                <a:gridCol w="427355"/>
                <a:gridCol w="127000"/>
              </a:tblGrid>
              <a:tr h="11902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61925">
                        <a:lnSpc>
                          <a:spcPts val="835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D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1759">
                <a:tc>
                  <a:txBody>
                    <a:bodyPr/>
                    <a:lstStyle/>
                    <a:p>
                      <a:pPr marL="27305">
                        <a:lnSpc>
                          <a:spcPts val="509"/>
                        </a:lnSpc>
                      </a:pPr>
                      <a:r>
                        <a:rPr sz="500" b="1" dirty="0">
                          <a:latin typeface="Arial"/>
                          <a:cs typeface="Arial"/>
                        </a:rPr>
                        <a:t>x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ts val="265"/>
                        </a:lnSpc>
                      </a:pPr>
                      <a:r>
                        <a:rPr sz="300" b="1" dirty="0">
                          <a:latin typeface="Arial"/>
                          <a:cs typeface="Arial"/>
                        </a:rPr>
                        <a:t>n1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">
                        <a:lnSpc>
                          <a:spcPts val="509"/>
                        </a:lnSpc>
                        <a:spcBef>
                          <a:spcPts val="65"/>
                        </a:spcBef>
                      </a:pPr>
                      <a:r>
                        <a:rPr sz="500" b="1" dirty="0">
                          <a:latin typeface="Arial"/>
                          <a:cs typeface="Arial"/>
                        </a:rPr>
                        <a:t>x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66040">
                        <a:lnSpc>
                          <a:spcPts val="200"/>
                        </a:lnSpc>
                      </a:pPr>
                      <a:r>
                        <a:rPr sz="300" b="1" dirty="0">
                          <a:latin typeface="Arial"/>
                          <a:cs typeface="Arial"/>
                        </a:rPr>
                        <a:t>n2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509"/>
                        </a:lnSpc>
                        <a:spcBef>
                          <a:spcPts val="60"/>
                        </a:spcBef>
                      </a:pPr>
                      <a:r>
                        <a:rPr sz="500" b="1" dirty="0">
                          <a:latin typeface="Arial"/>
                          <a:cs typeface="Arial"/>
                        </a:rPr>
                        <a:t>x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50165">
                        <a:lnSpc>
                          <a:spcPts val="204"/>
                        </a:lnSpc>
                      </a:pPr>
                      <a:r>
                        <a:rPr sz="300" b="1" dirty="0">
                          <a:latin typeface="Arial"/>
                          <a:cs typeface="Arial"/>
                        </a:rPr>
                        <a:t>nD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50" b="1" dirty="0">
                          <a:latin typeface="Arial"/>
                          <a:cs typeface="Arial"/>
                        </a:rPr>
                        <a:t>X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686229" y="1681505"/>
            <a:ext cx="367030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5" dirty="0">
                <a:latin typeface="Arial MT"/>
                <a:cs typeface="Arial MT"/>
              </a:rPr>
              <a:t>I</a:t>
            </a:r>
            <a:r>
              <a:rPr sz="850" spc="10" dirty="0">
                <a:latin typeface="Arial MT"/>
                <a:cs typeface="Arial MT"/>
              </a:rPr>
              <a:t>npu</a:t>
            </a:r>
            <a:r>
              <a:rPr sz="850" spc="5" dirty="0">
                <a:latin typeface="Arial MT"/>
                <a:cs typeface="Arial MT"/>
              </a:rPr>
              <a:t>t </a:t>
            </a:r>
            <a:r>
              <a:rPr sz="850" spc="15" dirty="0">
                <a:latin typeface="Arial MT"/>
                <a:cs typeface="Arial MT"/>
              </a:rPr>
              <a:t>n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80268" y="1777145"/>
            <a:ext cx="186055" cy="83185"/>
            <a:chOff x="2080268" y="1777145"/>
            <a:chExt cx="186055" cy="83185"/>
          </a:xfrm>
        </p:grpSpPr>
        <p:sp>
          <p:nvSpPr>
            <p:cNvPr id="13" name="object 13"/>
            <p:cNvSpPr/>
            <p:nvPr/>
          </p:nvSpPr>
          <p:spPr>
            <a:xfrm>
              <a:off x="2084222" y="1781098"/>
              <a:ext cx="135255" cy="59055"/>
            </a:xfrm>
            <a:custGeom>
              <a:avLst/>
              <a:gdLst/>
              <a:ahLst/>
              <a:cxnLst/>
              <a:rect l="l" t="t" r="r" b="b"/>
              <a:pathLst>
                <a:path w="135255" h="59055">
                  <a:moveTo>
                    <a:pt x="0" y="0"/>
                  </a:moveTo>
                  <a:lnTo>
                    <a:pt x="135229" y="58673"/>
                  </a:lnTo>
                </a:path>
              </a:pathLst>
            </a:custGeom>
            <a:ln w="7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10231" y="1822729"/>
              <a:ext cx="55880" cy="37465"/>
            </a:xfrm>
            <a:custGeom>
              <a:avLst/>
              <a:gdLst/>
              <a:ahLst/>
              <a:cxnLst/>
              <a:rect l="l" t="t" r="r" b="b"/>
              <a:pathLst>
                <a:path w="55880" h="37464">
                  <a:moveTo>
                    <a:pt x="14249" y="0"/>
                  </a:moveTo>
                  <a:lnTo>
                    <a:pt x="0" y="32410"/>
                  </a:lnTo>
                  <a:lnTo>
                    <a:pt x="55879" y="37439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16077" y="387724"/>
            <a:ext cx="5085715" cy="111125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630"/>
              </a:spcBef>
            </a:pPr>
            <a:r>
              <a:rPr sz="1000" spc="15" dirty="0">
                <a:latin typeface="Tahoma"/>
                <a:cs typeface="Tahoma"/>
              </a:rPr>
              <a:t>Will </a:t>
            </a:r>
            <a:r>
              <a:rPr sz="1000" spc="-60" dirty="0">
                <a:latin typeface="Tahoma"/>
                <a:cs typeface="Tahoma"/>
              </a:rPr>
              <a:t>assume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each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input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0" dirty="0">
                <a:latin typeface="Corbel"/>
                <a:cs typeface="Corbel"/>
              </a:rPr>
              <a:t> </a:t>
            </a:r>
            <a:r>
              <a:rPr sz="1050" i="1" spc="-15" baseline="-11904" dirty="0">
                <a:latin typeface="Arial"/>
                <a:cs typeface="Arial"/>
              </a:rPr>
              <a:t>n</a:t>
            </a:r>
            <a:r>
              <a:rPr sz="1050" i="1" spc="30" baseline="-11904" dirty="0">
                <a:latin typeface="Arial"/>
                <a:cs typeface="Arial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i="1" spc="-5" dirty="0">
                <a:latin typeface="Arial"/>
                <a:cs typeface="Arial"/>
              </a:rPr>
              <a:t>D</a:t>
            </a:r>
            <a:r>
              <a:rPr sz="1000" i="1" spc="15" dirty="0">
                <a:latin typeface="Arial"/>
                <a:cs typeface="Arial"/>
              </a:rPr>
              <a:t> </a:t>
            </a:r>
            <a:r>
              <a:rPr sz="1000" spc="220" dirty="0">
                <a:latin typeface="Cambria"/>
                <a:cs typeface="Cambria"/>
              </a:rPr>
              <a:t>×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50" dirty="0">
                <a:latin typeface="Tahoma"/>
                <a:cs typeface="Tahoma"/>
              </a:rPr>
              <a:t>1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column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0" dirty="0">
                <a:solidFill>
                  <a:srgbClr val="0000FF"/>
                </a:solidFill>
                <a:latin typeface="Tahoma"/>
                <a:cs typeface="Tahoma"/>
              </a:rPr>
              <a:t>vector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(its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transpose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b="1" i="1" spc="-5" dirty="0">
                <a:latin typeface="Corbel"/>
                <a:cs typeface="Corbel"/>
              </a:rPr>
              <a:t>x</a:t>
            </a:r>
            <a:r>
              <a:rPr sz="1000" b="1" i="1" spc="-114" dirty="0">
                <a:latin typeface="Corbel"/>
                <a:cs typeface="Corbel"/>
              </a:rPr>
              <a:t> </a:t>
            </a:r>
            <a:r>
              <a:rPr sz="1050" spc="-322" baseline="27777" dirty="0">
                <a:latin typeface="Cambria"/>
                <a:cs typeface="Cambria"/>
              </a:rPr>
              <a:t>T</a:t>
            </a:r>
            <a:r>
              <a:rPr sz="1050" i="1" spc="-322" baseline="-19841" dirty="0">
                <a:latin typeface="Arial"/>
                <a:cs typeface="Arial"/>
              </a:rPr>
              <a:t>n</a:t>
            </a:r>
            <a:r>
              <a:rPr sz="1050" i="1" spc="637" baseline="-19841" dirty="0">
                <a:latin typeface="Arial"/>
                <a:cs typeface="Arial"/>
              </a:rPr>
              <a:t> </a:t>
            </a:r>
            <a:r>
              <a:rPr sz="1000" spc="-10" dirty="0">
                <a:latin typeface="Tahoma"/>
                <a:cs typeface="Tahoma"/>
              </a:rPr>
              <a:t>will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row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vector)</a:t>
            </a:r>
            <a:endParaRPr sz="1000">
              <a:latin typeface="Tahoma"/>
              <a:cs typeface="Tahoma"/>
            </a:endParaRPr>
          </a:p>
          <a:p>
            <a:pPr marL="63500">
              <a:lnSpc>
                <a:spcPct val="100000"/>
              </a:lnSpc>
              <a:spcBef>
                <a:spcPts val="530"/>
              </a:spcBef>
            </a:pPr>
            <a:r>
              <a:rPr sz="1000" i="1" spc="-4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050" i="1" spc="-15" baseline="-11904" dirty="0">
                <a:solidFill>
                  <a:srgbClr val="FF0000"/>
                </a:solidFill>
                <a:latin typeface="Arial"/>
                <a:cs typeface="Arial"/>
              </a:rPr>
              <a:t>nd</a:t>
            </a:r>
            <a:r>
              <a:rPr sz="1050" i="1" spc="-15" baseline="-11904" dirty="0">
                <a:latin typeface="Arial"/>
                <a:cs typeface="Arial"/>
              </a:rPr>
              <a:t> </a:t>
            </a:r>
            <a:r>
              <a:rPr sz="1050" i="1" spc="82" baseline="-11904" dirty="0">
                <a:latin typeface="Arial"/>
                <a:cs typeface="Arial"/>
              </a:rPr>
              <a:t> </a:t>
            </a:r>
            <a:r>
              <a:rPr sz="1000" spc="-10" dirty="0">
                <a:latin typeface="Tahoma"/>
                <a:cs typeface="Tahoma"/>
              </a:rPr>
              <a:t>will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denote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-4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i="1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0000"/>
                </a:solidFill>
                <a:latin typeface="Tahoma"/>
                <a:cs typeface="Tahoma"/>
              </a:rPr>
              <a:t>-th</a:t>
            </a:r>
            <a:r>
              <a:rPr sz="1000" spc="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40" dirty="0">
                <a:solidFill>
                  <a:srgbClr val="FF0000"/>
                </a:solidFill>
                <a:latin typeface="Tahoma"/>
                <a:cs typeface="Tahoma"/>
              </a:rPr>
              <a:t>feature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FF0000"/>
                </a:solidFill>
                <a:latin typeface="Tahoma"/>
                <a:cs typeface="Tahoma"/>
              </a:rPr>
              <a:t>of</a:t>
            </a:r>
            <a:r>
              <a:rPr sz="1000" spc="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FF0000"/>
                </a:solidFill>
                <a:latin typeface="Tahoma"/>
                <a:cs typeface="Tahoma"/>
              </a:rPr>
              <a:t>the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i="1" spc="-3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-20" dirty="0">
                <a:solidFill>
                  <a:srgbClr val="FF0000"/>
                </a:solidFill>
                <a:latin typeface="Tahoma"/>
                <a:cs typeface="Tahoma"/>
              </a:rPr>
              <a:t>-th</a:t>
            </a:r>
            <a:r>
              <a:rPr sz="1000" spc="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FF0000"/>
                </a:solidFill>
                <a:latin typeface="Tahoma"/>
                <a:cs typeface="Tahoma"/>
              </a:rPr>
              <a:t>input</a:t>
            </a:r>
            <a:endParaRPr sz="1000">
              <a:solidFill>
                <a:srgbClr val="FF0000"/>
              </a:solidFill>
              <a:latin typeface="Tahoma"/>
              <a:cs typeface="Tahoma"/>
            </a:endParaRPr>
          </a:p>
          <a:p>
            <a:pPr marL="63500">
              <a:lnSpc>
                <a:spcPct val="100000"/>
              </a:lnSpc>
              <a:spcBef>
                <a:spcPts val="775"/>
              </a:spcBef>
            </a:pPr>
            <a:r>
              <a:rPr sz="1000" spc="-40" dirty="0">
                <a:latin typeface="Tahoma"/>
                <a:cs typeface="Tahoma"/>
              </a:rPr>
              <a:t>We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will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b="1" spc="45" dirty="0">
                <a:solidFill>
                  <a:srgbClr val="FF0000"/>
                </a:solidFill>
                <a:latin typeface="Tahoma"/>
                <a:cs typeface="Tahoma"/>
              </a:rPr>
              <a:t>X</a:t>
            </a:r>
            <a:r>
              <a:rPr sz="1000" b="1" spc="3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(</a:t>
            </a:r>
            <a:r>
              <a:rPr sz="1000" i="1" spc="-10" dirty="0">
                <a:latin typeface="Arial"/>
                <a:cs typeface="Arial"/>
              </a:rPr>
              <a:t>N</a:t>
            </a:r>
            <a:r>
              <a:rPr sz="1000" i="1" spc="25" dirty="0">
                <a:latin typeface="Arial"/>
                <a:cs typeface="Arial"/>
              </a:rPr>
              <a:t> </a:t>
            </a:r>
            <a:r>
              <a:rPr sz="1000" spc="220" dirty="0">
                <a:latin typeface="Cambria"/>
                <a:cs typeface="Cambria"/>
              </a:rPr>
              <a:t>×</a:t>
            </a:r>
            <a:r>
              <a:rPr sz="1000" dirty="0">
                <a:latin typeface="Cambria"/>
                <a:cs typeface="Cambria"/>
              </a:rPr>
              <a:t> </a:t>
            </a:r>
            <a:r>
              <a:rPr sz="1000" i="1" spc="-5" dirty="0">
                <a:latin typeface="Arial"/>
                <a:cs typeface="Arial"/>
              </a:rPr>
              <a:t>D</a:t>
            </a:r>
            <a:r>
              <a:rPr sz="1000" i="1" spc="125" dirty="0"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0000FF"/>
                </a:solidFill>
                <a:latin typeface="Tahoma"/>
                <a:cs typeface="Tahoma"/>
              </a:rPr>
              <a:t>feature</a:t>
            </a:r>
            <a:r>
              <a:rPr sz="1000" spc="1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0000FF"/>
                </a:solidFill>
                <a:latin typeface="Tahoma"/>
                <a:cs typeface="Tahoma"/>
              </a:rPr>
              <a:t>matrix</a:t>
            </a:r>
            <a:r>
              <a:rPr sz="1000" spc="-20" dirty="0">
                <a:latin typeface="Tahoma"/>
                <a:cs typeface="Tahoma"/>
              </a:rPr>
              <a:t>)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FF0000"/>
                </a:solidFill>
                <a:latin typeface="Tahoma"/>
                <a:cs typeface="Tahoma"/>
              </a:rPr>
              <a:t>collectively</a:t>
            </a:r>
            <a:r>
              <a:rPr sz="1000" spc="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FF0000"/>
                </a:solidFill>
                <a:latin typeface="Tahoma"/>
                <a:cs typeface="Tahoma"/>
              </a:rPr>
              <a:t>denote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Tahoma"/>
                <a:cs typeface="Tahoma"/>
              </a:rPr>
              <a:t>all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FF0000"/>
                </a:solidFill>
                <a:latin typeface="Tahoma"/>
                <a:cs typeface="Tahoma"/>
              </a:rPr>
              <a:t>the</a:t>
            </a:r>
            <a:r>
              <a:rPr sz="1000" spc="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i="1" spc="-2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i="1" spc="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FF0000"/>
                </a:solidFill>
                <a:latin typeface="Tahoma"/>
                <a:cs typeface="Tahoma"/>
              </a:rPr>
              <a:t>inputs</a:t>
            </a:r>
            <a:endParaRPr sz="1000">
              <a:solidFill>
                <a:srgbClr val="FF0000"/>
              </a:solidFill>
              <a:latin typeface="Tahoma"/>
              <a:cs typeface="Tahoma"/>
            </a:endParaRPr>
          </a:p>
          <a:p>
            <a:pPr marL="63500">
              <a:lnSpc>
                <a:spcPct val="100000"/>
              </a:lnSpc>
              <a:spcBef>
                <a:spcPts val="530"/>
              </a:spcBef>
            </a:pPr>
            <a:r>
              <a:rPr sz="1000" spc="-40" dirty="0">
                <a:latin typeface="Tahoma"/>
                <a:cs typeface="Tahoma"/>
              </a:rPr>
              <a:t>We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will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b="1" i="1" spc="5" dirty="0">
                <a:solidFill>
                  <a:srgbClr val="FF0000"/>
                </a:solidFill>
                <a:latin typeface="Corbel"/>
                <a:cs typeface="Corbel"/>
              </a:rPr>
              <a:t>y</a:t>
            </a:r>
            <a:r>
              <a:rPr sz="1000" b="1" i="1" spc="35" dirty="0">
                <a:latin typeface="Corbel"/>
                <a:cs typeface="Corbel"/>
              </a:rPr>
              <a:t> </a:t>
            </a:r>
            <a:r>
              <a:rPr sz="1000" spc="-10" dirty="0">
                <a:latin typeface="Tahoma"/>
                <a:cs typeface="Tahoma"/>
              </a:rPr>
              <a:t>(</a:t>
            </a:r>
            <a:r>
              <a:rPr sz="1000" i="1" spc="-10" dirty="0">
                <a:latin typeface="Arial"/>
                <a:cs typeface="Arial"/>
              </a:rPr>
              <a:t>N</a:t>
            </a:r>
            <a:r>
              <a:rPr sz="1000" i="1" spc="30" dirty="0">
                <a:latin typeface="Arial"/>
                <a:cs typeface="Arial"/>
              </a:rPr>
              <a:t> </a:t>
            </a:r>
            <a:r>
              <a:rPr sz="1000" spc="220" dirty="0">
                <a:latin typeface="Cambria"/>
                <a:cs typeface="Cambria"/>
              </a:rPr>
              <a:t>×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50" dirty="0">
                <a:latin typeface="Tahoma"/>
                <a:cs typeface="Tahoma"/>
              </a:rPr>
              <a:t>1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output/response/label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vector</a:t>
            </a:r>
            <a:r>
              <a:rPr sz="1000" spc="-35" dirty="0">
                <a:latin typeface="Tahoma"/>
                <a:cs typeface="Tahoma"/>
              </a:rPr>
              <a:t>)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FF0000"/>
                </a:solidFill>
                <a:latin typeface="Tahoma"/>
                <a:cs typeface="Tahoma"/>
              </a:rPr>
              <a:t>collectively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FF0000"/>
                </a:solidFill>
                <a:latin typeface="Tahoma"/>
                <a:cs typeface="Tahoma"/>
              </a:rPr>
              <a:t>denote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Tahoma"/>
                <a:cs typeface="Tahoma"/>
              </a:rPr>
              <a:t>all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FF0000"/>
                </a:solidFill>
                <a:latin typeface="Tahoma"/>
                <a:cs typeface="Tahoma"/>
              </a:rPr>
              <a:t>the</a:t>
            </a:r>
            <a:r>
              <a:rPr sz="1000" spc="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i="1" spc="-2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i="1" spc="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FF0000"/>
                </a:solidFill>
                <a:latin typeface="Tahoma"/>
                <a:cs typeface="Tahoma"/>
              </a:rPr>
              <a:t>outputs</a:t>
            </a:r>
            <a:endParaRPr sz="1000">
              <a:solidFill>
                <a:srgbClr val="FF0000"/>
              </a:solidFill>
              <a:latin typeface="Tahoma"/>
              <a:cs typeface="Tahoma"/>
            </a:endParaRPr>
          </a:p>
          <a:p>
            <a:pPr marR="431165" algn="ctr">
              <a:lnSpc>
                <a:spcPct val="100000"/>
              </a:lnSpc>
              <a:spcBef>
                <a:spcPts val="355"/>
              </a:spcBef>
            </a:pPr>
            <a:r>
              <a:rPr sz="850" spc="20" dirty="0">
                <a:latin typeface="Arial MT"/>
                <a:cs typeface="Arial MT"/>
              </a:rPr>
              <a:t>A</a:t>
            </a:r>
            <a:r>
              <a:rPr sz="850" spc="-45" dirty="0">
                <a:latin typeface="Arial MT"/>
                <a:cs typeface="Arial MT"/>
              </a:rPr>
              <a:t> </a:t>
            </a:r>
            <a:r>
              <a:rPr sz="850" spc="5" dirty="0">
                <a:latin typeface="Arial MT"/>
                <a:cs typeface="Arial MT"/>
              </a:rPr>
              <a:t>f</a:t>
            </a:r>
            <a:r>
              <a:rPr sz="850" spc="10" dirty="0">
                <a:latin typeface="Arial MT"/>
                <a:cs typeface="Arial MT"/>
              </a:rPr>
              <a:t>ea</a:t>
            </a:r>
            <a:r>
              <a:rPr sz="850" spc="5" dirty="0">
                <a:latin typeface="Arial MT"/>
                <a:cs typeface="Arial MT"/>
              </a:rPr>
              <a:t>tur</a:t>
            </a:r>
            <a:r>
              <a:rPr sz="850" spc="15" dirty="0">
                <a:latin typeface="Arial MT"/>
                <a:cs typeface="Arial MT"/>
              </a:rPr>
              <a:t>e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49423" y="1743379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60" h="53975">
                <a:moveTo>
                  <a:pt x="35483" y="0"/>
                </a:moveTo>
                <a:lnTo>
                  <a:pt x="0" y="0"/>
                </a:lnTo>
                <a:lnTo>
                  <a:pt x="17881" y="53365"/>
                </a:lnTo>
                <a:lnTo>
                  <a:pt x="354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238070" y="1773427"/>
            <a:ext cx="151130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900" b="1" baseline="-18518" dirty="0">
                <a:latin typeface="Arial"/>
                <a:cs typeface="Arial"/>
              </a:rPr>
              <a:t>x</a:t>
            </a:r>
            <a:r>
              <a:rPr sz="400" dirty="0">
                <a:latin typeface="Arial MT"/>
                <a:cs typeface="Arial MT"/>
              </a:rPr>
              <a:t>T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01897" y="1606753"/>
            <a:ext cx="95250" cy="927100"/>
          </a:xfrm>
          <a:custGeom>
            <a:avLst/>
            <a:gdLst/>
            <a:ahLst/>
            <a:cxnLst/>
            <a:rect l="l" t="t" r="r" b="b"/>
            <a:pathLst>
              <a:path w="95250" h="927100">
                <a:moveTo>
                  <a:pt x="94995" y="0"/>
                </a:moveTo>
                <a:lnTo>
                  <a:pt x="0" y="0"/>
                </a:lnTo>
                <a:lnTo>
                  <a:pt x="0" y="926769"/>
                </a:lnTo>
                <a:lnTo>
                  <a:pt x="47497" y="926769"/>
                </a:lnTo>
                <a:lnTo>
                  <a:pt x="94995" y="926769"/>
                </a:lnTo>
                <a:lnTo>
                  <a:pt x="94995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3497944" y="1602799"/>
          <a:ext cx="95250" cy="926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250"/>
              </a:tblGrid>
              <a:tr h="214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9966">
                <a:tc>
                  <a:txBody>
                    <a:bodyPr/>
                    <a:lstStyle/>
                    <a:p>
                      <a:pPr marL="27305">
                        <a:lnSpc>
                          <a:spcPts val="430"/>
                        </a:lnSpc>
                      </a:pPr>
                      <a:r>
                        <a:rPr sz="550" b="1" dirty="0">
                          <a:latin typeface="Arial"/>
                          <a:cs typeface="Arial"/>
                        </a:rPr>
                        <a:t>y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ts val="175"/>
                        </a:lnSpc>
                      </a:pPr>
                      <a:r>
                        <a:rPr sz="300" b="1" dirty="0">
                          <a:latin typeface="Arial"/>
                          <a:cs typeface="Arial"/>
                        </a:rPr>
                        <a:t>n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2782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50" b="1" dirty="0">
                          <a:latin typeface="Arial"/>
                          <a:cs typeface="Arial"/>
                        </a:rPr>
                        <a:t>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2492578" y="2549042"/>
            <a:ext cx="560070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dirty="0">
                <a:latin typeface="Arial"/>
                <a:cs typeface="Arial"/>
              </a:rPr>
              <a:t>Feature</a:t>
            </a:r>
            <a:r>
              <a:rPr sz="600" b="1" spc="-35" dirty="0">
                <a:latin typeface="Arial"/>
                <a:cs typeface="Arial"/>
              </a:rPr>
              <a:t> </a:t>
            </a:r>
            <a:r>
              <a:rPr sz="600" b="1" spc="5" dirty="0">
                <a:latin typeface="Arial"/>
                <a:cs typeface="Arial"/>
              </a:rPr>
              <a:t>Matrix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76879" y="2542057"/>
            <a:ext cx="324485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spc="5" dirty="0">
                <a:latin typeface="Arial"/>
                <a:cs typeface="Arial"/>
              </a:rPr>
              <a:t>Out</a:t>
            </a:r>
            <a:r>
              <a:rPr sz="600" b="1" dirty="0">
                <a:latin typeface="Arial"/>
                <a:cs typeface="Arial"/>
              </a:rPr>
              <a:t>put</a:t>
            </a:r>
            <a:r>
              <a:rPr sz="600" b="1" spc="5" dirty="0">
                <a:latin typeface="Arial"/>
                <a:cs typeface="Arial"/>
              </a:rPr>
              <a:t>s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97096" y="1711121"/>
            <a:ext cx="521970" cy="2844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74930" marR="5080" indent="-62865">
              <a:lnSpc>
                <a:spcPts val="980"/>
              </a:lnSpc>
              <a:spcBef>
                <a:spcPts val="195"/>
              </a:spcBef>
            </a:pPr>
            <a:r>
              <a:rPr sz="850" spc="15" dirty="0">
                <a:latin typeface="Arial MT"/>
                <a:cs typeface="Arial MT"/>
              </a:rPr>
              <a:t>Ou</a:t>
            </a:r>
            <a:r>
              <a:rPr sz="850" spc="5" dirty="0">
                <a:latin typeface="Arial MT"/>
                <a:cs typeface="Arial MT"/>
              </a:rPr>
              <a:t>tput f</a:t>
            </a:r>
            <a:r>
              <a:rPr sz="850" spc="10" dirty="0">
                <a:latin typeface="Arial MT"/>
                <a:cs typeface="Arial MT"/>
              </a:rPr>
              <a:t>o</a:t>
            </a:r>
            <a:r>
              <a:rPr sz="850" spc="5" dirty="0">
                <a:latin typeface="Arial MT"/>
                <a:cs typeface="Arial MT"/>
              </a:rPr>
              <a:t>r  </a:t>
            </a:r>
            <a:r>
              <a:rPr sz="850" spc="10" dirty="0">
                <a:latin typeface="Arial MT"/>
                <a:cs typeface="Arial MT"/>
              </a:rPr>
              <a:t>input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spc="15" dirty="0">
                <a:latin typeface="Arial MT"/>
                <a:cs typeface="Arial MT"/>
              </a:rPr>
              <a:t>n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615613" y="1857333"/>
            <a:ext cx="202565" cy="39370"/>
            <a:chOff x="3615613" y="1857333"/>
            <a:chExt cx="202565" cy="39370"/>
          </a:xfrm>
        </p:grpSpPr>
        <p:sp>
          <p:nvSpPr>
            <p:cNvPr id="24" name="object 24"/>
            <p:cNvSpPr/>
            <p:nvPr/>
          </p:nvSpPr>
          <p:spPr>
            <a:xfrm>
              <a:off x="3666464" y="1861286"/>
              <a:ext cx="147320" cy="18415"/>
            </a:xfrm>
            <a:custGeom>
              <a:avLst/>
              <a:gdLst/>
              <a:ahLst/>
              <a:cxnLst/>
              <a:rect l="l" t="t" r="r" b="b"/>
              <a:pathLst>
                <a:path w="147320" h="18414">
                  <a:moveTo>
                    <a:pt x="147243" y="0"/>
                  </a:moveTo>
                  <a:lnTo>
                    <a:pt x="0" y="17881"/>
                  </a:lnTo>
                </a:path>
              </a:pathLst>
            </a:custGeom>
            <a:ln w="7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15613" y="1861007"/>
              <a:ext cx="55880" cy="35560"/>
            </a:xfrm>
            <a:custGeom>
              <a:avLst/>
              <a:gdLst/>
              <a:ahLst/>
              <a:cxnLst/>
              <a:rect l="l" t="t" r="r" b="b"/>
              <a:pathLst>
                <a:path w="55879" h="35560">
                  <a:moveTo>
                    <a:pt x="50850" y="0"/>
                  </a:moveTo>
                  <a:lnTo>
                    <a:pt x="0" y="24307"/>
                  </a:lnTo>
                  <a:lnTo>
                    <a:pt x="55321" y="35483"/>
                  </a:lnTo>
                  <a:lnTo>
                    <a:pt x="508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27" name="object 27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4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2823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0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04064C"/>
                </a:solidFill>
                <a:latin typeface="Tahoma"/>
                <a:cs typeface="Tahoma"/>
              </a:rPr>
              <a:t>Aspects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about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Nearest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Neighbor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8980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736676"/>
            <a:ext cx="48018" cy="480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1110996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705" y="1332420"/>
            <a:ext cx="59601" cy="596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1553844"/>
            <a:ext cx="59601" cy="596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705" y="1794243"/>
            <a:ext cx="59601" cy="596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1347" y="2001939"/>
            <a:ext cx="48018" cy="480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2170379"/>
            <a:ext cx="48018" cy="4801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66877" y="388635"/>
            <a:ext cx="5278755" cy="226885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spc="6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yet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very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effective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method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practice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(if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lots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data)</a:t>
            </a:r>
            <a:endParaRPr sz="1000">
              <a:latin typeface="Tahoma"/>
              <a:cs typeface="Tahoma"/>
            </a:endParaRPr>
          </a:p>
          <a:p>
            <a:pPr marL="265430" marR="5080">
              <a:lnSpc>
                <a:spcPct val="101499"/>
              </a:lnSpc>
              <a:spcBef>
                <a:spcPts val="425"/>
              </a:spcBef>
            </a:pPr>
            <a:r>
              <a:rPr sz="900" i="1" spc="-20" dirty="0">
                <a:latin typeface="Arial"/>
                <a:cs typeface="Arial"/>
              </a:rPr>
              <a:t>Provably</a:t>
            </a:r>
            <a:r>
              <a:rPr sz="900" i="1" spc="50" dirty="0">
                <a:latin typeface="Arial"/>
                <a:cs typeface="Arial"/>
              </a:rPr>
              <a:t> </a:t>
            </a:r>
            <a:r>
              <a:rPr sz="900" spc="-40" dirty="0">
                <a:latin typeface="Tahoma"/>
                <a:cs typeface="Tahoma"/>
              </a:rPr>
              <a:t>has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an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error-rate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is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no</a:t>
            </a:r>
            <a:r>
              <a:rPr sz="900" spc="15" dirty="0">
                <a:latin typeface="Tahoma"/>
                <a:cs typeface="Tahoma"/>
              </a:rPr>
              <a:t> </a:t>
            </a:r>
            <a:r>
              <a:rPr sz="900" spc="-50" dirty="0">
                <a:latin typeface="Tahoma"/>
                <a:cs typeface="Tahoma"/>
              </a:rPr>
              <a:t>worse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than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twice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0000FF"/>
                </a:solidFill>
                <a:latin typeface="Tahoma"/>
                <a:cs typeface="Tahoma"/>
              </a:rPr>
              <a:t>“Bayes</a:t>
            </a:r>
            <a:r>
              <a:rPr sz="9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0000FF"/>
                </a:solidFill>
                <a:latin typeface="Tahoma"/>
                <a:cs typeface="Tahoma"/>
              </a:rPr>
              <a:t>optimal”</a:t>
            </a:r>
            <a:r>
              <a:rPr sz="9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0000FF"/>
                </a:solidFill>
                <a:latin typeface="Tahoma"/>
                <a:cs typeface="Tahoma"/>
              </a:rPr>
              <a:t>classifier</a:t>
            </a:r>
            <a:r>
              <a:rPr sz="9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which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assumes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knowledge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the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0000FF"/>
                </a:solidFill>
                <a:latin typeface="Tahoma"/>
                <a:cs typeface="Tahoma"/>
              </a:rPr>
              <a:t>true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0000FF"/>
                </a:solidFill>
                <a:latin typeface="Tahoma"/>
                <a:cs typeface="Tahoma"/>
              </a:rPr>
              <a:t>data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0000FF"/>
                </a:solidFill>
                <a:latin typeface="Tahoma"/>
                <a:cs typeface="Tahoma"/>
              </a:rPr>
              <a:t>distribution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for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each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class</a:t>
            </a:r>
            <a:endParaRPr sz="900">
              <a:latin typeface="Tahoma"/>
              <a:cs typeface="Tahoma"/>
            </a:endParaRPr>
          </a:p>
          <a:p>
            <a:pPr marL="12700" marR="1408430">
              <a:lnSpc>
                <a:spcPct val="149400"/>
              </a:lnSpc>
              <a:spcBef>
                <a:spcPts val="170"/>
              </a:spcBef>
            </a:pPr>
            <a:r>
              <a:rPr sz="1000" spc="-10" dirty="0">
                <a:latin typeface="Tahoma"/>
                <a:cs typeface="Tahoma"/>
              </a:rPr>
              <a:t>Also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called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5" dirty="0">
                <a:solidFill>
                  <a:srgbClr val="0000FF"/>
                </a:solidFill>
                <a:latin typeface="Tahoma"/>
                <a:cs typeface="Tahoma"/>
              </a:rPr>
              <a:t>memory-based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instance-based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non-parametric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method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No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“model”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learned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here.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Prediction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step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all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 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Requires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lots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storage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(need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keep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all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time) </a:t>
            </a:r>
            <a:r>
              <a:rPr sz="1000" spc="-15" dirty="0">
                <a:latin typeface="Tahoma"/>
                <a:cs typeface="Tahoma"/>
              </a:rPr>
              <a:t> Predction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slow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test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time</a:t>
            </a:r>
            <a:endParaRPr sz="1000">
              <a:latin typeface="Tahoma"/>
              <a:cs typeface="Tahoma"/>
            </a:endParaRPr>
          </a:p>
          <a:p>
            <a:pPr marL="265430" marR="1132205">
              <a:lnSpc>
                <a:spcPct val="122800"/>
              </a:lnSpc>
              <a:spcBef>
                <a:spcPts val="200"/>
              </a:spcBef>
            </a:pPr>
            <a:r>
              <a:rPr sz="900" spc="-15" dirty="0">
                <a:latin typeface="Tahoma"/>
                <a:cs typeface="Tahoma"/>
              </a:rPr>
              <a:t>For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each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test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point,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need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to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compute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its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distance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from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all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training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points 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Clever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data-structures</a:t>
            </a:r>
            <a:r>
              <a:rPr sz="900" spc="4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or</a:t>
            </a:r>
            <a:r>
              <a:rPr sz="900" spc="4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data-summarization</a:t>
            </a:r>
            <a:r>
              <a:rPr sz="900" spc="4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techniques</a:t>
            </a:r>
            <a:r>
              <a:rPr sz="900" spc="4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can</a:t>
            </a:r>
            <a:r>
              <a:rPr sz="900" spc="4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provide</a:t>
            </a:r>
            <a:r>
              <a:rPr sz="900" spc="4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speed-ups</a:t>
            </a:r>
            <a:endParaRPr sz="900">
              <a:latin typeface="Tahoma"/>
              <a:cs typeface="Tahoma"/>
            </a:endParaRPr>
          </a:p>
          <a:p>
            <a:pPr marL="12700" marR="213360">
              <a:lnSpc>
                <a:spcPct val="100000"/>
              </a:lnSpc>
              <a:spcBef>
                <a:spcPts val="760"/>
              </a:spcBef>
            </a:pPr>
            <a:r>
              <a:rPr sz="1000" spc="-45" dirty="0">
                <a:latin typeface="Tahoma"/>
                <a:cs typeface="Tahoma"/>
              </a:rPr>
              <a:t>Need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careful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solidFill>
                  <a:srgbClr val="FF0000"/>
                </a:solidFill>
                <a:latin typeface="Tahoma"/>
                <a:cs typeface="Tahoma"/>
              </a:rPr>
              <a:t>choosing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FF0000"/>
                </a:solidFill>
                <a:latin typeface="Tahoma"/>
                <a:cs typeface="Tahoma"/>
              </a:rPr>
              <a:t>the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FF0000"/>
                </a:solidFill>
                <a:latin typeface="Tahoma"/>
                <a:cs typeface="Tahoma"/>
              </a:rPr>
              <a:t>distance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FF0000"/>
                </a:solidFill>
                <a:latin typeface="Tahoma"/>
                <a:cs typeface="Tahoma"/>
              </a:rPr>
              <a:t>function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compute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distances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(especially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when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dimension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i="1" spc="-5" dirty="0">
                <a:latin typeface="Arial"/>
                <a:cs typeface="Arial"/>
              </a:rPr>
              <a:t>D</a:t>
            </a:r>
            <a:r>
              <a:rPr sz="1000" i="1" spc="125" dirty="0"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very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large)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2405519"/>
            <a:ext cx="59601" cy="59601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4" name="object 14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23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2823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0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04064C"/>
                </a:solidFill>
                <a:latin typeface="Tahoma"/>
                <a:cs typeface="Tahoma"/>
              </a:rPr>
              <a:t>Aspects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about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Nearest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Neighbor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8980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736676"/>
            <a:ext cx="48018" cy="480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1110996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705" y="1332420"/>
            <a:ext cx="59601" cy="596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1553844"/>
            <a:ext cx="59601" cy="596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705" y="1794243"/>
            <a:ext cx="59601" cy="596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1347" y="2001939"/>
            <a:ext cx="48018" cy="480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2170379"/>
            <a:ext cx="48018" cy="4801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66877" y="388635"/>
            <a:ext cx="5278755" cy="264223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spc="6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simple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yet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very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effective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method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practice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(if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lots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data)</a:t>
            </a:r>
            <a:endParaRPr sz="1000">
              <a:latin typeface="Tahoma"/>
              <a:cs typeface="Tahoma"/>
            </a:endParaRPr>
          </a:p>
          <a:p>
            <a:pPr marL="265430" marR="5080">
              <a:lnSpc>
                <a:spcPct val="101499"/>
              </a:lnSpc>
              <a:spcBef>
                <a:spcPts val="425"/>
              </a:spcBef>
            </a:pPr>
            <a:r>
              <a:rPr sz="900" i="1" spc="-20" dirty="0">
                <a:latin typeface="Arial"/>
                <a:cs typeface="Arial"/>
              </a:rPr>
              <a:t>Provably</a:t>
            </a:r>
            <a:r>
              <a:rPr sz="900" i="1" spc="50" dirty="0">
                <a:latin typeface="Arial"/>
                <a:cs typeface="Arial"/>
              </a:rPr>
              <a:t> </a:t>
            </a:r>
            <a:r>
              <a:rPr sz="900" spc="-40" dirty="0">
                <a:latin typeface="Tahoma"/>
                <a:cs typeface="Tahoma"/>
              </a:rPr>
              <a:t>has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an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error-rate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is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no</a:t>
            </a:r>
            <a:r>
              <a:rPr sz="900" spc="15" dirty="0">
                <a:latin typeface="Tahoma"/>
                <a:cs typeface="Tahoma"/>
              </a:rPr>
              <a:t> </a:t>
            </a:r>
            <a:r>
              <a:rPr sz="900" spc="-50" dirty="0">
                <a:latin typeface="Tahoma"/>
                <a:cs typeface="Tahoma"/>
              </a:rPr>
              <a:t>worse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than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twice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0000FF"/>
                </a:solidFill>
                <a:latin typeface="Tahoma"/>
                <a:cs typeface="Tahoma"/>
              </a:rPr>
              <a:t>“Bayes</a:t>
            </a:r>
            <a:r>
              <a:rPr sz="9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0000FF"/>
                </a:solidFill>
                <a:latin typeface="Tahoma"/>
                <a:cs typeface="Tahoma"/>
              </a:rPr>
              <a:t>optimal”</a:t>
            </a:r>
            <a:r>
              <a:rPr sz="9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0000FF"/>
                </a:solidFill>
                <a:latin typeface="Tahoma"/>
                <a:cs typeface="Tahoma"/>
              </a:rPr>
              <a:t>classifier</a:t>
            </a:r>
            <a:r>
              <a:rPr sz="9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which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assumes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knowledge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the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0000FF"/>
                </a:solidFill>
                <a:latin typeface="Tahoma"/>
                <a:cs typeface="Tahoma"/>
              </a:rPr>
              <a:t>true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0000FF"/>
                </a:solidFill>
                <a:latin typeface="Tahoma"/>
                <a:cs typeface="Tahoma"/>
              </a:rPr>
              <a:t>data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0000FF"/>
                </a:solidFill>
                <a:latin typeface="Tahoma"/>
                <a:cs typeface="Tahoma"/>
              </a:rPr>
              <a:t>distribution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for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each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class</a:t>
            </a:r>
            <a:endParaRPr sz="900">
              <a:latin typeface="Tahoma"/>
              <a:cs typeface="Tahoma"/>
            </a:endParaRPr>
          </a:p>
          <a:p>
            <a:pPr marL="12700" marR="1408430">
              <a:lnSpc>
                <a:spcPct val="149400"/>
              </a:lnSpc>
              <a:spcBef>
                <a:spcPts val="170"/>
              </a:spcBef>
            </a:pPr>
            <a:r>
              <a:rPr sz="1000" spc="-10" dirty="0">
                <a:latin typeface="Tahoma"/>
                <a:cs typeface="Tahoma"/>
              </a:rPr>
              <a:t>Also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called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5" dirty="0">
                <a:solidFill>
                  <a:srgbClr val="0000FF"/>
                </a:solidFill>
                <a:latin typeface="Tahoma"/>
                <a:cs typeface="Tahoma"/>
              </a:rPr>
              <a:t>memory-based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instance-based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non-parametric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method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No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“model”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learned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here.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Prediction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step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all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 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Requires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lots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storage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(need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keep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all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test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time) </a:t>
            </a:r>
            <a:r>
              <a:rPr sz="1000" spc="-15" dirty="0">
                <a:latin typeface="Tahoma"/>
                <a:cs typeface="Tahoma"/>
              </a:rPr>
              <a:t> Predction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slow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test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time</a:t>
            </a:r>
            <a:endParaRPr sz="1000">
              <a:latin typeface="Tahoma"/>
              <a:cs typeface="Tahoma"/>
            </a:endParaRPr>
          </a:p>
          <a:p>
            <a:pPr marL="265430" marR="1132205">
              <a:lnSpc>
                <a:spcPct val="122800"/>
              </a:lnSpc>
              <a:spcBef>
                <a:spcPts val="200"/>
              </a:spcBef>
            </a:pPr>
            <a:r>
              <a:rPr sz="900" spc="-15" dirty="0">
                <a:latin typeface="Tahoma"/>
                <a:cs typeface="Tahoma"/>
              </a:rPr>
              <a:t>For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each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test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point,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need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to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compute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its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distance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from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all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training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points 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Clever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data-structures</a:t>
            </a:r>
            <a:r>
              <a:rPr sz="900" spc="4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or</a:t>
            </a:r>
            <a:r>
              <a:rPr sz="900" spc="4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data-summarization</a:t>
            </a:r>
            <a:r>
              <a:rPr sz="900" spc="4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techniques</a:t>
            </a:r>
            <a:r>
              <a:rPr sz="900" spc="4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can</a:t>
            </a:r>
            <a:r>
              <a:rPr sz="900" spc="4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provide</a:t>
            </a:r>
            <a:r>
              <a:rPr sz="900" spc="4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speed-ups</a:t>
            </a:r>
            <a:endParaRPr sz="900">
              <a:latin typeface="Tahoma"/>
              <a:cs typeface="Tahoma"/>
            </a:endParaRPr>
          </a:p>
          <a:p>
            <a:pPr marL="12700" marR="213360">
              <a:lnSpc>
                <a:spcPct val="100000"/>
              </a:lnSpc>
              <a:spcBef>
                <a:spcPts val="760"/>
              </a:spcBef>
            </a:pPr>
            <a:r>
              <a:rPr sz="1000" spc="-45" dirty="0">
                <a:latin typeface="Tahoma"/>
                <a:cs typeface="Tahoma"/>
              </a:rPr>
              <a:t>Need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careful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solidFill>
                  <a:srgbClr val="FF0000"/>
                </a:solidFill>
                <a:latin typeface="Tahoma"/>
                <a:cs typeface="Tahoma"/>
              </a:rPr>
              <a:t>choosing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FF0000"/>
                </a:solidFill>
                <a:latin typeface="Tahoma"/>
                <a:cs typeface="Tahoma"/>
              </a:rPr>
              <a:t>the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FF0000"/>
                </a:solidFill>
                <a:latin typeface="Tahoma"/>
                <a:cs typeface="Tahoma"/>
              </a:rPr>
              <a:t>distance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FF0000"/>
                </a:solidFill>
                <a:latin typeface="Tahoma"/>
                <a:cs typeface="Tahoma"/>
              </a:rPr>
              <a:t>function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compute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distances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(especially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when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dimension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i="1" spc="-5" dirty="0">
                <a:latin typeface="Arial"/>
                <a:cs typeface="Arial"/>
              </a:rPr>
              <a:t>D</a:t>
            </a:r>
            <a:r>
              <a:rPr sz="1000" i="1" spc="125" dirty="0"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very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large)</a:t>
            </a:r>
            <a:endParaRPr sz="1000">
              <a:latin typeface="Tahoma"/>
              <a:cs typeface="Tahoma"/>
            </a:endParaRPr>
          </a:p>
          <a:p>
            <a:pPr marL="12700" marR="340995">
              <a:lnSpc>
                <a:spcPct val="100000"/>
              </a:lnSpc>
              <a:spcBef>
                <a:spcPts val="540"/>
              </a:spcBef>
            </a:pPr>
            <a:r>
              <a:rPr sz="1000" spc="-15" dirty="0">
                <a:latin typeface="Tahoma"/>
                <a:cs typeface="Tahoma"/>
              </a:rPr>
              <a:t>The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1-NN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solidFill>
                  <a:srgbClr val="FF0000"/>
                </a:solidFill>
                <a:latin typeface="Tahoma"/>
                <a:cs typeface="Tahoma"/>
              </a:rPr>
              <a:t>can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FF0000"/>
                </a:solidFill>
                <a:latin typeface="Tahoma"/>
                <a:cs typeface="Tahoma"/>
              </a:rPr>
              <a:t>suffer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ahoma"/>
                <a:cs typeface="Tahoma"/>
              </a:rPr>
              <a:t>if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FF0000"/>
                </a:solidFill>
                <a:latin typeface="Tahoma"/>
                <a:cs typeface="Tahoma"/>
              </a:rPr>
              <a:t>data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FF0000"/>
                </a:solidFill>
                <a:latin typeface="Tahoma"/>
                <a:cs typeface="Tahoma"/>
              </a:rPr>
              <a:t>contains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FF0000"/>
                </a:solidFill>
                <a:latin typeface="Tahoma"/>
                <a:cs typeface="Tahoma"/>
              </a:rPr>
              <a:t>outliers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(we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will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soon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see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geometric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illustration),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ahoma"/>
                <a:cs typeface="Tahoma"/>
              </a:rPr>
              <a:t>if </a:t>
            </a:r>
            <a:r>
              <a:rPr sz="1000" spc="-29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FF0000"/>
                </a:solidFill>
                <a:latin typeface="Tahoma"/>
                <a:cs typeface="Tahoma"/>
              </a:rPr>
              <a:t>amount</a:t>
            </a:r>
            <a:r>
              <a:rPr sz="1000" spc="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FF0000"/>
                </a:solidFill>
                <a:latin typeface="Tahoma"/>
                <a:cs typeface="Tahoma"/>
              </a:rPr>
              <a:t>of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FF0000"/>
                </a:solidFill>
                <a:latin typeface="Tahoma"/>
                <a:cs typeface="Tahoma"/>
              </a:rPr>
              <a:t>training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FF0000"/>
                </a:solidFill>
                <a:latin typeface="Tahoma"/>
                <a:cs typeface="Tahoma"/>
              </a:rPr>
              <a:t>data</a:t>
            </a:r>
            <a:r>
              <a:rPr sz="10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FF0000"/>
                </a:solidFill>
                <a:latin typeface="Tahoma"/>
                <a:cs typeface="Tahoma"/>
              </a:rPr>
              <a:t>is</a:t>
            </a:r>
            <a:r>
              <a:rPr sz="10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FF0000"/>
                </a:solidFill>
                <a:latin typeface="Tahoma"/>
                <a:cs typeface="Tahoma"/>
              </a:rPr>
              <a:t>small</a:t>
            </a:r>
            <a:r>
              <a:rPr sz="1000" spc="-30" dirty="0">
                <a:latin typeface="Tahoma"/>
                <a:cs typeface="Tahoma"/>
              </a:rPr>
              <a:t>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Using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neighbors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(</a:t>
            </a:r>
            <a:r>
              <a:rPr sz="1000" i="1" spc="10" dirty="0">
                <a:latin typeface="Arial"/>
                <a:cs typeface="Arial"/>
              </a:rPr>
              <a:t>K</a:t>
            </a:r>
            <a:r>
              <a:rPr sz="1000" i="1" spc="120" dirty="0">
                <a:latin typeface="Arial"/>
                <a:cs typeface="Arial"/>
              </a:rPr>
              <a:t> </a:t>
            </a:r>
            <a:r>
              <a:rPr sz="1000" i="1" spc="190" dirty="0">
                <a:latin typeface="Arial"/>
                <a:cs typeface="Arial"/>
              </a:rPr>
              <a:t>&gt;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spc="-25" dirty="0">
                <a:latin typeface="Tahoma"/>
                <a:cs typeface="Tahoma"/>
              </a:rPr>
              <a:t>1)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usually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more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robust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2405519"/>
            <a:ext cx="59601" cy="5960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705" y="2778760"/>
            <a:ext cx="59601" cy="59601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5" name="object 15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23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350520"/>
          </a:xfrm>
          <a:custGeom>
            <a:avLst/>
            <a:gdLst/>
            <a:ahLst/>
            <a:cxnLst/>
            <a:rect l="l" t="t" r="r" b="b"/>
            <a:pathLst>
              <a:path w="5760085" h="350520">
                <a:moveTo>
                  <a:pt x="5759996" y="0"/>
                </a:moveTo>
                <a:lnTo>
                  <a:pt x="0" y="0"/>
                </a:lnTo>
                <a:lnTo>
                  <a:pt x="0" y="350126"/>
                </a:lnTo>
                <a:lnTo>
                  <a:pt x="5759996" y="350126"/>
                </a:lnTo>
                <a:lnTo>
                  <a:pt x="5759996" y="0"/>
                </a:lnTo>
                <a:close/>
              </a:path>
            </a:pathLst>
          </a:custGeom>
          <a:solidFill>
            <a:srgbClr val="FCB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300" y="59877"/>
            <a:ext cx="15875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Geometry</a:t>
            </a:r>
            <a:r>
              <a:rPr sz="1400" b="1" spc="6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of</a:t>
            </a:r>
            <a:r>
              <a:rPr sz="1400" b="1" spc="6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04064C"/>
                </a:solidFill>
                <a:latin typeface="Tahoma"/>
                <a:cs typeface="Tahoma"/>
              </a:rPr>
              <a:t>1-NN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65480"/>
            <a:ext cx="59601" cy="5960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6877" y="488396"/>
            <a:ext cx="29102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ahoma"/>
                <a:cs typeface="Tahoma"/>
              </a:rPr>
              <a:t>1-NN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induces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Voronoi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tessellation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input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space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5834" y="768730"/>
            <a:ext cx="2219309" cy="221930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8" name="object 8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350520"/>
          </a:xfrm>
          <a:custGeom>
            <a:avLst/>
            <a:gdLst/>
            <a:ahLst/>
            <a:cxnLst/>
            <a:rect l="l" t="t" r="r" b="b"/>
            <a:pathLst>
              <a:path w="5760085" h="350520">
                <a:moveTo>
                  <a:pt x="5759996" y="0"/>
                </a:moveTo>
                <a:lnTo>
                  <a:pt x="0" y="0"/>
                </a:lnTo>
                <a:lnTo>
                  <a:pt x="0" y="350126"/>
                </a:lnTo>
                <a:lnTo>
                  <a:pt x="5759996" y="350126"/>
                </a:lnTo>
                <a:lnTo>
                  <a:pt x="5759996" y="0"/>
                </a:lnTo>
                <a:close/>
              </a:path>
            </a:pathLst>
          </a:custGeom>
          <a:solidFill>
            <a:srgbClr val="FCB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48558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dirty="0">
                <a:solidFill>
                  <a:srgbClr val="04064C"/>
                </a:solidFill>
                <a:latin typeface="Tahoma"/>
                <a:cs typeface="Tahoma"/>
              </a:rPr>
              <a:t>The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Decision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Boundary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of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04064C"/>
                </a:solidFill>
                <a:latin typeface="Tahoma"/>
                <a:cs typeface="Tahoma"/>
              </a:rPr>
              <a:t>1-NN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(for</a:t>
            </a:r>
            <a:r>
              <a:rPr sz="1400" b="1" spc="12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04064C"/>
                </a:solidFill>
                <a:latin typeface="Tahoma"/>
                <a:cs typeface="Tahoma"/>
              </a:rPr>
              <a:t>binary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classification)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670242"/>
            <a:ext cx="59601" cy="596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6877" y="593145"/>
            <a:ext cx="507746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Tahoma"/>
                <a:cs typeface="Tahoma"/>
              </a:rPr>
              <a:t>The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decision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boundary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composed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hyperplanes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form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perpendicular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bisectors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pairs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points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from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different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classes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6717" y="1024785"/>
            <a:ext cx="1777966" cy="172208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26530" y="2978442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9" name="object 9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350520"/>
          </a:xfrm>
          <a:custGeom>
            <a:avLst/>
            <a:gdLst/>
            <a:ahLst/>
            <a:cxnLst/>
            <a:rect l="l" t="t" r="r" b="b"/>
            <a:pathLst>
              <a:path w="5760085" h="350520">
                <a:moveTo>
                  <a:pt x="5759996" y="0"/>
                </a:moveTo>
                <a:lnTo>
                  <a:pt x="0" y="0"/>
                </a:lnTo>
                <a:lnTo>
                  <a:pt x="0" y="350126"/>
                </a:lnTo>
                <a:lnTo>
                  <a:pt x="5759996" y="350126"/>
                </a:lnTo>
                <a:lnTo>
                  <a:pt x="5759996" y="0"/>
                </a:lnTo>
                <a:close/>
              </a:path>
            </a:pathLst>
          </a:custGeom>
          <a:solidFill>
            <a:srgbClr val="FCB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225425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40" dirty="0">
                <a:solidFill>
                  <a:srgbClr val="04064C"/>
                </a:solidFill>
                <a:latin typeface="Tahoma"/>
                <a:cs typeface="Tahoma"/>
              </a:rPr>
              <a:t>Effect</a:t>
            </a:r>
            <a:r>
              <a:rPr sz="1400" b="1" spc="9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of</a:t>
            </a:r>
            <a:r>
              <a:rPr sz="1400" b="1" spc="9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Outliers</a:t>
            </a:r>
            <a:r>
              <a:rPr sz="1400" b="1" spc="9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on</a:t>
            </a:r>
            <a:r>
              <a:rPr sz="1400" b="1" spc="9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04064C"/>
                </a:solidFill>
                <a:latin typeface="Tahoma"/>
                <a:cs typeface="Tahoma"/>
              </a:rPr>
              <a:t>1-NN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729957"/>
            <a:ext cx="59601" cy="596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6877" y="652861"/>
            <a:ext cx="46761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How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decision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boundary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drastically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change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when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contains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some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outliers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1797" y="932664"/>
            <a:ext cx="1767817" cy="1724637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26530" y="2978442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9" name="object 9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77"/>
            <a:ext cx="16262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40" dirty="0">
                <a:solidFill>
                  <a:srgbClr val="04064C"/>
                </a:solidFill>
                <a:latin typeface="Tahoma"/>
                <a:cs typeface="Tahoma"/>
              </a:rPr>
              <a:t>Effect</a:t>
            </a:r>
            <a:r>
              <a:rPr sz="1400" b="1" spc="9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of</a:t>
            </a:r>
            <a:r>
              <a:rPr sz="1400" b="1" spc="9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Varying</a:t>
            </a:r>
            <a:r>
              <a:rPr sz="1400" b="1" spc="9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746582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669485"/>
            <a:ext cx="25520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Larger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70" dirty="0">
                <a:latin typeface="Arial"/>
                <a:cs typeface="Arial"/>
              </a:rPr>
              <a:t> </a:t>
            </a:r>
            <a:r>
              <a:rPr sz="1000" spc="-50" dirty="0">
                <a:latin typeface="Tahoma"/>
                <a:cs typeface="Tahoma"/>
              </a:rPr>
              <a:t>leads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smoother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decision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boundaries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9984" y="950042"/>
            <a:ext cx="3922776" cy="145389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6877" y="2461950"/>
            <a:ext cx="46208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Tahoma"/>
                <a:cs typeface="Tahoma"/>
              </a:rPr>
              <a:t>Too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small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80" dirty="0">
                <a:latin typeface="Arial"/>
                <a:cs typeface="Arial"/>
              </a:rPr>
              <a:t> </a:t>
            </a:r>
            <a:r>
              <a:rPr sz="1000" spc="-40" dirty="0">
                <a:latin typeface="Tahoma"/>
                <a:cs typeface="Tahoma"/>
              </a:rPr>
              <a:t>(e.g.,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20" dirty="0">
                <a:latin typeface="Arial"/>
                <a:cs typeface="Arial"/>
              </a:rPr>
              <a:t> </a:t>
            </a:r>
            <a:r>
              <a:rPr sz="1000" spc="45" dirty="0">
                <a:latin typeface="Tahoma"/>
                <a:cs typeface="Tahoma"/>
              </a:rPr>
              <a:t>=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1)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lead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FF0000"/>
                </a:solidFill>
                <a:latin typeface="Tahoma"/>
                <a:cs typeface="Tahoma"/>
              </a:rPr>
              <a:t>overfitting</a:t>
            </a:r>
            <a:r>
              <a:rPr sz="1000" spc="-25" dirty="0">
                <a:latin typeface="Tahoma"/>
                <a:cs typeface="Tahoma"/>
              </a:rPr>
              <a:t>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too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large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80" dirty="0">
                <a:latin typeface="Arial"/>
                <a:cs typeface="Arial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lead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FF0000"/>
                </a:solidFill>
                <a:latin typeface="Tahoma"/>
                <a:cs typeface="Tahoma"/>
              </a:rPr>
              <a:t>underfitting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6530" y="2978442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9" name="object 9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27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77"/>
            <a:ext cx="16262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40" dirty="0">
                <a:solidFill>
                  <a:srgbClr val="04064C"/>
                </a:solidFill>
                <a:latin typeface="Tahoma"/>
                <a:cs typeface="Tahoma"/>
              </a:rPr>
              <a:t>Effect</a:t>
            </a:r>
            <a:r>
              <a:rPr sz="1400" b="1" spc="9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of</a:t>
            </a:r>
            <a:r>
              <a:rPr sz="1400" b="1" spc="9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Varying</a:t>
            </a:r>
            <a:r>
              <a:rPr sz="1400" b="1" spc="9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746582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669485"/>
            <a:ext cx="25520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Larger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70" dirty="0">
                <a:latin typeface="Arial"/>
                <a:cs typeface="Arial"/>
              </a:rPr>
              <a:t> </a:t>
            </a:r>
            <a:r>
              <a:rPr sz="1000" spc="-50" dirty="0">
                <a:latin typeface="Tahoma"/>
                <a:cs typeface="Tahoma"/>
              </a:rPr>
              <a:t>leads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smoother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decision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boundaries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9984" y="950042"/>
            <a:ext cx="3922776" cy="145389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6877" y="2461950"/>
            <a:ext cx="46208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Tahoma"/>
                <a:cs typeface="Tahoma"/>
              </a:rPr>
              <a:t>Too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small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80" dirty="0">
                <a:latin typeface="Arial"/>
                <a:cs typeface="Arial"/>
              </a:rPr>
              <a:t> </a:t>
            </a:r>
            <a:r>
              <a:rPr sz="1000" spc="-40" dirty="0">
                <a:latin typeface="Tahoma"/>
                <a:cs typeface="Tahoma"/>
              </a:rPr>
              <a:t>(e.g.,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20" dirty="0">
                <a:latin typeface="Arial"/>
                <a:cs typeface="Arial"/>
              </a:rPr>
              <a:t> </a:t>
            </a:r>
            <a:r>
              <a:rPr sz="1000" spc="45" dirty="0">
                <a:latin typeface="Tahoma"/>
                <a:cs typeface="Tahoma"/>
              </a:rPr>
              <a:t>=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1)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lead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FF0000"/>
                </a:solidFill>
                <a:latin typeface="Tahoma"/>
                <a:cs typeface="Tahoma"/>
              </a:rPr>
              <a:t>overfitting</a:t>
            </a:r>
            <a:r>
              <a:rPr sz="1000" spc="-25" dirty="0">
                <a:latin typeface="Tahoma"/>
                <a:cs typeface="Tahoma"/>
              </a:rPr>
              <a:t>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too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large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80" dirty="0">
                <a:latin typeface="Arial"/>
                <a:cs typeface="Arial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lead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FF0000"/>
                </a:solidFill>
                <a:latin typeface="Tahoma"/>
                <a:cs typeface="Tahoma"/>
              </a:rPr>
              <a:t>underfitting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6530" y="2978442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9" name="object 9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27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77"/>
            <a:ext cx="16262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40" dirty="0">
                <a:solidFill>
                  <a:srgbClr val="04064C"/>
                </a:solidFill>
                <a:latin typeface="Tahoma"/>
                <a:cs typeface="Tahoma"/>
              </a:rPr>
              <a:t>Effect</a:t>
            </a:r>
            <a:r>
              <a:rPr sz="1400" b="1" spc="9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of</a:t>
            </a:r>
            <a:r>
              <a:rPr sz="1400" b="1" spc="9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Varying</a:t>
            </a:r>
            <a:r>
              <a:rPr sz="1400" b="1" spc="9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746582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669485"/>
            <a:ext cx="25520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Larger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70" dirty="0">
                <a:latin typeface="Arial"/>
                <a:cs typeface="Arial"/>
              </a:rPr>
              <a:t> </a:t>
            </a:r>
            <a:r>
              <a:rPr sz="1000" spc="-50" dirty="0">
                <a:latin typeface="Tahoma"/>
                <a:cs typeface="Tahoma"/>
              </a:rPr>
              <a:t>leads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smoother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decision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boundaries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9984" y="950042"/>
            <a:ext cx="3977640" cy="145389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6877" y="2461950"/>
            <a:ext cx="46208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Tahoma"/>
                <a:cs typeface="Tahoma"/>
              </a:rPr>
              <a:t>Too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small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80" dirty="0">
                <a:latin typeface="Arial"/>
                <a:cs typeface="Arial"/>
              </a:rPr>
              <a:t> </a:t>
            </a:r>
            <a:r>
              <a:rPr sz="1000" spc="-40" dirty="0">
                <a:latin typeface="Tahoma"/>
                <a:cs typeface="Tahoma"/>
              </a:rPr>
              <a:t>(e.g.,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20" dirty="0">
                <a:latin typeface="Arial"/>
                <a:cs typeface="Arial"/>
              </a:rPr>
              <a:t> </a:t>
            </a:r>
            <a:r>
              <a:rPr sz="1000" spc="45" dirty="0">
                <a:latin typeface="Tahoma"/>
                <a:cs typeface="Tahoma"/>
              </a:rPr>
              <a:t>=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1)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lead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FF0000"/>
                </a:solidFill>
                <a:latin typeface="Tahoma"/>
                <a:cs typeface="Tahoma"/>
              </a:rPr>
              <a:t>overfitting</a:t>
            </a:r>
            <a:r>
              <a:rPr sz="1000" spc="-25" dirty="0">
                <a:latin typeface="Tahoma"/>
                <a:cs typeface="Tahoma"/>
              </a:rPr>
              <a:t>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too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large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i="1" spc="20" dirty="0">
                <a:latin typeface="Arial"/>
                <a:cs typeface="Arial"/>
              </a:rPr>
              <a:t>K</a:t>
            </a:r>
            <a:r>
              <a:rPr sz="1000" i="1" spc="180" dirty="0">
                <a:latin typeface="Arial"/>
                <a:cs typeface="Arial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lead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FF0000"/>
                </a:solidFill>
                <a:latin typeface="Tahoma"/>
                <a:cs typeface="Tahoma"/>
              </a:rPr>
              <a:t>underfitting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6530" y="2978442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9" name="object 9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27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350520"/>
          </a:xfrm>
          <a:custGeom>
            <a:avLst/>
            <a:gdLst/>
            <a:ahLst/>
            <a:cxnLst/>
            <a:rect l="l" t="t" r="r" b="b"/>
            <a:pathLst>
              <a:path w="5760085" h="350520">
                <a:moveTo>
                  <a:pt x="5759996" y="0"/>
                </a:moveTo>
                <a:lnTo>
                  <a:pt x="0" y="0"/>
                </a:lnTo>
                <a:lnTo>
                  <a:pt x="0" y="350126"/>
                </a:lnTo>
                <a:lnTo>
                  <a:pt x="5759996" y="350126"/>
                </a:lnTo>
                <a:lnTo>
                  <a:pt x="5759996" y="0"/>
                </a:lnTo>
                <a:close/>
              </a:path>
            </a:pathLst>
          </a:custGeom>
          <a:solidFill>
            <a:srgbClr val="FCB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300" y="59877"/>
            <a:ext cx="256159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4064C"/>
                </a:solidFill>
                <a:latin typeface="Tahoma"/>
                <a:cs typeface="Tahoma"/>
              </a:rPr>
              <a:t>-N</a:t>
            </a:r>
            <a:r>
              <a:rPr sz="1400" b="1" spc="60" dirty="0">
                <a:solidFill>
                  <a:srgbClr val="04064C"/>
                </a:solidFill>
                <a:latin typeface="Tahoma"/>
                <a:cs typeface="Tahoma"/>
              </a:rPr>
              <a:t>N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Behavi</a:t>
            </a:r>
            <a:r>
              <a:rPr sz="1400" b="1" spc="-110" dirty="0">
                <a:solidFill>
                  <a:srgbClr val="04064C"/>
                </a:solidFill>
                <a:latin typeface="Tahoma"/>
                <a:cs typeface="Tahoma"/>
              </a:rPr>
              <a:t>o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r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f</a:t>
            </a:r>
            <a:r>
              <a:rPr sz="1400" b="1" spc="-125" dirty="0">
                <a:solidFill>
                  <a:srgbClr val="04064C"/>
                </a:solidFill>
                <a:latin typeface="Tahoma"/>
                <a:cs typeface="Tahoma"/>
              </a:rPr>
              <a:t>o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r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Regression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5635" y="610626"/>
            <a:ext cx="2350373" cy="217508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26530" y="2978442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7416" y="3022050"/>
            <a:ext cx="78676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latin typeface="Microsoft Sans Serif"/>
                <a:cs typeface="Microsoft Sans Serif"/>
              </a:rPr>
              <a:t>Pic</a:t>
            </a:r>
            <a:r>
              <a:rPr sz="500" spc="25" dirty="0">
                <a:latin typeface="Microsoft Sans Serif"/>
                <a:cs typeface="Microsoft Sans Serif"/>
              </a:rPr>
              <a:t> </a:t>
            </a:r>
            <a:r>
              <a:rPr sz="500" dirty="0">
                <a:latin typeface="Microsoft Sans Serif"/>
                <a:cs typeface="Microsoft Sans Serif"/>
              </a:rPr>
              <a:t>credit:</a:t>
            </a:r>
            <a:r>
              <a:rPr sz="500" spc="85" dirty="0">
                <a:latin typeface="Microsoft Sans Serif"/>
                <a:cs typeface="Microsoft Sans Serif"/>
              </a:rPr>
              <a:t> </a:t>
            </a:r>
            <a:r>
              <a:rPr sz="500" spc="5" dirty="0">
                <a:latin typeface="Microsoft Sans Serif"/>
                <a:cs typeface="Microsoft Sans Serif"/>
              </a:rPr>
              <a:t>Victor</a:t>
            </a:r>
            <a:r>
              <a:rPr sz="500" spc="25" dirty="0">
                <a:latin typeface="Microsoft Sans Serif"/>
                <a:cs typeface="Microsoft Sans Serif"/>
              </a:rPr>
              <a:t> </a:t>
            </a:r>
            <a:r>
              <a:rPr sz="500" spc="-10" dirty="0">
                <a:latin typeface="Microsoft Sans Serif"/>
                <a:cs typeface="Microsoft Sans Serif"/>
              </a:rPr>
              <a:t>Lavrenko</a:t>
            </a:r>
            <a:endParaRPr sz="5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8" name="object 8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28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350520"/>
          </a:xfrm>
          <a:custGeom>
            <a:avLst/>
            <a:gdLst/>
            <a:ahLst/>
            <a:cxnLst/>
            <a:rect l="l" t="t" r="r" b="b"/>
            <a:pathLst>
              <a:path w="5760085" h="350520">
                <a:moveTo>
                  <a:pt x="5759996" y="0"/>
                </a:moveTo>
                <a:lnTo>
                  <a:pt x="0" y="0"/>
                </a:lnTo>
                <a:lnTo>
                  <a:pt x="0" y="350126"/>
                </a:lnTo>
                <a:lnTo>
                  <a:pt x="5759996" y="350126"/>
                </a:lnTo>
                <a:lnTo>
                  <a:pt x="5759996" y="0"/>
                </a:lnTo>
                <a:close/>
              </a:path>
            </a:pathLst>
          </a:custGeom>
          <a:solidFill>
            <a:srgbClr val="FCB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300" y="59877"/>
            <a:ext cx="256159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i="1" spc="30" dirty="0">
                <a:solidFill>
                  <a:srgbClr val="04064C"/>
                </a:solidFill>
                <a:latin typeface="Times New Roman"/>
                <a:cs typeface="Times New Roman"/>
              </a:rPr>
              <a:t>K</a:t>
            </a:r>
            <a:r>
              <a:rPr sz="1400" i="1" spc="-180" dirty="0">
                <a:solidFill>
                  <a:srgbClr val="04064C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4064C"/>
                </a:solidFill>
                <a:latin typeface="Tahoma"/>
                <a:cs typeface="Tahoma"/>
              </a:rPr>
              <a:t>-N</a:t>
            </a:r>
            <a:r>
              <a:rPr sz="1400" b="1" spc="60" dirty="0">
                <a:solidFill>
                  <a:srgbClr val="04064C"/>
                </a:solidFill>
                <a:latin typeface="Tahoma"/>
                <a:cs typeface="Tahoma"/>
              </a:rPr>
              <a:t>N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Behavi</a:t>
            </a:r>
            <a:r>
              <a:rPr sz="1400" b="1" spc="-110" dirty="0">
                <a:solidFill>
                  <a:srgbClr val="04064C"/>
                </a:solidFill>
                <a:latin typeface="Tahoma"/>
                <a:cs typeface="Tahoma"/>
              </a:rPr>
              <a:t>o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r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f</a:t>
            </a:r>
            <a:r>
              <a:rPr sz="1400" b="1" spc="-125" dirty="0">
                <a:solidFill>
                  <a:srgbClr val="04064C"/>
                </a:solidFill>
                <a:latin typeface="Tahoma"/>
                <a:cs typeface="Tahoma"/>
              </a:rPr>
              <a:t>o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r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Regression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966" y="1033248"/>
            <a:ext cx="4343368" cy="111759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26530" y="2978442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7416" y="3022050"/>
            <a:ext cx="137160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latin typeface="Microsoft Sans Serif"/>
                <a:cs typeface="Microsoft Sans Serif"/>
              </a:rPr>
              <a:t>Pic</a:t>
            </a:r>
            <a:r>
              <a:rPr sz="500" spc="40" dirty="0">
                <a:latin typeface="Microsoft Sans Serif"/>
                <a:cs typeface="Microsoft Sans Serif"/>
              </a:rPr>
              <a:t> </a:t>
            </a:r>
            <a:r>
              <a:rPr sz="500" dirty="0">
                <a:latin typeface="Microsoft Sans Serif"/>
                <a:cs typeface="Microsoft Sans Serif"/>
              </a:rPr>
              <a:t>credit:</a:t>
            </a:r>
            <a:r>
              <a:rPr sz="500" spc="100" dirty="0">
                <a:latin typeface="Microsoft Sans Serif"/>
                <a:cs typeface="Microsoft Sans Serif"/>
              </a:rPr>
              <a:t> </a:t>
            </a:r>
            <a:r>
              <a:rPr sz="500" spc="-5" dirty="0">
                <a:latin typeface="Microsoft Sans Serif"/>
                <a:cs typeface="Microsoft Sans Serif"/>
              </a:rPr>
              <a:t>Alex</a:t>
            </a:r>
            <a:r>
              <a:rPr sz="500" spc="45" dirty="0">
                <a:latin typeface="Microsoft Sans Serif"/>
                <a:cs typeface="Microsoft Sans Serif"/>
              </a:rPr>
              <a:t> </a:t>
            </a:r>
            <a:r>
              <a:rPr sz="500" spc="-15" dirty="0">
                <a:latin typeface="Microsoft Sans Serif"/>
                <a:cs typeface="Microsoft Sans Serif"/>
              </a:rPr>
              <a:t>Smola</a:t>
            </a:r>
            <a:r>
              <a:rPr sz="500" spc="45" dirty="0">
                <a:latin typeface="Microsoft Sans Serif"/>
                <a:cs typeface="Microsoft Sans Serif"/>
              </a:rPr>
              <a:t> </a:t>
            </a:r>
            <a:r>
              <a:rPr sz="500" spc="-15" dirty="0">
                <a:latin typeface="Microsoft Sans Serif"/>
                <a:cs typeface="Microsoft Sans Serif"/>
              </a:rPr>
              <a:t>and</a:t>
            </a:r>
            <a:r>
              <a:rPr sz="500" spc="40" dirty="0">
                <a:latin typeface="Microsoft Sans Serif"/>
                <a:cs typeface="Microsoft Sans Serif"/>
              </a:rPr>
              <a:t> </a:t>
            </a:r>
            <a:r>
              <a:rPr sz="500" spc="-10" dirty="0">
                <a:latin typeface="Microsoft Sans Serif"/>
                <a:cs typeface="Microsoft Sans Serif"/>
              </a:rPr>
              <a:t>Vishy</a:t>
            </a:r>
            <a:r>
              <a:rPr sz="500" spc="45" dirty="0">
                <a:latin typeface="Microsoft Sans Serif"/>
                <a:cs typeface="Microsoft Sans Serif"/>
              </a:rPr>
              <a:t> </a:t>
            </a:r>
            <a:r>
              <a:rPr sz="500" spc="-10" dirty="0">
                <a:latin typeface="Microsoft Sans Serif"/>
                <a:cs typeface="Microsoft Sans Serif"/>
              </a:rPr>
              <a:t>Vishwanathan</a:t>
            </a:r>
            <a:endParaRPr sz="5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8" name="object 8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29497" y="3151037"/>
            <a:ext cx="16744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Warming-up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1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to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ML,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and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Some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Simple</a:t>
            </a:r>
            <a:r>
              <a:rPr sz="500" spc="4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Supervised</a:t>
            </a:r>
            <a:r>
              <a:rPr sz="500" spc="45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0" smtClean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Learners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064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8638</Words>
  <Application>Microsoft Office PowerPoint</Application>
  <PresentationFormat>Custom</PresentationFormat>
  <Paragraphs>1009</Paragraphs>
  <Slides>104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5" baseType="lpstr">
      <vt:lpstr>Office Theme</vt:lpstr>
      <vt:lpstr>Warming-up to ML, and Some Simple Supervised Learners  (Distance-based “Local” Methods)</vt:lpstr>
      <vt:lpstr>Some Notation/Nomenclature/Convention</vt:lpstr>
      <vt:lpstr>Some Notation/Nomenclature/Convention</vt:lpstr>
      <vt:lpstr>Some Notation/Nomenclature/Convention</vt:lpstr>
      <vt:lpstr>Some Notation/Nomenclature/Convention</vt:lpstr>
      <vt:lpstr>Some Notation/Nomenclature/Convention</vt:lpstr>
      <vt:lpstr>Some Notation/Nomenclature/Convention</vt:lpstr>
      <vt:lpstr>Some Notation/Nomenclature/Convention</vt:lpstr>
      <vt:lpstr>Some Notation/Nomenclature/Convention</vt:lpstr>
      <vt:lpstr>Some Notation/Nomenclature/Convention</vt:lpstr>
      <vt:lpstr>Getting Features from Raw Data: A Simple Example</vt:lpstr>
      <vt:lpstr>Getting Features from Raw Data: A Simple Example</vt:lpstr>
      <vt:lpstr>Getting Features from Raw Data: A Simple Example</vt:lpstr>
      <vt:lpstr>Getting Features from Raw Data: A Simple Example</vt:lpstr>
      <vt:lpstr>Types of Features and Types of Outputs</vt:lpstr>
      <vt:lpstr>Types of Features and Types of Outputs</vt:lpstr>
      <vt:lpstr>Slide 17</vt:lpstr>
      <vt:lpstr>Slide 18</vt:lpstr>
      <vt:lpstr>Types of Features and Types of Outputs</vt:lpstr>
      <vt:lpstr>Types of Features and Types of Outputs</vt:lpstr>
      <vt:lpstr>Types of Features and Types of Outputs</vt:lpstr>
      <vt:lpstr>Types of Features and Types of Outputs</vt:lpstr>
      <vt:lpstr>Supervised Learning</vt:lpstr>
      <vt:lpstr>Supervised Learning</vt:lpstr>
      <vt:lpstr>Slide 25</vt:lpstr>
      <vt:lpstr>Slide 26</vt:lpstr>
      <vt:lpstr>Supervised Learning</vt:lpstr>
      <vt:lpstr>Supervised Learning</vt:lpstr>
      <vt:lpstr>Supervised Learning</vt:lpstr>
      <vt:lpstr>Supervised Learning</vt:lpstr>
      <vt:lpstr>Supervised Learning</vt:lpstr>
      <vt:lpstr>Supervised Learning (Contd.)</vt:lpstr>
      <vt:lpstr>Supervised Learning (Contd.)</vt:lpstr>
      <vt:lpstr>Supervised Learning (Contd.)</vt:lpstr>
      <vt:lpstr>Computing Distances/Similarities</vt:lpstr>
      <vt:lpstr>Our First (Supervised) Learning Algorithm</vt:lpstr>
      <vt:lpstr>Slide 37</vt:lpstr>
      <vt:lpstr>Prototype based Classification</vt:lpstr>
      <vt:lpstr>Prototype based Classification</vt:lpstr>
      <vt:lpstr>Prototype based Classification</vt:lpstr>
      <vt:lpstr>Prototype based Classification: More Formally</vt:lpstr>
      <vt:lpstr>Prototype based Classification: More Formally</vt:lpstr>
      <vt:lpstr>Prototype based Classification: More Formally</vt:lpstr>
      <vt:lpstr>Prototype based Classification: More Formally</vt:lpstr>
      <vt:lpstr>Slide 45</vt:lpstr>
      <vt:lpstr>Slide 46</vt:lpstr>
      <vt:lpstr>Prototype based Classification: The Decision Rule</vt:lpstr>
      <vt:lpstr>Prototype based Classification: The Decision Rule</vt:lpstr>
      <vt:lpstr>Prototype based Classification: The Decision Rule</vt:lpstr>
      <vt:lpstr>Be Careful when Computing Distances</vt:lpstr>
      <vt:lpstr>Prototype based Classification: Some Comments</vt:lpstr>
      <vt:lpstr>Prototype based Classification: Some Comments</vt:lpstr>
      <vt:lpstr>Prototype based Classification: Some Comments</vt:lpstr>
      <vt:lpstr>Prototype based Classification: Some Comments</vt:lpstr>
      <vt:lpstr>Prototype based Classification: Some Comments</vt:lpstr>
      <vt:lpstr>Prototype based Classification: Some Comments</vt:lpstr>
      <vt:lpstr>Prototype based Classification: Some Comments</vt:lpstr>
      <vt:lpstr>Prototype based Classification: Some Comments</vt:lpstr>
      <vt:lpstr>Another Simple Supervised Learner:  Nearest Neighbors</vt:lpstr>
      <vt:lpstr>Nearest Neighbor</vt:lpstr>
      <vt:lpstr>Nearest Neighbor</vt:lpstr>
      <vt:lpstr>Nearest Neighbor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K -Nearest Neighbors (K -NN)</vt:lpstr>
      <vt:lpstr>K -Nearest Neighbors (K -NN)</vt:lpstr>
      <vt:lpstr>K -Nearest Neighbors (K -NN)</vt:lpstr>
      <vt:lpstr>K -Nearest Neighbors (K -NN)</vt:lpstr>
      <vt:lpstr>K -NN for Multi-Label Learning:  Pictorial Illustration</vt:lpstr>
      <vt:lpstr>K -NN for Multi-Label Learning:  Pictorial Illustration</vt:lpstr>
      <vt:lpstr>How to Select K :  Cross-Validation</vt:lpstr>
      <vt:lpstr>How to Select K :  Cross-Validation</vt:lpstr>
      <vt:lpstr>How to Select K :  Cross-Validation</vt:lpstr>
      <vt:lpstr>How to Select K :  Cross-Validation</vt:lpstr>
      <vt:lpstr>How to Select K :  Cross-Validation</vt:lpstr>
      <vt:lpstr>How to Select K :  Cross-Validation</vt:lpstr>
      <vt:lpstr>ϵ-Ball Nearest Neighbors</vt:lpstr>
      <vt:lpstr>Slide 83</vt:lpstr>
      <vt:lpstr>Some Aspects about Nearest Neighbor</vt:lpstr>
      <vt:lpstr>Some Aspects about Nearest Neighbor</vt:lpstr>
      <vt:lpstr>Some Aspects about Nearest Neighbor</vt:lpstr>
      <vt:lpstr>Some Aspects about Nearest Neighbor</vt:lpstr>
      <vt:lpstr>Some Aspects about Nearest Neighbor</vt:lpstr>
      <vt:lpstr>Some Aspects about Nearest Neighbor</vt:lpstr>
      <vt:lpstr>Some Aspects about Nearest Neighbor</vt:lpstr>
      <vt:lpstr>Some Aspects about Nearest Neighbor</vt:lpstr>
      <vt:lpstr>1-NN induces a Voronoi tessellation of the input space</vt:lpstr>
      <vt:lpstr>The Decision Boundary of 1-NN (for binary classification)</vt:lpstr>
      <vt:lpstr>Effect of Outliers on 1-NN</vt:lpstr>
      <vt:lpstr>Slide 95</vt:lpstr>
      <vt:lpstr>Slide 96</vt:lpstr>
      <vt:lpstr>Slide 97</vt:lpstr>
      <vt:lpstr>Slide 98</vt:lpstr>
      <vt:lpstr>Slide 99</vt:lpstr>
      <vt:lpstr>Slide 100</vt:lpstr>
      <vt:lpstr>Summary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Warming-up to ML, and Some Simple Supervised Learners  (Distance-based ``Local'' Methods)</dc:title>
  <dc:creator>Piyush Rai</dc:creator>
  <cp:lastModifiedBy>SUNIL</cp:lastModifiedBy>
  <cp:revision>25</cp:revision>
  <dcterms:created xsi:type="dcterms:W3CDTF">2021-10-19T17:07:47Z</dcterms:created>
  <dcterms:modified xsi:type="dcterms:W3CDTF">2021-11-11T18:26:33Z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2018-12-21T00:00:00Z</vt:filetime>
  </property>
  <property fmtid="{D5CDD505-2E9C-101B-9397-08002B2CF9AE}" pid="3" name="Creator">
    <vt:lpwstr>LaTeX with Beamer class version 3.36</vt:lpwstr>
  </property>
  <property fmtid="{D5CDD505-2E9C-101B-9397-08002B2CF9AE}" pid="4" name="LastSaved">
    <vt:filetime>2021-10-19T00:00:00Z</vt:filetime>
  </property>
</Properties>
</file>