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84" r:id="rId4"/>
  </p:sldMasterIdLst>
  <p:notesMasterIdLst>
    <p:notesMasterId r:id="rId31"/>
  </p:notesMasterIdLst>
  <p:handoutMasterIdLst>
    <p:handoutMasterId r:id="rId32"/>
  </p:handoutMasterIdLst>
  <p:sldIdLst>
    <p:sldId id="256" r:id="rId5"/>
    <p:sldId id="268" r:id="rId6"/>
    <p:sldId id="269" r:id="rId7"/>
    <p:sldId id="270" r:id="rId8"/>
    <p:sldId id="271" r:id="rId9"/>
    <p:sldId id="275" r:id="rId10"/>
    <p:sldId id="272" r:id="rId11"/>
    <p:sldId id="273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8" r:id="rId24"/>
    <p:sldId id="289" r:id="rId25"/>
    <p:sldId id="290" r:id="rId26"/>
    <p:sldId id="291" r:id="rId27"/>
    <p:sldId id="292" r:id="rId28"/>
    <p:sldId id="287" r:id="rId29"/>
    <p:sldId id="28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50" autoAdjust="0"/>
    <p:restoredTop sz="83707" autoAdjust="0"/>
  </p:normalViewPr>
  <p:slideViewPr>
    <p:cSldViewPr snapToGrid="0">
      <p:cViewPr varScale="1">
        <p:scale>
          <a:sx n="78" d="100"/>
          <a:sy n="78" d="100"/>
        </p:scale>
        <p:origin x="-24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99D44-A9EA-4BFB-971F-FDBEF65A6AAC}" type="doc">
      <dgm:prSet loTypeId="urn:microsoft.com/office/officeart/2005/8/layout/process2" loCatId="process" qsTypeId="urn:microsoft.com/office/officeart/2005/8/quickstyle/simple2" qsCatId="simple" csTypeId="urn:microsoft.com/office/officeart/2005/8/colors/accent1_2" csCatId="accent1" phldr="1"/>
      <dgm:spPr/>
    </dgm:pt>
    <dgm:pt modelId="{79F054AF-DEC8-4221-A942-5699B0E5B257}">
      <dgm:prSet phldrT="[Text]"/>
      <dgm:spPr/>
      <dgm:t>
        <a:bodyPr/>
        <a:lstStyle/>
        <a:p>
          <a:r>
            <a:rPr lang="en-US" dirty="0" smtClean="0"/>
            <a:t>Staffing</a:t>
          </a:r>
          <a:endParaRPr lang="en-US" dirty="0"/>
        </a:p>
      </dgm:t>
    </dgm:pt>
    <dgm:pt modelId="{BC811735-6AC1-459E-914C-02834B008C4F}" type="parTrans" cxnId="{F184A56A-4289-4800-8C91-E4BA75C5734F}">
      <dgm:prSet/>
      <dgm:spPr/>
      <dgm:t>
        <a:bodyPr/>
        <a:lstStyle/>
        <a:p>
          <a:endParaRPr lang="en-US"/>
        </a:p>
      </dgm:t>
    </dgm:pt>
    <dgm:pt modelId="{9D25AF3A-5C3C-46A6-A698-8D0590393D19}" type="sibTrans" cxnId="{F184A56A-4289-4800-8C91-E4BA75C5734F}">
      <dgm:prSet/>
      <dgm:spPr/>
      <dgm:t>
        <a:bodyPr/>
        <a:lstStyle/>
        <a:p>
          <a:endParaRPr lang="en-US"/>
        </a:p>
      </dgm:t>
    </dgm:pt>
    <dgm:pt modelId="{09E188DD-EEBB-4338-ABB0-E24B93B69FFE}">
      <dgm:prSet phldrT="[Text]"/>
      <dgm:spPr/>
      <dgm:t>
        <a:bodyPr/>
        <a:lstStyle/>
        <a:p>
          <a:r>
            <a:rPr lang="en-US" dirty="0" smtClean="0"/>
            <a:t>Funding </a:t>
          </a:r>
          <a:endParaRPr lang="en-US" dirty="0"/>
        </a:p>
      </dgm:t>
    </dgm:pt>
    <dgm:pt modelId="{FCC003A8-58C1-4E84-8EF9-241AA7468E1C}" type="parTrans" cxnId="{CB54F545-AD40-4353-8C18-5130C128C548}">
      <dgm:prSet/>
      <dgm:spPr/>
      <dgm:t>
        <a:bodyPr/>
        <a:lstStyle/>
        <a:p>
          <a:endParaRPr lang="en-US"/>
        </a:p>
      </dgm:t>
    </dgm:pt>
    <dgm:pt modelId="{23EFB5F7-1C64-45A2-B1C2-46431517FEC7}" type="sibTrans" cxnId="{CB54F545-AD40-4353-8C18-5130C128C548}">
      <dgm:prSet/>
      <dgm:spPr/>
      <dgm:t>
        <a:bodyPr/>
        <a:lstStyle/>
        <a:p>
          <a:endParaRPr lang="en-US"/>
        </a:p>
      </dgm:t>
    </dgm:pt>
    <dgm:pt modelId="{691A941C-D40C-400A-817A-DFA91B2593E0}">
      <dgm:prSet phldrT="[Text]"/>
      <dgm:spPr/>
      <dgm:t>
        <a:bodyPr/>
        <a:lstStyle/>
        <a:p>
          <a:r>
            <a:rPr lang="en-US" dirty="0" smtClean="0"/>
            <a:t>Overhead costs</a:t>
          </a:r>
          <a:endParaRPr lang="en-US" dirty="0"/>
        </a:p>
      </dgm:t>
    </dgm:pt>
    <dgm:pt modelId="{99BBB83E-5BBB-4027-94B0-B2AD34C900F1}" type="parTrans" cxnId="{72E6FCC1-8672-42BD-A8F9-25425B954E5A}">
      <dgm:prSet/>
      <dgm:spPr/>
      <dgm:t>
        <a:bodyPr/>
        <a:lstStyle/>
        <a:p>
          <a:endParaRPr lang="en-US"/>
        </a:p>
      </dgm:t>
    </dgm:pt>
    <dgm:pt modelId="{2B15AA9A-8D7E-4365-B093-ED14D73D3A5C}" type="sibTrans" cxnId="{72E6FCC1-8672-42BD-A8F9-25425B954E5A}">
      <dgm:prSet/>
      <dgm:spPr/>
      <dgm:t>
        <a:bodyPr/>
        <a:lstStyle/>
        <a:p>
          <a:endParaRPr lang="en-US"/>
        </a:p>
      </dgm:t>
    </dgm:pt>
    <dgm:pt modelId="{BE1CA50A-4E12-407A-95B9-761D26511EDD}">
      <dgm:prSet phldrT="[Text]"/>
      <dgm:spPr/>
      <dgm:t>
        <a:bodyPr/>
        <a:lstStyle/>
        <a:p>
          <a:r>
            <a:rPr lang="en-US" dirty="0" smtClean="0"/>
            <a:t>Monitoring &amp; control</a:t>
          </a:r>
          <a:endParaRPr lang="en-US" dirty="0"/>
        </a:p>
      </dgm:t>
    </dgm:pt>
    <dgm:pt modelId="{31D86AE8-F1B5-41E7-BCF0-D0219F5F4A7F}" type="parTrans" cxnId="{859F7551-9121-48B2-BD18-9CF2F6C5AF23}">
      <dgm:prSet/>
      <dgm:spPr/>
      <dgm:t>
        <a:bodyPr/>
        <a:lstStyle/>
        <a:p>
          <a:endParaRPr lang="en-US"/>
        </a:p>
      </dgm:t>
    </dgm:pt>
    <dgm:pt modelId="{DD0D7334-A763-4B82-9C2D-52AB4514079C}" type="sibTrans" cxnId="{859F7551-9121-48B2-BD18-9CF2F6C5AF23}">
      <dgm:prSet/>
      <dgm:spPr/>
      <dgm:t>
        <a:bodyPr/>
        <a:lstStyle/>
        <a:p>
          <a:endParaRPr lang="en-US"/>
        </a:p>
      </dgm:t>
    </dgm:pt>
    <dgm:pt modelId="{60E359F0-C62A-462F-BCD9-81785CB72316}" type="pres">
      <dgm:prSet presAssocID="{08099D44-A9EA-4BFB-971F-FDBEF65A6AAC}" presName="linearFlow" presStyleCnt="0">
        <dgm:presLayoutVars>
          <dgm:resizeHandles val="exact"/>
        </dgm:presLayoutVars>
      </dgm:prSet>
      <dgm:spPr/>
    </dgm:pt>
    <dgm:pt modelId="{A91E403A-ADD9-4468-AAC8-A667C47871DF}" type="pres">
      <dgm:prSet presAssocID="{79F054AF-DEC8-4221-A942-5699B0E5B257}" presName="node" presStyleLbl="node1" presStyleIdx="0" presStyleCnt="4" custScaleX="149253" custScaleY="1141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E2B7F-73D6-4121-B2F6-585121FE83C6}" type="pres">
      <dgm:prSet presAssocID="{9D25AF3A-5C3C-46A6-A698-8D0590393D1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FE16F64-04AF-400C-9DC8-70F1DDB2EE4B}" type="pres">
      <dgm:prSet presAssocID="{9D25AF3A-5C3C-46A6-A698-8D0590393D1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8E66C55-23A4-43A5-A366-ECB67E2B2136}" type="pres">
      <dgm:prSet presAssocID="{09E188DD-EEBB-4338-ABB0-E24B93B69FFE}" presName="node" presStyleLbl="node1" presStyleIdx="1" presStyleCnt="4" custScaleX="144831" custScaleY="90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4ACA92-2AFB-44BE-BCEC-723664F7C0B2}" type="pres">
      <dgm:prSet presAssocID="{23EFB5F7-1C64-45A2-B1C2-46431517FEC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F2B0920-4C66-43F5-8BE6-F4E94E61F631}" type="pres">
      <dgm:prSet presAssocID="{23EFB5F7-1C64-45A2-B1C2-46431517FEC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CEA6C01-D8EE-4F14-B8E3-9ED02679E18E}" type="pres">
      <dgm:prSet presAssocID="{691A941C-D40C-400A-817A-DFA91B2593E0}" presName="node" presStyleLbl="node1" presStyleIdx="2" presStyleCnt="4" custScaleX="142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95BDF-35FB-4358-B389-9F5AF16F796E}" type="pres">
      <dgm:prSet presAssocID="{2B15AA9A-8D7E-4365-B093-ED14D73D3A5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C266121-48D3-4972-AD4C-AD675347C12D}" type="pres">
      <dgm:prSet presAssocID="{2B15AA9A-8D7E-4365-B093-ED14D73D3A5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E9A6B1D-F701-44DD-B52C-565D2F182011}" type="pres">
      <dgm:prSet presAssocID="{BE1CA50A-4E12-407A-95B9-761D26511EDD}" presName="node" presStyleLbl="node1" presStyleIdx="3" presStyleCnt="4" custScaleX="142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96B9F1-7329-438A-BEAB-ABE48ACD3529}" type="presOf" srcId="{23EFB5F7-1C64-45A2-B1C2-46431517FEC7}" destId="{BF2B0920-4C66-43F5-8BE6-F4E94E61F631}" srcOrd="1" destOrd="0" presId="urn:microsoft.com/office/officeart/2005/8/layout/process2"/>
    <dgm:cxn modelId="{472E6ED7-697A-44F2-90A2-2A6EE8D3DB08}" type="presOf" srcId="{08099D44-A9EA-4BFB-971F-FDBEF65A6AAC}" destId="{60E359F0-C62A-462F-BCD9-81785CB72316}" srcOrd="0" destOrd="0" presId="urn:microsoft.com/office/officeart/2005/8/layout/process2"/>
    <dgm:cxn modelId="{72E6FCC1-8672-42BD-A8F9-25425B954E5A}" srcId="{08099D44-A9EA-4BFB-971F-FDBEF65A6AAC}" destId="{691A941C-D40C-400A-817A-DFA91B2593E0}" srcOrd="2" destOrd="0" parTransId="{99BBB83E-5BBB-4027-94B0-B2AD34C900F1}" sibTransId="{2B15AA9A-8D7E-4365-B093-ED14D73D3A5C}"/>
    <dgm:cxn modelId="{5322D7A9-EC1F-4CCC-BC01-693FA0CD6861}" type="presOf" srcId="{BE1CA50A-4E12-407A-95B9-761D26511EDD}" destId="{5E9A6B1D-F701-44DD-B52C-565D2F182011}" srcOrd="0" destOrd="0" presId="urn:microsoft.com/office/officeart/2005/8/layout/process2"/>
    <dgm:cxn modelId="{CB54F545-AD40-4353-8C18-5130C128C548}" srcId="{08099D44-A9EA-4BFB-971F-FDBEF65A6AAC}" destId="{09E188DD-EEBB-4338-ABB0-E24B93B69FFE}" srcOrd="1" destOrd="0" parTransId="{FCC003A8-58C1-4E84-8EF9-241AA7468E1C}" sibTransId="{23EFB5F7-1C64-45A2-B1C2-46431517FEC7}"/>
    <dgm:cxn modelId="{859F7551-9121-48B2-BD18-9CF2F6C5AF23}" srcId="{08099D44-A9EA-4BFB-971F-FDBEF65A6AAC}" destId="{BE1CA50A-4E12-407A-95B9-761D26511EDD}" srcOrd="3" destOrd="0" parTransId="{31D86AE8-F1B5-41E7-BCF0-D0219F5F4A7F}" sibTransId="{DD0D7334-A763-4B82-9C2D-52AB4514079C}"/>
    <dgm:cxn modelId="{7A492D6B-9191-4788-BD4E-4E3367E22CF6}" type="presOf" srcId="{23EFB5F7-1C64-45A2-B1C2-46431517FEC7}" destId="{BA4ACA92-2AFB-44BE-BCEC-723664F7C0B2}" srcOrd="0" destOrd="0" presId="urn:microsoft.com/office/officeart/2005/8/layout/process2"/>
    <dgm:cxn modelId="{B2C822B1-EFAF-4A30-8293-D847AD06247E}" type="presOf" srcId="{691A941C-D40C-400A-817A-DFA91B2593E0}" destId="{8CEA6C01-D8EE-4F14-B8E3-9ED02679E18E}" srcOrd="0" destOrd="0" presId="urn:microsoft.com/office/officeart/2005/8/layout/process2"/>
    <dgm:cxn modelId="{569DBB27-897D-4FD0-86B3-F6449E847224}" type="presOf" srcId="{09E188DD-EEBB-4338-ABB0-E24B93B69FFE}" destId="{B8E66C55-23A4-43A5-A366-ECB67E2B2136}" srcOrd="0" destOrd="0" presId="urn:microsoft.com/office/officeart/2005/8/layout/process2"/>
    <dgm:cxn modelId="{D5A2205A-1EE7-45D3-BB59-F34391202383}" type="presOf" srcId="{2B15AA9A-8D7E-4365-B093-ED14D73D3A5C}" destId="{C5095BDF-35FB-4358-B389-9F5AF16F796E}" srcOrd="0" destOrd="0" presId="urn:microsoft.com/office/officeart/2005/8/layout/process2"/>
    <dgm:cxn modelId="{D7123F17-6EF5-4C8D-8449-15B547940CB1}" type="presOf" srcId="{9D25AF3A-5C3C-46A6-A698-8D0590393D19}" destId="{DFE16F64-04AF-400C-9DC8-70F1DDB2EE4B}" srcOrd="1" destOrd="0" presId="urn:microsoft.com/office/officeart/2005/8/layout/process2"/>
    <dgm:cxn modelId="{F184A56A-4289-4800-8C91-E4BA75C5734F}" srcId="{08099D44-A9EA-4BFB-971F-FDBEF65A6AAC}" destId="{79F054AF-DEC8-4221-A942-5699B0E5B257}" srcOrd="0" destOrd="0" parTransId="{BC811735-6AC1-459E-914C-02834B008C4F}" sibTransId="{9D25AF3A-5C3C-46A6-A698-8D0590393D19}"/>
    <dgm:cxn modelId="{10052D30-49BF-4BE1-9DF2-8642AC26A585}" type="presOf" srcId="{9D25AF3A-5C3C-46A6-A698-8D0590393D19}" destId="{335E2B7F-73D6-4121-B2F6-585121FE83C6}" srcOrd="0" destOrd="0" presId="urn:microsoft.com/office/officeart/2005/8/layout/process2"/>
    <dgm:cxn modelId="{A09D3A17-35FB-468A-B2D6-3710F9C5BA37}" type="presOf" srcId="{2B15AA9A-8D7E-4365-B093-ED14D73D3A5C}" destId="{4C266121-48D3-4972-AD4C-AD675347C12D}" srcOrd="1" destOrd="0" presId="urn:microsoft.com/office/officeart/2005/8/layout/process2"/>
    <dgm:cxn modelId="{0BB6A3C4-B4F6-441A-8921-AFE1DB33CB69}" type="presOf" srcId="{79F054AF-DEC8-4221-A942-5699B0E5B257}" destId="{A91E403A-ADD9-4468-AAC8-A667C47871DF}" srcOrd="0" destOrd="0" presId="urn:microsoft.com/office/officeart/2005/8/layout/process2"/>
    <dgm:cxn modelId="{1FC6791F-2A54-489F-A978-1E375F4F5105}" type="presParOf" srcId="{60E359F0-C62A-462F-BCD9-81785CB72316}" destId="{A91E403A-ADD9-4468-AAC8-A667C47871DF}" srcOrd="0" destOrd="0" presId="urn:microsoft.com/office/officeart/2005/8/layout/process2"/>
    <dgm:cxn modelId="{B1F4A2AD-B174-4241-96B0-F29B3B776929}" type="presParOf" srcId="{60E359F0-C62A-462F-BCD9-81785CB72316}" destId="{335E2B7F-73D6-4121-B2F6-585121FE83C6}" srcOrd="1" destOrd="0" presId="urn:microsoft.com/office/officeart/2005/8/layout/process2"/>
    <dgm:cxn modelId="{B7E5D111-82E4-40D0-9273-93839CD3097E}" type="presParOf" srcId="{335E2B7F-73D6-4121-B2F6-585121FE83C6}" destId="{DFE16F64-04AF-400C-9DC8-70F1DDB2EE4B}" srcOrd="0" destOrd="0" presId="urn:microsoft.com/office/officeart/2005/8/layout/process2"/>
    <dgm:cxn modelId="{28E4A0D2-B5A1-4556-9F2D-885FA1275ABB}" type="presParOf" srcId="{60E359F0-C62A-462F-BCD9-81785CB72316}" destId="{B8E66C55-23A4-43A5-A366-ECB67E2B2136}" srcOrd="2" destOrd="0" presId="urn:microsoft.com/office/officeart/2005/8/layout/process2"/>
    <dgm:cxn modelId="{3A3F5B87-49F7-42E9-A56C-3227E0255A39}" type="presParOf" srcId="{60E359F0-C62A-462F-BCD9-81785CB72316}" destId="{BA4ACA92-2AFB-44BE-BCEC-723664F7C0B2}" srcOrd="3" destOrd="0" presId="urn:microsoft.com/office/officeart/2005/8/layout/process2"/>
    <dgm:cxn modelId="{32D971CB-DB81-4450-9C02-AE91BD125319}" type="presParOf" srcId="{BA4ACA92-2AFB-44BE-BCEC-723664F7C0B2}" destId="{BF2B0920-4C66-43F5-8BE6-F4E94E61F631}" srcOrd="0" destOrd="0" presId="urn:microsoft.com/office/officeart/2005/8/layout/process2"/>
    <dgm:cxn modelId="{87972DE1-41FE-4DF0-B0C1-89AD5FCF61A3}" type="presParOf" srcId="{60E359F0-C62A-462F-BCD9-81785CB72316}" destId="{8CEA6C01-D8EE-4F14-B8E3-9ED02679E18E}" srcOrd="4" destOrd="0" presId="urn:microsoft.com/office/officeart/2005/8/layout/process2"/>
    <dgm:cxn modelId="{E49BA6AD-B46A-4577-8BDD-D262536C28C2}" type="presParOf" srcId="{60E359F0-C62A-462F-BCD9-81785CB72316}" destId="{C5095BDF-35FB-4358-B389-9F5AF16F796E}" srcOrd="5" destOrd="0" presId="urn:microsoft.com/office/officeart/2005/8/layout/process2"/>
    <dgm:cxn modelId="{73BFDB29-9665-4B7B-B606-5226015359AB}" type="presParOf" srcId="{C5095BDF-35FB-4358-B389-9F5AF16F796E}" destId="{4C266121-48D3-4972-AD4C-AD675347C12D}" srcOrd="0" destOrd="0" presId="urn:microsoft.com/office/officeart/2005/8/layout/process2"/>
    <dgm:cxn modelId="{95CA79C3-7F97-4571-BD8E-81A143400265}" type="presParOf" srcId="{60E359F0-C62A-462F-BCD9-81785CB72316}" destId="{5E9A6B1D-F701-44DD-B52C-565D2F182011}" srcOrd="6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842EEF-77BE-4CAF-8F74-BC447FBD461E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0FB698-7AF4-4A81-8F7C-B73B7B397E11}">
      <dgm:prSet phldrT="[Text]"/>
      <dgm:spPr/>
      <dgm:t>
        <a:bodyPr/>
        <a:lstStyle/>
        <a:p>
          <a:r>
            <a:rPr lang="en-US" dirty="0" smtClean="0"/>
            <a:t>By the level of orientation</a:t>
          </a:r>
          <a:endParaRPr lang="en-US" dirty="0"/>
        </a:p>
      </dgm:t>
    </dgm:pt>
    <dgm:pt modelId="{6F02DCC0-1AC7-4231-B202-DB4D70F0FBC0}" type="parTrans" cxnId="{B748F757-2CB7-49E4-BFCD-093D3DFEC1EC}">
      <dgm:prSet/>
      <dgm:spPr/>
      <dgm:t>
        <a:bodyPr/>
        <a:lstStyle/>
        <a:p>
          <a:endParaRPr lang="en-US"/>
        </a:p>
      </dgm:t>
    </dgm:pt>
    <dgm:pt modelId="{E05863C1-4CC6-48BB-A28B-979DEA6E88EA}" type="sibTrans" cxnId="{B748F757-2CB7-49E4-BFCD-093D3DFEC1EC}">
      <dgm:prSet/>
      <dgm:spPr/>
      <dgm:t>
        <a:bodyPr/>
        <a:lstStyle/>
        <a:p>
          <a:endParaRPr lang="en-US"/>
        </a:p>
      </dgm:t>
    </dgm:pt>
    <dgm:pt modelId="{D2D1572B-D805-42DF-BA5E-E1F383E59C42}">
      <dgm:prSet phldrT="[Text]"/>
      <dgm:spPr/>
      <dgm:t>
        <a:bodyPr/>
        <a:lstStyle/>
        <a:p>
          <a:r>
            <a:rPr lang="en-US" dirty="0" smtClean="0"/>
            <a:t>Charitable orientation</a:t>
          </a:r>
          <a:endParaRPr lang="en-US" dirty="0"/>
        </a:p>
      </dgm:t>
    </dgm:pt>
    <dgm:pt modelId="{176C6C88-D0D3-439C-BBAE-C7AEF62D19D7}" type="parTrans" cxnId="{2E812ED7-7404-4E7C-9719-21F012B3D01D}">
      <dgm:prSet/>
      <dgm:spPr/>
      <dgm:t>
        <a:bodyPr/>
        <a:lstStyle/>
        <a:p>
          <a:endParaRPr lang="en-US"/>
        </a:p>
      </dgm:t>
    </dgm:pt>
    <dgm:pt modelId="{57C7DF05-DA5C-4AC0-B40B-5FE7A1D04DD4}" type="sibTrans" cxnId="{2E812ED7-7404-4E7C-9719-21F012B3D01D}">
      <dgm:prSet/>
      <dgm:spPr/>
      <dgm:t>
        <a:bodyPr/>
        <a:lstStyle/>
        <a:p>
          <a:endParaRPr lang="en-US"/>
        </a:p>
      </dgm:t>
    </dgm:pt>
    <dgm:pt modelId="{3DA5AB19-2970-4FCF-BDD8-F5B11FB9FB6B}">
      <dgm:prSet phldrT="[Text]"/>
      <dgm:spPr/>
      <dgm:t>
        <a:bodyPr/>
        <a:lstStyle/>
        <a:p>
          <a:r>
            <a:rPr lang="en-US" dirty="0" smtClean="0"/>
            <a:t>Service orientation</a:t>
          </a:r>
          <a:endParaRPr lang="en-US" dirty="0"/>
        </a:p>
      </dgm:t>
    </dgm:pt>
    <dgm:pt modelId="{E2A45A01-AB27-404D-A896-8038F58A5684}" type="parTrans" cxnId="{94A62716-A765-4770-9497-07E70EF76ED7}">
      <dgm:prSet/>
      <dgm:spPr/>
      <dgm:t>
        <a:bodyPr/>
        <a:lstStyle/>
        <a:p>
          <a:endParaRPr lang="en-US"/>
        </a:p>
      </dgm:t>
    </dgm:pt>
    <dgm:pt modelId="{7E1F054D-686C-4A2C-9DE8-618E4000DDA6}" type="sibTrans" cxnId="{94A62716-A765-4770-9497-07E70EF76ED7}">
      <dgm:prSet/>
      <dgm:spPr/>
      <dgm:t>
        <a:bodyPr/>
        <a:lstStyle/>
        <a:p>
          <a:endParaRPr lang="en-US"/>
        </a:p>
      </dgm:t>
    </dgm:pt>
    <dgm:pt modelId="{06D17C15-A2D1-4988-9A3B-CE49F7E35B21}">
      <dgm:prSet phldrT="[Text]"/>
      <dgm:spPr/>
      <dgm:t>
        <a:bodyPr/>
        <a:lstStyle/>
        <a:p>
          <a:r>
            <a:rPr lang="en-US" dirty="0" smtClean="0"/>
            <a:t>By the level of operation</a:t>
          </a:r>
          <a:endParaRPr lang="en-US" dirty="0"/>
        </a:p>
      </dgm:t>
    </dgm:pt>
    <dgm:pt modelId="{DCA273D8-572D-40A1-9717-B10D3E8D5680}" type="parTrans" cxnId="{87C32540-4653-4D90-8F48-26FFACAD4183}">
      <dgm:prSet/>
      <dgm:spPr/>
      <dgm:t>
        <a:bodyPr/>
        <a:lstStyle/>
        <a:p>
          <a:endParaRPr lang="en-US"/>
        </a:p>
      </dgm:t>
    </dgm:pt>
    <dgm:pt modelId="{188DA37C-A292-4353-B432-29E34D43A0AB}" type="sibTrans" cxnId="{87C32540-4653-4D90-8F48-26FFACAD4183}">
      <dgm:prSet/>
      <dgm:spPr/>
      <dgm:t>
        <a:bodyPr/>
        <a:lstStyle/>
        <a:p>
          <a:endParaRPr lang="en-US"/>
        </a:p>
      </dgm:t>
    </dgm:pt>
    <dgm:pt modelId="{1C0354DF-10C1-4F19-892D-FC1D6A73B8F5}">
      <dgm:prSet phldrT="[Text]"/>
      <dgm:spPr/>
      <dgm:t>
        <a:bodyPr/>
        <a:lstStyle/>
        <a:p>
          <a:r>
            <a:rPr lang="en-US" dirty="0" smtClean="0"/>
            <a:t>Community based organization</a:t>
          </a:r>
          <a:endParaRPr lang="en-US" dirty="0"/>
        </a:p>
      </dgm:t>
    </dgm:pt>
    <dgm:pt modelId="{D9EB3763-3F79-43A3-A7E9-5AC3D3AF0EEA}" type="parTrans" cxnId="{F58B22F4-6B37-4F98-B624-FAAA99A90FD4}">
      <dgm:prSet/>
      <dgm:spPr/>
      <dgm:t>
        <a:bodyPr/>
        <a:lstStyle/>
        <a:p>
          <a:endParaRPr lang="en-US"/>
        </a:p>
      </dgm:t>
    </dgm:pt>
    <dgm:pt modelId="{FF9EA438-2FE9-4550-B482-AF36CEFF6713}" type="sibTrans" cxnId="{F58B22F4-6B37-4F98-B624-FAAA99A90FD4}">
      <dgm:prSet/>
      <dgm:spPr/>
      <dgm:t>
        <a:bodyPr/>
        <a:lstStyle/>
        <a:p>
          <a:endParaRPr lang="en-US"/>
        </a:p>
      </dgm:t>
    </dgm:pt>
    <dgm:pt modelId="{DC7CDF30-63B5-494C-99F3-3F625E3A0C84}">
      <dgm:prSet phldrT="[Text]"/>
      <dgm:spPr/>
      <dgm:t>
        <a:bodyPr/>
        <a:lstStyle/>
        <a:p>
          <a:r>
            <a:rPr lang="en-US" dirty="0" smtClean="0"/>
            <a:t>City wide organization</a:t>
          </a:r>
          <a:endParaRPr lang="en-US" dirty="0"/>
        </a:p>
      </dgm:t>
    </dgm:pt>
    <dgm:pt modelId="{E851C0B8-E1E8-43DB-9C5C-C978E6A021F8}" type="parTrans" cxnId="{5D49172A-22E5-45D4-A065-52C225FC75B9}">
      <dgm:prSet/>
      <dgm:spPr/>
      <dgm:t>
        <a:bodyPr/>
        <a:lstStyle/>
        <a:p>
          <a:endParaRPr lang="en-US"/>
        </a:p>
      </dgm:t>
    </dgm:pt>
    <dgm:pt modelId="{E93C8C71-35C4-4AC0-BB1B-F3D1BD4521D0}" type="sibTrans" cxnId="{5D49172A-22E5-45D4-A065-52C225FC75B9}">
      <dgm:prSet/>
      <dgm:spPr/>
      <dgm:t>
        <a:bodyPr/>
        <a:lstStyle/>
        <a:p>
          <a:endParaRPr lang="en-US"/>
        </a:p>
      </dgm:t>
    </dgm:pt>
    <dgm:pt modelId="{045F27FE-116C-44EC-AFE9-D831F9A57AB5}">
      <dgm:prSet phldrT="[Text]"/>
      <dgm:spPr/>
      <dgm:t>
        <a:bodyPr/>
        <a:lstStyle/>
        <a:p>
          <a:r>
            <a:rPr lang="en-US" dirty="0" smtClean="0"/>
            <a:t>Participatory orientation</a:t>
          </a:r>
          <a:endParaRPr lang="en-US" dirty="0"/>
        </a:p>
      </dgm:t>
    </dgm:pt>
    <dgm:pt modelId="{53EAEB32-ADBA-4DBB-A933-08A8719262D2}" type="parTrans" cxnId="{C6014EA8-2E62-44B2-AF26-020310CD699D}">
      <dgm:prSet/>
      <dgm:spPr/>
      <dgm:t>
        <a:bodyPr/>
        <a:lstStyle/>
        <a:p>
          <a:endParaRPr lang="en-US"/>
        </a:p>
      </dgm:t>
    </dgm:pt>
    <dgm:pt modelId="{4BC95330-2EFC-4DD7-AA16-3345641DE45D}" type="sibTrans" cxnId="{C6014EA8-2E62-44B2-AF26-020310CD699D}">
      <dgm:prSet/>
      <dgm:spPr/>
      <dgm:t>
        <a:bodyPr/>
        <a:lstStyle/>
        <a:p>
          <a:endParaRPr lang="en-US"/>
        </a:p>
      </dgm:t>
    </dgm:pt>
    <dgm:pt modelId="{41141C78-D53F-4DFB-A6D1-445BCFAD3D85}">
      <dgm:prSet phldrT="[Text]"/>
      <dgm:spPr/>
      <dgm:t>
        <a:bodyPr/>
        <a:lstStyle/>
        <a:p>
          <a:r>
            <a:rPr lang="en-US" dirty="0" smtClean="0"/>
            <a:t>Empowering orientation</a:t>
          </a:r>
          <a:endParaRPr lang="en-US" dirty="0"/>
        </a:p>
      </dgm:t>
    </dgm:pt>
    <dgm:pt modelId="{67DB6F23-EDF2-4436-8D86-6022B5B240C1}" type="parTrans" cxnId="{E428FAAB-5B50-4B86-BE81-1F78D10DC2D8}">
      <dgm:prSet/>
      <dgm:spPr/>
      <dgm:t>
        <a:bodyPr/>
        <a:lstStyle/>
        <a:p>
          <a:endParaRPr lang="en-US"/>
        </a:p>
      </dgm:t>
    </dgm:pt>
    <dgm:pt modelId="{5F9632CF-F8AF-470D-82F1-DB429D482A2C}" type="sibTrans" cxnId="{E428FAAB-5B50-4B86-BE81-1F78D10DC2D8}">
      <dgm:prSet/>
      <dgm:spPr/>
      <dgm:t>
        <a:bodyPr/>
        <a:lstStyle/>
        <a:p>
          <a:endParaRPr lang="en-US"/>
        </a:p>
      </dgm:t>
    </dgm:pt>
    <dgm:pt modelId="{C2B0CBD7-D45C-4056-ACC6-6E510C0E6CC3}">
      <dgm:prSet phldrT="[Text]"/>
      <dgm:spPr/>
      <dgm:t>
        <a:bodyPr/>
        <a:lstStyle/>
        <a:p>
          <a:r>
            <a:rPr lang="en-US" dirty="0" smtClean="0"/>
            <a:t>National NGOs</a:t>
          </a:r>
          <a:endParaRPr lang="en-US" dirty="0"/>
        </a:p>
      </dgm:t>
    </dgm:pt>
    <dgm:pt modelId="{D75FFF95-070C-4ED4-82CF-DDDDB1CA9F97}" type="parTrans" cxnId="{A0BE2951-48E5-45B5-9DCB-CB090AFB0142}">
      <dgm:prSet/>
      <dgm:spPr/>
      <dgm:t>
        <a:bodyPr/>
        <a:lstStyle/>
        <a:p>
          <a:endParaRPr lang="en-US"/>
        </a:p>
      </dgm:t>
    </dgm:pt>
    <dgm:pt modelId="{115B8BBC-6D74-4AD6-84AA-0FFDA457E485}" type="sibTrans" cxnId="{A0BE2951-48E5-45B5-9DCB-CB090AFB0142}">
      <dgm:prSet/>
      <dgm:spPr/>
      <dgm:t>
        <a:bodyPr/>
        <a:lstStyle/>
        <a:p>
          <a:endParaRPr lang="en-US"/>
        </a:p>
      </dgm:t>
    </dgm:pt>
    <dgm:pt modelId="{B89B5F05-D5AD-49D6-843A-AB0412AC3175}">
      <dgm:prSet phldrT="[Text]"/>
      <dgm:spPr/>
      <dgm:t>
        <a:bodyPr/>
        <a:lstStyle/>
        <a:p>
          <a:r>
            <a:rPr lang="en-US" dirty="0" smtClean="0"/>
            <a:t>International NGOs</a:t>
          </a:r>
          <a:endParaRPr lang="en-US" dirty="0"/>
        </a:p>
      </dgm:t>
    </dgm:pt>
    <dgm:pt modelId="{A2FE6557-D1B5-4EC7-8192-75EE0853F0A1}" type="parTrans" cxnId="{B135949F-392C-410B-A4E0-E23BA0AB2306}">
      <dgm:prSet/>
      <dgm:spPr/>
      <dgm:t>
        <a:bodyPr/>
        <a:lstStyle/>
        <a:p>
          <a:endParaRPr lang="en-US"/>
        </a:p>
      </dgm:t>
    </dgm:pt>
    <dgm:pt modelId="{FED95332-EFAC-4F29-ABB1-E9C4FDC11E3B}" type="sibTrans" cxnId="{B135949F-392C-410B-A4E0-E23BA0AB2306}">
      <dgm:prSet/>
      <dgm:spPr/>
      <dgm:t>
        <a:bodyPr/>
        <a:lstStyle/>
        <a:p>
          <a:endParaRPr lang="en-US"/>
        </a:p>
      </dgm:t>
    </dgm:pt>
    <dgm:pt modelId="{6F8C19B2-2092-47D0-A644-3242B8E455A8}" type="pres">
      <dgm:prSet presAssocID="{4C842EEF-77BE-4CAF-8F74-BC447FBD46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1158A9-CA7D-476F-9461-9BCFCCA5193B}" type="pres">
      <dgm:prSet presAssocID="{0F0FB698-7AF4-4A81-8F7C-B73B7B397E11}" presName="composite" presStyleCnt="0"/>
      <dgm:spPr/>
    </dgm:pt>
    <dgm:pt modelId="{0A5D93E4-0004-4739-9086-0180EDBDCEAD}" type="pres">
      <dgm:prSet presAssocID="{0F0FB698-7AF4-4A81-8F7C-B73B7B397E11}" presName="parTx" presStyleLbl="alignNode1" presStyleIdx="0" presStyleCnt="2" custScaleX="843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FA100-B816-4B8C-9854-7EC70C0A6EE3}" type="pres">
      <dgm:prSet presAssocID="{0F0FB698-7AF4-4A81-8F7C-B73B7B397E11}" presName="desTx" presStyleLbl="alignAccFollowNode1" presStyleIdx="0" presStyleCnt="2" custScaleX="84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4955A-8B66-4BC6-8038-F560495081AD}" type="pres">
      <dgm:prSet presAssocID="{E05863C1-4CC6-48BB-A28B-979DEA6E88EA}" presName="space" presStyleCnt="0"/>
      <dgm:spPr/>
    </dgm:pt>
    <dgm:pt modelId="{E9BD63E3-20A0-40CE-977D-35565504D7DB}" type="pres">
      <dgm:prSet presAssocID="{06D17C15-A2D1-4988-9A3B-CE49F7E35B21}" presName="composite" presStyleCnt="0"/>
      <dgm:spPr/>
    </dgm:pt>
    <dgm:pt modelId="{2C333C10-D399-48CA-AC3D-D3404D3F9ACB}" type="pres">
      <dgm:prSet presAssocID="{06D17C15-A2D1-4988-9A3B-CE49F7E35B21}" presName="parTx" presStyleLbl="alignNode1" presStyleIdx="1" presStyleCnt="2" custScaleX="911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BBAF2-3EFE-4900-9CA6-D382C454CD01}" type="pres">
      <dgm:prSet presAssocID="{06D17C15-A2D1-4988-9A3B-CE49F7E35B21}" presName="desTx" presStyleLbl="alignAccFollowNode1" presStyleIdx="1" presStyleCnt="2" custScaleX="917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35056D-1F1D-4959-A3D5-133AAF505CF9}" type="presOf" srcId="{D2D1572B-D805-42DF-BA5E-E1F383E59C42}" destId="{BF9FA100-B816-4B8C-9854-7EC70C0A6EE3}" srcOrd="0" destOrd="0" presId="urn:microsoft.com/office/officeart/2005/8/layout/hList1"/>
    <dgm:cxn modelId="{2E812ED7-7404-4E7C-9719-21F012B3D01D}" srcId="{0F0FB698-7AF4-4A81-8F7C-B73B7B397E11}" destId="{D2D1572B-D805-42DF-BA5E-E1F383E59C42}" srcOrd="0" destOrd="0" parTransId="{176C6C88-D0D3-439C-BBAE-C7AEF62D19D7}" sibTransId="{57C7DF05-DA5C-4AC0-B40B-5FE7A1D04DD4}"/>
    <dgm:cxn modelId="{4715EE57-77BA-4534-955F-DDD71C81FAED}" type="presOf" srcId="{0F0FB698-7AF4-4A81-8F7C-B73B7B397E11}" destId="{0A5D93E4-0004-4739-9086-0180EDBDCEAD}" srcOrd="0" destOrd="0" presId="urn:microsoft.com/office/officeart/2005/8/layout/hList1"/>
    <dgm:cxn modelId="{E08F6DB4-57BA-403B-9361-9DF84A81A387}" type="presOf" srcId="{B89B5F05-D5AD-49D6-843A-AB0412AC3175}" destId="{68EBBAF2-3EFE-4900-9CA6-D382C454CD01}" srcOrd="0" destOrd="3" presId="urn:microsoft.com/office/officeart/2005/8/layout/hList1"/>
    <dgm:cxn modelId="{FD09DC26-8D4F-409D-958D-3DAAA8758592}" type="presOf" srcId="{C2B0CBD7-D45C-4056-ACC6-6E510C0E6CC3}" destId="{68EBBAF2-3EFE-4900-9CA6-D382C454CD01}" srcOrd="0" destOrd="2" presId="urn:microsoft.com/office/officeart/2005/8/layout/hList1"/>
    <dgm:cxn modelId="{B135949F-392C-410B-A4E0-E23BA0AB2306}" srcId="{06D17C15-A2D1-4988-9A3B-CE49F7E35B21}" destId="{B89B5F05-D5AD-49D6-843A-AB0412AC3175}" srcOrd="3" destOrd="0" parTransId="{A2FE6557-D1B5-4EC7-8192-75EE0853F0A1}" sibTransId="{FED95332-EFAC-4F29-ABB1-E9C4FDC11E3B}"/>
    <dgm:cxn modelId="{286C0A4C-6F1E-4E2C-BF97-77BA9FCC0F2D}" type="presOf" srcId="{045F27FE-116C-44EC-AFE9-D831F9A57AB5}" destId="{BF9FA100-B816-4B8C-9854-7EC70C0A6EE3}" srcOrd="0" destOrd="2" presId="urn:microsoft.com/office/officeart/2005/8/layout/hList1"/>
    <dgm:cxn modelId="{B748F757-2CB7-49E4-BFCD-093D3DFEC1EC}" srcId="{4C842EEF-77BE-4CAF-8F74-BC447FBD461E}" destId="{0F0FB698-7AF4-4A81-8F7C-B73B7B397E11}" srcOrd="0" destOrd="0" parTransId="{6F02DCC0-1AC7-4231-B202-DB4D70F0FBC0}" sibTransId="{E05863C1-4CC6-48BB-A28B-979DEA6E88EA}"/>
    <dgm:cxn modelId="{E58F0502-91F6-4C45-A56E-4577E020189B}" type="presOf" srcId="{DC7CDF30-63B5-494C-99F3-3F625E3A0C84}" destId="{68EBBAF2-3EFE-4900-9CA6-D382C454CD01}" srcOrd="0" destOrd="1" presId="urn:microsoft.com/office/officeart/2005/8/layout/hList1"/>
    <dgm:cxn modelId="{F9E670CB-7FBF-4330-B859-7BA06F428858}" type="presOf" srcId="{1C0354DF-10C1-4F19-892D-FC1D6A73B8F5}" destId="{68EBBAF2-3EFE-4900-9CA6-D382C454CD01}" srcOrd="0" destOrd="0" presId="urn:microsoft.com/office/officeart/2005/8/layout/hList1"/>
    <dgm:cxn modelId="{BAD5A05F-DA14-4F5C-94D6-45337667FEE2}" type="presOf" srcId="{4C842EEF-77BE-4CAF-8F74-BC447FBD461E}" destId="{6F8C19B2-2092-47D0-A644-3242B8E455A8}" srcOrd="0" destOrd="0" presId="urn:microsoft.com/office/officeart/2005/8/layout/hList1"/>
    <dgm:cxn modelId="{A2DDF592-4E99-4B83-847C-7814260AC410}" type="presOf" srcId="{41141C78-D53F-4DFB-A6D1-445BCFAD3D85}" destId="{BF9FA100-B816-4B8C-9854-7EC70C0A6EE3}" srcOrd="0" destOrd="3" presId="urn:microsoft.com/office/officeart/2005/8/layout/hList1"/>
    <dgm:cxn modelId="{9EF15A5C-F5FE-4BC3-A7C4-F35EEE61414E}" type="presOf" srcId="{3DA5AB19-2970-4FCF-BDD8-F5B11FB9FB6B}" destId="{BF9FA100-B816-4B8C-9854-7EC70C0A6EE3}" srcOrd="0" destOrd="1" presId="urn:microsoft.com/office/officeart/2005/8/layout/hList1"/>
    <dgm:cxn modelId="{E428FAAB-5B50-4B86-BE81-1F78D10DC2D8}" srcId="{0F0FB698-7AF4-4A81-8F7C-B73B7B397E11}" destId="{41141C78-D53F-4DFB-A6D1-445BCFAD3D85}" srcOrd="3" destOrd="0" parTransId="{67DB6F23-EDF2-4436-8D86-6022B5B240C1}" sibTransId="{5F9632CF-F8AF-470D-82F1-DB429D482A2C}"/>
    <dgm:cxn modelId="{94A62716-A765-4770-9497-07E70EF76ED7}" srcId="{0F0FB698-7AF4-4A81-8F7C-B73B7B397E11}" destId="{3DA5AB19-2970-4FCF-BDD8-F5B11FB9FB6B}" srcOrd="1" destOrd="0" parTransId="{E2A45A01-AB27-404D-A896-8038F58A5684}" sibTransId="{7E1F054D-686C-4A2C-9DE8-618E4000DDA6}"/>
    <dgm:cxn modelId="{A0BE2951-48E5-45B5-9DCB-CB090AFB0142}" srcId="{06D17C15-A2D1-4988-9A3B-CE49F7E35B21}" destId="{C2B0CBD7-D45C-4056-ACC6-6E510C0E6CC3}" srcOrd="2" destOrd="0" parTransId="{D75FFF95-070C-4ED4-82CF-DDDDB1CA9F97}" sibTransId="{115B8BBC-6D74-4AD6-84AA-0FFDA457E485}"/>
    <dgm:cxn modelId="{C6014EA8-2E62-44B2-AF26-020310CD699D}" srcId="{0F0FB698-7AF4-4A81-8F7C-B73B7B397E11}" destId="{045F27FE-116C-44EC-AFE9-D831F9A57AB5}" srcOrd="2" destOrd="0" parTransId="{53EAEB32-ADBA-4DBB-A933-08A8719262D2}" sibTransId="{4BC95330-2EFC-4DD7-AA16-3345641DE45D}"/>
    <dgm:cxn modelId="{9BB4D9DD-BE5B-4244-957C-869D576F7379}" type="presOf" srcId="{06D17C15-A2D1-4988-9A3B-CE49F7E35B21}" destId="{2C333C10-D399-48CA-AC3D-D3404D3F9ACB}" srcOrd="0" destOrd="0" presId="urn:microsoft.com/office/officeart/2005/8/layout/hList1"/>
    <dgm:cxn modelId="{F58B22F4-6B37-4F98-B624-FAAA99A90FD4}" srcId="{06D17C15-A2D1-4988-9A3B-CE49F7E35B21}" destId="{1C0354DF-10C1-4F19-892D-FC1D6A73B8F5}" srcOrd="0" destOrd="0" parTransId="{D9EB3763-3F79-43A3-A7E9-5AC3D3AF0EEA}" sibTransId="{FF9EA438-2FE9-4550-B482-AF36CEFF6713}"/>
    <dgm:cxn modelId="{87C32540-4653-4D90-8F48-26FFACAD4183}" srcId="{4C842EEF-77BE-4CAF-8F74-BC447FBD461E}" destId="{06D17C15-A2D1-4988-9A3B-CE49F7E35B21}" srcOrd="1" destOrd="0" parTransId="{DCA273D8-572D-40A1-9717-B10D3E8D5680}" sibTransId="{188DA37C-A292-4353-B432-29E34D43A0AB}"/>
    <dgm:cxn modelId="{5D49172A-22E5-45D4-A065-52C225FC75B9}" srcId="{06D17C15-A2D1-4988-9A3B-CE49F7E35B21}" destId="{DC7CDF30-63B5-494C-99F3-3F625E3A0C84}" srcOrd="1" destOrd="0" parTransId="{E851C0B8-E1E8-43DB-9C5C-C978E6A021F8}" sibTransId="{E93C8C71-35C4-4AC0-BB1B-F3D1BD4521D0}"/>
    <dgm:cxn modelId="{C6274B9B-49C3-4F2E-996A-BCE750E7E51D}" type="presParOf" srcId="{6F8C19B2-2092-47D0-A644-3242B8E455A8}" destId="{721158A9-CA7D-476F-9461-9BCFCCA5193B}" srcOrd="0" destOrd="0" presId="urn:microsoft.com/office/officeart/2005/8/layout/hList1"/>
    <dgm:cxn modelId="{74DE3E8C-7873-43EB-A32D-7F61DB858F54}" type="presParOf" srcId="{721158A9-CA7D-476F-9461-9BCFCCA5193B}" destId="{0A5D93E4-0004-4739-9086-0180EDBDCEAD}" srcOrd="0" destOrd="0" presId="urn:microsoft.com/office/officeart/2005/8/layout/hList1"/>
    <dgm:cxn modelId="{47DF9A6D-E907-447C-8746-4353A026D7BD}" type="presParOf" srcId="{721158A9-CA7D-476F-9461-9BCFCCA5193B}" destId="{BF9FA100-B816-4B8C-9854-7EC70C0A6EE3}" srcOrd="1" destOrd="0" presId="urn:microsoft.com/office/officeart/2005/8/layout/hList1"/>
    <dgm:cxn modelId="{D0088ADC-B21B-4B36-AF03-6BB7D7121F97}" type="presParOf" srcId="{6F8C19B2-2092-47D0-A644-3242B8E455A8}" destId="{96E4955A-8B66-4BC6-8038-F560495081AD}" srcOrd="1" destOrd="0" presId="urn:microsoft.com/office/officeart/2005/8/layout/hList1"/>
    <dgm:cxn modelId="{F4970031-DE65-4D1F-96CD-D12C26E6F90F}" type="presParOf" srcId="{6F8C19B2-2092-47D0-A644-3242B8E455A8}" destId="{E9BD63E3-20A0-40CE-977D-35565504D7DB}" srcOrd="2" destOrd="0" presId="urn:microsoft.com/office/officeart/2005/8/layout/hList1"/>
    <dgm:cxn modelId="{284C8F4C-1BF3-41ED-8D93-9786FD58DBE5}" type="presParOf" srcId="{E9BD63E3-20A0-40CE-977D-35565504D7DB}" destId="{2C333C10-D399-48CA-AC3D-D3404D3F9ACB}" srcOrd="0" destOrd="0" presId="urn:microsoft.com/office/officeart/2005/8/layout/hList1"/>
    <dgm:cxn modelId="{90F8EFA0-7A12-4256-8743-9E5D7CA11057}" type="presParOf" srcId="{E9BD63E3-20A0-40CE-977D-35565504D7DB}" destId="{68EBBAF2-3EFE-4900-9CA6-D382C454CD01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E403A-ADD9-4468-AAC8-A667C47871DF}">
      <dsp:nvSpPr>
        <dsp:cNvPr id="0" name=""/>
        <dsp:cNvSpPr/>
      </dsp:nvSpPr>
      <dsp:spPr>
        <a:xfrm>
          <a:off x="3881954" y="2380"/>
          <a:ext cx="2108753" cy="895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Staffing</a:t>
          </a:r>
          <a:endParaRPr lang="en-US" sz="2000" kern="1200" dirty="0"/>
        </a:p>
      </dsp:txBody>
      <dsp:txXfrm>
        <a:off x="3908192" y="28618"/>
        <a:ext cx="2056277" cy="843355"/>
      </dsp:txXfrm>
    </dsp:sp>
    <dsp:sp modelId="{335E2B7F-73D6-4121-B2F6-585121FE83C6}">
      <dsp:nvSpPr>
        <dsp:cNvPr id="0" name=""/>
        <dsp:cNvSpPr/>
      </dsp:nvSpPr>
      <dsp:spPr>
        <a:xfrm rot="5400000">
          <a:off x="4789157" y="917835"/>
          <a:ext cx="294348" cy="3532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4830366" y="947270"/>
        <a:ext cx="211930" cy="206044"/>
      </dsp:txXfrm>
    </dsp:sp>
    <dsp:sp modelId="{B8E66C55-23A4-43A5-A366-ECB67E2B2136}">
      <dsp:nvSpPr>
        <dsp:cNvPr id="0" name=""/>
        <dsp:cNvSpPr/>
      </dsp:nvSpPr>
      <dsp:spPr>
        <a:xfrm>
          <a:off x="3913193" y="1290676"/>
          <a:ext cx="2046276" cy="7086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Funding </a:t>
          </a:r>
          <a:endParaRPr lang="en-US" sz="2000" kern="1200" dirty="0"/>
        </a:p>
      </dsp:txBody>
      <dsp:txXfrm>
        <a:off x="3933948" y="1311431"/>
        <a:ext cx="2004766" cy="667108"/>
      </dsp:txXfrm>
    </dsp:sp>
    <dsp:sp modelId="{BA4ACA92-2AFB-44BE-BCEC-723664F7C0B2}">
      <dsp:nvSpPr>
        <dsp:cNvPr id="0" name=""/>
        <dsp:cNvSpPr/>
      </dsp:nvSpPr>
      <dsp:spPr>
        <a:xfrm rot="5400000">
          <a:off x="4789157" y="2018917"/>
          <a:ext cx="294348" cy="3532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4830366" y="2048352"/>
        <a:ext cx="211930" cy="206044"/>
      </dsp:txXfrm>
    </dsp:sp>
    <dsp:sp modelId="{8CEA6C01-D8EE-4F14-B8E3-9ED02679E18E}">
      <dsp:nvSpPr>
        <dsp:cNvPr id="0" name=""/>
        <dsp:cNvSpPr/>
      </dsp:nvSpPr>
      <dsp:spPr>
        <a:xfrm>
          <a:off x="3927484" y="2391759"/>
          <a:ext cx="2017694" cy="784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Overhead costs</a:t>
          </a:r>
          <a:endParaRPr lang="en-US" sz="2000" kern="1200" dirty="0"/>
        </a:p>
      </dsp:txBody>
      <dsp:txXfrm>
        <a:off x="3950474" y="2414749"/>
        <a:ext cx="1971714" cy="738948"/>
      </dsp:txXfrm>
    </dsp:sp>
    <dsp:sp modelId="{C5095BDF-35FB-4358-B389-9F5AF16F796E}">
      <dsp:nvSpPr>
        <dsp:cNvPr id="0" name=""/>
        <dsp:cNvSpPr/>
      </dsp:nvSpPr>
      <dsp:spPr>
        <a:xfrm rot="5400000">
          <a:off x="4789157" y="3196311"/>
          <a:ext cx="294348" cy="3532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4830366" y="3225746"/>
        <a:ext cx="211930" cy="206044"/>
      </dsp:txXfrm>
    </dsp:sp>
    <dsp:sp modelId="{5E9A6B1D-F701-44DD-B52C-565D2F182011}">
      <dsp:nvSpPr>
        <dsp:cNvPr id="0" name=""/>
        <dsp:cNvSpPr/>
      </dsp:nvSpPr>
      <dsp:spPr>
        <a:xfrm>
          <a:off x="3927484" y="3569152"/>
          <a:ext cx="2017694" cy="784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Monitoring &amp; control</a:t>
          </a:r>
          <a:endParaRPr lang="en-US" sz="2000" kern="1200" dirty="0"/>
        </a:p>
      </dsp:txBody>
      <dsp:txXfrm>
        <a:off x="3950474" y="3592142"/>
        <a:ext cx="1971714" cy="738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D93E4-0004-4739-9086-0180EDBDCEAD}">
      <dsp:nvSpPr>
        <dsp:cNvPr id="0" name=""/>
        <dsp:cNvSpPr/>
      </dsp:nvSpPr>
      <dsp:spPr>
        <a:xfrm>
          <a:off x="7639" y="38124"/>
          <a:ext cx="4374252" cy="950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By the level of orientation</a:t>
          </a:r>
          <a:endParaRPr lang="en-US" sz="2900" kern="1200" dirty="0"/>
        </a:p>
      </dsp:txBody>
      <dsp:txXfrm>
        <a:off x="7639" y="38124"/>
        <a:ext cx="4374252" cy="950400"/>
      </dsp:txXfrm>
    </dsp:sp>
    <dsp:sp modelId="{BF9FA100-B816-4B8C-9854-7EC70C0A6EE3}">
      <dsp:nvSpPr>
        <dsp:cNvPr id="0" name=""/>
        <dsp:cNvSpPr/>
      </dsp:nvSpPr>
      <dsp:spPr>
        <a:xfrm>
          <a:off x="7639" y="988524"/>
          <a:ext cx="4374252" cy="30119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Charitable orientation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Service orientation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Participatory orientation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Empowering orientation</a:t>
          </a:r>
          <a:endParaRPr lang="en-US" sz="2900" kern="1200" dirty="0"/>
        </a:p>
      </dsp:txBody>
      <dsp:txXfrm>
        <a:off x="7639" y="988524"/>
        <a:ext cx="4374252" cy="3011951"/>
      </dsp:txXfrm>
    </dsp:sp>
    <dsp:sp modelId="{2C333C10-D399-48CA-AC3D-D3404D3F9ACB}">
      <dsp:nvSpPr>
        <dsp:cNvPr id="0" name=""/>
        <dsp:cNvSpPr/>
      </dsp:nvSpPr>
      <dsp:spPr>
        <a:xfrm>
          <a:off x="5121689" y="38124"/>
          <a:ext cx="4729718" cy="950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By the level of operation</a:t>
          </a:r>
          <a:endParaRPr lang="en-US" sz="2900" kern="1200" dirty="0"/>
        </a:p>
      </dsp:txBody>
      <dsp:txXfrm>
        <a:off x="5121689" y="38124"/>
        <a:ext cx="4729718" cy="950400"/>
      </dsp:txXfrm>
    </dsp:sp>
    <dsp:sp modelId="{68EBBAF2-3EFE-4900-9CA6-D382C454CD01}">
      <dsp:nvSpPr>
        <dsp:cNvPr id="0" name=""/>
        <dsp:cNvSpPr/>
      </dsp:nvSpPr>
      <dsp:spPr>
        <a:xfrm>
          <a:off x="5108073" y="988524"/>
          <a:ext cx="4756950" cy="30119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Community based organization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City wide organization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National NGOs</a:t>
          </a:r>
          <a:endParaRPr 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International NGOs</a:t>
          </a:r>
          <a:endParaRPr lang="en-US" sz="2900" kern="1200" dirty="0"/>
        </a:p>
      </dsp:txBody>
      <dsp:txXfrm>
        <a:off x="5108073" y="988524"/>
        <a:ext cx="4756950" cy="3011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00B7FD6-6B50-4C58-994F-82DC621427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5CC7F2D-6B16-4B88-A4F8-ABD5316B4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1DC69-60C3-4CF7-A135-6E702ECCE0F0}" type="datetimeFigureOut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94CEF1E-1ACC-48D0-92B3-CB3D4FED50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5F188B4-83B8-4C82-AFAC-DC1E415458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9FFBD-F123-4881-BC93-591827BC61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662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3EC7B-6C72-4FBB-87DF-2BD2CB7DC1E6}" type="datetimeFigureOut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A795-6F94-4A96-B820-B9038480D0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your classroom colors different than what you see in this template? That’s OK! Click on Design -&gt; Variants (the down arrow) -&gt; Pick the color scheme that works for you!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free to change any “You will…” and “I will…” statements to ensure they align with your classroom procedures and rules!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254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7BC9C6-E19E-44A7-95AD-C747906BA607}" type="datetime1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3CBEE-2239-4BE2-A9FB-7CB5D54A77BA}" type="datetime1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17FE-9CE6-4880-8979-889F648209AC}" type="datetime1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9D25-EB6D-4690-A287-33BB88A6DC30}" type="datetime1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C38A-A152-4171-86D2-4B261C2308EE}" type="datetime1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33BA-87BD-456D-962E-42ED0F53B38A}" type="datetime1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1C90C-43E6-4528-85AA-E48E97AE1204}" type="datetime1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B895-0806-44A8-9EE0-A283134411BC}" type="datetime1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130D-814A-41E7-90F5-0D803F99C5E8}" type="datetime1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1917-50DC-4A08-9E2E-BD93B3751883}" type="datetime1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B19F-DBA8-4FEE-92D1-B3EF63D58792}" type="datetime1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69C6CFB-6E78-42C4-A4A0-0678C3888774}" type="datetime1">
              <a:rPr lang="en-US" smtClean="0"/>
              <a:pPr/>
              <a:t>21/2/2022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borgenproject.org/bilateral-organization/" TargetMode="External"/><Relationship Id="rId2" Type="http://schemas.openxmlformats.org/officeDocument/2006/relationships/hyperlink" Target="https://en.wikipedia.org/wiki/Non-governmental_organiz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iteforsight.org/global-health-careers/module5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865" y="421040"/>
            <a:ext cx="11207931" cy="53035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/>
            </a:r>
            <a:br>
              <a:rPr lang="en-US" dirty="0" smtClean="0">
                <a:latin typeface="Rockwell" panose="02060603020205020403" pitchFamily="18" charset="0"/>
              </a:rPr>
            </a:br>
            <a:r>
              <a:rPr lang="en-US" dirty="0" smtClean="0">
                <a:latin typeface="Rockwell" panose="02060603020205020403" pitchFamily="18" charset="0"/>
              </a:rPr>
              <a:t> non governmental</a:t>
            </a:r>
            <a:br>
              <a:rPr lang="en-US" dirty="0" smtClean="0">
                <a:latin typeface="Rockwell" panose="02060603020205020403" pitchFamily="18" charset="0"/>
              </a:rPr>
            </a:br>
            <a:r>
              <a:rPr lang="en-US" dirty="0" smtClean="0">
                <a:latin typeface="Rockwell" panose="02060603020205020403" pitchFamily="18" charset="0"/>
              </a:rPr>
              <a:t>organization</a:t>
            </a:r>
            <a:br>
              <a:rPr lang="en-US" dirty="0" smtClean="0">
                <a:latin typeface="Rockwell" panose="02060603020205020403" pitchFamily="18" charset="0"/>
              </a:rPr>
            </a:br>
            <a:r>
              <a:rPr lang="en-US" dirty="0" smtClean="0">
                <a:latin typeface="Rockwell" panose="02060603020205020403" pitchFamily="18" charset="0"/>
              </a:rPr>
              <a:t/>
            </a:r>
            <a:br>
              <a:rPr lang="en-US" dirty="0" smtClean="0">
                <a:latin typeface="Rockwell" panose="02060603020205020403" pitchFamily="18" charset="0"/>
              </a:rPr>
            </a:b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Dr.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Digvijay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Sharma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of health Sciences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6906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NGOs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54361713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158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5229497"/>
          </a:xfrm>
        </p:spPr>
        <p:txBody>
          <a:bodyPr/>
          <a:lstStyle/>
          <a:p>
            <a:r>
              <a:rPr lang="en-US" dirty="0" smtClean="0"/>
              <a:t>                         </a:t>
            </a:r>
            <a:r>
              <a:rPr lang="en-US" b="1" dirty="0" smtClean="0"/>
              <a:t>NATIONAL NGOs </a:t>
            </a:r>
            <a:br>
              <a:rPr lang="en-US" b="1" dirty="0" smtClean="0"/>
            </a:br>
            <a:r>
              <a:rPr lang="en-US" b="1" dirty="0" smtClean="0"/>
              <a:t>                                        AND </a:t>
            </a:r>
            <a:br>
              <a:rPr lang="en-US" b="1" dirty="0" smtClean="0"/>
            </a:br>
            <a:r>
              <a:rPr lang="en-US" b="1" dirty="0" smtClean="0"/>
              <a:t>                   INTERNATIONAL NGOs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4058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NATIONAL NGOs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These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are professional organizations. Function of these NGOs is to support local NGOs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It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include organizations such as the Red Cross, YMCAs/YWCAs (Young Men's Christian Association ) /(Young Women's Christian Association) , professional organizations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etc.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4544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INTERNATIONAL NGOs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Main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function of this NGOs is funding to local NGOs, implementing various projects.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It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range from secular agencies such as REDDA BARNA and Save the Children organizations, CARE, UNDP, and UNICEF, Ford and Rockefeller Foundations to religiously motivated groups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0387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05691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85109"/>
            <a:ext cx="9872871" cy="471569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4800" b="1" dirty="0" smtClean="0"/>
          </a:p>
          <a:p>
            <a:pPr marL="45720" indent="0">
              <a:buNone/>
            </a:pPr>
            <a:r>
              <a:rPr lang="en-US" sz="4800" b="1" dirty="0" smtClean="0"/>
              <a:t>            SOME NGOs OF INDIA</a:t>
            </a:r>
            <a:endParaRPr lang="en-US" sz="4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5496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WASME (</a:t>
            </a:r>
            <a:r>
              <a:rPr lang="en-US" sz="3600" b="1" dirty="0"/>
              <a:t>World Association for Small and Medium Enterprises 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Established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in 1980 Headquartered in Noida, India 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sz="2000" b="1" u="sng" dirty="0" smtClean="0">
                <a:solidFill>
                  <a:schemeClr val="bg2">
                    <a:lumMod val="50000"/>
                  </a:schemeClr>
                </a:solidFill>
              </a:rPr>
              <a:t>Objectives </a:t>
            </a:r>
            <a:r>
              <a:rPr lang="en-US" sz="2000" b="1" u="sng" dirty="0">
                <a:solidFill>
                  <a:schemeClr val="bg2">
                    <a:lumMod val="50000"/>
                  </a:schemeClr>
                </a:solidFill>
              </a:rPr>
              <a:t>of WASME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Developing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relationship between SMEs in developed and developing countries. 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Networking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with related/similar organizations. 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Enlarging collaboration with UN agencies and international organizations. 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Capacity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building of SMEs through managerial and skill development programmes. 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Disseminating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information on and about international developments in SME sector. 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Carrying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out research and studies on topical issues confronting SMEs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250" y="1287780"/>
            <a:ext cx="2333625" cy="19526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9760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AWAKE (</a:t>
            </a:r>
            <a:r>
              <a:rPr lang="en-US" sz="3600" b="1" dirty="0"/>
              <a:t>Association of Women Entrepreneurs of </a:t>
            </a:r>
            <a:r>
              <a:rPr lang="en-US" sz="3600" b="1" dirty="0" smtClean="0"/>
              <a:t>Karnataka)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343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Established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in 1983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Headquartered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in Bangalore, Karnataka, India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Strives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to promote entrepreneurship among women as a means to achieve self reliance and socio-economic independence.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AWAKE </a:t>
            </a:r>
            <a:r>
              <a:rPr lang="en-US" b="1" u="sng" dirty="0">
                <a:solidFill>
                  <a:schemeClr val="bg2">
                    <a:lumMod val="50000"/>
                  </a:schemeClr>
                </a:solidFill>
              </a:rPr>
              <a:t>aims to: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promote entrepreneurship among women and thereby empower them to join the economic mainstream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enhance the status of women in the society, by creating a culture of entrepreneurship amongst women in both rural and urban areas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develop successful models of entrepreneurship for emulation world-wide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677" y="609600"/>
            <a:ext cx="2143125" cy="21336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2336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834" y="609600"/>
            <a:ext cx="10221686" cy="1356360"/>
          </a:xfrm>
        </p:spPr>
        <p:txBody>
          <a:bodyPr>
            <a:normAutofit/>
          </a:bodyPr>
          <a:lstStyle/>
          <a:p>
            <a:r>
              <a:rPr lang="en-US" sz="3600" b="1" dirty="0"/>
              <a:t>OXFAM (India) </a:t>
            </a:r>
            <a:r>
              <a:rPr lang="en-US" sz="3600" b="1" dirty="0" smtClean="0"/>
              <a:t>Oxford </a:t>
            </a:r>
            <a:r>
              <a:rPr lang="en-US" sz="3600" b="1" dirty="0"/>
              <a:t>Committee for Famine Relief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38671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Operating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in India since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1951</a:t>
            </a:r>
          </a:p>
          <a:p>
            <a:pPr marL="45720" indent="0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member of a global confederation of 17 Oxfams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45720" indent="0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They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fight poverty and injustice by linking grassroots programming (through partner NGOs) to local, national and global advocacy and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policy-making</a:t>
            </a:r>
          </a:p>
          <a:p>
            <a:pPr marL="45720" indent="0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Oxfam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India works in partnership with over 130 grassroots NGOs to address root causes of poverty and injustice in the four areas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of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Economic Justice 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Essential Services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Gender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Justice and 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Humanitarian Response and 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Disaster Risk Reduction (DRR)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468" y="597408"/>
            <a:ext cx="2028825" cy="22574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1246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CRY (</a:t>
            </a:r>
            <a:r>
              <a:rPr lang="en-US" sz="3600" b="1" dirty="0" smtClean="0"/>
              <a:t>Child </a:t>
            </a:r>
            <a:r>
              <a:rPr lang="en-US" sz="3600" b="1" dirty="0"/>
              <a:t>Rights and </a:t>
            </a:r>
            <a:r>
              <a:rPr lang="en-US" sz="3600" b="1" dirty="0" smtClean="0"/>
              <a:t>You)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Established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in 1979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It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was started by Rippan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Kapur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Non-profit organization in India that aims to restore children's rights in India.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It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focuses mainly on the 4 basic rights: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Survival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Development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Protection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Participation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832" y="766355"/>
            <a:ext cx="2400300" cy="16573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1163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SEWA </a:t>
            </a:r>
            <a:r>
              <a:rPr lang="en-US" sz="3600" b="1" dirty="0" smtClean="0"/>
              <a:t>(Self </a:t>
            </a:r>
            <a:r>
              <a:rPr lang="en-US" sz="3600" b="1" dirty="0"/>
              <a:t>Employed Women's </a:t>
            </a:r>
            <a:r>
              <a:rPr lang="en-US" sz="3600" b="1" dirty="0" smtClean="0"/>
              <a:t>Association)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65960"/>
            <a:ext cx="10101471" cy="436952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Headquartered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in Ahmedabad, Gujarat, India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It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is an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organization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of poor, self-employed women workers who earn a living through their own labour or small businesses. 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SEWA’s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area of concerns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are: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Member’s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Employment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Housing </a:t>
            </a:r>
          </a:p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Literacy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Better Income 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Organizational Strength                                               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Food and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Nutrition                                                                                                 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Safety and Security 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Self Reliance Established in 1972</a:t>
            </a:r>
          </a:p>
          <a:p>
            <a:pPr marL="45720" indent="0">
              <a:buNone/>
            </a:pP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475" y="718457"/>
            <a:ext cx="2438400" cy="174824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904411" y="3762103"/>
            <a:ext cx="65315" cy="52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04411" y="4193177"/>
            <a:ext cx="65315" cy="65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04411" y="4637314"/>
            <a:ext cx="65315" cy="52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468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652" y="2057400"/>
            <a:ext cx="10049220" cy="4038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A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non-governmental organization (NGO) is an organization that is neither a part of a government nor a conventional for-profit business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NGOs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may be funded by governments, foundations, schools, businesses or private people. 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Some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may have charitable status, while others may be registered for tax exemption based on recognition of social purposes. Others may be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for political, religious, or other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interests.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3772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8" y="1319349"/>
            <a:ext cx="10297414" cy="4776651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sz="8800" dirty="0" smtClean="0"/>
              <a:t>   </a:t>
            </a:r>
            <a:r>
              <a:rPr lang="en-US" sz="8800" b="1" dirty="0" smtClean="0"/>
              <a:t>MULTILATERAL           AND </a:t>
            </a:r>
          </a:p>
          <a:p>
            <a:pPr marL="45720" indent="0" algn="ctr">
              <a:buNone/>
            </a:pPr>
            <a:r>
              <a:rPr lang="en-US" sz="8800" b="1" dirty="0" smtClean="0"/>
              <a:t>BILATERAL AGENCIES </a:t>
            </a:r>
            <a:endParaRPr lang="en-US" sz="8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6221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MULTILATERAL AGENCIES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Multilateral organizations obtain their funding from multiple governments and spend it on projects in various countries. </a:t>
            </a:r>
            <a:endParaRPr lang="en-US" sz="2400" dirty="0" smtClean="0"/>
          </a:p>
          <a:p>
            <a:r>
              <a:rPr lang="en-US" sz="2400" dirty="0" smtClean="0"/>
              <a:t>They </a:t>
            </a:r>
            <a:r>
              <a:rPr lang="en-US" sz="2400" dirty="0"/>
              <a:t>normally require job-seekers to have specialized training in relevant fields such as public health, economics, business and social or behavioral sciences, as well as prior experience.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37747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Examples of Multilateral Agencies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World Health </a:t>
            </a:r>
            <a:r>
              <a:rPr lang="en-US" b="1" i="1" dirty="0" smtClean="0"/>
              <a:t>Organization</a:t>
            </a:r>
          </a:p>
          <a:p>
            <a:r>
              <a:rPr lang="en-US" b="1" i="1" dirty="0" smtClean="0"/>
              <a:t>World Bank</a:t>
            </a:r>
          </a:p>
          <a:p>
            <a:r>
              <a:rPr lang="en-US" b="1" i="1" dirty="0" smtClean="0"/>
              <a:t>UNICEF (United Nations International Children’s Education Fund)</a:t>
            </a:r>
          </a:p>
          <a:p>
            <a:r>
              <a:rPr lang="en-US" b="1" i="1" dirty="0" smtClean="0"/>
              <a:t>UNDP (United Nations Development program)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076700"/>
            <a:ext cx="2276475" cy="2009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475" y="4177471"/>
            <a:ext cx="2952750" cy="16804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535" y="4177471"/>
            <a:ext cx="2857500" cy="1779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548" y="2908663"/>
            <a:ext cx="1504950" cy="304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9861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BILATERAL AGENCIES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2400" dirty="0"/>
              <a:t>A </a:t>
            </a:r>
            <a:r>
              <a:rPr lang="en-US" sz="2400" dirty="0" smtClean="0"/>
              <a:t>Bilateral </a:t>
            </a:r>
            <a:r>
              <a:rPr lang="en-US" sz="2400" dirty="0"/>
              <a:t>organization is a government agency or nonprofit organization that receives funding from its home country’s government to then be used toward a developing country.</a:t>
            </a:r>
            <a:endParaRPr lang="en-US" sz="2400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9960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Examples of Bilateral </a:t>
            </a:r>
            <a:r>
              <a:rPr lang="en-US" sz="3200" b="1" dirty="0"/>
              <a:t>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/>
              <a:t>Some bilateral organizations </a:t>
            </a:r>
            <a:r>
              <a:rPr lang="en-US" sz="2400" dirty="0" smtClean="0"/>
              <a:t>include:</a:t>
            </a:r>
          </a:p>
          <a:p>
            <a:r>
              <a:rPr lang="en-US" sz="2400" dirty="0" smtClean="0"/>
              <a:t>The United </a:t>
            </a:r>
            <a:r>
              <a:rPr lang="en-US" sz="2400" dirty="0"/>
              <a:t>States Agency for International Development (USAID), </a:t>
            </a:r>
            <a:endParaRPr lang="en-US" sz="2400" dirty="0" smtClean="0"/>
          </a:p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U.S. Public Health Service and the Centers for Disease Control and Prevention (CDC).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023" y="4206240"/>
            <a:ext cx="2143125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320" y="4044315"/>
            <a:ext cx="3376602" cy="17954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9810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US" dirty="0">
                <a:solidFill>
                  <a:schemeClr val="tx1"/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en.wikipedia.org/wiki/Non-governmental_organization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https://borgenproject.org/bilateral-organization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www.uniteforsight.org/global-health-careers/module5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Park’s textbook of Preventive and social medicine (23th Edition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1010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42754"/>
            <a:ext cx="9872871" cy="365324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9600" dirty="0" smtClean="0"/>
              <a:t>      </a:t>
            </a:r>
            <a:r>
              <a:rPr lang="en-US" sz="9600" b="1" dirty="0" smtClean="0"/>
              <a:t>THANK YOU</a:t>
            </a:r>
            <a:endParaRPr lang="en-US" sz="9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647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The term "non-governmental organization" was first coined in 1945, when the United Nations (UN) was created and there were 1083 NGOs.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According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to the UN any kind of private organization that is independent from government control can be termed as ‘NGO’.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some countries the term NGO is applied to an organization that in another country would be called as NPO (non profit organization)</a:t>
            </a:r>
          </a:p>
        </p:txBody>
      </p:sp>
    </p:spTree>
    <p:extLst>
      <p:ext uri="{BB962C8B-B14F-4D97-AF65-F5344CB8AC3E}">
        <p14:creationId xmlns="" xmlns:p14="http://schemas.microsoft.com/office/powerpoint/2010/main" val="2333819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International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NGOs were important in the anti-slavery movement and the movement for women's suffrage.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Based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on Societies Registration Act (SRA) NGO was approved in 1860.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India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is estimated to had around 2 million NGOs in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2014.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34428" y="5860415"/>
            <a:ext cx="4717774" cy="433704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655320" y="5928994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1447800" y="6492240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1117821" y="5958840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1575021" y="6644640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>
            <a:off x="1727421" y="6797040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849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ALTERNATIVE TERMS OF NGOs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Third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Sector Organization (TSO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Non-profit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Organization (NPO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) 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Voluntary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Organization (VO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Civil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Society Organization (CSO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Grassroots Organization (GO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Social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Movement Organization (SMO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Private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Voluntary Organization (PVO) and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Self-help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Organization (SHO)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359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ORGANIZAION STRUCTURE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65720941"/>
              </p:ext>
            </p:extLst>
          </p:nvPr>
        </p:nvGraphicFramePr>
        <p:xfrm>
          <a:off x="1143000" y="1965961"/>
          <a:ext cx="9872663" cy="4356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45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FEATURES OF NGOs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0423"/>
            <a:ext cx="9872871" cy="4345577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Support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democratic system </a:t>
            </a:r>
          </a:p>
          <a:p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Function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on no profit basis </a:t>
            </a:r>
          </a:p>
          <a:p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Non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Political in character </a:t>
            </a:r>
          </a:p>
          <a:p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Clearly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defined objectives </a:t>
            </a:r>
          </a:p>
          <a:p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Limited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external control </a:t>
            </a:r>
          </a:p>
          <a:p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Voluntary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Character </a:t>
            </a:r>
          </a:p>
          <a:p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Wide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operational area </a:t>
            </a:r>
          </a:p>
          <a:p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Positive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contribution </a:t>
            </a:r>
            <a:endParaRPr lang="en-US" sz="2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Need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financial support </a:t>
            </a:r>
            <a:endParaRPr lang="en-US" sz="2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Interest </a:t>
            </a:r>
            <a:r>
              <a:rPr lang="en-US" sz="2600" dirty="0">
                <a:solidFill>
                  <a:schemeClr val="bg2">
                    <a:lumMod val="50000"/>
                  </a:schemeClr>
                </a:solidFill>
              </a:rPr>
              <a:t>in long-term projects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321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ACTIVITIES OF NGOs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Create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awareness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Protect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human rights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Encourage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rehabilitation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encourage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employment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Combat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man made crisis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Protect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environment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7058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FUNCTIONS OF </a:t>
            </a:r>
            <a:r>
              <a:rPr lang="en-US" b="1" dirty="0"/>
              <a:t>NGOs </a:t>
            </a:r>
            <a:r>
              <a:rPr lang="en-US" b="1" dirty="0" smtClean="0"/>
              <a:t>WITH RESPECT TO ENTERPRENEURIAL SCENARIO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Entrepreneurial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Development Programme (EDP)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Counseling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Development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of Infrastructure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Construction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of Housing Facility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Supporting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Innovation and Pilot Projects </a:t>
            </a:r>
          </a:p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Providing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Technical Assistance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68623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55885775_Student does teacher does_v2.potx" id="{618315E5-C348-40CF-AD40-05C2F7C13378}" vid="{0C991BBE-F1C3-4926-9687-DBEAAE8C92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6CA70E-ED75-4FF0-A862-8EF12B7377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ABF1ABED-93B7-45AC-A513-2CB1FF159A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B27744-7857-4992-B755-05855FC59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does, teacher does</Template>
  <TotalTime>0</TotalTime>
  <Words>1069</Words>
  <Application>Microsoft Office PowerPoint</Application>
  <PresentationFormat>Custom</PresentationFormat>
  <Paragraphs>178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Basis</vt:lpstr>
      <vt:lpstr>  non governmental organization  </vt:lpstr>
      <vt:lpstr>INTRODUCTION</vt:lpstr>
      <vt:lpstr>HISTORY</vt:lpstr>
      <vt:lpstr>  </vt:lpstr>
      <vt:lpstr>ALTERNATIVE TERMS OF NGOs </vt:lpstr>
      <vt:lpstr>ORGANIZAION STRUCTURE</vt:lpstr>
      <vt:lpstr>FEATURES OF NGOs</vt:lpstr>
      <vt:lpstr>ACTIVITIES OF NGOs</vt:lpstr>
      <vt:lpstr>FUNCTIONS OF NGOs WITH RESPECT TO ENTERPRENEURIAL SCENARIO</vt:lpstr>
      <vt:lpstr>TYPES OF NGOs</vt:lpstr>
      <vt:lpstr>                         NATIONAL NGOs                                          AND                     INTERNATIONAL NGOs</vt:lpstr>
      <vt:lpstr>NATIONAL NGOs</vt:lpstr>
      <vt:lpstr>INTERNATIONAL NGOs</vt:lpstr>
      <vt:lpstr>  </vt:lpstr>
      <vt:lpstr>WASME (World Association for Small and Medium Enterprises )</vt:lpstr>
      <vt:lpstr>AWAKE (Association of Women Entrepreneurs of Karnataka)</vt:lpstr>
      <vt:lpstr>OXFAM (India) Oxford Committee for Famine Relief India</vt:lpstr>
      <vt:lpstr>CRY (Child Rights and You)</vt:lpstr>
      <vt:lpstr>SEWA (Self Employed Women's Association)</vt:lpstr>
      <vt:lpstr>  </vt:lpstr>
      <vt:lpstr>MULTILATERAL AGENCIES</vt:lpstr>
      <vt:lpstr>Examples of Multilateral Agencies</vt:lpstr>
      <vt:lpstr>BILATERAL AGENCIES</vt:lpstr>
      <vt:lpstr>Examples of Bilateral Agencies</vt:lpstr>
      <vt:lpstr>REFERENCES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2022-01-31T15:01:45Z</dcterms:created>
  <dcterms:modified xsi:type="dcterms:W3CDTF">2022-02-21T04:57:46Z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