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7945-36C3-4E40-AFF5-2897043B9147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MSE – S201</a:t>
            </a:r>
            <a:br>
              <a:rPr lang="en-US" dirty="0" smtClean="0"/>
            </a:br>
            <a:r>
              <a:rPr lang="en-US" dirty="0" smtClean="0"/>
              <a:t>Thermodynamics and Kinetics of Materials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Thermodynamics of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Thermodynamics</a:t>
            </a:r>
          </a:p>
          <a:p>
            <a:pPr>
              <a:buNone/>
            </a:pPr>
            <a:r>
              <a:rPr lang="en-US" sz="2400" dirty="0" smtClean="0"/>
              <a:t>	  	Deals with</a:t>
            </a:r>
          </a:p>
          <a:p>
            <a:pPr lvl="3"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C00000"/>
                </a:solidFill>
              </a:rPr>
              <a:t>Energy and its transformation</a:t>
            </a:r>
          </a:p>
          <a:p>
            <a:pPr lvl="2">
              <a:buNone/>
            </a:pPr>
            <a:r>
              <a:rPr lang="en-US" dirty="0" smtClean="0"/>
              <a:t>Originated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As a result to convert heat into work</a:t>
            </a:r>
          </a:p>
          <a:p>
            <a:pPr lvl="2">
              <a:buNone/>
            </a:pPr>
            <a:r>
              <a:rPr lang="en-US" dirty="0" smtClean="0"/>
              <a:t>Developed by 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Gibb’s (1839 – 1903)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en-US" dirty="0" smtClean="0"/>
              <a:t>Presently</a:t>
            </a:r>
          </a:p>
          <a:p>
            <a:pPr lvl="2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There is no field in Physical, Chemical and biological sciences which is not influenced by this subject.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Application of Thermodynamics Principles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8077200" cy="57912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Practical design task of a </a:t>
            </a:r>
          </a:p>
          <a:p>
            <a:r>
              <a:rPr lang="en-US" sz="2200" dirty="0" smtClean="0">
                <a:solidFill>
                  <a:srgbClr val="C00000"/>
                </a:solidFill>
              </a:rPr>
              <a:t>(</a:t>
            </a:r>
            <a:r>
              <a:rPr lang="en-US" sz="2200" dirty="0" err="1" smtClean="0">
                <a:solidFill>
                  <a:srgbClr val="C00000"/>
                </a:solidFill>
              </a:rPr>
              <a:t>i</a:t>
            </a:r>
            <a:r>
              <a:rPr lang="en-US" sz="2200" dirty="0" smtClean="0">
                <a:solidFill>
                  <a:srgbClr val="C00000"/>
                </a:solidFill>
              </a:rPr>
              <a:t>) Simple pressure cooker or (ii) Complex chemical plant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It involves</a:t>
            </a:r>
          </a:p>
          <a:p>
            <a:pPr marL="514350" indent="-514350">
              <a:buAutoNum type="romanLcParenBoth"/>
            </a:pPr>
            <a:r>
              <a:rPr lang="en-US" sz="2200" dirty="0" smtClean="0">
                <a:solidFill>
                  <a:srgbClr val="7030A0"/>
                </a:solidFill>
              </a:rPr>
              <a:t>Examination of the resources (space, time, energy &amp; matter)</a:t>
            </a:r>
          </a:p>
          <a:p>
            <a:pPr marL="514350" indent="-514350">
              <a:buAutoNum type="romanLcParenBoth"/>
            </a:pPr>
            <a:r>
              <a:rPr lang="en-US" sz="2200" dirty="0" smtClean="0">
                <a:solidFill>
                  <a:srgbClr val="7030A0"/>
                </a:solidFill>
              </a:rPr>
              <a:t>Ensuring their optimum use</a:t>
            </a:r>
          </a:p>
          <a:p>
            <a:pPr marL="514350" indent="-514350" algn="l"/>
            <a:r>
              <a:rPr lang="en-US" sz="2200" dirty="0" smtClean="0">
                <a:solidFill>
                  <a:schemeClr val="tx1"/>
                </a:solidFill>
              </a:rPr>
              <a:t>Example:</a:t>
            </a:r>
          </a:p>
          <a:p>
            <a:pPr marL="514350" indent="-514350" algn="l"/>
            <a:r>
              <a:rPr lang="en-US" sz="2200" dirty="0">
                <a:solidFill>
                  <a:srgbClr val="7030A0"/>
                </a:solidFill>
              </a:rPr>
              <a:t>	</a:t>
            </a:r>
            <a:r>
              <a:rPr lang="en-US" sz="2200" dirty="0" smtClean="0">
                <a:solidFill>
                  <a:srgbClr val="7030A0"/>
                </a:solidFill>
              </a:rPr>
              <a:t>	</a:t>
            </a:r>
            <a:r>
              <a:rPr lang="en-US" sz="2200" dirty="0" smtClean="0">
                <a:solidFill>
                  <a:srgbClr val="FF0000"/>
                </a:solidFill>
              </a:rPr>
              <a:t>Designing a chemical reactor in such a way, that it </a:t>
            </a:r>
          </a:p>
          <a:p>
            <a:pPr marL="514350" indent="-514350" algn="l"/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smtClean="0">
                <a:solidFill>
                  <a:srgbClr val="FF0000"/>
                </a:solidFill>
              </a:rPr>
              <a:t>	</a:t>
            </a:r>
            <a:r>
              <a:rPr lang="en-US" sz="2200" dirty="0" smtClean="0">
                <a:solidFill>
                  <a:srgbClr val="00B050"/>
                </a:solidFill>
              </a:rPr>
              <a:t>occupies</a:t>
            </a:r>
          </a:p>
          <a:p>
            <a:pPr marL="514350" indent="-514350" algn="l"/>
            <a:r>
              <a:rPr lang="en-US" sz="2200" b="1" dirty="0" smtClean="0">
                <a:solidFill>
                  <a:srgbClr val="00B050"/>
                </a:solidFill>
              </a:rPr>
              <a:t>Least space </a:t>
            </a:r>
            <a:r>
              <a:rPr lang="en-US" sz="2200" dirty="0" smtClean="0">
                <a:solidFill>
                  <a:srgbClr val="00B050"/>
                </a:solidFill>
              </a:rPr>
              <a:t>consumes</a:t>
            </a:r>
          </a:p>
          <a:p>
            <a:pPr marL="514350" indent="-514350" algn="l"/>
            <a:r>
              <a:rPr lang="en-US" sz="2200" b="1" dirty="0" smtClean="0">
                <a:solidFill>
                  <a:srgbClr val="00B050"/>
                </a:solidFill>
              </a:rPr>
              <a:t>Least energy </a:t>
            </a:r>
            <a:r>
              <a:rPr lang="en-US" sz="2200" dirty="0" smtClean="0">
                <a:solidFill>
                  <a:srgbClr val="00B050"/>
                </a:solidFill>
              </a:rPr>
              <a:t>&amp; </a:t>
            </a:r>
          </a:p>
          <a:p>
            <a:pPr marL="514350" indent="-514350" algn="l"/>
            <a:r>
              <a:rPr lang="en-US" sz="2200" b="1" dirty="0" smtClean="0">
                <a:solidFill>
                  <a:srgbClr val="00B050"/>
                </a:solidFill>
              </a:rPr>
              <a:t>converts major fraction of raw material in to the desired product </a:t>
            </a:r>
            <a:r>
              <a:rPr lang="en-US" sz="2200" dirty="0" smtClean="0">
                <a:solidFill>
                  <a:srgbClr val="00B050"/>
                </a:solidFill>
              </a:rPr>
              <a:t>in </a:t>
            </a:r>
          </a:p>
          <a:p>
            <a:pPr marL="514350" indent="-514350" algn="l"/>
            <a:r>
              <a:rPr lang="en-US" sz="2200" b="1" dirty="0" smtClean="0">
                <a:solidFill>
                  <a:srgbClr val="00B050"/>
                </a:solidFill>
              </a:rPr>
              <a:t>Least time			</a:t>
            </a:r>
            <a:r>
              <a:rPr lang="en-US" sz="2000" b="1" dirty="0" smtClean="0">
                <a:solidFill>
                  <a:schemeClr val="tx1"/>
                </a:solidFill>
              </a:rPr>
              <a:t>(Optimally designed reactor)</a:t>
            </a:r>
          </a:p>
          <a:p>
            <a:pPr marL="514350" indent="-514350" algn="l"/>
            <a:r>
              <a:rPr lang="en-US" sz="2200" b="1" dirty="0" smtClean="0">
                <a:solidFill>
                  <a:schemeClr val="tx1"/>
                </a:solidFill>
              </a:rPr>
              <a:t>Main activities of an engineer</a:t>
            </a:r>
          </a:p>
          <a:p>
            <a:pPr marL="514350" indent="-514350" algn="l">
              <a:buAutoNum type="romanLcParenBoth"/>
            </a:pPr>
            <a:r>
              <a:rPr lang="en-US" sz="2200" b="1" dirty="0" smtClean="0">
                <a:solidFill>
                  <a:schemeClr val="tx1"/>
                </a:solidFill>
              </a:rPr>
              <a:t>Design and development of new systems and processes</a:t>
            </a:r>
          </a:p>
          <a:p>
            <a:pPr marL="514350" indent="-514350" algn="l">
              <a:buAutoNum type="romanLcParenBoth"/>
            </a:pPr>
            <a:r>
              <a:rPr lang="en-US" sz="2200" b="1" dirty="0" smtClean="0">
                <a:solidFill>
                  <a:schemeClr val="tx1"/>
                </a:solidFill>
              </a:rPr>
              <a:t>Improvement of the existing systems and processes </a:t>
            </a:r>
          </a:p>
          <a:p>
            <a:pPr marL="514350" indent="-514350" algn="l">
              <a:buAutoNum type="romanLcParenBoth"/>
            </a:pPr>
            <a:endParaRPr lang="en-US" sz="2200" b="1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sz="2200" b="1" dirty="0" smtClean="0">
              <a:solidFill>
                <a:srgbClr val="00B050"/>
              </a:solidFill>
            </a:endParaRPr>
          </a:p>
          <a:p>
            <a:pPr marL="514350" indent="-514350" algn="l"/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– Production of Ammonia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N</a:t>
            </a:r>
            <a:r>
              <a:rPr lang="en-US" sz="2400" baseline="-25000" dirty="0" smtClean="0">
                <a:solidFill>
                  <a:srgbClr val="C00000"/>
                </a:solidFill>
              </a:rPr>
              <a:t>2 </a:t>
            </a:r>
            <a:r>
              <a:rPr lang="en-US" sz="2400" dirty="0" smtClean="0">
                <a:solidFill>
                  <a:srgbClr val="C00000"/>
                </a:solidFill>
              </a:rPr>
              <a:t>+ 3H</a:t>
            </a:r>
            <a:r>
              <a:rPr lang="en-US" sz="2400" baseline="-25000" dirty="0" smtClean="0">
                <a:solidFill>
                  <a:srgbClr val="C00000"/>
                </a:solidFill>
              </a:rPr>
              <a:t>2         </a:t>
            </a:r>
            <a:r>
              <a:rPr lang="en-US" sz="3600" baseline="-25000" dirty="0" smtClean="0">
                <a:solidFill>
                  <a:srgbClr val="C00000"/>
                </a:solidFill>
              </a:rPr>
              <a:t>→</a:t>
            </a:r>
            <a:r>
              <a:rPr lang="en-US" sz="2400" baseline="-25000" dirty="0" smtClean="0">
                <a:solidFill>
                  <a:srgbClr val="C00000"/>
                </a:solidFill>
              </a:rPr>
              <a:t>          </a:t>
            </a:r>
            <a:r>
              <a:rPr lang="en-US" sz="2400" dirty="0" smtClean="0">
                <a:solidFill>
                  <a:srgbClr val="C00000"/>
                </a:solidFill>
              </a:rPr>
              <a:t>2NH</a:t>
            </a:r>
            <a:r>
              <a:rPr lang="en-US" sz="2400" baseline="-25000" dirty="0" smtClean="0">
                <a:solidFill>
                  <a:srgbClr val="C00000"/>
                </a:solidFill>
              </a:rPr>
              <a:t>3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763000" cy="48006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Before production we required to know the followings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Feasibility of the reaction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Reaction goes for completion or proceed only to a certain extent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What factors (P, T, Ratio of reactants, etc) governs the extents 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Energy required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	For raising the P &amp; T of the reactants to the desired level  &amp;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	To carry out the synthesis reaction 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Required cooling rate to condense it and to separate it  from  </a:t>
            </a:r>
          </a:p>
          <a:p>
            <a:pPr algn="l"/>
            <a:r>
              <a:rPr lang="en-US" sz="2400" dirty="0" smtClean="0">
                <a:solidFill>
                  <a:srgbClr val="7030A0"/>
                </a:solidFill>
              </a:rPr>
              <a:t>   </a:t>
            </a:r>
            <a:r>
              <a:rPr lang="en-US" sz="2400" dirty="0" err="1" smtClean="0">
                <a:solidFill>
                  <a:srgbClr val="7030A0"/>
                </a:solidFill>
              </a:rPr>
              <a:t>unreacted</a:t>
            </a:r>
            <a:r>
              <a:rPr lang="en-US" sz="2400" dirty="0" smtClean="0">
                <a:solidFill>
                  <a:srgbClr val="7030A0"/>
                </a:solidFill>
              </a:rPr>
              <a:t> material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Source of the required raw material</a:t>
            </a:r>
            <a:endParaRPr lang="en-US" sz="200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5344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/>
              <a:t>Availability of raw materials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</a:t>
            </a:r>
            <a:r>
              <a:rPr lang="en-US" sz="2400" b="1" dirty="0" smtClean="0">
                <a:solidFill>
                  <a:srgbClr val="C00000"/>
                </a:solidFill>
              </a:rPr>
              <a:t>Nitrogen</a:t>
            </a:r>
            <a:r>
              <a:rPr lang="en-US" sz="2400" b="1" dirty="0" smtClean="0"/>
              <a:t> </a:t>
            </a:r>
            <a:r>
              <a:rPr lang="en-US" sz="2400" dirty="0" smtClean="0"/>
              <a:t>– Available in abundance in the atmosphere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B050"/>
                </a:solidFill>
              </a:rPr>
              <a:t>Compress air to a sufficiently high pressure and cool for liquefaction and then distilled into nitrogen and oxygen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rgbClr val="7030A0"/>
                </a:solidFill>
              </a:rPr>
              <a:t>Q-Energy required for the compression and liquefaction 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133600"/>
            <a:ext cx="8763000" cy="45720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4600" dirty="0" smtClean="0">
                <a:solidFill>
                  <a:schemeClr val="tx1"/>
                </a:solidFill>
              </a:rPr>
              <a:t>(ii) </a:t>
            </a:r>
            <a:r>
              <a:rPr lang="en-US" sz="4600" b="1" dirty="0" smtClean="0">
                <a:solidFill>
                  <a:srgbClr val="C00000"/>
                </a:solidFill>
              </a:rPr>
              <a:t>Hydrogen</a:t>
            </a:r>
            <a:r>
              <a:rPr lang="en-US" sz="4600" dirty="0" smtClean="0">
                <a:solidFill>
                  <a:schemeClr val="tx1"/>
                </a:solidFill>
              </a:rPr>
              <a:t>- several ways for producing industrial hydrogen, like</a:t>
            </a:r>
          </a:p>
          <a:p>
            <a:pPr algn="l"/>
            <a:r>
              <a:rPr lang="en-US" sz="4600" dirty="0" smtClean="0">
                <a:solidFill>
                  <a:srgbClr val="002060"/>
                </a:solidFill>
              </a:rPr>
              <a:t>Electrolysis of water</a:t>
            </a:r>
          </a:p>
          <a:p>
            <a:pPr algn="l"/>
            <a:r>
              <a:rPr lang="en-US" sz="4600" dirty="0" smtClean="0">
                <a:solidFill>
                  <a:srgbClr val="00B050"/>
                </a:solidFill>
              </a:rPr>
              <a:t>Steam – Carbon Reaction (C + H</a:t>
            </a:r>
            <a:r>
              <a:rPr lang="en-US" sz="4600" baseline="-25000" dirty="0" smtClean="0">
                <a:solidFill>
                  <a:srgbClr val="00B050"/>
                </a:solidFill>
              </a:rPr>
              <a:t>2</a:t>
            </a:r>
            <a:r>
              <a:rPr lang="en-US" sz="4600" dirty="0" smtClean="0">
                <a:solidFill>
                  <a:srgbClr val="00B050"/>
                </a:solidFill>
              </a:rPr>
              <a:t>O → Co + H</a:t>
            </a:r>
            <a:r>
              <a:rPr lang="en-US" sz="4600" baseline="-25000" dirty="0" smtClean="0">
                <a:solidFill>
                  <a:srgbClr val="00B050"/>
                </a:solidFill>
              </a:rPr>
              <a:t>2</a:t>
            </a:r>
            <a:r>
              <a:rPr lang="en-US" sz="4600" dirty="0" smtClean="0">
                <a:solidFill>
                  <a:srgbClr val="00B050"/>
                </a:solidFill>
              </a:rPr>
              <a:t>)(CO + H</a:t>
            </a:r>
            <a:r>
              <a:rPr lang="en-US" sz="4600" baseline="-25000" dirty="0" smtClean="0">
                <a:solidFill>
                  <a:srgbClr val="00B050"/>
                </a:solidFill>
              </a:rPr>
              <a:t>2</a:t>
            </a:r>
            <a:r>
              <a:rPr lang="en-US" sz="4600" dirty="0" smtClean="0">
                <a:solidFill>
                  <a:srgbClr val="00B050"/>
                </a:solidFill>
              </a:rPr>
              <a:t>O → Co</a:t>
            </a:r>
            <a:r>
              <a:rPr lang="en-US" sz="4600" baseline="-25000" dirty="0" smtClean="0">
                <a:solidFill>
                  <a:srgbClr val="00B050"/>
                </a:solidFill>
              </a:rPr>
              <a:t>2</a:t>
            </a:r>
            <a:r>
              <a:rPr lang="en-US" sz="4600" dirty="0" smtClean="0">
                <a:solidFill>
                  <a:srgbClr val="00B050"/>
                </a:solidFill>
              </a:rPr>
              <a:t> + H</a:t>
            </a:r>
            <a:r>
              <a:rPr lang="en-US" sz="4600" baseline="-25000" dirty="0" smtClean="0">
                <a:solidFill>
                  <a:srgbClr val="00B050"/>
                </a:solidFill>
              </a:rPr>
              <a:t>2</a:t>
            </a:r>
            <a:r>
              <a:rPr lang="en-US" sz="4600" dirty="0" smtClean="0">
                <a:solidFill>
                  <a:srgbClr val="00B050"/>
                </a:solidFill>
              </a:rPr>
              <a:t>)</a:t>
            </a:r>
          </a:p>
          <a:p>
            <a:pPr algn="l"/>
            <a:r>
              <a:rPr lang="en-US" sz="4600" dirty="0" smtClean="0">
                <a:solidFill>
                  <a:srgbClr val="00B050"/>
                </a:solidFill>
              </a:rPr>
              <a:t>Methane – Steam Reaction (CH</a:t>
            </a:r>
            <a:r>
              <a:rPr lang="en-US" sz="4600" baseline="-25000" dirty="0" smtClean="0">
                <a:solidFill>
                  <a:srgbClr val="00B050"/>
                </a:solidFill>
              </a:rPr>
              <a:t>4</a:t>
            </a:r>
            <a:r>
              <a:rPr lang="en-US" sz="4600" dirty="0" smtClean="0">
                <a:solidFill>
                  <a:srgbClr val="00B050"/>
                </a:solidFill>
              </a:rPr>
              <a:t> + H</a:t>
            </a:r>
            <a:r>
              <a:rPr lang="en-US" sz="4600" baseline="-25000" dirty="0" smtClean="0">
                <a:solidFill>
                  <a:srgbClr val="00B050"/>
                </a:solidFill>
              </a:rPr>
              <a:t>2</a:t>
            </a:r>
            <a:r>
              <a:rPr lang="en-US" sz="4600" dirty="0" smtClean="0">
                <a:solidFill>
                  <a:srgbClr val="00B050"/>
                </a:solidFill>
              </a:rPr>
              <a:t>O → Co + 3H</a:t>
            </a:r>
            <a:r>
              <a:rPr lang="en-US" sz="4600" baseline="-25000" dirty="0" smtClean="0">
                <a:solidFill>
                  <a:srgbClr val="00B050"/>
                </a:solidFill>
              </a:rPr>
              <a:t>2</a:t>
            </a:r>
            <a:r>
              <a:rPr lang="en-US" sz="4600" dirty="0" smtClean="0">
                <a:solidFill>
                  <a:srgbClr val="00B050"/>
                </a:solidFill>
              </a:rPr>
              <a:t>) (CO + H</a:t>
            </a:r>
            <a:r>
              <a:rPr lang="en-US" sz="4600" baseline="-25000" dirty="0" smtClean="0">
                <a:solidFill>
                  <a:srgbClr val="00B050"/>
                </a:solidFill>
              </a:rPr>
              <a:t>2</a:t>
            </a:r>
            <a:r>
              <a:rPr lang="en-US" sz="4600" dirty="0" smtClean="0">
                <a:solidFill>
                  <a:srgbClr val="00B050"/>
                </a:solidFill>
              </a:rPr>
              <a:t>O → Co</a:t>
            </a:r>
            <a:r>
              <a:rPr lang="en-US" sz="4600" baseline="-25000" dirty="0" smtClean="0">
                <a:solidFill>
                  <a:srgbClr val="00B050"/>
                </a:solidFill>
              </a:rPr>
              <a:t>2</a:t>
            </a:r>
            <a:r>
              <a:rPr lang="en-US" sz="4600" dirty="0" smtClean="0">
                <a:solidFill>
                  <a:srgbClr val="00B050"/>
                </a:solidFill>
              </a:rPr>
              <a:t> + H</a:t>
            </a:r>
            <a:r>
              <a:rPr lang="en-US" sz="4600" baseline="-25000" dirty="0" smtClean="0">
                <a:solidFill>
                  <a:srgbClr val="00B050"/>
                </a:solidFill>
              </a:rPr>
              <a:t>2</a:t>
            </a:r>
            <a:r>
              <a:rPr lang="en-US" sz="4600" dirty="0" smtClean="0">
                <a:solidFill>
                  <a:srgbClr val="00B050"/>
                </a:solidFill>
              </a:rPr>
              <a:t>)</a:t>
            </a:r>
          </a:p>
          <a:p>
            <a:pPr algn="l"/>
            <a:r>
              <a:rPr lang="en-US" sz="4600" dirty="0" smtClean="0">
                <a:solidFill>
                  <a:srgbClr val="7030A0"/>
                </a:solidFill>
              </a:rPr>
              <a:t>Q-Which process can be proffered ? </a:t>
            </a:r>
            <a:r>
              <a:rPr lang="en-US" sz="4600" dirty="0" smtClean="0">
                <a:solidFill>
                  <a:schemeClr val="tx1"/>
                </a:solidFill>
              </a:rPr>
              <a:t>(least energy consumption)</a:t>
            </a:r>
          </a:p>
          <a:p>
            <a:pPr algn="l"/>
            <a:endParaRPr lang="en-US" sz="4600" dirty="0" smtClean="0">
              <a:solidFill>
                <a:schemeClr val="tx1"/>
              </a:solidFill>
            </a:endParaRPr>
          </a:p>
          <a:p>
            <a:pPr algn="l"/>
            <a:r>
              <a:rPr lang="en-US" sz="4600" dirty="0" smtClean="0">
                <a:solidFill>
                  <a:schemeClr val="tx1"/>
                </a:solidFill>
              </a:rPr>
              <a:t>In general questions arises about </a:t>
            </a:r>
          </a:p>
          <a:p>
            <a:pPr algn="l"/>
            <a:r>
              <a:rPr lang="en-US" sz="4600" b="1" dirty="0" smtClean="0">
                <a:solidFill>
                  <a:srgbClr val="C00000"/>
                </a:solidFill>
              </a:rPr>
              <a:t>Feasibility </a:t>
            </a:r>
          </a:p>
          <a:p>
            <a:pPr algn="l"/>
            <a:r>
              <a:rPr lang="en-US" sz="4600" b="1" dirty="0" smtClean="0">
                <a:solidFill>
                  <a:srgbClr val="C00000"/>
                </a:solidFill>
              </a:rPr>
              <a:t>Energy required</a:t>
            </a:r>
          </a:p>
          <a:p>
            <a:pPr algn="l"/>
            <a:r>
              <a:rPr lang="en-US" sz="4600" b="1" dirty="0" smtClean="0">
                <a:solidFill>
                  <a:srgbClr val="C00000"/>
                </a:solidFill>
              </a:rPr>
              <a:t>Extent the change take place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5100" dirty="0" smtClean="0">
                <a:solidFill>
                  <a:srgbClr val="FF0000"/>
                </a:solidFill>
              </a:rPr>
              <a:t>If an engineer can give the answers of these questions, he will be able to design and develop new processes and / or improve the existing one.</a:t>
            </a:r>
          </a:p>
          <a:p>
            <a:pPr algn="l"/>
            <a:endParaRPr lang="en-US" sz="5100" dirty="0" smtClean="0">
              <a:solidFill>
                <a:schemeClr val="tx1"/>
              </a:solidFill>
            </a:endParaRPr>
          </a:p>
          <a:p>
            <a:pPr algn="l"/>
            <a:endParaRPr lang="en-US" sz="22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 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216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MSE – S201 Thermodynamics and Kinetics of Materials</vt:lpstr>
      <vt:lpstr>Thermodynamics of Materials</vt:lpstr>
      <vt:lpstr>Application of Thermodynamics Principles</vt:lpstr>
      <vt:lpstr>Example – Production of Ammonia N2 + 3H2         →          2NH3</vt:lpstr>
      <vt:lpstr>Availability of raw materials (i) Nitrogen – Available in abundance in the atmosphere Compress air to a sufficiently high pressure and cool for liquefaction and then distilled into nitrogen and oxygen Q-Energy required for the compression and liquefaction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 – S201 Thermodynamics and Kinetics of Materials</dc:title>
  <dc:creator>lenovo</dc:creator>
  <cp:lastModifiedBy>lenovo</cp:lastModifiedBy>
  <cp:revision>144</cp:revision>
  <dcterms:created xsi:type="dcterms:W3CDTF">2020-07-22T06:23:36Z</dcterms:created>
  <dcterms:modified xsi:type="dcterms:W3CDTF">2020-08-20T14:57:54Z</dcterms:modified>
</cp:coreProperties>
</file>