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C7945-36C3-4E40-AFF5-2897043B9147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5A8C1-73B7-4E6A-89F3-17DD1C883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762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Thermodynamics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838200"/>
            <a:ext cx="8991600" cy="58674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is the science dealing with</a:t>
            </a:r>
          </a:p>
          <a:p>
            <a:pPr algn="l"/>
            <a:r>
              <a:rPr lang="en-US" sz="2600" dirty="0" smtClean="0">
                <a:solidFill>
                  <a:srgbClr val="C00000"/>
                </a:solidFill>
              </a:rPr>
              <a:t>	Energy and its transformation</a:t>
            </a:r>
          </a:p>
          <a:p>
            <a:pPr algn="l"/>
            <a:r>
              <a:rPr lang="en-US" sz="2600" dirty="0" smtClean="0">
                <a:solidFill>
                  <a:srgbClr val="C00000"/>
                </a:solidFill>
              </a:rPr>
              <a:t>	Feasibility of a process &amp;</a:t>
            </a:r>
          </a:p>
          <a:p>
            <a:pPr algn="l"/>
            <a:r>
              <a:rPr lang="en-US" sz="2600" dirty="0" smtClean="0">
                <a:solidFill>
                  <a:srgbClr val="C00000"/>
                </a:solidFill>
              </a:rPr>
              <a:t>	Equilibrium processes</a:t>
            </a:r>
          </a:p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rgbClr val="7030A0"/>
                </a:solidFill>
              </a:rPr>
              <a:t>deals with the relationship  between heat and work and the   </a:t>
            </a:r>
          </a:p>
          <a:p>
            <a:pPr algn="l"/>
            <a:r>
              <a:rPr lang="en-US" sz="2600" dirty="0" smtClean="0">
                <a:solidFill>
                  <a:srgbClr val="7030A0"/>
                </a:solidFill>
              </a:rPr>
              <a:t>  properties of systems in equilibrium</a:t>
            </a:r>
          </a:p>
          <a:p>
            <a:pPr algn="l"/>
            <a:endParaRPr lang="en-US" sz="2600" dirty="0" smtClean="0">
              <a:solidFill>
                <a:srgbClr val="7030A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7030A0"/>
                </a:solidFill>
              </a:rPr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deals with the study of </a:t>
            </a:r>
          </a:p>
          <a:p>
            <a:pPr algn="l"/>
            <a:r>
              <a:rPr lang="en-US" sz="2600" dirty="0" smtClean="0">
                <a:solidFill>
                  <a:srgbClr val="00B050"/>
                </a:solidFill>
              </a:rPr>
              <a:t>  energy and its transformation and </a:t>
            </a:r>
          </a:p>
          <a:p>
            <a:pPr algn="l"/>
            <a:r>
              <a:rPr lang="en-US" sz="2600" dirty="0" smtClean="0">
                <a:solidFill>
                  <a:srgbClr val="00B050"/>
                </a:solidFill>
              </a:rPr>
              <a:t>  used to determine the feasibility of the given process, </a:t>
            </a:r>
          </a:p>
          <a:p>
            <a:pPr algn="l"/>
            <a:r>
              <a:rPr lang="en-US" sz="2600" dirty="0" smtClean="0">
                <a:solidFill>
                  <a:srgbClr val="00B050"/>
                </a:solidFill>
              </a:rPr>
              <a:t>  the energy required to carry out the process and </a:t>
            </a:r>
          </a:p>
          <a:p>
            <a:pPr algn="l"/>
            <a:r>
              <a:rPr lang="en-US" sz="2600" dirty="0" smtClean="0">
                <a:solidFill>
                  <a:srgbClr val="00B050"/>
                </a:solidFill>
              </a:rPr>
              <a:t>  the limit / extent to which the process/change can take place. </a:t>
            </a:r>
          </a:p>
          <a:p>
            <a:pPr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91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Boundary or wall</a:t>
            </a:r>
          </a:p>
          <a:p>
            <a:r>
              <a:rPr lang="en-US" sz="2600" dirty="0" smtClean="0"/>
              <a:t>By which system and its surroundings are separated 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Movable wall </a:t>
            </a:r>
            <a:r>
              <a:rPr lang="en-US" sz="2600" dirty="0" smtClean="0"/>
              <a:t>– Allows to change in volume 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Rigid Wall </a:t>
            </a:r>
            <a:r>
              <a:rPr lang="en-US" sz="2600" dirty="0" smtClean="0"/>
              <a:t>– Does not allows to change in volume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</a:t>
            </a:r>
            <a:r>
              <a:rPr lang="en-US" sz="2600" dirty="0" err="1" smtClean="0">
                <a:solidFill>
                  <a:srgbClr val="FF0000"/>
                </a:solidFill>
              </a:rPr>
              <a:t>Diathermal</a:t>
            </a:r>
            <a:r>
              <a:rPr lang="en-US" sz="2600" dirty="0" smtClean="0">
                <a:solidFill>
                  <a:srgbClr val="FF0000"/>
                </a:solidFill>
              </a:rPr>
              <a:t> Wall </a:t>
            </a:r>
            <a:r>
              <a:rPr lang="en-US" sz="2600" dirty="0" smtClean="0"/>
              <a:t>- Allows to change in energy </a:t>
            </a:r>
            <a:r>
              <a:rPr lang="en-US" sz="2000" dirty="0" smtClean="0"/>
              <a:t>(in the form of heat)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Adiabatic Wall </a:t>
            </a:r>
            <a:r>
              <a:rPr lang="en-US" sz="2600" dirty="0" smtClean="0"/>
              <a:t>– Does not allows to change in energy </a:t>
            </a:r>
            <a:r>
              <a:rPr lang="en-US" sz="1200" dirty="0" smtClean="0"/>
              <a:t>(in the form of heat)</a:t>
            </a:r>
          </a:p>
          <a:p>
            <a:r>
              <a:rPr lang="en-US" sz="2400" dirty="0" smtClean="0"/>
              <a:t>Restrictive or nonrestrictive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extensive parameters </a:t>
            </a:r>
          </a:p>
          <a:p>
            <a:r>
              <a:rPr lang="en-US" sz="2400" dirty="0" smtClean="0"/>
              <a:t>The system can be made to under go a change by manipulating the nature of the wall enclosing the system.</a:t>
            </a:r>
          </a:p>
          <a:p>
            <a:r>
              <a:rPr lang="en-US" sz="2400" dirty="0" smtClean="0"/>
              <a:t>A system enclosed by an adiabatic wall can exchange energy in the form of work with its surroundings.</a:t>
            </a:r>
          </a:p>
          <a:p>
            <a:r>
              <a:rPr lang="en-US" sz="2400" dirty="0" smtClean="0"/>
              <a:t>A system enclosed by a rigid and adiabatic wall can not exchange energy either in the form of work or heat with its surroundings.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00B050"/>
                </a:solidFill>
              </a:rPr>
              <a:t>Applicable to all type of systems (simple  / complex)</a:t>
            </a:r>
          </a:p>
          <a:p>
            <a:endParaRPr lang="en-US" sz="2600" dirty="0" smtClean="0">
              <a:solidFill>
                <a:srgbClr val="FF0000"/>
              </a:solidFill>
            </a:endParaRPr>
          </a:p>
          <a:p>
            <a:r>
              <a:rPr lang="en-US" sz="2600" dirty="0" smtClean="0">
                <a:solidFill>
                  <a:srgbClr val="FF0000"/>
                </a:solidFill>
              </a:rPr>
              <a:t>Formalized by 		Joule (1818 – 1889)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				Kelvin (1824 – 1907)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				</a:t>
            </a:r>
            <a:r>
              <a:rPr lang="en-US" sz="2600" dirty="0" err="1" smtClean="0">
                <a:solidFill>
                  <a:srgbClr val="FF0000"/>
                </a:solidFill>
              </a:rPr>
              <a:t>Clausius</a:t>
            </a:r>
            <a:r>
              <a:rPr lang="en-US" sz="2600" dirty="0" smtClean="0">
                <a:solidFill>
                  <a:srgbClr val="FF0000"/>
                </a:solidFill>
              </a:rPr>
              <a:t> (1822 – 1888)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				Carnot (1792 – 1832)</a:t>
            </a:r>
          </a:p>
          <a:p>
            <a:pPr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					Gibbs (1839 – 1903)</a:t>
            </a:r>
          </a:p>
          <a:p>
            <a:endParaRPr lang="en-US" sz="2600" dirty="0" smtClean="0">
              <a:solidFill>
                <a:srgbClr val="7030A0"/>
              </a:solidFill>
            </a:endParaRPr>
          </a:p>
          <a:p>
            <a:r>
              <a:rPr lang="en-US" sz="2600" dirty="0" smtClean="0">
                <a:solidFill>
                  <a:srgbClr val="7030A0"/>
                </a:solidFill>
              </a:rPr>
              <a:t>Extensively used in all branches of science &amp; Engineering</a:t>
            </a:r>
          </a:p>
          <a:p>
            <a:pPr>
              <a:buNone/>
            </a:pPr>
            <a:r>
              <a:rPr lang="en-US" sz="2600" dirty="0" smtClean="0">
                <a:solidFill>
                  <a:srgbClr val="7030A0"/>
                </a:solidFill>
              </a:rPr>
              <a:t>	to analyze practical and chemical changes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5333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Principles of  Thermodynamics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85800"/>
            <a:ext cx="8458200" cy="556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Zeroth</a:t>
            </a:r>
            <a:r>
              <a:rPr lang="en-US" sz="2400" b="1" dirty="0" smtClean="0">
                <a:solidFill>
                  <a:srgbClr val="C00000"/>
                </a:solidFill>
              </a:rPr>
              <a:t> law of Thermodynamics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Deals with the thermal equilibrium and provides a means 	for measuring temperature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First law of Thermodynamics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Deals with the conservation of the energy and introduces 	the concept of internal energy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Second law of Thermodynamics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Deals with the conversion of internal energy of matter into work and provides a means to evaluate the performance of various processes. It also tells about the feasibility of the processes and introduces the concept of entropy.</a:t>
            </a:r>
            <a:r>
              <a:rPr lang="en-US" sz="2400" b="1" dirty="0" smtClean="0">
                <a:solidFill>
                  <a:srgbClr val="00B050"/>
                </a:solidFill>
              </a:rPr>
              <a:t> 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 Third law of Thermodynamics</a:t>
            </a:r>
          </a:p>
          <a:p>
            <a:pPr algn="l"/>
            <a:r>
              <a:rPr lang="en-US" sz="2400" b="1" dirty="0" smtClean="0">
                <a:solidFill>
                  <a:srgbClr val="00B050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Defines the absolute zero of entropy.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Principles of  Thermodynamics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Autofit/>
          </a:bodyPr>
          <a:lstStyle/>
          <a:p>
            <a:r>
              <a:rPr lang="en-US" sz="2200" b="1" dirty="0" err="1" smtClean="0">
                <a:solidFill>
                  <a:srgbClr val="C00000"/>
                </a:solidFill>
              </a:rPr>
              <a:t>Zeroth</a:t>
            </a:r>
            <a:r>
              <a:rPr lang="en-US" sz="2200" b="1" dirty="0" smtClean="0">
                <a:solidFill>
                  <a:srgbClr val="C00000"/>
                </a:solidFill>
              </a:rPr>
              <a:t> law of Thermodynamics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000" dirty="0" smtClean="0"/>
              <a:t>If each of the two given systems 1 &amp; 2 are in thermal equilibrium with a third system 3, then the two systems 1 &amp; 2 are in thermal equilibrium with each other.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First law of Thermodynamics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000" dirty="0" smtClean="0"/>
              <a:t>Energy can neither be created nor destroyed, it can be transformed from one form to another.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Second law of Thermodynamics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000" dirty="0" smtClean="0"/>
              <a:t>(a) It is impossible to construct a machine working in cycles which will transfer heat from a lower temperature to a higher temperature without the aid of an external agency. </a:t>
            </a:r>
          </a:p>
          <a:p>
            <a:pPr>
              <a:buNone/>
            </a:pPr>
            <a:r>
              <a:rPr lang="en-US" sz="2000" dirty="0" smtClean="0"/>
              <a:t>	(b) Heat can not be completely converted into work without leaving changes either in the system or in the surroundings.</a:t>
            </a:r>
          </a:p>
          <a:p>
            <a:r>
              <a:rPr lang="en-US" sz="2200" b="1" dirty="0" smtClean="0">
                <a:solidFill>
                  <a:srgbClr val="C00000"/>
                </a:solidFill>
              </a:rPr>
              <a:t>Third law of Thermodynamics</a:t>
            </a:r>
          </a:p>
          <a:p>
            <a:pPr>
              <a:buNone/>
            </a:pPr>
            <a:r>
              <a:rPr lang="en-US" sz="2200" b="1" dirty="0" smtClean="0">
                <a:solidFill>
                  <a:srgbClr val="00B050"/>
                </a:solidFill>
              </a:rPr>
              <a:t>	</a:t>
            </a:r>
            <a:r>
              <a:rPr lang="en-US" sz="2000" dirty="0" smtClean="0"/>
              <a:t>At absolute zero of temperature, the entropy of every substance may become zero &amp; it does become zero in case of a perfectly crystalline solids. 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563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Laws of Thermodynamics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are based on logical reasoning and they are deduced from experimental results gathered over centuries.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are universally  accepted because so far no experimental evidence is available which casts any doubt on the validity of these laws.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can not be deduced or produced directly using mathematical theorems. 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enables to explain most of the phenomenon like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002060"/>
                </a:solidFill>
              </a:rPr>
              <a:t>To predict the behavior of materials and systems under varying conditions  &amp;</a:t>
            </a:r>
          </a:p>
          <a:p>
            <a:pPr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Design beautiful systems that work wonders – automobiles, refrigerators, air-conditioners, etc 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algn="l"/>
            <a:r>
              <a:rPr lang="en-US" sz="3200" dirty="0" smtClean="0"/>
              <a:t>Two different approaches </a:t>
            </a:r>
            <a:r>
              <a:rPr lang="en-US" sz="1800" dirty="0" smtClean="0"/>
              <a:t>(to study Thermodynamics)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000" dirty="0" smtClean="0">
                <a:solidFill>
                  <a:srgbClr val="FF0000"/>
                </a:solidFill>
              </a:rPr>
              <a:t>Macroscopic</a:t>
            </a:r>
            <a:r>
              <a:rPr lang="en-US" sz="3000" dirty="0" smtClean="0"/>
              <a:t>       			</a:t>
            </a:r>
            <a:r>
              <a:rPr lang="en-US" sz="3000" dirty="0" smtClean="0">
                <a:solidFill>
                  <a:srgbClr val="FF0000"/>
                </a:solidFill>
              </a:rPr>
              <a:t>Microscopic</a:t>
            </a:r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Ex- Suppose a certain amount of gas is trapped in a cylindrical container</a:t>
            </a:r>
          </a:p>
          <a:p>
            <a:pPr>
              <a:buNone/>
            </a:pPr>
            <a:r>
              <a:rPr lang="en-US" sz="2200" dirty="0" smtClean="0"/>
              <a:t>Pressure, Volume, Temperature,                  Gas consists a large no. of small </a:t>
            </a:r>
          </a:p>
          <a:p>
            <a:pPr>
              <a:buNone/>
            </a:pPr>
            <a:r>
              <a:rPr lang="en-US" sz="2200" dirty="0" smtClean="0"/>
              <a:t>Composition can be  measured                    particles each of which moves </a:t>
            </a: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State of the gas -  P, V, T </a:t>
            </a:r>
            <a:r>
              <a:rPr lang="en-US" dirty="0" smtClean="0"/>
              <a:t>	           </a:t>
            </a:r>
            <a:r>
              <a:rPr lang="en-US" sz="2000" dirty="0" smtClean="0"/>
              <a:t>at random with independent velocity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Space averaged characteristics</a:t>
            </a:r>
            <a:r>
              <a:rPr lang="en-US" sz="2400" dirty="0" smtClean="0"/>
              <a:t>     	 </a:t>
            </a:r>
            <a:r>
              <a:rPr lang="en-US" sz="2000" dirty="0" smtClean="0"/>
              <a:t>The state of each particle can be </a:t>
            </a:r>
          </a:p>
          <a:p>
            <a:pPr>
              <a:buNone/>
            </a:pPr>
            <a:r>
              <a:rPr lang="en-US" sz="2000" dirty="0" smtClean="0"/>
              <a:t>(Properties of the gas under consideration	 specified in terms of the </a:t>
            </a:r>
          </a:p>
          <a:p>
            <a:pPr>
              <a:buNone/>
            </a:pPr>
            <a:r>
              <a:rPr lang="en-US" sz="2000" dirty="0" smtClean="0"/>
              <a:t>  at a particular instant)			 </a:t>
            </a:r>
            <a:r>
              <a:rPr lang="en-US" sz="2000" b="1" dirty="0" smtClean="0">
                <a:solidFill>
                  <a:srgbClr val="7030A0"/>
                </a:solidFill>
              </a:rPr>
              <a:t>Position coordinates (x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i</a:t>
            </a:r>
            <a:r>
              <a:rPr lang="en-US" sz="2000" b="1" dirty="0" smtClean="0">
                <a:solidFill>
                  <a:srgbClr val="7030A0"/>
                </a:solidFill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</a:rPr>
              <a:t>y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2000" b="1" dirty="0" smtClean="0">
                <a:solidFill>
                  <a:srgbClr val="7030A0"/>
                </a:solidFill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</a:rPr>
              <a:t>z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i</a:t>
            </a:r>
            <a:r>
              <a:rPr lang="en-US" sz="2000" b="1" dirty="0" smtClean="0">
                <a:solidFill>
                  <a:srgbClr val="7030A0"/>
                </a:solidFill>
              </a:rPr>
              <a:t>)  &amp;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				</a:t>
            </a:r>
            <a:r>
              <a:rPr lang="en-US" sz="2000" b="1" dirty="0" smtClean="0">
                <a:solidFill>
                  <a:srgbClr val="7030A0"/>
                </a:solidFill>
              </a:rPr>
              <a:t> Momentum coordinates (</a:t>
            </a:r>
            <a:r>
              <a:rPr lang="en-US" sz="2000" b="1" dirty="0" err="1" smtClean="0">
                <a:solidFill>
                  <a:srgbClr val="7030A0"/>
                </a:solidFill>
              </a:rPr>
              <a:t>p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xi</a:t>
            </a:r>
            <a:r>
              <a:rPr lang="en-US" sz="2000" b="1" dirty="0" smtClean="0">
                <a:solidFill>
                  <a:srgbClr val="7030A0"/>
                </a:solidFill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</a:rPr>
              <a:t>p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yi</a:t>
            </a:r>
            <a:r>
              <a:rPr lang="en-US" sz="2000" b="1" dirty="0" smtClean="0">
                <a:solidFill>
                  <a:srgbClr val="7030A0"/>
                </a:solidFill>
              </a:rPr>
              <a:t>, </a:t>
            </a:r>
            <a:r>
              <a:rPr lang="en-US" sz="2000" b="1" dirty="0" err="1" smtClean="0">
                <a:solidFill>
                  <a:srgbClr val="7030A0"/>
                </a:solidFill>
              </a:rPr>
              <a:t>p</a:t>
            </a:r>
            <a:r>
              <a:rPr lang="en-US" sz="2000" b="1" baseline="-25000" dirty="0" err="1" smtClean="0">
                <a:solidFill>
                  <a:srgbClr val="7030A0"/>
                </a:solidFill>
              </a:rPr>
              <a:t>zi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 						 Or  by wave function </a:t>
            </a:r>
            <a:r>
              <a:rPr lang="el-GR" sz="2000" b="1" dirty="0" smtClean="0">
                <a:solidFill>
                  <a:srgbClr val="7030A0"/>
                </a:solidFill>
              </a:rPr>
              <a:t>Ψ</a:t>
            </a:r>
            <a:r>
              <a:rPr lang="en-US" sz="2000" b="1" dirty="0" smtClean="0">
                <a:solidFill>
                  <a:srgbClr val="7030A0"/>
                </a:solidFill>
              </a:rPr>
              <a:t>(</a:t>
            </a:r>
            <a:r>
              <a:rPr lang="en-US" sz="2000" b="1" dirty="0" err="1" smtClean="0">
                <a:solidFill>
                  <a:srgbClr val="7030A0"/>
                </a:solidFill>
              </a:rPr>
              <a:t>x,y,z,t</a:t>
            </a:r>
            <a:r>
              <a:rPr lang="en-US" sz="2000" b="1" dirty="0" smtClean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						</a:t>
            </a:r>
            <a:r>
              <a:rPr lang="en-US" sz="2400" dirty="0" smtClean="0">
                <a:solidFill>
                  <a:srgbClr val="C00000"/>
                </a:solidFill>
              </a:rPr>
              <a:t>Time averaged characteristics</a:t>
            </a:r>
          </a:p>
          <a:p>
            <a:pPr>
              <a:buNone/>
            </a:pPr>
            <a:r>
              <a:rPr lang="en-US" sz="2000" dirty="0" smtClean="0"/>
              <a:t>						(Since the state of individual particle 					  varies continuously with time)</a:t>
            </a:r>
          </a:p>
          <a:p>
            <a:pPr>
              <a:buNone/>
            </a:pPr>
            <a:endParaRPr lang="en-US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800" dirty="0" smtClean="0"/>
              <a:t>						</a:t>
            </a: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2309813" y="3862388"/>
            <a:ext cx="45259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3976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Summary - macroscopic and microscopic approach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Macroscopic approach</a:t>
            </a:r>
          </a:p>
          <a:p>
            <a:pPr lvl="1"/>
            <a:r>
              <a:rPr lang="en-US" sz="2400" dirty="0" smtClean="0">
                <a:solidFill>
                  <a:srgbClr val="7030A0"/>
                </a:solidFill>
              </a:rPr>
              <a:t>The structure of matter is not considered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Only a few variables are used to describe the state of the matter under consideration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The values of the variables used to describe the state of the matter are easily measurable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Microscopic approach</a:t>
            </a:r>
          </a:p>
          <a:p>
            <a:pPr lvl="1"/>
            <a:r>
              <a:rPr lang="en-US" sz="2400" dirty="0" smtClean="0">
                <a:solidFill>
                  <a:srgbClr val="7030A0"/>
                </a:solidFill>
              </a:rPr>
              <a:t>A knowledge of the structure of matter is essential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 large number of variables are required for a complete specification of the state of matter under consideration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The variables used to describe the state of matter can not be measured easily and precisely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87362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The materials on which we focus our attention</a:t>
            </a:r>
          </a:p>
          <a:p>
            <a:r>
              <a:rPr lang="en-US" sz="2200" dirty="0" smtClean="0"/>
              <a:t>Subject of discussion or analysis </a:t>
            </a:r>
          </a:p>
          <a:p>
            <a:r>
              <a:rPr lang="en-US" sz="2200" dirty="0" smtClean="0"/>
              <a:t>Material under consideration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Thermodynamic System</a:t>
            </a:r>
          </a:p>
          <a:p>
            <a:r>
              <a:rPr lang="en-US" sz="2200" dirty="0" smtClean="0"/>
              <a:t>Definite quantity of matter bounded by some closed surface</a:t>
            </a:r>
          </a:p>
          <a:p>
            <a:r>
              <a:rPr lang="en-US" sz="2200" dirty="0" smtClean="0"/>
              <a:t>A part of the universe which is selected for study and is separated from the rest of the universe by a definite boundary </a:t>
            </a:r>
          </a:p>
          <a:p>
            <a:pPr>
              <a:buNone/>
            </a:pPr>
            <a:r>
              <a:rPr lang="en-US" sz="2600" b="1" dirty="0" smtClean="0">
                <a:solidFill>
                  <a:srgbClr val="C00000"/>
                </a:solidFill>
              </a:rPr>
              <a:t>System Properties</a:t>
            </a:r>
          </a:p>
          <a:p>
            <a:r>
              <a:rPr lang="en-US" sz="2200" dirty="0" smtClean="0"/>
              <a:t>The choice of a system and its boundary is largely decided by convenience and not by any principle.</a:t>
            </a:r>
          </a:p>
          <a:p>
            <a:r>
              <a:rPr lang="en-US" sz="2200" dirty="0" smtClean="0"/>
              <a:t>It is decided by the analyst depending on the particular problem at hand.</a:t>
            </a: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198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choice of the system may differ from person to person performing the analysis</a:t>
            </a:r>
          </a:p>
          <a:p>
            <a:r>
              <a:rPr lang="en-US" sz="2600" dirty="0" smtClean="0"/>
              <a:t> The boundary surface may change in shape as well as in size when the system undergoes a change.</a:t>
            </a:r>
          </a:p>
          <a:p>
            <a:r>
              <a:rPr lang="en-US" sz="2600" dirty="0" smtClean="0"/>
              <a:t>The boundary need not necessarily be real either it can be imaginary.</a:t>
            </a:r>
          </a:p>
          <a:p>
            <a:r>
              <a:rPr lang="en-US" sz="2600" dirty="0" smtClean="0"/>
              <a:t>The quantity of the material constituting the system must remain constant (control mass system).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Surroundings</a:t>
            </a:r>
          </a:p>
          <a:p>
            <a:r>
              <a:rPr lang="en-US" sz="2600" dirty="0" smtClean="0"/>
              <a:t>The combination of matter and space outside the system.</a:t>
            </a:r>
          </a:p>
          <a:p>
            <a:r>
              <a:rPr lang="en-US" sz="2600" dirty="0" smtClean="0"/>
              <a:t>The material which is not included in the system boundary.</a:t>
            </a:r>
          </a:p>
          <a:p>
            <a:r>
              <a:rPr lang="en-US" sz="2600" dirty="0" smtClean="0"/>
              <a:t>Rest of the universe, other than the system. </a:t>
            </a:r>
          </a:p>
          <a:p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387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Thermodynamics</vt:lpstr>
      <vt:lpstr>Thermodynamics</vt:lpstr>
      <vt:lpstr>Principles of  Thermodynamics</vt:lpstr>
      <vt:lpstr>Principles of  Thermodynamics</vt:lpstr>
      <vt:lpstr>Laws of Thermodynamics</vt:lpstr>
      <vt:lpstr>Two different approaches (to study Thermodynamics)  </vt:lpstr>
      <vt:lpstr>Summary - macroscopic and microscopic approach</vt:lpstr>
      <vt:lpstr>System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MSE – S201 Thermodynamics and Kinetics of Materials</dc:title>
  <dc:creator>lenovo</dc:creator>
  <cp:lastModifiedBy>lenovo</cp:lastModifiedBy>
  <cp:revision>163</cp:revision>
  <dcterms:created xsi:type="dcterms:W3CDTF">2020-07-22T06:23:36Z</dcterms:created>
  <dcterms:modified xsi:type="dcterms:W3CDTF">2020-10-05T17:04:56Z</dcterms:modified>
</cp:coreProperties>
</file>