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7945-36C3-4E40-AFF5-2897043B9147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System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materials on which we focus our attention</a:t>
            </a:r>
          </a:p>
          <a:p>
            <a:r>
              <a:rPr lang="en-US" sz="2400" dirty="0" smtClean="0"/>
              <a:t>Subject of discussion or analysis </a:t>
            </a:r>
          </a:p>
          <a:p>
            <a:r>
              <a:rPr lang="en-US" sz="2400" dirty="0" smtClean="0"/>
              <a:t>Material under consideration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Thermodynamic System</a:t>
            </a:r>
          </a:p>
          <a:p>
            <a:r>
              <a:rPr lang="en-US" sz="2400" dirty="0" smtClean="0"/>
              <a:t>Definite quantity of matter bounded by some closed surface</a:t>
            </a:r>
          </a:p>
          <a:p>
            <a:r>
              <a:rPr lang="en-US" sz="2400" dirty="0" smtClean="0"/>
              <a:t>A part of the universe which is selected for study and is separated from the rest of the universe by a definite boundary 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C00000"/>
                </a:solidFill>
              </a:rPr>
              <a:t>System Properties</a:t>
            </a:r>
          </a:p>
          <a:p>
            <a:r>
              <a:rPr lang="en-US" sz="2400" dirty="0" smtClean="0"/>
              <a:t>The choice of a system and its boundary is largely decided by convenience and not by any principle.</a:t>
            </a:r>
          </a:p>
          <a:p>
            <a:r>
              <a:rPr lang="en-US" sz="2400" dirty="0" smtClean="0"/>
              <a:t>It is decided by the analyst depending on the particular problem at hand.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19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choice of the system may differ from person to person performing the analysis</a:t>
            </a:r>
          </a:p>
          <a:p>
            <a:r>
              <a:rPr lang="en-US" sz="2600" dirty="0" smtClean="0"/>
              <a:t> The boundary surface may change in shape as well as in size when the system undergoes a change.</a:t>
            </a:r>
          </a:p>
          <a:p>
            <a:r>
              <a:rPr lang="en-US" sz="2600" dirty="0" smtClean="0"/>
              <a:t>The boundary need not necessarily be real either it can be imaginary.</a:t>
            </a:r>
          </a:p>
          <a:p>
            <a:r>
              <a:rPr lang="en-US" sz="2600" dirty="0" smtClean="0"/>
              <a:t>The quantity of the material constituting the system must remain constant (control mass system).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Surroundings</a:t>
            </a:r>
          </a:p>
          <a:p>
            <a:r>
              <a:rPr lang="en-US" sz="2600" dirty="0" smtClean="0"/>
              <a:t>The combination of matter and space outside the system.</a:t>
            </a:r>
          </a:p>
          <a:p>
            <a:r>
              <a:rPr lang="en-US" sz="2600" dirty="0" smtClean="0"/>
              <a:t>The material which is not included in the system boundary.</a:t>
            </a:r>
          </a:p>
          <a:p>
            <a:r>
              <a:rPr lang="en-US" sz="2600" dirty="0" smtClean="0"/>
              <a:t>Rest of the universe, other than the system. 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91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Boundary or wall</a:t>
            </a:r>
          </a:p>
          <a:p>
            <a:r>
              <a:rPr lang="en-US" sz="2600" dirty="0" smtClean="0"/>
              <a:t>By which system and its surroundings are separated 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Movable wall </a:t>
            </a:r>
            <a:r>
              <a:rPr lang="en-US" sz="2600" dirty="0" smtClean="0"/>
              <a:t>– Allows to change in volume 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Rigid Wall </a:t>
            </a:r>
            <a:r>
              <a:rPr lang="en-US" sz="2600" dirty="0" smtClean="0"/>
              <a:t>– Does not allows to change in volume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</a:t>
            </a:r>
            <a:r>
              <a:rPr lang="en-US" sz="2600" dirty="0" err="1" smtClean="0">
                <a:solidFill>
                  <a:srgbClr val="FF0000"/>
                </a:solidFill>
              </a:rPr>
              <a:t>Diathermal</a:t>
            </a:r>
            <a:r>
              <a:rPr lang="en-US" sz="2600" dirty="0" smtClean="0">
                <a:solidFill>
                  <a:srgbClr val="FF0000"/>
                </a:solidFill>
              </a:rPr>
              <a:t> Wall </a:t>
            </a:r>
            <a:r>
              <a:rPr lang="en-US" sz="2600" dirty="0" smtClean="0"/>
              <a:t>- Allows to change in energy </a:t>
            </a:r>
            <a:r>
              <a:rPr lang="en-US" sz="2000" dirty="0" smtClean="0"/>
              <a:t>(in the form of heat)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Adiabatic Wall </a:t>
            </a:r>
            <a:r>
              <a:rPr lang="en-US" sz="2600" dirty="0" smtClean="0"/>
              <a:t>– Does not allows to change in energy </a:t>
            </a:r>
            <a:r>
              <a:rPr lang="en-US" sz="1200" dirty="0" smtClean="0"/>
              <a:t>(in the form of heat)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Restrictive or nonrestrictive </a:t>
            </a:r>
            <a:r>
              <a:rPr lang="en-US" sz="2400" dirty="0" err="1" smtClean="0">
                <a:solidFill>
                  <a:srgbClr val="002060"/>
                </a:solidFill>
              </a:rPr>
              <a:t>w.r.t</a:t>
            </a:r>
            <a:r>
              <a:rPr lang="en-US" sz="2400" dirty="0" smtClean="0">
                <a:solidFill>
                  <a:srgbClr val="002060"/>
                </a:solidFill>
              </a:rPr>
              <a:t>. extensive parameters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The system can be made to under go a change by manipulating the nature of the wall enclosing the system.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 system enclosed by an adiabatic wall can exchange energy in the form of work with its surroundings.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 system enclosed by a rigid and adiabatic wall can not exchange energy either in the form of work or heat with its surroundings.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Types of  system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486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System can be classified either depending on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(a) Homogeneity or (b) Interaction </a:t>
            </a:r>
            <a:r>
              <a:rPr lang="en-US" sz="2800" dirty="0" smtClean="0">
                <a:solidFill>
                  <a:srgbClr val="C00000"/>
                </a:solidFill>
              </a:rPr>
              <a:t>with surroundings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00B0F0"/>
                </a:solidFill>
              </a:rPr>
              <a:t>Depending on homogeneity</a:t>
            </a:r>
          </a:p>
          <a:p>
            <a:r>
              <a:rPr lang="en-US" sz="2800" dirty="0" smtClean="0"/>
              <a:t>(a) (</a:t>
            </a:r>
            <a:r>
              <a:rPr lang="en-US" sz="2800" dirty="0" err="1" smtClean="0"/>
              <a:t>i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rgbClr val="00B050"/>
                </a:solidFill>
              </a:rPr>
              <a:t>Homogeneous system</a:t>
            </a:r>
          </a:p>
          <a:p>
            <a:pPr lvl="1"/>
            <a:r>
              <a:rPr lang="en-US" sz="2400" dirty="0" smtClean="0"/>
              <a:t>Completely uniform throughout  (in all respect)</a:t>
            </a:r>
          </a:p>
          <a:p>
            <a:pPr lvl="1"/>
            <a:r>
              <a:rPr lang="en-US" sz="2400" dirty="0" smtClean="0"/>
              <a:t>Consists only one phase</a:t>
            </a:r>
          </a:p>
          <a:p>
            <a:pPr lvl="1"/>
            <a:r>
              <a:rPr lang="en-US" sz="2400" dirty="0" smtClean="0"/>
              <a:t>Ex- a pure solid or a liquid or a solution or a mixture of gases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Not uniform throughout</a:t>
            </a:r>
          </a:p>
          <a:p>
            <a:pPr lvl="1"/>
            <a:r>
              <a:rPr lang="en-US" sz="2400" dirty="0" smtClean="0"/>
              <a:t>Consists two or more phases</a:t>
            </a:r>
          </a:p>
          <a:p>
            <a:pPr lvl="1"/>
            <a:r>
              <a:rPr lang="en-US" sz="2400" dirty="0" smtClean="0"/>
              <a:t>Ex- Mixture of two or more immiscible liquids, a solid in contact with a liquid in which it does not dissolve</a:t>
            </a:r>
          </a:p>
          <a:p>
            <a:pPr lvl="1">
              <a:buNone/>
            </a:pPr>
            <a:endParaRPr lang="en-US" sz="2400" dirty="0" smtClean="0"/>
          </a:p>
          <a:p>
            <a:pPr lvl="2">
              <a:buNone/>
            </a:pPr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3434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 (ii) </a:t>
            </a:r>
            <a:r>
              <a:rPr lang="en-US" sz="2800" dirty="0" smtClean="0">
                <a:solidFill>
                  <a:srgbClr val="00B050"/>
                </a:solidFill>
              </a:rPr>
              <a:t>Heterogeneous system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304800" y="381000"/>
            <a:ext cx="8839200" cy="6248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Depending </a:t>
            </a:r>
            <a:r>
              <a:rPr lang="en-US" sz="2400" dirty="0" smtClean="0">
                <a:solidFill>
                  <a:srgbClr val="FF0000"/>
                </a:solidFill>
              </a:rPr>
              <a:t>upon the interaction b/w the system and surrounding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</a:rPr>
              <a:t>i</a:t>
            </a:r>
            <a:r>
              <a:rPr lang="en-US" sz="2800" dirty="0" smtClean="0">
                <a:solidFill>
                  <a:srgbClr val="00B050"/>
                </a:solidFill>
              </a:rPr>
              <a:t>) Open System 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Can exchange matter as well as energy with its surroundings.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Ex- Hot liquid taken in a beaker</a:t>
            </a: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Can exchange </a:t>
            </a:r>
            <a:r>
              <a:rPr lang="en-US" sz="2400" dirty="0" smtClean="0">
                <a:solidFill>
                  <a:srgbClr val="002060"/>
                </a:solidFill>
              </a:rPr>
              <a:t>energy but not matter</a:t>
            </a:r>
            <a:r>
              <a:rPr lang="en-US" sz="2400" dirty="0" smtClean="0">
                <a:solidFill>
                  <a:srgbClr val="002060"/>
                </a:solidFill>
              </a:rPr>
              <a:t> with its surroundings.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Ex- Hot liquid taken in a </a:t>
            </a:r>
            <a:r>
              <a:rPr lang="en-US" sz="2400" dirty="0" smtClean="0">
                <a:solidFill>
                  <a:srgbClr val="002060"/>
                </a:solidFill>
              </a:rPr>
              <a:t>closed metallic flask</a:t>
            </a: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Can exchange </a:t>
            </a:r>
            <a:r>
              <a:rPr lang="en-US" sz="2400" dirty="0" smtClean="0">
                <a:solidFill>
                  <a:srgbClr val="002060"/>
                </a:solidFill>
              </a:rPr>
              <a:t>neither energy nor matter </a:t>
            </a:r>
            <a:r>
              <a:rPr lang="en-US" sz="2400" dirty="0" smtClean="0">
                <a:solidFill>
                  <a:srgbClr val="002060"/>
                </a:solidFill>
              </a:rPr>
              <a:t>with its surroundings.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Ex- Hot liquid taken in a </a:t>
            </a:r>
            <a:r>
              <a:rPr lang="en-US" sz="2400" dirty="0" smtClean="0">
                <a:solidFill>
                  <a:srgbClr val="002060"/>
                </a:solidFill>
              </a:rPr>
              <a:t>thermally insulated closed flask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</a:rPr>
              <a:t>Open system </a:t>
            </a:r>
            <a:r>
              <a:rPr lang="en-US" sz="2400" dirty="0" smtClean="0">
                <a:solidFill>
                  <a:srgbClr val="7030A0"/>
                </a:solidFill>
              </a:rPr>
              <a:t>– Both matter and energy are not constant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</a:rPr>
              <a:t>Closed system </a:t>
            </a:r>
            <a:r>
              <a:rPr lang="en-US" sz="2400" dirty="0" smtClean="0">
                <a:solidFill>
                  <a:srgbClr val="7030A0"/>
                </a:solidFill>
              </a:rPr>
              <a:t>– Matter remains constant but not energy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0000"/>
                </a:solidFill>
              </a:rPr>
              <a:t>Isolated system </a:t>
            </a:r>
            <a:r>
              <a:rPr lang="en-US" sz="2400" dirty="0" smtClean="0">
                <a:solidFill>
                  <a:srgbClr val="7030A0"/>
                </a:solidFill>
              </a:rPr>
              <a:t>–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Both matter and energy are </a:t>
            </a:r>
            <a:r>
              <a:rPr lang="en-US" sz="2400" dirty="0" smtClean="0">
                <a:solidFill>
                  <a:srgbClr val="7030A0"/>
                </a:solidFill>
              </a:rPr>
              <a:t>constant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			no interaction b/w system 7 surroundings</a:t>
            </a:r>
            <a:endParaRPr lang="en-US" sz="2400" dirty="0" smtClean="0">
              <a:solidFill>
                <a:srgbClr val="7030A0"/>
              </a:solidFill>
            </a:endParaRP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endParaRPr lang="en-US" sz="2400" dirty="0" smtClean="0">
              <a:solidFill>
                <a:srgbClr val="00B050"/>
              </a:solidFill>
            </a:endParaRPr>
          </a:p>
          <a:p>
            <a:pPr lvl="1"/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   (ii) Closed System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5814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   (ii) Isolated System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</a:rPr>
              <a:t>Properties of a system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Extensive property </a:t>
            </a:r>
            <a:r>
              <a:rPr lang="en-US" sz="2400" dirty="0" smtClean="0">
                <a:solidFill>
                  <a:srgbClr val="002060"/>
                </a:solidFill>
              </a:rPr>
              <a:t>– Depends upon the amount of substance present in the system.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	Depend upon the size or extent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Ex- Volume, mass, internal energy, free energy, enthalpy, entropy, heat capacity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Intensive property </a:t>
            </a:r>
            <a:r>
              <a:rPr lang="en-US" sz="2400" dirty="0" smtClean="0"/>
              <a:t>– </a:t>
            </a:r>
            <a:r>
              <a:rPr lang="en-US" sz="2400" dirty="0" smtClean="0">
                <a:solidFill>
                  <a:srgbClr val="002060"/>
                </a:solidFill>
              </a:rPr>
              <a:t>Does not depend </a:t>
            </a:r>
            <a:r>
              <a:rPr lang="en-US" sz="2400" dirty="0" smtClean="0">
                <a:solidFill>
                  <a:srgbClr val="002060"/>
                </a:solidFill>
              </a:rPr>
              <a:t>upon the amount of substance present in the system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Independent of the </a:t>
            </a:r>
            <a:r>
              <a:rPr lang="en-US" sz="2400" dirty="0" smtClean="0">
                <a:solidFill>
                  <a:srgbClr val="00B0F0"/>
                </a:solidFill>
              </a:rPr>
              <a:t>size or extent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Ex- Temperature, pressure, density, concentration, viscosity, refractive index, surface tension, specific heat, molar entropy, molar heat capacity </a:t>
            </a:r>
          </a:p>
          <a:p>
            <a:pPr>
              <a:buNone/>
            </a:pPr>
            <a:r>
              <a:rPr lang="en-US" sz="2400" dirty="0" smtClean="0"/>
              <a:t>Specific volume = V/m,        Specific internal energy = U/m</a:t>
            </a:r>
          </a:p>
          <a:p>
            <a:pPr>
              <a:buNone/>
            </a:pPr>
            <a:r>
              <a:rPr lang="en-US" sz="2400" dirty="0" smtClean="0"/>
              <a:t>Molar volume = V/N,           Molar internal energy = U/N</a:t>
            </a:r>
          </a:p>
          <a:p>
            <a:pPr>
              <a:buNone/>
            </a:pPr>
            <a:r>
              <a:rPr lang="en-US" sz="2400" dirty="0" smtClean="0"/>
              <a:t>m-mass,  N – Avogadro's number (mole number)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337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System</vt:lpstr>
      <vt:lpstr>Slide 2</vt:lpstr>
      <vt:lpstr>Slide 3</vt:lpstr>
      <vt:lpstr>Types of  system</vt:lpstr>
      <vt:lpstr>Slide 5</vt:lpstr>
      <vt:lpstr>Properties of a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 – S201 Thermodynamics and Kinetics of Materials</dc:title>
  <dc:creator>lenovo</dc:creator>
  <cp:lastModifiedBy>lenovo</cp:lastModifiedBy>
  <cp:revision>200</cp:revision>
  <dcterms:created xsi:type="dcterms:W3CDTF">2020-07-22T06:23:36Z</dcterms:created>
  <dcterms:modified xsi:type="dcterms:W3CDTF">2020-08-23T17:40:56Z</dcterms:modified>
</cp:coreProperties>
</file>