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7945-36C3-4E40-AFF5-2897043B914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State of a system</a:t>
            </a:r>
          </a:p>
          <a:p>
            <a:pPr>
              <a:buNone/>
            </a:pPr>
            <a:r>
              <a:rPr lang="en-US" sz="2400" dirty="0" smtClean="0"/>
              <a:t>	When macroscopic properties of a system have definite values, the system is said to be in definite state. </a:t>
            </a:r>
          </a:p>
          <a:p>
            <a:pPr>
              <a:buNone/>
            </a:pPr>
            <a:r>
              <a:rPr lang="en-US" sz="2400" dirty="0" smtClean="0"/>
              <a:t>	Whenever there is a change in any one of the macroscopic properties, the system is said to change into a different state. </a:t>
            </a:r>
          </a:p>
          <a:p>
            <a:pPr>
              <a:buNone/>
            </a:pPr>
            <a:r>
              <a:rPr lang="en-US" sz="2400" dirty="0" smtClean="0"/>
              <a:t>	Thus, the state of a system is fixed by its macroscopic properties.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State Variables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Since the state of a system changes with change in any of the macroscopic properties, these properties are called </a:t>
            </a:r>
            <a:r>
              <a:rPr lang="en-US" sz="2400" dirty="0" smtClean="0">
                <a:solidFill>
                  <a:srgbClr val="FF0000"/>
                </a:solidFill>
              </a:rPr>
              <a:t>state variables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In other words, the measurable properties of a system which completely define the state of a system are called </a:t>
            </a:r>
            <a:r>
              <a:rPr lang="en-US" sz="2400" dirty="0" smtClean="0">
                <a:solidFill>
                  <a:srgbClr val="FF0000"/>
                </a:solidFill>
              </a:rPr>
              <a:t>state variables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C00000"/>
                </a:solidFill>
              </a:rPr>
              <a:t>thermodynamic variables</a:t>
            </a:r>
            <a:r>
              <a:rPr lang="en-US" sz="2400" dirty="0" smtClean="0"/>
              <a:t>.</a:t>
            </a:r>
            <a:endParaRPr lang="en-US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Most important state variables </a:t>
            </a:r>
            <a:r>
              <a:rPr lang="en-US" sz="2400" dirty="0" smtClean="0"/>
              <a:t>-  </a:t>
            </a:r>
          </a:p>
          <a:p>
            <a:pPr>
              <a:buNone/>
            </a:pPr>
            <a:r>
              <a:rPr lang="en-US" sz="2400" dirty="0" smtClean="0"/>
              <a:t>	Pressure, Temperature, Volume, Mass, Composition</a:t>
            </a:r>
          </a:p>
          <a:p>
            <a:r>
              <a:rPr lang="en-US" sz="2400" dirty="0" smtClean="0"/>
              <a:t>State variables are directly measurable from experiments and are inter-related by an equation of state.</a:t>
            </a:r>
          </a:p>
          <a:p>
            <a:r>
              <a:rPr lang="en-US" sz="2400" dirty="0" smtClean="0"/>
              <a:t>Ex- Equation of state for an ideal gas       PV = </a:t>
            </a:r>
            <a:r>
              <a:rPr lang="en-US" sz="2400" dirty="0" err="1" smtClean="0"/>
              <a:t>nRT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(R – gas constant,  n – number of moles )</a:t>
            </a:r>
          </a:p>
          <a:p>
            <a:r>
              <a:rPr lang="en-US" sz="2400" dirty="0" smtClean="0"/>
              <a:t>As the state variables are inter-related, it is not necessary to define every variable.</a:t>
            </a:r>
          </a:p>
          <a:p>
            <a:r>
              <a:rPr lang="en-US" sz="2400" dirty="0" smtClean="0"/>
              <a:t>We need to specify the value of only independent variables because values of dependent variables can be easily calculated with the help of equation of state.</a:t>
            </a:r>
          </a:p>
          <a:p>
            <a:r>
              <a:rPr lang="en-US" sz="2400" dirty="0" smtClean="0"/>
              <a:t>In case of a single gas, composition is not one of the variables because it remains always 100 percent.</a:t>
            </a:r>
          </a:p>
          <a:p>
            <a:r>
              <a:rPr lang="en-US" sz="2400" dirty="0" smtClean="0"/>
              <a:t>For 1 mole of an ideal gas equation  will be   PV = RT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only two of the three variables (P, V &amp; T) are known, the third can easily be calculated.</a:t>
            </a:r>
          </a:p>
          <a:p>
            <a:r>
              <a:rPr lang="en-US" sz="2400" dirty="0" smtClean="0"/>
              <a:t>P, T – Independent variables,     V – dependent variable</a:t>
            </a:r>
          </a:p>
          <a:p>
            <a:r>
              <a:rPr lang="en-US" sz="2400" dirty="0" smtClean="0"/>
              <a:t>Thus the thermodynamic state of a system consisting of a single gaseous substance may be completely defined by specifying any two of the three variables, viz. P,V, &amp; T.</a:t>
            </a:r>
          </a:p>
          <a:p>
            <a:r>
              <a:rPr lang="en-US" sz="2400" dirty="0" smtClean="0"/>
              <a:t>In a closed system, consisting of one or more components, mass is not a state variable.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Property and variable</a:t>
            </a:r>
          </a:p>
          <a:p>
            <a:r>
              <a:rPr lang="en-US" sz="2400" dirty="0" smtClean="0"/>
              <a:t>The molar volume is a property of the substance. Of course, it can be varied. In that sense, it is a variable too.</a:t>
            </a:r>
          </a:p>
          <a:p>
            <a:r>
              <a:rPr lang="en-US" sz="2400" dirty="0" smtClean="0"/>
              <a:t>But pressure and temperature are not properties. They are variables, generally imposed by the surrounding.</a:t>
            </a:r>
          </a:p>
          <a:p>
            <a:r>
              <a:rPr lang="en-US" sz="2400" dirty="0" smtClean="0"/>
              <a:t>Therefore, variables may or may not be properties. </a:t>
            </a:r>
          </a:p>
          <a:p>
            <a:r>
              <a:rPr lang="en-US" sz="2400" dirty="0" smtClean="0"/>
              <a:t>State properties are also known as state functions.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volume of a substance is proportional to its mass or number of moles.</a:t>
            </a:r>
          </a:p>
          <a:p>
            <a:r>
              <a:rPr lang="en-US" sz="2400" dirty="0" smtClean="0"/>
              <a:t>On other hand P and T are independent of the mass of the system, and are known as intensive variables.</a:t>
            </a:r>
          </a:p>
          <a:p>
            <a:r>
              <a:rPr lang="en-US" sz="2400" dirty="0" smtClean="0"/>
              <a:t>Volume V is an extensive property. It can be made intensive by dividing it by mass or number of moles. Hence, molar volume is an intensive property.</a:t>
            </a:r>
          </a:p>
          <a:p>
            <a:r>
              <a:rPr lang="en-US" sz="2400" dirty="0" smtClean="0"/>
              <a:t>It is obvious that, if an equation contains both extensive property and intensive variable, then there must be a term denoting mass or number of moles.</a:t>
            </a:r>
          </a:p>
          <a:p>
            <a:r>
              <a:rPr lang="en-US" sz="2400" dirty="0" smtClean="0"/>
              <a:t>If the latter are missing, then there is an implicit assumption that the extensive property is for a fixed mass (say, a closed system)</a:t>
            </a:r>
          </a:p>
          <a:p>
            <a:r>
              <a:rPr lang="en-US" sz="2400" dirty="0" smtClean="0"/>
              <a:t>The general convention is to go for molar properties, which are intensive. </a:t>
            </a:r>
          </a:p>
          <a:p>
            <a:r>
              <a:rPr lang="en-US" sz="2400" dirty="0" smtClean="0"/>
              <a:t>Thus, the relation ship and functions becomes independent of the quantity of matter, and hence of more general applicability.  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Processes and their type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Process</a:t>
            </a:r>
          </a:p>
          <a:p>
            <a:r>
              <a:rPr lang="en-US" sz="2400" dirty="0" smtClean="0"/>
              <a:t>The operation by which a system changes from one state to another is called a process.</a:t>
            </a:r>
          </a:p>
          <a:p>
            <a:r>
              <a:rPr lang="en-US" sz="2400" dirty="0" smtClean="0"/>
              <a:t>Whenever a system changes from one state to another it is accompanied by change in energy.</a:t>
            </a:r>
          </a:p>
          <a:p>
            <a:r>
              <a:rPr lang="en-US" sz="2400" dirty="0" smtClean="0"/>
              <a:t>In case of open systems there may be change of matter as well.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Types of process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Isothermal process</a:t>
            </a:r>
          </a:p>
          <a:p>
            <a:pPr>
              <a:buNone/>
            </a:pPr>
            <a:r>
              <a:rPr lang="en-US" sz="2400" dirty="0" smtClean="0"/>
              <a:t>		Temperature of the system remains constant during each 	stage of the process.</a:t>
            </a:r>
          </a:p>
          <a:p>
            <a:pPr>
              <a:buNone/>
            </a:pPr>
            <a:r>
              <a:rPr lang="en-US" sz="2400" dirty="0" smtClean="0"/>
              <a:t>		This type of process is carried out at constant temperature.</a:t>
            </a:r>
          </a:p>
          <a:p>
            <a:pPr>
              <a:buNone/>
            </a:pPr>
            <a:r>
              <a:rPr lang="en-US" sz="2400" dirty="0" smtClean="0"/>
              <a:t>		The temperature is maintained constant by either extracting 	heat from the system or supplying heat to it.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Adiabatic process</a:t>
            </a:r>
          </a:p>
          <a:p>
            <a:pPr>
              <a:buNone/>
            </a:pPr>
            <a:r>
              <a:rPr lang="en-US" sz="2400" dirty="0" smtClean="0"/>
              <a:t>		No heat enters or leaves the system during any step of 	the process. </a:t>
            </a:r>
          </a:p>
          <a:p>
            <a:pPr>
              <a:buNone/>
            </a:pPr>
            <a:r>
              <a:rPr lang="en-US" sz="2400" dirty="0" smtClean="0"/>
              <a:t>		This process is carried out in a system which is enclosed 	by adiabatic walls and hence there is no heat exchange 	between system and surroundings</a:t>
            </a:r>
          </a:p>
          <a:p>
            <a:pPr>
              <a:buNone/>
            </a:pPr>
            <a:r>
              <a:rPr lang="en-US" sz="2400" dirty="0" smtClean="0"/>
              <a:t>		In this process temperature of the system can change.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Isobaric process</a:t>
            </a:r>
          </a:p>
          <a:p>
            <a:pPr lvl="1">
              <a:buNone/>
            </a:pPr>
            <a:r>
              <a:rPr lang="en-US" sz="2400" dirty="0" smtClean="0"/>
              <a:t>	The pressure of the system remains constant during each step of the process</a:t>
            </a:r>
          </a:p>
          <a:p>
            <a:pPr lvl="1">
              <a:buNone/>
            </a:pPr>
            <a:r>
              <a:rPr lang="en-US" sz="2400" dirty="0" smtClean="0"/>
              <a:t>	This process is carried out under conditions of constant pressure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Isochoric Process</a:t>
            </a:r>
          </a:p>
          <a:p>
            <a:pPr>
              <a:buNone/>
            </a:pPr>
            <a:r>
              <a:rPr lang="en-US" sz="2400" dirty="0" smtClean="0"/>
              <a:t>		System’s volume remains constant 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1600" dirty="0" smtClean="0"/>
              <a:t>		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331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Processes and their type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 – S201 Thermodynamics and Kinetics of Materials</dc:title>
  <dc:creator>lenovo</dc:creator>
  <cp:lastModifiedBy>lenovo</cp:lastModifiedBy>
  <cp:revision>243</cp:revision>
  <dcterms:created xsi:type="dcterms:W3CDTF">2020-07-22T06:23:36Z</dcterms:created>
  <dcterms:modified xsi:type="dcterms:W3CDTF">2020-08-25T14:39:09Z</dcterms:modified>
</cp:coreProperties>
</file>