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81" r:id="rId5"/>
    <p:sldId id="27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C7945-36C3-4E40-AFF5-2897043B9147}"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C7945-36C3-4E40-AFF5-2897043B9147}"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C7945-36C3-4E40-AFF5-2897043B9147}"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C7945-36C3-4E40-AFF5-2897043B9147}"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C7945-36C3-4E40-AFF5-2897043B9147}"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C7945-36C3-4E40-AFF5-2897043B9147}"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C7945-36C3-4E40-AFF5-2897043B9147}" type="datetimeFigureOut">
              <a:rPr lang="en-US" smtClean="0"/>
              <a:pPr/>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C7945-36C3-4E40-AFF5-2897043B9147}" type="datetimeFigureOut">
              <a:rPr lang="en-US" smtClean="0"/>
              <a:pPr/>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C7945-36C3-4E40-AFF5-2897043B9147}" type="datetimeFigureOut">
              <a:rPr lang="en-US" smtClean="0"/>
              <a:pPr/>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C7945-36C3-4E40-AFF5-2897043B9147}"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C7945-36C3-4E40-AFF5-2897043B9147}"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5A8C1-73B7-4E6A-89F3-17DD1C883C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C7945-36C3-4E40-AFF5-2897043B9147}" type="datetimeFigureOut">
              <a:rPr lang="en-US" smtClean="0"/>
              <a:pPr/>
              <a:t>8/27/2020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5A8C1-73B7-4E6A-89F3-17DD1C883C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rmAutofit/>
          </a:bodyPr>
          <a:lstStyle/>
          <a:p>
            <a:r>
              <a:rPr lang="en-US" sz="2800" dirty="0" smtClean="0">
                <a:solidFill>
                  <a:srgbClr val="FF0000"/>
                </a:solidFill>
              </a:rPr>
              <a:t>Cyclic Process</a:t>
            </a:r>
          </a:p>
          <a:p>
            <a:pPr>
              <a:buNone/>
            </a:pPr>
            <a:r>
              <a:rPr lang="en-US" sz="2400" dirty="0" smtClean="0"/>
              <a:t>	When the system follows a cyclic path for undergoing a series of changes in its state and finally the system comes back to its initial state, the method of operation is called cyclic process.</a:t>
            </a:r>
          </a:p>
          <a:p>
            <a:r>
              <a:rPr lang="en-US" sz="2800" dirty="0" smtClean="0">
                <a:solidFill>
                  <a:srgbClr val="FF0000"/>
                </a:solidFill>
              </a:rPr>
              <a:t>Reversible Process</a:t>
            </a:r>
          </a:p>
          <a:p>
            <a:r>
              <a:rPr lang="en-US" sz="2400" dirty="0" smtClean="0"/>
              <a:t>If the deriving force is only infinitesimally greater than the opposing force at any instant then the system does not deviate from equilibrium by more than an infinitesimal amount. The method of operation which fulfills the above condition is known as reversible process.</a:t>
            </a:r>
          </a:p>
          <a:p>
            <a:r>
              <a:rPr lang="en-US" sz="2400" dirty="0" smtClean="0"/>
              <a:t>The following points are applicable for such process</a:t>
            </a:r>
          </a:p>
          <a:p>
            <a:pPr>
              <a:buNone/>
            </a:pPr>
            <a:r>
              <a:rPr lang="en-US" sz="2400" dirty="0" smtClean="0"/>
              <a:t>	(</a:t>
            </a:r>
            <a:r>
              <a:rPr lang="en-US" sz="2400" dirty="0" err="1" smtClean="0"/>
              <a:t>i</a:t>
            </a:r>
            <a:r>
              <a:rPr lang="en-US" sz="2400" dirty="0" smtClean="0"/>
              <a:t>) It is carried out extremely slowly</a:t>
            </a:r>
          </a:p>
          <a:p>
            <a:pPr>
              <a:buNone/>
            </a:pPr>
            <a:r>
              <a:rPr lang="en-US" sz="2400" dirty="0" smtClean="0"/>
              <a:t>	(ii) All the changes occurring in any part of the process are exactly reversed when process is carried out in the reverse direction.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324600"/>
          </a:xfrm>
        </p:spPr>
        <p:txBody>
          <a:bodyPr>
            <a:normAutofit/>
          </a:bodyPr>
          <a:lstStyle/>
          <a:p>
            <a:pPr>
              <a:buNone/>
            </a:pPr>
            <a:r>
              <a:rPr lang="en-US" sz="2400" dirty="0" smtClean="0"/>
              <a:t>	(iii) The system and the surrounding are exactly restored to the original states after cyclic process.</a:t>
            </a:r>
          </a:p>
          <a:p>
            <a:pPr>
              <a:buNone/>
            </a:pPr>
            <a:r>
              <a:rPr lang="en-US" sz="2400" dirty="0" smtClean="0"/>
              <a:t>	(iv) A truly reversible process can not be realized in practice.</a:t>
            </a:r>
          </a:p>
          <a:p>
            <a:pPr>
              <a:buNone/>
            </a:pPr>
            <a:r>
              <a:rPr lang="en-US" sz="2400" dirty="0" smtClean="0"/>
              <a:t>		Examples –  	Friction less motion</a:t>
            </a:r>
          </a:p>
          <a:p>
            <a:pPr>
              <a:buNone/>
            </a:pPr>
            <a:r>
              <a:rPr lang="en-US" sz="2400" dirty="0" smtClean="0"/>
              <a:t>				Resistance less current flow</a:t>
            </a:r>
          </a:p>
          <a:p>
            <a:r>
              <a:rPr lang="en-US" sz="2800" dirty="0" smtClean="0">
                <a:solidFill>
                  <a:srgbClr val="FF0000"/>
                </a:solidFill>
              </a:rPr>
              <a:t>Irreversible Process</a:t>
            </a:r>
          </a:p>
          <a:p>
            <a:r>
              <a:rPr lang="en-US" sz="2400" dirty="0" smtClean="0"/>
              <a:t>This type of process takes finite time for completion and it occurs spontaneously. </a:t>
            </a:r>
          </a:p>
          <a:p>
            <a:r>
              <a:rPr lang="en-US" sz="2400" dirty="0" smtClean="0"/>
              <a:t>Almost all processes occurring in nature or laboratory are irreversible.</a:t>
            </a:r>
          </a:p>
          <a:p>
            <a:r>
              <a:rPr lang="en-US" sz="2400" dirty="0" smtClean="0"/>
              <a:t>In short, point mentioned for reversible processes are not applicable for irreversible process.</a:t>
            </a:r>
          </a:p>
          <a:p>
            <a:r>
              <a:rPr lang="en-US" sz="2400" dirty="0" smtClean="0"/>
              <a:t>Examples – </a:t>
            </a:r>
          </a:p>
          <a:p>
            <a:pPr>
              <a:buNone/>
            </a:pPr>
            <a:r>
              <a:rPr lang="en-US" sz="2400" dirty="0" smtClean="0"/>
              <a:t>	Spontaneous chemical reaction, Diffusion, Unstrained expansion, Motion with friction, Current flow through a resistance.</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2743200"/>
          </a:xfrm>
        </p:spPr>
        <p:txBody>
          <a:bodyPr>
            <a:normAutofit/>
          </a:bodyPr>
          <a:lstStyle/>
          <a:p>
            <a:r>
              <a:rPr lang="en-US" sz="2400" dirty="0" smtClean="0"/>
              <a:t>Consider a cylinder provided with an air tight, weight less and friction less piston, containing in it a certain quantity of a gas.</a:t>
            </a:r>
          </a:p>
          <a:p>
            <a:r>
              <a:rPr lang="en-US" sz="2400" dirty="0" smtClean="0">
                <a:solidFill>
                  <a:srgbClr val="92D050"/>
                </a:solidFill>
              </a:rPr>
              <a:t>Let the pressure P on the piston be exactly equal to the pressure of the gas within.</a:t>
            </a:r>
          </a:p>
          <a:p>
            <a:r>
              <a:rPr lang="en-US" sz="2400" dirty="0" smtClean="0">
                <a:solidFill>
                  <a:srgbClr val="92D050"/>
                </a:solidFill>
              </a:rPr>
              <a:t>The piston will neither move downward nor upward and consequently, there will be no change in the volume of the gas. </a:t>
            </a:r>
            <a:endParaRPr lang="en-US" sz="2400" dirty="0" smtClean="0">
              <a:solidFill>
                <a:srgbClr val="92D050"/>
              </a:solidFill>
            </a:endParaRPr>
          </a:p>
          <a:p>
            <a:endParaRPr lang="en-US" sz="2400" dirty="0" smtClean="0">
              <a:solidFill>
                <a:srgbClr val="92D050"/>
              </a:solidFill>
            </a:endParaRPr>
          </a:p>
        </p:txBody>
      </p:sp>
      <p:pic>
        <p:nvPicPr>
          <p:cNvPr id="1028" name="Picture 4"/>
          <p:cNvPicPr>
            <a:picLocks noChangeAspect="1" noChangeArrowheads="1"/>
          </p:cNvPicPr>
          <p:nvPr/>
        </p:nvPicPr>
        <p:blipFill>
          <a:blip r:embed="rId2"/>
          <a:srcRect/>
          <a:stretch>
            <a:fillRect/>
          </a:stretch>
        </p:blipFill>
        <p:spPr bwMode="auto">
          <a:xfrm>
            <a:off x="3124200" y="3048000"/>
            <a:ext cx="2743200" cy="312321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4953000" cy="6553200"/>
          </a:xfrm>
        </p:spPr>
        <p:txBody>
          <a:bodyPr>
            <a:normAutofit/>
          </a:bodyPr>
          <a:lstStyle/>
          <a:p>
            <a:r>
              <a:rPr lang="en-US" sz="2400" dirty="0" smtClean="0">
                <a:solidFill>
                  <a:srgbClr val="7030A0"/>
                </a:solidFill>
              </a:rPr>
              <a:t>Now suppose pressure on the piston is decreased by an infinitesimal small amount </a:t>
            </a:r>
            <a:r>
              <a:rPr lang="en-US" sz="2400" dirty="0" err="1" smtClean="0">
                <a:solidFill>
                  <a:srgbClr val="7030A0"/>
                </a:solidFill>
              </a:rPr>
              <a:t>dP</a:t>
            </a:r>
            <a:r>
              <a:rPr lang="en-US" sz="2400" dirty="0" smtClean="0">
                <a:solidFill>
                  <a:srgbClr val="7030A0"/>
                </a:solidFill>
              </a:rPr>
              <a:t>. </a:t>
            </a:r>
          </a:p>
          <a:p>
            <a:r>
              <a:rPr lang="en-US" sz="2400" dirty="0" smtClean="0">
                <a:solidFill>
                  <a:srgbClr val="7030A0"/>
                </a:solidFill>
              </a:rPr>
              <a:t>The pressure on the piston being (P – </a:t>
            </a:r>
            <a:r>
              <a:rPr lang="en-US" sz="2400" dirty="0" err="1" smtClean="0">
                <a:solidFill>
                  <a:srgbClr val="7030A0"/>
                </a:solidFill>
              </a:rPr>
              <a:t>dP</a:t>
            </a:r>
            <a:r>
              <a:rPr lang="en-US" sz="2400" dirty="0" smtClean="0">
                <a:solidFill>
                  <a:srgbClr val="7030A0"/>
                </a:solidFill>
              </a:rPr>
              <a:t>), is now infinitesimal smaller than the pressure of the gas P within the cylinder.</a:t>
            </a:r>
          </a:p>
          <a:p>
            <a:r>
              <a:rPr lang="en-US" sz="2400" dirty="0" smtClean="0">
                <a:solidFill>
                  <a:srgbClr val="7030A0"/>
                </a:solidFill>
              </a:rPr>
              <a:t>Hence the piston will move up and the gas will expand by an infinitesimally small amount.</a:t>
            </a:r>
          </a:p>
          <a:p>
            <a:r>
              <a:rPr lang="en-US" sz="2400" dirty="0" smtClean="0">
                <a:solidFill>
                  <a:srgbClr val="7030A0"/>
                </a:solidFill>
              </a:rPr>
              <a:t>If the pressure on the piston is kept infinitesimally smaller than the pressure of the gas itself, the expansion of the gas will continue infinitesimally slowly i.e. in a thermodynamic reversible manner. </a:t>
            </a:r>
          </a:p>
          <a:p>
            <a:endParaRPr lang="en-US" sz="2400" dirty="0"/>
          </a:p>
        </p:txBody>
      </p:sp>
      <p:pic>
        <p:nvPicPr>
          <p:cNvPr id="2050" name="Picture 2"/>
          <p:cNvPicPr>
            <a:picLocks noChangeAspect="1" noChangeArrowheads="1"/>
          </p:cNvPicPr>
          <p:nvPr/>
        </p:nvPicPr>
        <p:blipFill>
          <a:blip r:embed="rId2"/>
          <a:srcRect/>
          <a:stretch>
            <a:fillRect/>
          </a:stretch>
        </p:blipFill>
        <p:spPr bwMode="auto">
          <a:xfrm>
            <a:off x="5486400" y="1524000"/>
            <a:ext cx="3448664" cy="3505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590800"/>
          </a:xfrm>
        </p:spPr>
        <p:txBody>
          <a:bodyPr>
            <a:normAutofit/>
          </a:bodyPr>
          <a:lstStyle/>
          <a:p>
            <a:r>
              <a:rPr lang="en-US" sz="2400" dirty="0" smtClean="0"/>
              <a:t>If however, the pressure on the piston (external pressure) is made much smaller than the pressure of the gas within the cylinder, then the gas will expand rapidly, pushing the piston upward suddenly. </a:t>
            </a:r>
          </a:p>
          <a:p>
            <a:r>
              <a:rPr lang="en-US" sz="2400" dirty="0" smtClean="0"/>
              <a:t>The expansion of the gas in this case, is said to take place irreversibly.</a:t>
            </a:r>
            <a:endParaRPr lang="en-US" sz="2400" dirty="0"/>
          </a:p>
        </p:txBody>
      </p:sp>
      <p:pic>
        <p:nvPicPr>
          <p:cNvPr id="3074" name="Picture 2"/>
          <p:cNvPicPr>
            <a:picLocks noChangeAspect="1" noChangeArrowheads="1"/>
          </p:cNvPicPr>
          <p:nvPr/>
        </p:nvPicPr>
        <p:blipFill>
          <a:blip r:embed="rId2"/>
          <a:srcRect/>
          <a:stretch>
            <a:fillRect/>
          </a:stretch>
        </p:blipFill>
        <p:spPr bwMode="auto">
          <a:xfrm>
            <a:off x="3078480" y="2895600"/>
            <a:ext cx="2712720" cy="33909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217</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 – S201 Thermodynamics and Kinetics of Materials</dc:title>
  <dc:creator>lenovo</dc:creator>
  <cp:lastModifiedBy>lenovo</cp:lastModifiedBy>
  <cp:revision>280</cp:revision>
  <dcterms:created xsi:type="dcterms:W3CDTF">2020-07-22T06:23:36Z</dcterms:created>
  <dcterms:modified xsi:type="dcterms:W3CDTF">2020-08-27T17:13:25Z</dcterms:modified>
</cp:coreProperties>
</file>