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6"/>
  </p:notesMasterIdLst>
  <p:handoutMasterIdLst>
    <p:handoutMasterId r:id="rId27"/>
  </p:handoutMasterIdLst>
  <p:sldIdLst>
    <p:sldId id="348" r:id="rId2"/>
    <p:sldId id="258" r:id="rId3"/>
    <p:sldId id="387" r:id="rId4"/>
    <p:sldId id="333" r:id="rId5"/>
    <p:sldId id="299" r:id="rId6"/>
    <p:sldId id="398" r:id="rId7"/>
    <p:sldId id="380" r:id="rId8"/>
    <p:sldId id="381" r:id="rId9"/>
    <p:sldId id="375" r:id="rId10"/>
    <p:sldId id="377" r:id="rId11"/>
    <p:sldId id="378" r:id="rId12"/>
    <p:sldId id="379" r:id="rId13"/>
    <p:sldId id="350" r:id="rId14"/>
    <p:sldId id="286" r:id="rId15"/>
    <p:sldId id="328" r:id="rId16"/>
    <p:sldId id="382" r:id="rId17"/>
    <p:sldId id="383" r:id="rId18"/>
    <p:sldId id="327" r:id="rId19"/>
    <p:sldId id="373" r:id="rId20"/>
    <p:sldId id="374" r:id="rId21"/>
    <p:sldId id="384" r:id="rId22"/>
    <p:sldId id="385" r:id="rId23"/>
    <p:sldId id="386" r:id="rId24"/>
    <p:sldId id="329" r:id="rId2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1" autoAdjust="0"/>
    <p:restoredTop sz="94702" autoAdjust="0"/>
  </p:normalViewPr>
  <p:slideViewPr>
    <p:cSldViewPr>
      <p:cViewPr>
        <p:scale>
          <a:sx n="70" d="100"/>
          <a:sy n="70" d="100"/>
        </p:scale>
        <p:origin x="-1284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E85FB63-35E2-42BF-8C0C-9B9955F3E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D55095B-E2CA-43C9-B37C-A27E72471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1608E8-D862-4E5F-8BC9-8EFC6AC83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BF64F-3B19-429B-9C45-7DCEFE6F7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2019D-6E24-41E7-8B8F-0E0BAF3B1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E01F4-4801-47DF-A6D2-81EB913D5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5B8785-A8FB-446B-BE4E-7E9385936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717FD-029F-4406-890B-9E88FAF7F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16D9D2-B863-4ED8-A827-90B8A9AD5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D1B61-93C3-4FE3-9A2A-ADDB566AD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3794B4-53EE-40AA-A445-8B3DB08AA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763702-6D20-4C39-B572-CB5C7655F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3950F8-E6EA-411E-9C7F-B0232955F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BEB5815-79D0-4FF8-945C-03D75BDCC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5" r:id="rId1"/>
    <p:sldLayoutId id="2147484310" r:id="rId2"/>
    <p:sldLayoutId id="2147484316" r:id="rId3"/>
    <p:sldLayoutId id="2147484311" r:id="rId4"/>
    <p:sldLayoutId id="2147484317" r:id="rId5"/>
    <p:sldLayoutId id="2147484312" r:id="rId6"/>
    <p:sldLayoutId id="2147484318" r:id="rId7"/>
    <p:sldLayoutId id="2147484319" r:id="rId8"/>
    <p:sldLayoutId id="2147484320" r:id="rId9"/>
    <p:sldLayoutId id="2147484313" r:id="rId10"/>
    <p:sldLayoutId id="214748431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28600"/>
            <a:ext cx="7635875" cy="1298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Semester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Unit –IV Gas Chromatography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600200"/>
            <a:ext cx="7407275" cy="1752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Introduction, theory, instrumentation,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derivatization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Temperature programming, advantages, disadvantages and applications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12B18-AD6A-4317-85D8-24A8DD08BA1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1143000" y="5965825"/>
            <a:ext cx="8001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Dr. Nisha Sharma, Associate Professor, Pharmacy, C.S.J.M. University</a:t>
            </a:r>
          </a:p>
        </p:txBody>
      </p:sp>
      <p:pic>
        <p:nvPicPr>
          <p:cNvPr id="8198" name="Picture 4" descr="gc17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819400"/>
            <a:ext cx="4114800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43000" y="228600"/>
            <a:ext cx="7543800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4000" u="sng">
                <a:latin typeface="Times New Roman" pitchFamily="18" charset="0"/>
                <a:cs typeface="Times New Roman" pitchFamily="18" charset="0"/>
              </a:rPr>
              <a:t>Thermal Conductivity Detector 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Presence of small amount of organic material results in relatively large decrease in TC of column effluent. 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Filament retains max. heat &amp; Temp. rises &amp; electrical resistance increases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Standard detector: 4 identical filaments, mounted in 1 brass block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Filaments form arms of a wheatstone bridge 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Through one pair of filament column effluent is passed &amp; 2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pair is places in gas stream near sample injection port 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Any imbalance b/w pair of filaments are recorded </a:t>
            </a:r>
          </a:p>
          <a:p>
            <a:pPr>
              <a:spcBef>
                <a:spcPts val="12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1200"/>
              </a:spcBef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BA02F-CCDC-41A3-8A4A-DF1C38AACB8E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143000" y="228600"/>
            <a:ext cx="762000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4000" u="sng">
                <a:latin typeface="Times New Roman" pitchFamily="18" charset="0"/>
                <a:cs typeface="Times New Roman" pitchFamily="18" charset="0"/>
              </a:rPr>
              <a:t>Thermal Conductivity Detector 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When analyte comes, Filament Temp. rises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When compound elutes, T.C. of gas mixture of carrier gas &amp; compound gas is decreased 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Filament in sample column becomes hotter than other control column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Resistance increases and imbalance b/w control and sample filament resistance is measured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Ability of colliding molecules to carry off heat depends upon its TC.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H &amp; He have high TC &amp; more efficiently cools in heated filament conc. sensing detector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1FA0A7-B8B1-4AB8-BE5D-A46A15546F83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143000" y="228600"/>
            <a:ext cx="75438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4000" u="sng">
                <a:latin typeface="Times New Roman" pitchFamily="18" charset="0"/>
                <a:cs typeface="Times New Roman" pitchFamily="18" charset="0"/>
              </a:rPr>
              <a:t>Thermal Conductivity Detector 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Responds to all compounds, simple construction, 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Good , </a:t>
            </a:r>
            <a:r>
              <a:rPr lang="en-US" sz="2400">
                <a:latin typeface="Times New Roman" pitchFamily="18" charset="0"/>
              </a:rPr>
              <a:t>Adequate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sensitivity to many compounds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Good linear range of signal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 Simple construction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 Signal quite stable provided carrier gas flow rate,        block temperature, and filament power are controlled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>
                <a:solidFill>
                  <a:srgbClr val="000000"/>
                </a:solidFill>
              </a:rPr>
              <a:t>The TCD is a nondestructive, concentration sensing detector.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05F4B-C1C8-4B20-9140-BD2ADD0D1BAF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Thermal Conductivity Basics</a:t>
            </a:r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3DE0B-0708-49CE-9D90-6CF89FEF2367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334000" y="1752600"/>
            <a:ext cx="381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403225">
              <a:buClr>
                <a:srgbClr val="104160"/>
              </a:buClr>
              <a:buSzPct val="90000"/>
              <a:buFont typeface="Monotype Sort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When the carrier gas is contaminated by sample , the cooling effect of the gas changes. The difference in cooling is used to generate the detector signal.</a:t>
            </a:r>
            <a:endParaRPr lang="en-US" sz="1600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117975" y="4606925"/>
            <a:ext cx="260508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403225">
              <a:buClr>
                <a:srgbClr val="104160"/>
              </a:buClr>
              <a:buSzPct val="90000"/>
              <a:buFont typeface="Monotype Sorts" pitchFamily="2" charset="2"/>
              <a:buNone/>
            </a:pPr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117975" y="4887913"/>
            <a:ext cx="29860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403225">
              <a:buClr>
                <a:srgbClr val="104160"/>
              </a:buClr>
              <a:buSzPct val="90000"/>
              <a:buFont typeface="Monotype Sorts" pitchFamily="2" charset="2"/>
              <a:buNone/>
            </a:pPr>
            <a:endParaRPr lang="en-US" sz="2200">
              <a:latin typeface="Times New Roman" pitchFamily="18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117975" y="5178425"/>
            <a:ext cx="292735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403225">
              <a:buClr>
                <a:srgbClr val="104160"/>
              </a:buClr>
              <a:buSzPct val="90000"/>
              <a:buFont typeface="Monotype Sorts" pitchFamily="2" charset="2"/>
              <a:buNone/>
            </a:pPr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117975" y="4344988"/>
            <a:ext cx="318293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403225">
              <a:buClr>
                <a:srgbClr val="104160"/>
              </a:buClr>
              <a:buSzPct val="90000"/>
              <a:buFont typeface="Monotype Sorts" pitchFamily="2" charset="2"/>
              <a:buNone/>
            </a:pPr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0489" name="Text Box 11"/>
          <p:cNvSpPr txBox="1">
            <a:spLocks noChangeArrowheads="1"/>
          </p:cNvSpPr>
          <p:nvPr/>
        </p:nvSpPr>
        <p:spPr bwMode="auto">
          <a:xfrm>
            <a:off x="1066800" y="5486400"/>
            <a:ext cx="358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403225">
              <a:buClr>
                <a:srgbClr val="104160"/>
              </a:buClr>
              <a:buSzPct val="90000"/>
              <a:buFont typeface="Monotype Sort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A heated filament is cooled by the flow of carrier gas        .</a:t>
            </a:r>
            <a:endParaRPr lang="en-US" sz="1600"/>
          </a:p>
        </p:txBody>
      </p:sp>
      <p:sp>
        <p:nvSpPr>
          <p:cNvPr id="20490" name="Text Box 13"/>
          <p:cNvSpPr txBox="1">
            <a:spLocks noChangeArrowheads="1"/>
          </p:cNvSpPr>
          <p:nvPr/>
        </p:nvSpPr>
        <p:spPr bwMode="auto">
          <a:xfrm>
            <a:off x="914400" y="6213475"/>
            <a:ext cx="7110413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403225">
              <a:buClr>
                <a:srgbClr val="000000"/>
              </a:buClr>
              <a:buSzPct val="90000"/>
              <a:buFont typeface="Monotype Sorts" pitchFamily="2" charset="2"/>
              <a:buNone/>
            </a:pPr>
            <a:endParaRPr lang="en-US" sz="2000">
              <a:solidFill>
                <a:schemeClr val="bg2"/>
              </a:solidFill>
              <a:latin typeface="Times New Roman" pitchFamily="18" charset="0"/>
            </a:endParaRPr>
          </a:p>
        </p:txBody>
      </p:sp>
      <p:grpSp>
        <p:nvGrpSpPr>
          <p:cNvPr id="20491" name="Group 14"/>
          <p:cNvGrpSpPr>
            <a:grpSpLocks/>
          </p:cNvGrpSpPr>
          <p:nvPr/>
        </p:nvGrpSpPr>
        <p:grpSpPr bwMode="auto">
          <a:xfrm>
            <a:off x="4648200" y="3276600"/>
            <a:ext cx="1395413" cy="3163888"/>
            <a:chOff x="634" y="1025"/>
            <a:chExt cx="941" cy="2524"/>
          </a:xfrm>
        </p:grpSpPr>
        <p:sp>
          <p:nvSpPr>
            <p:cNvPr id="20541" name="Line 15"/>
            <p:cNvSpPr>
              <a:spLocks noChangeShapeType="1"/>
            </p:cNvSpPr>
            <p:nvPr/>
          </p:nvSpPr>
          <p:spPr bwMode="auto">
            <a:xfrm>
              <a:off x="648" y="1695"/>
              <a:ext cx="562" cy="0"/>
            </a:xfrm>
            <a:prstGeom prst="line">
              <a:avLst/>
            </a:prstGeom>
            <a:noFill/>
            <a:ln w="47466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2" name="Line 16"/>
            <p:cNvSpPr>
              <a:spLocks noChangeShapeType="1"/>
            </p:cNvSpPr>
            <p:nvPr/>
          </p:nvSpPr>
          <p:spPr bwMode="auto">
            <a:xfrm>
              <a:off x="634" y="3278"/>
              <a:ext cx="583" cy="0"/>
            </a:xfrm>
            <a:prstGeom prst="line">
              <a:avLst/>
            </a:prstGeom>
            <a:noFill/>
            <a:ln w="47466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3" name="Line 17"/>
            <p:cNvSpPr>
              <a:spLocks noChangeShapeType="1"/>
            </p:cNvSpPr>
            <p:nvPr/>
          </p:nvSpPr>
          <p:spPr bwMode="auto">
            <a:xfrm>
              <a:off x="1210" y="2740"/>
              <a:ext cx="0" cy="538"/>
            </a:xfrm>
            <a:prstGeom prst="line">
              <a:avLst/>
            </a:prstGeom>
            <a:noFill/>
            <a:ln w="31234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4" name="Line 18"/>
            <p:cNvSpPr>
              <a:spLocks noChangeShapeType="1"/>
            </p:cNvSpPr>
            <p:nvPr/>
          </p:nvSpPr>
          <p:spPr bwMode="auto">
            <a:xfrm>
              <a:off x="1210" y="2217"/>
              <a:ext cx="0" cy="538"/>
            </a:xfrm>
            <a:prstGeom prst="line">
              <a:avLst/>
            </a:prstGeom>
            <a:noFill/>
            <a:ln w="31234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5" name="Line 19"/>
            <p:cNvSpPr>
              <a:spLocks noChangeShapeType="1"/>
            </p:cNvSpPr>
            <p:nvPr/>
          </p:nvSpPr>
          <p:spPr bwMode="auto">
            <a:xfrm>
              <a:off x="1210" y="1695"/>
              <a:ext cx="0" cy="537"/>
            </a:xfrm>
            <a:prstGeom prst="line">
              <a:avLst/>
            </a:prstGeom>
            <a:noFill/>
            <a:ln w="31234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6" name="Freeform 20"/>
            <p:cNvSpPr>
              <a:spLocks/>
            </p:cNvSpPr>
            <p:nvPr/>
          </p:nvSpPr>
          <p:spPr bwMode="auto">
            <a:xfrm>
              <a:off x="847" y="1025"/>
              <a:ext cx="728" cy="508"/>
            </a:xfrm>
            <a:custGeom>
              <a:avLst/>
              <a:gdLst>
                <a:gd name="T0" fmla="*/ 727 w 728"/>
                <a:gd name="T1" fmla="*/ 235 h 508"/>
                <a:gd name="T2" fmla="*/ 717 w 728"/>
                <a:gd name="T3" fmla="*/ 196 h 508"/>
                <a:gd name="T4" fmla="*/ 702 w 728"/>
                <a:gd name="T5" fmla="*/ 160 h 508"/>
                <a:gd name="T6" fmla="*/ 678 w 728"/>
                <a:gd name="T7" fmla="*/ 127 h 508"/>
                <a:gd name="T8" fmla="*/ 648 w 728"/>
                <a:gd name="T9" fmla="*/ 95 h 508"/>
                <a:gd name="T10" fmla="*/ 611 w 728"/>
                <a:gd name="T11" fmla="*/ 68 h 508"/>
                <a:gd name="T12" fmla="*/ 569 w 728"/>
                <a:gd name="T13" fmla="*/ 44 h 508"/>
                <a:gd name="T14" fmla="*/ 521 w 728"/>
                <a:gd name="T15" fmla="*/ 25 h 508"/>
                <a:gd name="T16" fmla="*/ 471 w 728"/>
                <a:gd name="T17" fmla="*/ 11 h 508"/>
                <a:gd name="T18" fmla="*/ 419 w 728"/>
                <a:gd name="T19" fmla="*/ 3 h 508"/>
                <a:gd name="T20" fmla="*/ 363 w 728"/>
                <a:gd name="T21" fmla="*/ 0 h 508"/>
                <a:gd name="T22" fmla="*/ 309 w 728"/>
                <a:gd name="T23" fmla="*/ 3 h 508"/>
                <a:gd name="T24" fmla="*/ 257 w 728"/>
                <a:gd name="T25" fmla="*/ 11 h 508"/>
                <a:gd name="T26" fmla="*/ 207 w 728"/>
                <a:gd name="T27" fmla="*/ 25 h 508"/>
                <a:gd name="T28" fmla="*/ 159 w 728"/>
                <a:gd name="T29" fmla="*/ 44 h 508"/>
                <a:gd name="T30" fmla="*/ 117 w 728"/>
                <a:gd name="T31" fmla="*/ 68 h 508"/>
                <a:gd name="T32" fmla="*/ 80 w 728"/>
                <a:gd name="T33" fmla="*/ 95 h 508"/>
                <a:gd name="T34" fmla="*/ 50 w 728"/>
                <a:gd name="T35" fmla="*/ 127 h 508"/>
                <a:gd name="T36" fmla="*/ 25 w 728"/>
                <a:gd name="T37" fmla="*/ 160 h 508"/>
                <a:gd name="T38" fmla="*/ 10 w 728"/>
                <a:gd name="T39" fmla="*/ 196 h 508"/>
                <a:gd name="T40" fmla="*/ 2 w 728"/>
                <a:gd name="T41" fmla="*/ 235 h 508"/>
                <a:gd name="T42" fmla="*/ 2 w 728"/>
                <a:gd name="T43" fmla="*/ 272 h 508"/>
                <a:gd name="T44" fmla="*/ 10 w 728"/>
                <a:gd name="T45" fmla="*/ 311 h 508"/>
                <a:gd name="T46" fmla="*/ 25 w 728"/>
                <a:gd name="T47" fmla="*/ 346 h 508"/>
                <a:gd name="T48" fmla="*/ 50 w 728"/>
                <a:gd name="T49" fmla="*/ 380 h 508"/>
                <a:gd name="T50" fmla="*/ 80 w 728"/>
                <a:gd name="T51" fmla="*/ 410 h 508"/>
                <a:gd name="T52" fmla="*/ 117 w 728"/>
                <a:gd name="T53" fmla="*/ 438 h 508"/>
                <a:gd name="T54" fmla="*/ 159 w 728"/>
                <a:gd name="T55" fmla="*/ 462 h 508"/>
                <a:gd name="T56" fmla="*/ 207 w 728"/>
                <a:gd name="T57" fmla="*/ 481 h 508"/>
                <a:gd name="T58" fmla="*/ 257 w 728"/>
                <a:gd name="T59" fmla="*/ 496 h 508"/>
                <a:gd name="T60" fmla="*/ 309 w 728"/>
                <a:gd name="T61" fmla="*/ 505 h 508"/>
                <a:gd name="T62" fmla="*/ 363 w 728"/>
                <a:gd name="T63" fmla="*/ 507 h 508"/>
                <a:gd name="T64" fmla="*/ 419 w 728"/>
                <a:gd name="T65" fmla="*/ 505 h 508"/>
                <a:gd name="T66" fmla="*/ 471 w 728"/>
                <a:gd name="T67" fmla="*/ 496 h 508"/>
                <a:gd name="T68" fmla="*/ 521 w 728"/>
                <a:gd name="T69" fmla="*/ 481 h 508"/>
                <a:gd name="T70" fmla="*/ 569 w 728"/>
                <a:gd name="T71" fmla="*/ 462 h 508"/>
                <a:gd name="T72" fmla="*/ 611 w 728"/>
                <a:gd name="T73" fmla="*/ 438 h 508"/>
                <a:gd name="T74" fmla="*/ 648 w 728"/>
                <a:gd name="T75" fmla="*/ 410 h 508"/>
                <a:gd name="T76" fmla="*/ 678 w 728"/>
                <a:gd name="T77" fmla="*/ 380 h 508"/>
                <a:gd name="T78" fmla="*/ 702 w 728"/>
                <a:gd name="T79" fmla="*/ 346 h 508"/>
                <a:gd name="T80" fmla="*/ 717 w 728"/>
                <a:gd name="T81" fmla="*/ 311 h 508"/>
                <a:gd name="T82" fmla="*/ 727 w 728"/>
                <a:gd name="T83" fmla="*/ 272 h 5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28"/>
                <a:gd name="T127" fmla="*/ 0 h 508"/>
                <a:gd name="T128" fmla="*/ 728 w 728"/>
                <a:gd name="T129" fmla="*/ 508 h 5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28" h="508">
                  <a:moveTo>
                    <a:pt x="727" y="254"/>
                  </a:moveTo>
                  <a:lnTo>
                    <a:pt x="727" y="235"/>
                  </a:lnTo>
                  <a:lnTo>
                    <a:pt x="722" y="215"/>
                  </a:lnTo>
                  <a:lnTo>
                    <a:pt x="717" y="196"/>
                  </a:lnTo>
                  <a:lnTo>
                    <a:pt x="710" y="179"/>
                  </a:lnTo>
                  <a:lnTo>
                    <a:pt x="702" y="160"/>
                  </a:lnTo>
                  <a:lnTo>
                    <a:pt x="692" y="143"/>
                  </a:lnTo>
                  <a:lnTo>
                    <a:pt x="678" y="127"/>
                  </a:lnTo>
                  <a:lnTo>
                    <a:pt x="664" y="111"/>
                  </a:lnTo>
                  <a:lnTo>
                    <a:pt x="648" y="95"/>
                  </a:lnTo>
                  <a:lnTo>
                    <a:pt x="630" y="81"/>
                  </a:lnTo>
                  <a:lnTo>
                    <a:pt x="611" y="68"/>
                  </a:lnTo>
                  <a:lnTo>
                    <a:pt x="590" y="55"/>
                  </a:lnTo>
                  <a:lnTo>
                    <a:pt x="569" y="44"/>
                  </a:lnTo>
                  <a:lnTo>
                    <a:pt x="545" y="35"/>
                  </a:lnTo>
                  <a:lnTo>
                    <a:pt x="521" y="25"/>
                  </a:lnTo>
                  <a:lnTo>
                    <a:pt x="496" y="19"/>
                  </a:lnTo>
                  <a:lnTo>
                    <a:pt x="471" y="11"/>
                  </a:lnTo>
                  <a:lnTo>
                    <a:pt x="444" y="7"/>
                  </a:lnTo>
                  <a:lnTo>
                    <a:pt x="419" y="3"/>
                  </a:lnTo>
                  <a:lnTo>
                    <a:pt x="391" y="1"/>
                  </a:lnTo>
                  <a:lnTo>
                    <a:pt x="363" y="0"/>
                  </a:lnTo>
                  <a:lnTo>
                    <a:pt x="337" y="1"/>
                  </a:lnTo>
                  <a:lnTo>
                    <a:pt x="309" y="3"/>
                  </a:lnTo>
                  <a:lnTo>
                    <a:pt x="283" y="7"/>
                  </a:lnTo>
                  <a:lnTo>
                    <a:pt x="257" y="11"/>
                  </a:lnTo>
                  <a:lnTo>
                    <a:pt x="232" y="19"/>
                  </a:lnTo>
                  <a:lnTo>
                    <a:pt x="207" y="25"/>
                  </a:lnTo>
                  <a:lnTo>
                    <a:pt x="182" y="35"/>
                  </a:lnTo>
                  <a:lnTo>
                    <a:pt x="159" y="44"/>
                  </a:lnTo>
                  <a:lnTo>
                    <a:pt x="137" y="55"/>
                  </a:lnTo>
                  <a:lnTo>
                    <a:pt x="117" y="68"/>
                  </a:lnTo>
                  <a:lnTo>
                    <a:pt x="98" y="81"/>
                  </a:lnTo>
                  <a:lnTo>
                    <a:pt x="80" y="95"/>
                  </a:lnTo>
                  <a:lnTo>
                    <a:pt x="64" y="111"/>
                  </a:lnTo>
                  <a:lnTo>
                    <a:pt x="50" y="127"/>
                  </a:lnTo>
                  <a:lnTo>
                    <a:pt x="36" y="143"/>
                  </a:lnTo>
                  <a:lnTo>
                    <a:pt x="25" y="160"/>
                  </a:lnTo>
                  <a:lnTo>
                    <a:pt x="17" y="179"/>
                  </a:lnTo>
                  <a:lnTo>
                    <a:pt x="10" y="196"/>
                  </a:lnTo>
                  <a:lnTo>
                    <a:pt x="5" y="215"/>
                  </a:lnTo>
                  <a:lnTo>
                    <a:pt x="2" y="235"/>
                  </a:lnTo>
                  <a:lnTo>
                    <a:pt x="0" y="254"/>
                  </a:lnTo>
                  <a:lnTo>
                    <a:pt x="2" y="272"/>
                  </a:lnTo>
                  <a:lnTo>
                    <a:pt x="5" y="291"/>
                  </a:lnTo>
                  <a:lnTo>
                    <a:pt x="10" y="311"/>
                  </a:lnTo>
                  <a:lnTo>
                    <a:pt x="17" y="327"/>
                  </a:lnTo>
                  <a:lnTo>
                    <a:pt x="25" y="346"/>
                  </a:lnTo>
                  <a:lnTo>
                    <a:pt x="36" y="362"/>
                  </a:lnTo>
                  <a:lnTo>
                    <a:pt x="50" y="380"/>
                  </a:lnTo>
                  <a:lnTo>
                    <a:pt x="64" y="397"/>
                  </a:lnTo>
                  <a:lnTo>
                    <a:pt x="80" y="410"/>
                  </a:lnTo>
                  <a:lnTo>
                    <a:pt x="98" y="426"/>
                  </a:lnTo>
                  <a:lnTo>
                    <a:pt x="117" y="438"/>
                  </a:lnTo>
                  <a:lnTo>
                    <a:pt x="137" y="452"/>
                  </a:lnTo>
                  <a:lnTo>
                    <a:pt x="159" y="462"/>
                  </a:lnTo>
                  <a:lnTo>
                    <a:pt x="182" y="472"/>
                  </a:lnTo>
                  <a:lnTo>
                    <a:pt x="207" y="481"/>
                  </a:lnTo>
                  <a:lnTo>
                    <a:pt x="232" y="489"/>
                  </a:lnTo>
                  <a:lnTo>
                    <a:pt x="257" y="496"/>
                  </a:lnTo>
                  <a:lnTo>
                    <a:pt x="283" y="500"/>
                  </a:lnTo>
                  <a:lnTo>
                    <a:pt x="309" y="505"/>
                  </a:lnTo>
                  <a:lnTo>
                    <a:pt x="337" y="505"/>
                  </a:lnTo>
                  <a:lnTo>
                    <a:pt x="363" y="507"/>
                  </a:lnTo>
                  <a:lnTo>
                    <a:pt x="391" y="505"/>
                  </a:lnTo>
                  <a:lnTo>
                    <a:pt x="419" y="505"/>
                  </a:lnTo>
                  <a:lnTo>
                    <a:pt x="444" y="500"/>
                  </a:lnTo>
                  <a:lnTo>
                    <a:pt x="471" y="496"/>
                  </a:lnTo>
                  <a:lnTo>
                    <a:pt x="496" y="489"/>
                  </a:lnTo>
                  <a:lnTo>
                    <a:pt x="521" y="481"/>
                  </a:lnTo>
                  <a:lnTo>
                    <a:pt x="545" y="472"/>
                  </a:lnTo>
                  <a:lnTo>
                    <a:pt x="569" y="462"/>
                  </a:lnTo>
                  <a:lnTo>
                    <a:pt x="590" y="452"/>
                  </a:lnTo>
                  <a:lnTo>
                    <a:pt x="611" y="438"/>
                  </a:lnTo>
                  <a:lnTo>
                    <a:pt x="630" y="426"/>
                  </a:lnTo>
                  <a:lnTo>
                    <a:pt x="648" y="410"/>
                  </a:lnTo>
                  <a:lnTo>
                    <a:pt x="664" y="397"/>
                  </a:lnTo>
                  <a:lnTo>
                    <a:pt x="678" y="380"/>
                  </a:lnTo>
                  <a:lnTo>
                    <a:pt x="692" y="362"/>
                  </a:lnTo>
                  <a:lnTo>
                    <a:pt x="702" y="346"/>
                  </a:lnTo>
                  <a:lnTo>
                    <a:pt x="710" y="327"/>
                  </a:lnTo>
                  <a:lnTo>
                    <a:pt x="717" y="311"/>
                  </a:lnTo>
                  <a:lnTo>
                    <a:pt x="722" y="291"/>
                  </a:lnTo>
                  <a:lnTo>
                    <a:pt x="727" y="272"/>
                  </a:lnTo>
                  <a:lnTo>
                    <a:pt x="727" y="254"/>
                  </a:lnTo>
                </a:path>
              </a:pathLst>
            </a:custGeom>
            <a:noFill/>
            <a:ln w="3123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7" name="Freeform 21"/>
            <p:cNvSpPr>
              <a:spLocks/>
            </p:cNvSpPr>
            <p:nvPr/>
          </p:nvSpPr>
          <p:spPr bwMode="auto">
            <a:xfrm>
              <a:off x="1568" y="1231"/>
              <a:ext cx="6" cy="2080"/>
            </a:xfrm>
            <a:custGeom>
              <a:avLst/>
              <a:gdLst>
                <a:gd name="T0" fmla="*/ 0 w 6"/>
                <a:gd name="T1" fmla="*/ 0 h 2080"/>
                <a:gd name="T2" fmla="*/ 0 w 6"/>
                <a:gd name="T3" fmla="*/ 2040 h 2080"/>
                <a:gd name="T4" fmla="*/ 3 w 6"/>
                <a:gd name="T5" fmla="*/ 2060 h 2080"/>
                <a:gd name="T6" fmla="*/ 5 w 6"/>
                <a:gd name="T7" fmla="*/ 2079 h 20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2080"/>
                <a:gd name="T14" fmla="*/ 6 w 6"/>
                <a:gd name="T15" fmla="*/ 2080 h 20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2080">
                  <a:moveTo>
                    <a:pt x="0" y="0"/>
                  </a:moveTo>
                  <a:lnTo>
                    <a:pt x="0" y="2040"/>
                  </a:lnTo>
                  <a:lnTo>
                    <a:pt x="3" y="2060"/>
                  </a:lnTo>
                  <a:lnTo>
                    <a:pt x="5" y="2079"/>
                  </a:lnTo>
                </a:path>
              </a:pathLst>
            </a:custGeom>
            <a:noFill/>
            <a:ln w="1873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8" name="Freeform 22"/>
            <p:cNvSpPr>
              <a:spLocks/>
            </p:cNvSpPr>
            <p:nvPr/>
          </p:nvSpPr>
          <p:spPr bwMode="auto">
            <a:xfrm>
              <a:off x="835" y="1237"/>
              <a:ext cx="726" cy="2312"/>
            </a:xfrm>
            <a:custGeom>
              <a:avLst/>
              <a:gdLst>
                <a:gd name="T0" fmla="*/ 0 w 726"/>
                <a:gd name="T1" fmla="*/ 0 h 2312"/>
                <a:gd name="T2" fmla="*/ 0 w 726"/>
                <a:gd name="T3" fmla="*/ 2041 h 2312"/>
                <a:gd name="T4" fmla="*/ 0 w 726"/>
                <a:gd name="T5" fmla="*/ 2058 h 2312"/>
                <a:gd name="T6" fmla="*/ 0 w 726"/>
                <a:gd name="T7" fmla="*/ 2077 h 2312"/>
                <a:gd name="T8" fmla="*/ 3 w 726"/>
                <a:gd name="T9" fmla="*/ 2096 h 2312"/>
                <a:gd name="T10" fmla="*/ 10 w 726"/>
                <a:gd name="T11" fmla="*/ 2117 h 2312"/>
                <a:gd name="T12" fmla="*/ 16 w 726"/>
                <a:gd name="T13" fmla="*/ 2133 h 2312"/>
                <a:gd name="T14" fmla="*/ 24 w 726"/>
                <a:gd name="T15" fmla="*/ 2151 h 2312"/>
                <a:gd name="T16" fmla="*/ 35 w 726"/>
                <a:gd name="T17" fmla="*/ 2169 h 2312"/>
                <a:gd name="T18" fmla="*/ 47 w 726"/>
                <a:gd name="T19" fmla="*/ 2185 h 2312"/>
                <a:gd name="T20" fmla="*/ 62 w 726"/>
                <a:gd name="T21" fmla="*/ 2202 h 2312"/>
                <a:gd name="T22" fmla="*/ 78 w 726"/>
                <a:gd name="T23" fmla="*/ 2216 h 2312"/>
                <a:gd name="T24" fmla="*/ 95 w 726"/>
                <a:gd name="T25" fmla="*/ 2232 h 2312"/>
                <a:gd name="T26" fmla="*/ 116 w 726"/>
                <a:gd name="T27" fmla="*/ 2244 h 2312"/>
                <a:gd name="T28" fmla="*/ 136 w 726"/>
                <a:gd name="T29" fmla="*/ 2256 h 2312"/>
                <a:gd name="T30" fmla="*/ 158 w 726"/>
                <a:gd name="T31" fmla="*/ 2269 h 2312"/>
                <a:gd name="T32" fmla="*/ 180 w 726"/>
                <a:gd name="T33" fmla="*/ 2277 h 2312"/>
                <a:gd name="T34" fmla="*/ 205 w 726"/>
                <a:gd name="T35" fmla="*/ 2286 h 2312"/>
                <a:gd name="T36" fmla="*/ 228 w 726"/>
                <a:gd name="T37" fmla="*/ 2294 h 2312"/>
                <a:gd name="T38" fmla="*/ 254 w 726"/>
                <a:gd name="T39" fmla="*/ 2300 h 2312"/>
                <a:gd name="T40" fmla="*/ 282 w 726"/>
                <a:gd name="T41" fmla="*/ 2305 h 2312"/>
                <a:gd name="T42" fmla="*/ 307 w 726"/>
                <a:gd name="T43" fmla="*/ 2309 h 2312"/>
                <a:gd name="T44" fmla="*/ 335 w 726"/>
                <a:gd name="T45" fmla="*/ 2311 h 2312"/>
                <a:gd name="T46" fmla="*/ 363 w 726"/>
                <a:gd name="T47" fmla="*/ 2311 h 2312"/>
                <a:gd name="T48" fmla="*/ 389 w 726"/>
                <a:gd name="T49" fmla="*/ 2311 h 2312"/>
                <a:gd name="T50" fmla="*/ 415 w 726"/>
                <a:gd name="T51" fmla="*/ 2309 h 2312"/>
                <a:gd name="T52" fmla="*/ 443 w 726"/>
                <a:gd name="T53" fmla="*/ 2305 h 2312"/>
                <a:gd name="T54" fmla="*/ 468 w 726"/>
                <a:gd name="T55" fmla="*/ 2300 h 2312"/>
                <a:gd name="T56" fmla="*/ 494 w 726"/>
                <a:gd name="T57" fmla="*/ 2294 h 2312"/>
                <a:gd name="T58" fmla="*/ 518 w 726"/>
                <a:gd name="T59" fmla="*/ 2286 h 2312"/>
                <a:gd name="T60" fmla="*/ 543 w 726"/>
                <a:gd name="T61" fmla="*/ 2277 h 2312"/>
                <a:gd name="T62" fmla="*/ 567 w 726"/>
                <a:gd name="T63" fmla="*/ 2269 h 2312"/>
                <a:gd name="T64" fmla="*/ 588 w 726"/>
                <a:gd name="T65" fmla="*/ 2256 h 2312"/>
                <a:gd name="T66" fmla="*/ 609 w 726"/>
                <a:gd name="T67" fmla="*/ 2244 h 2312"/>
                <a:gd name="T68" fmla="*/ 627 w 726"/>
                <a:gd name="T69" fmla="*/ 2232 h 2312"/>
                <a:gd name="T70" fmla="*/ 646 w 726"/>
                <a:gd name="T71" fmla="*/ 2216 h 2312"/>
                <a:gd name="T72" fmla="*/ 662 w 726"/>
                <a:gd name="T73" fmla="*/ 2202 h 2312"/>
                <a:gd name="T74" fmla="*/ 675 w 726"/>
                <a:gd name="T75" fmla="*/ 2185 h 2312"/>
                <a:gd name="T76" fmla="*/ 690 w 726"/>
                <a:gd name="T77" fmla="*/ 2169 h 2312"/>
                <a:gd name="T78" fmla="*/ 700 w 726"/>
                <a:gd name="T79" fmla="*/ 2151 h 2312"/>
                <a:gd name="T80" fmla="*/ 708 w 726"/>
                <a:gd name="T81" fmla="*/ 2133 h 2312"/>
                <a:gd name="T82" fmla="*/ 715 w 726"/>
                <a:gd name="T83" fmla="*/ 2117 h 2312"/>
                <a:gd name="T84" fmla="*/ 719 w 726"/>
                <a:gd name="T85" fmla="*/ 2096 h 2312"/>
                <a:gd name="T86" fmla="*/ 723 w 726"/>
                <a:gd name="T87" fmla="*/ 2077 h 2312"/>
                <a:gd name="T88" fmla="*/ 725 w 726"/>
                <a:gd name="T89" fmla="*/ 2058 h 231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726"/>
                <a:gd name="T136" fmla="*/ 0 h 2312"/>
                <a:gd name="T137" fmla="*/ 726 w 726"/>
                <a:gd name="T138" fmla="*/ 2312 h 231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726" h="2312">
                  <a:moveTo>
                    <a:pt x="0" y="0"/>
                  </a:moveTo>
                  <a:lnTo>
                    <a:pt x="0" y="2041"/>
                  </a:lnTo>
                  <a:lnTo>
                    <a:pt x="0" y="2058"/>
                  </a:lnTo>
                  <a:lnTo>
                    <a:pt x="0" y="2077"/>
                  </a:lnTo>
                  <a:lnTo>
                    <a:pt x="3" y="2096"/>
                  </a:lnTo>
                  <a:lnTo>
                    <a:pt x="10" y="2117"/>
                  </a:lnTo>
                  <a:lnTo>
                    <a:pt x="16" y="2133"/>
                  </a:lnTo>
                  <a:lnTo>
                    <a:pt x="24" y="2151"/>
                  </a:lnTo>
                  <a:lnTo>
                    <a:pt x="35" y="2169"/>
                  </a:lnTo>
                  <a:lnTo>
                    <a:pt x="47" y="2185"/>
                  </a:lnTo>
                  <a:lnTo>
                    <a:pt x="62" y="2202"/>
                  </a:lnTo>
                  <a:lnTo>
                    <a:pt x="78" y="2216"/>
                  </a:lnTo>
                  <a:lnTo>
                    <a:pt x="95" y="2232"/>
                  </a:lnTo>
                  <a:lnTo>
                    <a:pt x="116" y="2244"/>
                  </a:lnTo>
                  <a:lnTo>
                    <a:pt x="136" y="2256"/>
                  </a:lnTo>
                  <a:lnTo>
                    <a:pt x="158" y="2269"/>
                  </a:lnTo>
                  <a:lnTo>
                    <a:pt x="180" y="2277"/>
                  </a:lnTo>
                  <a:lnTo>
                    <a:pt x="205" y="2286"/>
                  </a:lnTo>
                  <a:lnTo>
                    <a:pt x="228" y="2294"/>
                  </a:lnTo>
                  <a:lnTo>
                    <a:pt x="254" y="2300"/>
                  </a:lnTo>
                  <a:lnTo>
                    <a:pt x="282" y="2305"/>
                  </a:lnTo>
                  <a:lnTo>
                    <a:pt x="307" y="2309"/>
                  </a:lnTo>
                  <a:lnTo>
                    <a:pt x="335" y="2311"/>
                  </a:lnTo>
                  <a:lnTo>
                    <a:pt x="363" y="2311"/>
                  </a:lnTo>
                  <a:lnTo>
                    <a:pt x="389" y="2311"/>
                  </a:lnTo>
                  <a:lnTo>
                    <a:pt x="415" y="2309"/>
                  </a:lnTo>
                  <a:lnTo>
                    <a:pt x="443" y="2305"/>
                  </a:lnTo>
                  <a:lnTo>
                    <a:pt x="468" y="2300"/>
                  </a:lnTo>
                  <a:lnTo>
                    <a:pt x="494" y="2294"/>
                  </a:lnTo>
                  <a:lnTo>
                    <a:pt x="518" y="2286"/>
                  </a:lnTo>
                  <a:lnTo>
                    <a:pt x="543" y="2277"/>
                  </a:lnTo>
                  <a:lnTo>
                    <a:pt x="567" y="2269"/>
                  </a:lnTo>
                  <a:lnTo>
                    <a:pt x="588" y="2256"/>
                  </a:lnTo>
                  <a:lnTo>
                    <a:pt x="609" y="2244"/>
                  </a:lnTo>
                  <a:lnTo>
                    <a:pt x="627" y="2232"/>
                  </a:lnTo>
                  <a:lnTo>
                    <a:pt x="646" y="2216"/>
                  </a:lnTo>
                  <a:lnTo>
                    <a:pt x="662" y="2202"/>
                  </a:lnTo>
                  <a:lnTo>
                    <a:pt x="675" y="2185"/>
                  </a:lnTo>
                  <a:lnTo>
                    <a:pt x="690" y="2169"/>
                  </a:lnTo>
                  <a:lnTo>
                    <a:pt x="700" y="2151"/>
                  </a:lnTo>
                  <a:lnTo>
                    <a:pt x="708" y="2133"/>
                  </a:lnTo>
                  <a:lnTo>
                    <a:pt x="715" y="2117"/>
                  </a:lnTo>
                  <a:lnTo>
                    <a:pt x="719" y="2096"/>
                  </a:lnTo>
                  <a:lnTo>
                    <a:pt x="723" y="2077"/>
                  </a:lnTo>
                  <a:lnTo>
                    <a:pt x="725" y="2058"/>
                  </a:lnTo>
                </a:path>
              </a:pathLst>
            </a:custGeom>
            <a:noFill/>
            <a:ln w="3123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9" name="Freeform 23"/>
            <p:cNvSpPr>
              <a:spLocks/>
            </p:cNvSpPr>
            <p:nvPr/>
          </p:nvSpPr>
          <p:spPr bwMode="auto">
            <a:xfrm>
              <a:off x="1272" y="2294"/>
              <a:ext cx="186" cy="210"/>
            </a:xfrm>
            <a:custGeom>
              <a:avLst/>
              <a:gdLst>
                <a:gd name="T0" fmla="*/ 185 w 186"/>
                <a:gd name="T1" fmla="*/ 96 h 210"/>
                <a:gd name="T2" fmla="*/ 183 w 186"/>
                <a:gd name="T3" fmla="*/ 81 h 210"/>
                <a:gd name="T4" fmla="*/ 179 w 186"/>
                <a:gd name="T5" fmla="*/ 67 h 210"/>
                <a:gd name="T6" fmla="*/ 172 w 186"/>
                <a:gd name="T7" fmla="*/ 52 h 210"/>
                <a:gd name="T8" fmla="*/ 164 w 186"/>
                <a:gd name="T9" fmla="*/ 40 h 210"/>
                <a:gd name="T10" fmla="*/ 154 w 186"/>
                <a:gd name="T11" fmla="*/ 29 h 210"/>
                <a:gd name="T12" fmla="*/ 144 w 186"/>
                <a:gd name="T13" fmla="*/ 19 h 210"/>
                <a:gd name="T14" fmla="*/ 133 w 186"/>
                <a:gd name="T15" fmla="*/ 11 h 210"/>
                <a:gd name="T16" fmla="*/ 119 w 186"/>
                <a:gd name="T17" fmla="*/ 4 h 210"/>
                <a:gd name="T18" fmla="*/ 107 w 186"/>
                <a:gd name="T19" fmla="*/ 1 h 210"/>
                <a:gd name="T20" fmla="*/ 93 w 186"/>
                <a:gd name="T21" fmla="*/ 0 h 210"/>
                <a:gd name="T22" fmla="*/ 79 w 186"/>
                <a:gd name="T23" fmla="*/ 1 h 210"/>
                <a:gd name="T24" fmla="*/ 65 w 186"/>
                <a:gd name="T25" fmla="*/ 4 h 210"/>
                <a:gd name="T26" fmla="*/ 51 w 186"/>
                <a:gd name="T27" fmla="*/ 11 h 210"/>
                <a:gd name="T28" fmla="*/ 40 w 186"/>
                <a:gd name="T29" fmla="*/ 19 h 210"/>
                <a:gd name="T30" fmla="*/ 30 w 186"/>
                <a:gd name="T31" fmla="*/ 29 h 210"/>
                <a:gd name="T32" fmla="*/ 21 w 186"/>
                <a:gd name="T33" fmla="*/ 40 h 210"/>
                <a:gd name="T34" fmla="*/ 12 w 186"/>
                <a:gd name="T35" fmla="*/ 52 h 210"/>
                <a:gd name="T36" fmla="*/ 6 w 186"/>
                <a:gd name="T37" fmla="*/ 67 h 210"/>
                <a:gd name="T38" fmla="*/ 1 w 186"/>
                <a:gd name="T39" fmla="*/ 81 h 210"/>
                <a:gd name="T40" fmla="*/ 0 w 186"/>
                <a:gd name="T41" fmla="*/ 96 h 210"/>
                <a:gd name="T42" fmla="*/ 0 w 186"/>
                <a:gd name="T43" fmla="*/ 113 h 210"/>
                <a:gd name="T44" fmla="*/ 1 w 186"/>
                <a:gd name="T45" fmla="*/ 129 h 210"/>
                <a:gd name="T46" fmla="*/ 6 w 186"/>
                <a:gd name="T47" fmla="*/ 142 h 210"/>
                <a:gd name="T48" fmla="*/ 12 w 186"/>
                <a:gd name="T49" fmla="*/ 157 h 210"/>
                <a:gd name="T50" fmla="*/ 21 w 186"/>
                <a:gd name="T51" fmla="*/ 169 h 210"/>
                <a:gd name="T52" fmla="*/ 30 w 186"/>
                <a:gd name="T53" fmla="*/ 182 h 210"/>
                <a:gd name="T54" fmla="*/ 40 w 186"/>
                <a:gd name="T55" fmla="*/ 190 h 210"/>
                <a:gd name="T56" fmla="*/ 51 w 186"/>
                <a:gd name="T57" fmla="*/ 198 h 210"/>
                <a:gd name="T58" fmla="*/ 65 w 186"/>
                <a:gd name="T59" fmla="*/ 204 h 210"/>
                <a:gd name="T60" fmla="*/ 79 w 186"/>
                <a:gd name="T61" fmla="*/ 207 h 210"/>
                <a:gd name="T62" fmla="*/ 93 w 186"/>
                <a:gd name="T63" fmla="*/ 209 h 210"/>
                <a:gd name="T64" fmla="*/ 107 w 186"/>
                <a:gd name="T65" fmla="*/ 207 h 210"/>
                <a:gd name="T66" fmla="*/ 119 w 186"/>
                <a:gd name="T67" fmla="*/ 204 h 210"/>
                <a:gd name="T68" fmla="*/ 133 w 186"/>
                <a:gd name="T69" fmla="*/ 198 h 210"/>
                <a:gd name="T70" fmla="*/ 144 w 186"/>
                <a:gd name="T71" fmla="*/ 190 h 210"/>
                <a:gd name="T72" fmla="*/ 154 w 186"/>
                <a:gd name="T73" fmla="*/ 182 h 210"/>
                <a:gd name="T74" fmla="*/ 164 w 186"/>
                <a:gd name="T75" fmla="*/ 169 h 210"/>
                <a:gd name="T76" fmla="*/ 172 w 186"/>
                <a:gd name="T77" fmla="*/ 157 h 210"/>
                <a:gd name="T78" fmla="*/ 179 w 186"/>
                <a:gd name="T79" fmla="*/ 142 h 210"/>
                <a:gd name="T80" fmla="*/ 183 w 186"/>
                <a:gd name="T81" fmla="*/ 129 h 210"/>
                <a:gd name="T82" fmla="*/ 185 w 186"/>
                <a:gd name="T83" fmla="*/ 113 h 210"/>
                <a:gd name="T84" fmla="*/ 185 w 186"/>
                <a:gd name="T85" fmla="*/ 106 h 2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6"/>
                <a:gd name="T130" fmla="*/ 0 h 210"/>
                <a:gd name="T131" fmla="*/ 186 w 186"/>
                <a:gd name="T132" fmla="*/ 210 h 21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6" h="210">
                  <a:moveTo>
                    <a:pt x="185" y="106"/>
                  </a:moveTo>
                  <a:lnTo>
                    <a:pt x="185" y="96"/>
                  </a:lnTo>
                  <a:lnTo>
                    <a:pt x="183" y="88"/>
                  </a:lnTo>
                  <a:lnTo>
                    <a:pt x="183" y="81"/>
                  </a:lnTo>
                  <a:lnTo>
                    <a:pt x="180" y="73"/>
                  </a:lnTo>
                  <a:lnTo>
                    <a:pt x="179" y="67"/>
                  </a:lnTo>
                  <a:lnTo>
                    <a:pt x="175" y="60"/>
                  </a:lnTo>
                  <a:lnTo>
                    <a:pt x="172" y="52"/>
                  </a:lnTo>
                  <a:lnTo>
                    <a:pt x="168" y="45"/>
                  </a:lnTo>
                  <a:lnTo>
                    <a:pt x="164" y="40"/>
                  </a:lnTo>
                  <a:lnTo>
                    <a:pt x="161" y="33"/>
                  </a:lnTo>
                  <a:lnTo>
                    <a:pt x="154" y="29"/>
                  </a:lnTo>
                  <a:lnTo>
                    <a:pt x="151" y="23"/>
                  </a:lnTo>
                  <a:lnTo>
                    <a:pt x="144" y="19"/>
                  </a:lnTo>
                  <a:lnTo>
                    <a:pt x="139" y="14"/>
                  </a:lnTo>
                  <a:lnTo>
                    <a:pt x="133" y="11"/>
                  </a:lnTo>
                  <a:lnTo>
                    <a:pt x="126" y="8"/>
                  </a:lnTo>
                  <a:lnTo>
                    <a:pt x="119" y="4"/>
                  </a:lnTo>
                  <a:lnTo>
                    <a:pt x="113" y="4"/>
                  </a:lnTo>
                  <a:lnTo>
                    <a:pt x="107" y="1"/>
                  </a:lnTo>
                  <a:lnTo>
                    <a:pt x="100" y="0"/>
                  </a:lnTo>
                  <a:lnTo>
                    <a:pt x="93" y="0"/>
                  </a:lnTo>
                  <a:lnTo>
                    <a:pt x="86" y="0"/>
                  </a:lnTo>
                  <a:lnTo>
                    <a:pt x="79" y="1"/>
                  </a:lnTo>
                  <a:lnTo>
                    <a:pt x="72" y="4"/>
                  </a:lnTo>
                  <a:lnTo>
                    <a:pt x="65" y="4"/>
                  </a:lnTo>
                  <a:lnTo>
                    <a:pt x="59" y="8"/>
                  </a:lnTo>
                  <a:lnTo>
                    <a:pt x="51" y="11"/>
                  </a:lnTo>
                  <a:lnTo>
                    <a:pt x="46" y="14"/>
                  </a:lnTo>
                  <a:lnTo>
                    <a:pt x="40" y="19"/>
                  </a:lnTo>
                  <a:lnTo>
                    <a:pt x="33" y="23"/>
                  </a:lnTo>
                  <a:lnTo>
                    <a:pt x="30" y="29"/>
                  </a:lnTo>
                  <a:lnTo>
                    <a:pt x="25" y="33"/>
                  </a:lnTo>
                  <a:lnTo>
                    <a:pt x="21" y="40"/>
                  </a:lnTo>
                  <a:lnTo>
                    <a:pt x="18" y="45"/>
                  </a:lnTo>
                  <a:lnTo>
                    <a:pt x="12" y="52"/>
                  </a:lnTo>
                  <a:lnTo>
                    <a:pt x="10" y="60"/>
                  </a:lnTo>
                  <a:lnTo>
                    <a:pt x="6" y="67"/>
                  </a:lnTo>
                  <a:lnTo>
                    <a:pt x="4" y="73"/>
                  </a:lnTo>
                  <a:lnTo>
                    <a:pt x="1" y="81"/>
                  </a:lnTo>
                  <a:lnTo>
                    <a:pt x="1" y="88"/>
                  </a:lnTo>
                  <a:lnTo>
                    <a:pt x="0" y="96"/>
                  </a:lnTo>
                  <a:lnTo>
                    <a:pt x="0" y="106"/>
                  </a:lnTo>
                  <a:lnTo>
                    <a:pt x="0" y="113"/>
                  </a:lnTo>
                  <a:lnTo>
                    <a:pt x="1" y="121"/>
                  </a:lnTo>
                  <a:lnTo>
                    <a:pt x="1" y="129"/>
                  </a:lnTo>
                  <a:lnTo>
                    <a:pt x="4" y="136"/>
                  </a:lnTo>
                  <a:lnTo>
                    <a:pt x="6" y="142"/>
                  </a:lnTo>
                  <a:lnTo>
                    <a:pt x="10" y="150"/>
                  </a:lnTo>
                  <a:lnTo>
                    <a:pt x="12" y="157"/>
                  </a:lnTo>
                  <a:lnTo>
                    <a:pt x="18" y="163"/>
                  </a:lnTo>
                  <a:lnTo>
                    <a:pt x="21" y="169"/>
                  </a:lnTo>
                  <a:lnTo>
                    <a:pt x="25" y="175"/>
                  </a:lnTo>
                  <a:lnTo>
                    <a:pt x="30" y="182"/>
                  </a:lnTo>
                  <a:lnTo>
                    <a:pt x="33" y="186"/>
                  </a:lnTo>
                  <a:lnTo>
                    <a:pt x="40" y="190"/>
                  </a:lnTo>
                  <a:lnTo>
                    <a:pt x="46" y="195"/>
                  </a:lnTo>
                  <a:lnTo>
                    <a:pt x="51" y="198"/>
                  </a:lnTo>
                  <a:lnTo>
                    <a:pt x="59" y="202"/>
                  </a:lnTo>
                  <a:lnTo>
                    <a:pt x="65" y="204"/>
                  </a:lnTo>
                  <a:lnTo>
                    <a:pt x="72" y="206"/>
                  </a:lnTo>
                  <a:lnTo>
                    <a:pt x="79" y="207"/>
                  </a:lnTo>
                  <a:lnTo>
                    <a:pt x="86" y="209"/>
                  </a:lnTo>
                  <a:lnTo>
                    <a:pt x="93" y="209"/>
                  </a:lnTo>
                  <a:lnTo>
                    <a:pt x="100" y="209"/>
                  </a:lnTo>
                  <a:lnTo>
                    <a:pt x="107" y="207"/>
                  </a:lnTo>
                  <a:lnTo>
                    <a:pt x="113" y="206"/>
                  </a:lnTo>
                  <a:lnTo>
                    <a:pt x="119" y="204"/>
                  </a:lnTo>
                  <a:lnTo>
                    <a:pt x="126" y="202"/>
                  </a:lnTo>
                  <a:lnTo>
                    <a:pt x="133" y="198"/>
                  </a:lnTo>
                  <a:lnTo>
                    <a:pt x="139" y="195"/>
                  </a:lnTo>
                  <a:lnTo>
                    <a:pt x="144" y="190"/>
                  </a:lnTo>
                  <a:lnTo>
                    <a:pt x="151" y="186"/>
                  </a:lnTo>
                  <a:lnTo>
                    <a:pt x="154" y="182"/>
                  </a:lnTo>
                  <a:lnTo>
                    <a:pt x="161" y="175"/>
                  </a:lnTo>
                  <a:lnTo>
                    <a:pt x="164" y="169"/>
                  </a:lnTo>
                  <a:lnTo>
                    <a:pt x="168" y="163"/>
                  </a:lnTo>
                  <a:lnTo>
                    <a:pt x="172" y="157"/>
                  </a:lnTo>
                  <a:lnTo>
                    <a:pt x="175" y="150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3" y="129"/>
                  </a:lnTo>
                  <a:lnTo>
                    <a:pt x="183" y="121"/>
                  </a:lnTo>
                  <a:lnTo>
                    <a:pt x="185" y="113"/>
                  </a:lnTo>
                  <a:lnTo>
                    <a:pt x="185" y="106"/>
                  </a:lnTo>
                </a:path>
              </a:pathLst>
            </a:custGeom>
            <a:solidFill>
              <a:srgbClr val="FF0000"/>
            </a:solidFill>
            <a:ln w="18732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0" name="Freeform 24"/>
            <p:cNvSpPr>
              <a:spLocks/>
            </p:cNvSpPr>
            <p:nvPr/>
          </p:nvSpPr>
          <p:spPr bwMode="auto">
            <a:xfrm>
              <a:off x="973" y="2188"/>
              <a:ext cx="187" cy="211"/>
            </a:xfrm>
            <a:custGeom>
              <a:avLst/>
              <a:gdLst>
                <a:gd name="T0" fmla="*/ 186 w 187"/>
                <a:gd name="T1" fmla="*/ 96 h 211"/>
                <a:gd name="T2" fmla="*/ 183 w 187"/>
                <a:gd name="T3" fmla="*/ 81 h 211"/>
                <a:gd name="T4" fmla="*/ 180 w 187"/>
                <a:gd name="T5" fmla="*/ 67 h 211"/>
                <a:gd name="T6" fmla="*/ 173 w 187"/>
                <a:gd name="T7" fmla="*/ 52 h 211"/>
                <a:gd name="T8" fmla="*/ 166 w 187"/>
                <a:gd name="T9" fmla="*/ 40 h 211"/>
                <a:gd name="T10" fmla="*/ 156 w 187"/>
                <a:gd name="T11" fmla="*/ 29 h 211"/>
                <a:gd name="T12" fmla="*/ 145 w 187"/>
                <a:gd name="T13" fmla="*/ 19 h 211"/>
                <a:gd name="T14" fmla="*/ 134 w 187"/>
                <a:gd name="T15" fmla="*/ 11 h 211"/>
                <a:gd name="T16" fmla="*/ 121 w 187"/>
                <a:gd name="T17" fmla="*/ 4 h 211"/>
                <a:gd name="T18" fmla="*/ 107 w 187"/>
                <a:gd name="T19" fmla="*/ 0 h 211"/>
                <a:gd name="T20" fmla="*/ 92 w 187"/>
                <a:gd name="T21" fmla="*/ 0 h 211"/>
                <a:gd name="T22" fmla="*/ 78 w 187"/>
                <a:gd name="T23" fmla="*/ 0 h 211"/>
                <a:gd name="T24" fmla="*/ 64 w 187"/>
                <a:gd name="T25" fmla="*/ 4 h 211"/>
                <a:gd name="T26" fmla="*/ 53 w 187"/>
                <a:gd name="T27" fmla="*/ 11 h 211"/>
                <a:gd name="T28" fmla="*/ 41 w 187"/>
                <a:gd name="T29" fmla="*/ 19 h 211"/>
                <a:gd name="T30" fmla="*/ 29 w 187"/>
                <a:gd name="T31" fmla="*/ 29 h 211"/>
                <a:gd name="T32" fmla="*/ 20 w 187"/>
                <a:gd name="T33" fmla="*/ 40 h 211"/>
                <a:gd name="T34" fmla="*/ 11 w 187"/>
                <a:gd name="T35" fmla="*/ 52 h 211"/>
                <a:gd name="T36" fmla="*/ 7 w 187"/>
                <a:gd name="T37" fmla="*/ 67 h 211"/>
                <a:gd name="T38" fmla="*/ 3 w 187"/>
                <a:gd name="T39" fmla="*/ 81 h 211"/>
                <a:gd name="T40" fmla="*/ 0 w 187"/>
                <a:gd name="T41" fmla="*/ 96 h 211"/>
                <a:gd name="T42" fmla="*/ 0 w 187"/>
                <a:gd name="T43" fmla="*/ 112 h 211"/>
                <a:gd name="T44" fmla="*/ 3 w 187"/>
                <a:gd name="T45" fmla="*/ 129 h 211"/>
                <a:gd name="T46" fmla="*/ 7 w 187"/>
                <a:gd name="T47" fmla="*/ 143 h 211"/>
                <a:gd name="T48" fmla="*/ 11 w 187"/>
                <a:gd name="T49" fmla="*/ 158 h 211"/>
                <a:gd name="T50" fmla="*/ 20 w 187"/>
                <a:gd name="T51" fmla="*/ 170 h 211"/>
                <a:gd name="T52" fmla="*/ 29 w 187"/>
                <a:gd name="T53" fmla="*/ 182 h 211"/>
                <a:gd name="T54" fmla="*/ 41 w 187"/>
                <a:gd name="T55" fmla="*/ 191 h 211"/>
                <a:gd name="T56" fmla="*/ 53 w 187"/>
                <a:gd name="T57" fmla="*/ 199 h 211"/>
                <a:gd name="T58" fmla="*/ 64 w 187"/>
                <a:gd name="T59" fmla="*/ 205 h 211"/>
                <a:gd name="T60" fmla="*/ 78 w 187"/>
                <a:gd name="T61" fmla="*/ 208 h 211"/>
                <a:gd name="T62" fmla="*/ 92 w 187"/>
                <a:gd name="T63" fmla="*/ 210 h 211"/>
                <a:gd name="T64" fmla="*/ 107 w 187"/>
                <a:gd name="T65" fmla="*/ 208 h 211"/>
                <a:gd name="T66" fmla="*/ 121 w 187"/>
                <a:gd name="T67" fmla="*/ 205 h 211"/>
                <a:gd name="T68" fmla="*/ 134 w 187"/>
                <a:gd name="T69" fmla="*/ 199 h 211"/>
                <a:gd name="T70" fmla="*/ 145 w 187"/>
                <a:gd name="T71" fmla="*/ 191 h 211"/>
                <a:gd name="T72" fmla="*/ 156 w 187"/>
                <a:gd name="T73" fmla="*/ 182 h 211"/>
                <a:gd name="T74" fmla="*/ 166 w 187"/>
                <a:gd name="T75" fmla="*/ 170 h 211"/>
                <a:gd name="T76" fmla="*/ 173 w 187"/>
                <a:gd name="T77" fmla="*/ 158 h 211"/>
                <a:gd name="T78" fmla="*/ 180 w 187"/>
                <a:gd name="T79" fmla="*/ 143 h 211"/>
                <a:gd name="T80" fmla="*/ 183 w 187"/>
                <a:gd name="T81" fmla="*/ 129 h 211"/>
                <a:gd name="T82" fmla="*/ 186 w 187"/>
                <a:gd name="T83" fmla="*/ 112 h 211"/>
                <a:gd name="T84" fmla="*/ 186 w 187"/>
                <a:gd name="T85" fmla="*/ 106 h 21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7"/>
                <a:gd name="T130" fmla="*/ 0 h 211"/>
                <a:gd name="T131" fmla="*/ 187 w 187"/>
                <a:gd name="T132" fmla="*/ 211 h 21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7" h="211">
                  <a:moveTo>
                    <a:pt x="186" y="106"/>
                  </a:moveTo>
                  <a:lnTo>
                    <a:pt x="186" y="96"/>
                  </a:lnTo>
                  <a:lnTo>
                    <a:pt x="185" y="88"/>
                  </a:lnTo>
                  <a:lnTo>
                    <a:pt x="183" y="81"/>
                  </a:lnTo>
                  <a:lnTo>
                    <a:pt x="181" y="73"/>
                  </a:lnTo>
                  <a:lnTo>
                    <a:pt x="180" y="67"/>
                  </a:lnTo>
                  <a:lnTo>
                    <a:pt x="177" y="59"/>
                  </a:lnTo>
                  <a:lnTo>
                    <a:pt x="173" y="52"/>
                  </a:lnTo>
                  <a:lnTo>
                    <a:pt x="170" y="46"/>
                  </a:lnTo>
                  <a:lnTo>
                    <a:pt x="166" y="40"/>
                  </a:lnTo>
                  <a:lnTo>
                    <a:pt x="160" y="33"/>
                  </a:lnTo>
                  <a:lnTo>
                    <a:pt x="156" y="29"/>
                  </a:lnTo>
                  <a:lnTo>
                    <a:pt x="151" y="23"/>
                  </a:lnTo>
                  <a:lnTo>
                    <a:pt x="145" y="19"/>
                  </a:lnTo>
                  <a:lnTo>
                    <a:pt x="140" y="13"/>
                  </a:lnTo>
                  <a:lnTo>
                    <a:pt x="134" y="11"/>
                  </a:lnTo>
                  <a:lnTo>
                    <a:pt x="127" y="8"/>
                  </a:lnTo>
                  <a:lnTo>
                    <a:pt x="121" y="4"/>
                  </a:lnTo>
                  <a:lnTo>
                    <a:pt x="114" y="3"/>
                  </a:lnTo>
                  <a:lnTo>
                    <a:pt x="107" y="0"/>
                  </a:lnTo>
                  <a:lnTo>
                    <a:pt x="99" y="0"/>
                  </a:lnTo>
                  <a:lnTo>
                    <a:pt x="92" y="0"/>
                  </a:lnTo>
                  <a:lnTo>
                    <a:pt x="85" y="0"/>
                  </a:lnTo>
                  <a:lnTo>
                    <a:pt x="78" y="0"/>
                  </a:lnTo>
                  <a:lnTo>
                    <a:pt x="72" y="3"/>
                  </a:lnTo>
                  <a:lnTo>
                    <a:pt x="64" y="4"/>
                  </a:lnTo>
                  <a:lnTo>
                    <a:pt x="59" y="8"/>
                  </a:lnTo>
                  <a:lnTo>
                    <a:pt x="53" y="11"/>
                  </a:lnTo>
                  <a:lnTo>
                    <a:pt x="46" y="13"/>
                  </a:lnTo>
                  <a:lnTo>
                    <a:pt x="41" y="19"/>
                  </a:lnTo>
                  <a:lnTo>
                    <a:pt x="35" y="23"/>
                  </a:lnTo>
                  <a:lnTo>
                    <a:pt x="29" y="29"/>
                  </a:lnTo>
                  <a:lnTo>
                    <a:pt x="24" y="33"/>
                  </a:lnTo>
                  <a:lnTo>
                    <a:pt x="20" y="40"/>
                  </a:lnTo>
                  <a:lnTo>
                    <a:pt x="17" y="46"/>
                  </a:lnTo>
                  <a:lnTo>
                    <a:pt x="11" y="52"/>
                  </a:lnTo>
                  <a:lnTo>
                    <a:pt x="10" y="59"/>
                  </a:lnTo>
                  <a:lnTo>
                    <a:pt x="7" y="67"/>
                  </a:lnTo>
                  <a:lnTo>
                    <a:pt x="4" y="73"/>
                  </a:lnTo>
                  <a:lnTo>
                    <a:pt x="3" y="81"/>
                  </a:lnTo>
                  <a:lnTo>
                    <a:pt x="1" y="88"/>
                  </a:lnTo>
                  <a:lnTo>
                    <a:pt x="0" y="96"/>
                  </a:lnTo>
                  <a:lnTo>
                    <a:pt x="0" y="106"/>
                  </a:lnTo>
                  <a:lnTo>
                    <a:pt x="0" y="112"/>
                  </a:lnTo>
                  <a:lnTo>
                    <a:pt x="1" y="121"/>
                  </a:lnTo>
                  <a:lnTo>
                    <a:pt x="3" y="129"/>
                  </a:lnTo>
                  <a:lnTo>
                    <a:pt x="4" y="136"/>
                  </a:lnTo>
                  <a:lnTo>
                    <a:pt x="7" y="143"/>
                  </a:lnTo>
                  <a:lnTo>
                    <a:pt x="10" y="150"/>
                  </a:lnTo>
                  <a:lnTo>
                    <a:pt x="11" y="158"/>
                  </a:lnTo>
                  <a:lnTo>
                    <a:pt x="17" y="164"/>
                  </a:lnTo>
                  <a:lnTo>
                    <a:pt x="20" y="170"/>
                  </a:lnTo>
                  <a:lnTo>
                    <a:pt x="24" y="176"/>
                  </a:lnTo>
                  <a:lnTo>
                    <a:pt x="29" y="182"/>
                  </a:lnTo>
                  <a:lnTo>
                    <a:pt x="35" y="187"/>
                  </a:lnTo>
                  <a:lnTo>
                    <a:pt x="41" y="191"/>
                  </a:lnTo>
                  <a:lnTo>
                    <a:pt x="46" y="196"/>
                  </a:lnTo>
                  <a:lnTo>
                    <a:pt x="53" y="199"/>
                  </a:lnTo>
                  <a:lnTo>
                    <a:pt x="59" y="202"/>
                  </a:lnTo>
                  <a:lnTo>
                    <a:pt x="64" y="205"/>
                  </a:lnTo>
                  <a:lnTo>
                    <a:pt x="72" y="207"/>
                  </a:lnTo>
                  <a:lnTo>
                    <a:pt x="78" y="208"/>
                  </a:lnTo>
                  <a:lnTo>
                    <a:pt x="85" y="210"/>
                  </a:lnTo>
                  <a:lnTo>
                    <a:pt x="92" y="210"/>
                  </a:lnTo>
                  <a:lnTo>
                    <a:pt x="99" y="210"/>
                  </a:lnTo>
                  <a:lnTo>
                    <a:pt x="107" y="208"/>
                  </a:lnTo>
                  <a:lnTo>
                    <a:pt x="114" y="207"/>
                  </a:lnTo>
                  <a:lnTo>
                    <a:pt x="121" y="205"/>
                  </a:lnTo>
                  <a:lnTo>
                    <a:pt x="127" y="202"/>
                  </a:lnTo>
                  <a:lnTo>
                    <a:pt x="134" y="199"/>
                  </a:lnTo>
                  <a:lnTo>
                    <a:pt x="140" y="196"/>
                  </a:lnTo>
                  <a:lnTo>
                    <a:pt x="145" y="191"/>
                  </a:lnTo>
                  <a:lnTo>
                    <a:pt x="151" y="187"/>
                  </a:lnTo>
                  <a:lnTo>
                    <a:pt x="156" y="182"/>
                  </a:lnTo>
                  <a:lnTo>
                    <a:pt x="160" y="176"/>
                  </a:lnTo>
                  <a:lnTo>
                    <a:pt x="166" y="170"/>
                  </a:lnTo>
                  <a:lnTo>
                    <a:pt x="170" y="164"/>
                  </a:lnTo>
                  <a:lnTo>
                    <a:pt x="173" y="158"/>
                  </a:lnTo>
                  <a:lnTo>
                    <a:pt x="177" y="150"/>
                  </a:lnTo>
                  <a:lnTo>
                    <a:pt x="180" y="143"/>
                  </a:lnTo>
                  <a:lnTo>
                    <a:pt x="181" y="136"/>
                  </a:lnTo>
                  <a:lnTo>
                    <a:pt x="183" y="129"/>
                  </a:lnTo>
                  <a:lnTo>
                    <a:pt x="185" y="121"/>
                  </a:lnTo>
                  <a:lnTo>
                    <a:pt x="186" y="112"/>
                  </a:lnTo>
                  <a:lnTo>
                    <a:pt x="186" y="106"/>
                  </a:lnTo>
                </a:path>
              </a:pathLst>
            </a:custGeom>
            <a:solidFill>
              <a:srgbClr val="FF0000"/>
            </a:solidFill>
            <a:ln w="18732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1" name="Freeform 25"/>
            <p:cNvSpPr>
              <a:spLocks/>
            </p:cNvSpPr>
            <p:nvPr/>
          </p:nvSpPr>
          <p:spPr bwMode="auto">
            <a:xfrm>
              <a:off x="1266" y="1920"/>
              <a:ext cx="187" cy="208"/>
            </a:xfrm>
            <a:custGeom>
              <a:avLst/>
              <a:gdLst>
                <a:gd name="T0" fmla="*/ 186 w 187"/>
                <a:gd name="T1" fmla="*/ 96 h 208"/>
                <a:gd name="T2" fmla="*/ 183 w 187"/>
                <a:gd name="T3" fmla="*/ 81 h 208"/>
                <a:gd name="T4" fmla="*/ 180 w 187"/>
                <a:gd name="T5" fmla="*/ 65 h 208"/>
                <a:gd name="T6" fmla="*/ 173 w 187"/>
                <a:gd name="T7" fmla="*/ 52 h 208"/>
                <a:gd name="T8" fmla="*/ 165 w 187"/>
                <a:gd name="T9" fmla="*/ 39 h 208"/>
                <a:gd name="T10" fmla="*/ 156 w 187"/>
                <a:gd name="T11" fmla="*/ 27 h 208"/>
                <a:gd name="T12" fmla="*/ 145 w 187"/>
                <a:gd name="T13" fmla="*/ 18 h 208"/>
                <a:gd name="T14" fmla="*/ 133 w 187"/>
                <a:gd name="T15" fmla="*/ 11 h 208"/>
                <a:gd name="T16" fmla="*/ 120 w 187"/>
                <a:gd name="T17" fmla="*/ 4 h 208"/>
                <a:gd name="T18" fmla="*/ 107 w 187"/>
                <a:gd name="T19" fmla="*/ 0 h 208"/>
                <a:gd name="T20" fmla="*/ 93 w 187"/>
                <a:gd name="T21" fmla="*/ 0 h 208"/>
                <a:gd name="T22" fmla="*/ 78 w 187"/>
                <a:gd name="T23" fmla="*/ 0 h 208"/>
                <a:gd name="T24" fmla="*/ 65 w 187"/>
                <a:gd name="T25" fmla="*/ 4 h 208"/>
                <a:gd name="T26" fmla="*/ 52 w 187"/>
                <a:gd name="T27" fmla="*/ 11 h 208"/>
                <a:gd name="T28" fmla="*/ 41 w 187"/>
                <a:gd name="T29" fmla="*/ 18 h 208"/>
                <a:gd name="T30" fmla="*/ 29 w 187"/>
                <a:gd name="T31" fmla="*/ 27 h 208"/>
                <a:gd name="T32" fmla="*/ 21 w 187"/>
                <a:gd name="T33" fmla="*/ 39 h 208"/>
                <a:gd name="T34" fmla="*/ 11 w 187"/>
                <a:gd name="T35" fmla="*/ 52 h 208"/>
                <a:gd name="T36" fmla="*/ 6 w 187"/>
                <a:gd name="T37" fmla="*/ 65 h 208"/>
                <a:gd name="T38" fmla="*/ 2 w 187"/>
                <a:gd name="T39" fmla="*/ 81 h 208"/>
                <a:gd name="T40" fmla="*/ 0 w 187"/>
                <a:gd name="T41" fmla="*/ 96 h 208"/>
                <a:gd name="T42" fmla="*/ 0 w 187"/>
                <a:gd name="T43" fmla="*/ 111 h 208"/>
                <a:gd name="T44" fmla="*/ 2 w 187"/>
                <a:gd name="T45" fmla="*/ 127 h 208"/>
                <a:gd name="T46" fmla="*/ 6 w 187"/>
                <a:gd name="T47" fmla="*/ 141 h 208"/>
                <a:gd name="T48" fmla="*/ 11 w 187"/>
                <a:gd name="T49" fmla="*/ 155 h 208"/>
                <a:gd name="T50" fmla="*/ 21 w 187"/>
                <a:gd name="T51" fmla="*/ 169 h 208"/>
                <a:gd name="T52" fmla="*/ 29 w 187"/>
                <a:gd name="T53" fmla="*/ 180 h 208"/>
                <a:gd name="T54" fmla="*/ 41 w 187"/>
                <a:gd name="T55" fmla="*/ 190 h 208"/>
                <a:gd name="T56" fmla="*/ 52 w 187"/>
                <a:gd name="T57" fmla="*/ 198 h 208"/>
                <a:gd name="T58" fmla="*/ 65 w 187"/>
                <a:gd name="T59" fmla="*/ 202 h 208"/>
                <a:gd name="T60" fmla="*/ 78 w 187"/>
                <a:gd name="T61" fmla="*/ 207 h 208"/>
                <a:gd name="T62" fmla="*/ 93 w 187"/>
                <a:gd name="T63" fmla="*/ 207 h 208"/>
                <a:gd name="T64" fmla="*/ 107 w 187"/>
                <a:gd name="T65" fmla="*/ 207 h 208"/>
                <a:gd name="T66" fmla="*/ 120 w 187"/>
                <a:gd name="T67" fmla="*/ 202 h 208"/>
                <a:gd name="T68" fmla="*/ 133 w 187"/>
                <a:gd name="T69" fmla="*/ 198 h 208"/>
                <a:gd name="T70" fmla="*/ 145 w 187"/>
                <a:gd name="T71" fmla="*/ 190 h 208"/>
                <a:gd name="T72" fmla="*/ 156 w 187"/>
                <a:gd name="T73" fmla="*/ 180 h 208"/>
                <a:gd name="T74" fmla="*/ 165 w 187"/>
                <a:gd name="T75" fmla="*/ 169 h 208"/>
                <a:gd name="T76" fmla="*/ 173 w 187"/>
                <a:gd name="T77" fmla="*/ 155 h 208"/>
                <a:gd name="T78" fmla="*/ 180 w 187"/>
                <a:gd name="T79" fmla="*/ 141 h 208"/>
                <a:gd name="T80" fmla="*/ 183 w 187"/>
                <a:gd name="T81" fmla="*/ 127 h 208"/>
                <a:gd name="T82" fmla="*/ 186 w 187"/>
                <a:gd name="T83" fmla="*/ 111 h 208"/>
                <a:gd name="T84" fmla="*/ 186 w 187"/>
                <a:gd name="T85" fmla="*/ 103 h 20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7"/>
                <a:gd name="T130" fmla="*/ 0 h 208"/>
                <a:gd name="T131" fmla="*/ 187 w 187"/>
                <a:gd name="T132" fmla="*/ 208 h 20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7" h="208">
                  <a:moveTo>
                    <a:pt x="186" y="103"/>
                  </a:moveTo>
                  <a:lnTo>
                    <a:pt x="186" y="96"/>
                  </a:lnTo>
                  <a:lnTo>
                    <a:pt x="184" y="88"/>
                  </a:lnTo>
                  <a:lnTo>
                    <a:pt x="183" y="81"/>
                  </a:lnTo>
                  <a:lnTo>
                    <a:pt x="181" y="72"/>
                  </a:lnTo>
                  <a:lnTo>
                    <a:pt x="180" y="65"/>
                  </a:lnTo>
                  <a:lnTo>
                    <a:pt x="176" y="59"/>
                  </a:lnTo>
                  <a:lnTo>
                    <a:pt x="173" y="52"/>
                  </a:lnTo>
                  <a:lnTo>
                    <a:pt x="169" y="44"/>
                  </a:lnTo>
                  <a:lnTo>
                    <a:pt x="165" y="39"/>
                  </a:lnTo>
                  <a:lnTo>
                    <a:pt x="162" y="33"/>
                  </a:lnTo>
                  <a:lnTo>
                    <a:pt x="156" y="27"/>
                  </a:lnTo>
                  <a:lnTo>
                    <a:pt x="151" y="23"/>
                  </a:lnTo>
                  <a:lnTo>
                    <a:pt x="145" y="18"/>
                  </a:lnTo>
                  <a:lnTo>
                    <a:pt x="140" y="13"/>
                  </a:lnTo>
                  <a:lnTo>
                    <a:pt x="133" y="11"/>
                  </a:lnTo>
                  <a:lnTo>
                    <a:pt x="127" y="7"/>
                  </a:lnTo>
                  <a:lnTo>
                    <a:pt x="120" y="4"/>
                  </a:lnTo>
                  <a:lnTo>
                    <a:pt x="114" y="2"/>
                  </a:lnTo>
                  <a:lnTo>
                    <a:pt x="107" y="0"/>
                  </a:lnTo>
                  <a:lnTo>
                    <a:pt x="100" y="0"/>
                  </a:lnTo>
                  <a:lnTo>
                    <a:pt x="93" y="0"/>
                  </a:lnTo>
                  <a:lnTo>
                    <a:pt x="85" y="0"/>
                  </a:lnTo>
                  <a:lnTo>
                    <a:pt x="78" y="0"/>
                  </a:lnTo>
                  <a:lnTo>
                    <a:pt x="71" y="2"/>
                  </a:lnTo>
                  <a:lnTo>
                    <a:pt x="65" y="4"/>
                  </a:lnTo>
                  <a:lnTo>
                    <a:pt x="60" y="7"/>
                  </a:lnTo>
                  <a:lnTo>
                    <a:pt x="52" y="11"/>
                  </a:lnTo>
                  <a:lnTo>
                    <a:pt x="46" y="13"/>
                  </a:lnTo>
                  <a:lnTo>
                    <a:pt x="41" y="18"/>
                  </a:lnTo>
                  <a:lnTo>
                    <a:pt x="35" y="23"/>
                  </a:lnTo>
                  <a:lnTo>
                    <a:pt x="29" y="27"/>
                  </a:lnTo>
                  <a:lnTo>
                    <a:pt x="25" y="33"/>
                  </a:lnTo>
                  <a:lnTo>
                    <a:pt x="21" y="39"/>
                  </a:lnTo>
                  <a:lnTo>
                    <a:pt x="16" y="44"/>
                  </a:lnTo>
                  <a:lnTo>
                    <a:pt x="11" y="52"/>
                  </a:lnTo>
                  <a:lnTo>
                    <a:pt x="10" y="59"/>
                  </a:lnTo>
                  <a:lnTo>
                    <a:pt x="6" y="65"/>
                  </a:lnTo>
                  <a:lnTo>
                    <a:pt x="3" y="72"/>
                  </a:lnTo>
                  <a:lnTo>
                    <a:pt x="2" y="81"/>
                  </a:lnTo>
                  <a:lnTo>
                    <a:pt x="0" y="88"/>
                  </a:lnTo>
                  <a:lnTo>
                    <a:pt x="0" y="96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19"/>
                  </a:lnTo>
                  <a:lnTo>
                    <a:pt x="2" y="127"/>
                  </a:lnTo>
                  <a:lnTo>
                    <a:pt x="3" y="133"/>
                  </a:lnTo>
                  <a:lnTo>
                    <a:pt x="6" y="141"/>
                  </a:lnTo>
                  <a:lnTo>
                    <a:pt x="10" y="149"/>
                  </a:lnTo>
                  <a:lnTo>
                    <a:pt x="11" y="155"/>
                  </a:lnTo>
                  <a:lnTo>
                    <a:pt x="16" y="163"/>
                  </a:lnTo>
                  <a:lnTo>
                    <a:pt x="21" y="169"/>
                  </a:lnTo>
                  <a:lnTo>
                    <a:pt x="25" y="175"/>
                  </a:lnTo>
                  <a:lnTo>
                    <a:pt x="29" y="180"/>
                  </a:lnTo>
                  <a:lnTo>
                    <a:pt x="35" y="184"/>
                  </a:lnTo>
                  <a:lnTo>
                    <a:pt x="41" y="190"/>
                  </a:lnTo>
                  <a:lnTo>
                    <a:pt x="46" y="194"/>
                  </a:lnTo>
                  <a:lnTo>
                    <a:pt x="52" y="198"/>
                  </a:lnTo>
                  <a:lnTo>
                    <a:pt x="60" y="201"/>
                  </a:lnTo>
                  <a:lnTo>
                    <a:pt x="65" y="202"/>
                  </a:lnTo>
                  <a:lnTo>
                    <a:pt x="71" y="205"/>
                  </a:lnTo>
                  <a:lnTo>
                    <a:pt x="78" y="207"/>
                  </a:lnTo>
                  <a:lnTo>
                    <a:pt x="85" y="207"/>
                  </a:lnTo>
                  <a:lnTo>
                    <a:pt x="93" y="207"/>
                  </a:lnTo>
                  <a:lnTo>
                    <a:pt x="100" y="207"/>
                  </a:lnTo>
                  <a:lnTo>
                    <a:pt x="107" y="207"/>
                  </a:lnTo>
                  <a:lnTo>
                    <a:pt x="114" y="205"/>
                  </a:lnTo>
                  <a:lnTo>
                    <a:pt x="120" y="202"/>
                  </a:lnTo>
                  <a:lnTo>
                    <a:pt x="127" y="201"/>
                  </a:lnTo>
                  <a:lnTo>
                    <a:pt x="133" y="198"/>
                  </a:lnTo>
                  <a:lnTo>
                    <a:pt x="140" y="194"/>
                  </a:lnTo>
                  <a:lnTo>
                    <a:pt x="145" y="190"/>
                  </a:lnTo>
                  <a:lnTo>
                    <a:pt x="151" y="184"/>
                  </a:lnTo>
                  <a:lnTo>
                    <a:pt x="156" y="180"/>
                  </a:lnTo>
                  <a:lnTo>
                    <a:pt x="162" y="175"/>
                  </a:lnTo>
                  <a:lnTo>
                    <a:pt x="165" y="169"/>
                  </a:lnTo>
                  <a:lnTo>
                    <a:pt x="169" y="163"/>
                  </a:lnTo>
                  <a:lnTo>
                    <a:pt x="173" y="155"/>
                  </a:lnTo>
                  <a:lnTo>
                    <a:pt x="176" y="149"/>
                  </a:lnTo>
                  <a:lnTo>
                    <a:pt x="180" y="141"/>
                  </a:lnTo>
                  <a:lnTo>
                    <a:pt x="181" y="133"/>
                  </a:lnTo>
                  <a:lnTo>
                    <a:pt x="183" y="127"/>
                  </a:lnTo>
                  <a:lnTo>
                    <a:pt x="184" y="119"/>
                  </a:lnTo>
                  <a:lnTo>
                    <a:pt x="186" y="111"/>
                  </a:lnTo>
                  <a:lnTo>
                    <a:pt x="186" y="103"/>
                  </a:lnTo>
                </a:path>
              </a:pathLst>
            </a:custGeom>
            <a:solidFill>
              <a:srgbClr val="FF0000"/>
            </a:solidFill>
            <a:ln w="18732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2" name="Freeform 26"/>
            <p:cNvSpPr>
              <a:spLocks/>
            </p:cNvSpPr>
            <p:nvPr/>
          </p:nvSpPr>
          <p:spPr bwMode="auto">
            <a:xfrm>
              <a:off x="918" y="1753"/>
              <a:ext cx="189" cy="212"/>
            </a:xfrm>
            <a:custGeom>
              <a:avLst/>
              <a:gdLst>
                <a:gd name="T0" fmla="*/ 188 w 189"/>
                <a:gd name="T1" fmla="*/ 98 h 212"/>
                <a:gd name="T2" fmla="*/ 184 w 189"/>
                <a:gd name="T3" fmla="*/ 82 h 212"/>
                <a:gd name="T4" fmla="*/ 180 w 189"/>
                <a:gd name="T5" fmla="*/ 67 h 212"/>
                <a:gd name="T6" fmla="*/ 175 w 189"/>
                <a:gd name="T7" fmla="*/ 52 h 212"/>
                <a:gd name="T8" fmla="*/ 166 w 189"/>
                <a:gd name="T9" fmla="*/ 40 h 212"/>
                <a:gd name="T10" fmla="*/ 157 w 189"/>
                <a:gd name="T11" fmla="*/ 29 h 212"/>
                <a:gd name="T12" fmla="*/ 145 w 189"/>
                <a:gd name="T13" fmla="*/ 19 h 212"/>
                <a:gd name="T14" fmla="*/ 133 w 189"/>
                <a:gd name="T15" fmla="*/ 11 h 212"/>
                <a:gd name="T16" fmla="*/ 122 w 189"/>
                <a:gd name="T17" fmla="*/ 5 h 212"/>
                <a:gd name="T18" fmla="*/ 108 w 189"/>
                <a:gd name="T19" fmla="*/ 1 h 212"/>
                <a:gd name="T20" fmla="*/ 94 w 189"/>
                <a:gd name="T21" fmla="*/ 0 h 212"/>
                <a:gd name="T22" fmla="*/ 81 w 189"/>
                <a:gd name="T23" fmla="*/ 1 h 212"/>
                <a:gd name="T24" fmla="*/ 66 w 189"/>
                <a:gd name="T25" fmla="*/ 5 h 212"/>
                <a:gd name="T26" fmla="*/ 53 w 189"/>
                <a:gd name="T27" fmla="*/ 11 h 212"/>
                <a:gd name="T28" fmla="*/ 41 w 189"/>
                <a:gd name="T29" fmla="*/ 19 h 212"/>
                <a:gd name="T30" fmla="*/ 30 w 189"/>
                <a:gd name="T31" fmla="*/ 29 h 212"/>
                <a:gd name="T32" fmla="*/ 20 w 189"/>
                <a:gd name="T33" fmla="*/ 40 h 212"/>
                <a:gd name="T34" fmla="*/ 13 w 189"/>
                <a:gd name="T35" fmla="*/ 52 h 212"/>
                <a:gd name="T36" fmla="*/ 6 w 189"/>
                <a:gd name="T37" fmla="*/ 67 h 212"/>
                <a:gd name="T38" fmla="*/ 3 w 189"/>
                <a:gd name="T39" fmla="*/ 82 h 212"/>
                <a:gd name="T40" fmla="*/ 1 w 189"/>
                <a:gd name="T41" fmla="*/ 98 h 212"/>
                <a:gd name="T42" fmla="*/ 1 w 189"/>
                <a:gd name="T43" fmla="*/ 114 h 212"/>
                <a:gd name="T44" fmla="*/ 3 w 189"/>
                <a:gd name="T45" fmla="*/ 130 h 212"/>
                <a:gd name="T46" fmla="*/ 6 w 189"/>
                <a:gd name="T47" fmla="*/ 143 h 212"/>
                <a:gd name="T48" fmla="*/ 13 w 189"/>
                <a:gd name="T49" fmla="*/ 158 h 212"/>
                <a:gd name="T50" fmla="*/ 20 w 189"/>
                <a:gd name="T51" fmla="*/ 171 h 212"/>
                <a:gd name="T52" fmla="*/ 30 w 189"/>
                <a:gd name="T53" fmla="*/ 184 h 212"/>
                <a:gd name="T54" fmla="*/ 41 w 189"/>
                <a:gd name="T55" fmla="*/ 193 h 212"/>
                <a:gd name="T56" fmla="*/ 53 w 189"/>
                <a:gd name="T57" fmla="*/ 201 h 212"/>
                <a:gd name="T58" fmla="*/ 66 w 189"/>
                <a:gd name="T59" fmla="*/ 206 h 212"/>
                <a:gd name="T60" fmla="*/ 81 w 189"/>
                <a:gd name="T61" fmla="*/ 209 h 212"/>
                <a:gd name="T62" fmla="*/ 94 w 189"/>
                <a:gd name="T63" fmla="*/ 211 h 212"/>
                <a:gd name="T64" fmla="*/ 108 w 189"/>
                <a:gd name="T65" fmla="*/ 209 h 212"/>
                <a:gd name="T66" fmla="*/ 122 w 189"/>
                <a:gd name="T67" fmla="*/ 206 h 212"/>
                <a:gd name="T68" fmla="*/ 133 w 189"/>
                <a:gd name="T69" fmla="*/ 201 h 212"/>
                <a:gd name="T70" fmla="*/ 145 w 189"/>
                <a:gd name="T71" fmla="*/ 193 h 212"/>
                <a:gd name="T72" fmla="*/ 157 w 189"/>
                <a:gd name="T73" fmla="*/ 184 h 212"/>
                <a:gd name="T74" fmla="*/ 166 w 189"/>
                <a:gd name="T75" fmla="*/ 171 h 212"/>
                <a:gd name="T76" fmla="*/ 175 w 189"/>
                <a:gd name="T77" fmla="*/ 158 h 212"/>
                <a:gd name="T78" fmla="*/ 180 w 189"/>
                <a:gd name="T79" fmla="*/ 143 h 212"/>
                <a:gd name="T80" fmla="*/ 184 w 189"/>
                <a:gd name="T81" fmla="*/ 130 h 212"/>
                <a:gd name="T82" fmla="*/ 188 w 189"/>
                <a:gd name="T83" fmla="*/ 114 h 212"/>
                <a:gd name="T84" fmla="*/ 188 w 189"/>
                <a:gd name="T85" fmla="*/ 107 h 2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9"/>
                <a:gd name="T130" fmla="*/ 0 h 212"/>
                <a:gd name="T131" fmla="*/ 189 w 189"/>
                <a:gd name="T132" fmla="*/ 212 h 21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9" h="212">
                  <a:moveTo>
                    <a:pt x="188" y="107"/>
                  </a:moveTo>
                  <a:lnTo>
                    <a:pt x="188" y="98"/>
                  </a:lnTo>
                  <a:lnTo>
                    <a:pt x="185" y="90"/>
                  </a:lnTo>
                  <a:lnTo>
                    <a:pt x="184" y="82"/>
                  </a:lnTo>
                  <a:lnTo>
                    <a:pt x="182" y="75"/>
                  </a:lnTo>
                  <a:lnTo>
                    <a:pt x="180" y="67"/>
                  </a:lnTo>
                  <a:lnTo>
                    <a:pt x="178" y="60"/>
                  </a:lnTo>
                  <a:lnTo>
                    <a:pt x="175" y="52"/>
                  </a:lnTo>
                  <a:lnTo>
                    <a:pt x="171" y="47"/>
                  </a:lnTo>
                  <a:lnTo>
                    <a:pt x="166" y="40"/>
                  </a:lnTo>
                  <a:lnTo>
                    <a:pt x="163" y="34"/>
                  </a:lnTo>
                  <a:lnTo>
                    <a:pt x="157" y="29"/>
                  </a:lnTo>
                  <a:lnTo>
                    <a:pt x="151" y="23"/>
                  </a:lnTo>
                  <a:lnTo>
                    <a:pt x="145" y="19"/>
                  </a:lnTo>
                  <a:lnTo>
                    <a:pt x="140" y="15"/>
                  </a:lnTo>
                  <a:lnTo>
                    <a:pt x="133" y="11"/>
                  </a:lnTo>
                  <a:lnTo>
                    <a:pt x="129" y="8"/>
                  </a:lnTo>
                  <a:lnTo>
                    <a:pt x="122" y="5"/>
                  </a:lnTo>
                  <a:lnTo>
                    <a:pt x="114" y="3"/>
                  </a:lnTo>
                  <a:lnTo>
                    <a:pt x="108" y="1"/>
                  </a:lnTo>
                  <a:lnTo>
                    <a:pt x="101" y="0"/>
                  </a:lnTo>
                  <a:lnTo>
                    <a:pt x="94" y="0"/>
                  </a:lnTo>
                  <a:lnTo>
                    <a:pt x="87" y="0"/>
                  </a:lnTo>
                  <a:lnTo>
                    <a:pt x="81" y="1"/>
                  </a:lnTo>
                  <a:lnTo>
                    <a:pt x="72" y="3"/>
                  </a:lnTo>
                  <a:lnTo>
                    <a:pt x="66" y="5"/>
                  </a:lnTo>
                  <a:lnTo>
                    <a:pt x="60" y="8"/>
                  </a:lnTo>
                  <a:lnTo>
                    <a:pt x="53" y="11"/>
                  </a:lnTo>
                  <a:lnTo>
                    <a:pt x="48" y="15"/>
                  </a:lnTo>
                  <a:lnTo>
                    <a:pt x="41" y="19"/>
                  </a:lnTo>
                  <a:lnTo>
                    <a:pt x="35" y="23"/>
                  </a:lnTo>
                  <a:lnTo>
                    <a:pt x="30" y="29"/>
                  </a:lnTo>
                  <a:lnTo>
                    <a:pt x="25" y="34"/>
                  </a:lnTo>
                  <a:lnTo>
                    <a:pt x="20" y="40"/>
                  </a:lnTo>
                  <a:lnTo>
                    <a:pt x="16" y="47"/>
                  </a:lnTo>
                  <a:lnTo>
                    <a:pt x="13" y="52"/>
                  </a:lnTo>
                  <a:lnTo>
                    <a:pt x="9" y="60"/>
                  </a:lnTo>
                  <a:lnTo>
                    <a:pt x="6" y="67"/>
                  </a:lnTo>
                  <a:lnTo>
                    <a:pt x="4" y="75"/>
                  </a:lnTo>
                  <a:lnTo>
                    <a:pt x="3" y="82"/>
                  </a:lnTo>
                  <a:lnTo>
                    <a:pt x="1" y="90"/>
                  </a:lnTo>
                  <a:lnTo>
                    <a:pt x="1" y="98"/>
                  </a:lnTo>
                  <a:lnTo>
                    <a:pt x="0" y="107"/>
                  </a:lnTo>
                  <a:lnTo>
                    <a:pt x="1" y="114"/>
                  </a:lnTo>
                  <a:lnTo>
                    <a:pt x="1" y="122"/>
                  </a:lnTo>
                  <a:lnTo>
                    <a:pt x="3" y="130"/>
                  </a:lnTo>
                  <a:lnTo>
                    <a:pt x="4" y="137"/>
                  </a:lnTo>
                  <a:lnTo>
                    <a:pt x="6" y="143"/>
                  </a:lnTo>
                  <a:lnTo>
                    <a:pt x="9" y="151"/>
                  </a:lnTo>
                  <a:lnTo>
                    <a:pt x="13" y="158"/>
                  </a:lnTo>
                  <a:lnTo>
                    <a:pt x="16" y="165"/>
                  </a:lnTo>
                  <a:lnTo>
                    <a:pt x="20" y="171"/>
                  </a:lnTo>
                  <a:lnTo>
                    <a:pt x="25" y="178"/>
                  </a:lnTo>
                  <a:lnTo>
                    <a:pt x="30" y="184"/>
                  </a:lnTo>
                  <a:lnTo>
                    <a:pt x="35" y="189"/>
                  </a:lnTo>
                  <a:lnTo>
                    <a:pt x="41" y="193"/>
                  </a:lnTo>
                  <a:lnTo>
                    <a:pt x="48" y="197"/>
                  </a:lnTo>
                  <a:lnTo>
                    <a:pt x="53" y="201"/>
                  </a:lnTo>
                  <a:lnTo>
                    <a:pt x="60" y="204"/>
                  </a:lnTo>
                  <a:lnTo>
                    <a:pt x="66" y="206"/>
                  </a:lnTo>
                  <a:lnTo>
                    <a:pt x="72" y="209"/>
                  </a:lnTo>
                  <a:lnTo>
                    <a:pt x="81" y="209"/>
                  </a:lnTo>
                  <a:lnTo>
                    <a:pt x="87" y="211"/>
                  </a:lnTo>
                  <a:lnTo>
                    <a:pt x="94" y="211"/>
                  </a:lnTo>
                  <a:lnTo>
                    <a:pt x="101" y="211"/>
                  </a:lnTo>
                  <a:lnTo>
                    <a:pt x="108" y="209"/>
                  </a:lnTo>
                  <a:lnTo>
                    <a:pt x="114" y="209"/>
                  </a:lnTo>
                  <a:lnTo>
                    <a:pt x="122" y="206"/>
                  </a:lnTo>
                  <a:lnTo>
                    <a:pt x="129" y="204"/>
                  </a:lnTo>
                  <a:lnTo>
                    <a:pt x="133" y="201"/>
                  </a:lnTo>
                  <a:lnTo>
                    <a:pt x="140" y="197"/>
                  </a:lnTo>
                  <a:lnTo>
                    <a:pt x="145" y="193"/>
                  </a:lnTo>
                  <a:lnTo>
                    <a:pt x="151" y="189"/>
                  </a:lnTo>
                  <a:lnTo>
                    <a:pt x="157" y="184"/>
                  </a:lnTo>
                  <a:lnTo>
                    <a:pt x="163" y="178"/>
                  </a:lnTo>
                  <a:lnTo>
                    <a:pt x="166" y="171"/>
                  </a:lnTo>
                  <a:lnTo>
                    <a:pt x="171" y="165"/>
                  </a:lnTo>
                  <a:lnTo>
                    <a:pt x="175" y="158"/>
                  </a:lnTo>
                  <a:lnTo>
                    <a:pt x="178" y="151"/>
                  </a:lnTo>
                  <a:lnTo>
                    <a:pt x="180" y="143"/>
                  </a:lnTo>
                  <a:lnTo>
                    <a:pt x="182" y="137"/>
                  </a:lnTo>
                  <a:lnTo>
                    <a:pt x="184" y="130"/>
                  </a:lnTo>
                  <a:lnTo>
                    <a:pt x="185" y="122"/>
                  </a:lnTo>
                  <a:lnTo>
                    <a:pt x="188" y="114"/>
                  </a:lnTo>
                  <a:lnTo>
                    <a:pt x="188" y="107"/>
                  </a:lnTo>
                </a:path>
              </a:pathLst>
            </a:custGeom>
            <a:solidFill>
              <a:srgbClr val="FF0000"/>
            </a:solidFill>
            <a:ln w="9366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3" name="Freeform 27"/>
            <p:cNvSpPr>
              <a:spLocks/>
            </p:cNvSpPr>
            <p:nvPr/>
          </p:nvSpPr>
          <p:spPr bwMode="auto">
            <a:xfrm>
              <a:off x="1290" y="1569"/>
              <a:ext cx="186" cy="212"/>
            </a:xfrm>
            <a:custGeom>
              <a:avLst/>
              <a:gdLst>
                <a:gd name="T0" fmla="*/ 185 w 186"/>
                <a:gd name="T1" fmla="*/ 97 h 212"/>
                <a:gd name="T2" fmla="*/ 184 w 186"/>
                <a:gd name="T3" fmla="*/ 81 h 212"/>
                <a:gd name="T4" fmla="*/ 180 w 186"/>
                <a:gd name="T5" fmla="*/ 68 h 212"/>
                <a:gd name="T6" fmla="*/ 173 w 186"/>
                <a:gd name="T7" fmla="*/ 52 h 212"/>
                <a:gd name="T8" fmla="*/ 165 w 186"/>
                <a:gd name="T9" fmla="*/ 40 h 212"/>
                <a:gd name="T10" fmla="*/ 157 w 186"/>
                <a:gd name="T11" fmla="*/ 29 h 212"/>
                <a:gd name="T12" fmla="*/ 145 w 186"/>
                <a:gd name="T13" fmla="*/ 19 h 212"/>
                <a:gd name="T14" fmla="*/ 134 w 186"/>
                <a:gd name="T15" fmla="*/ 11 h 212"/>
                <a:gd name="T16" fmla="*/ 120 w 186"/>
                <a:gd name="T17" fmla="*/ 5 h 212"/>
                <a:gd name="T18" fmla="*/ 106 w 186"/>
                <a:gd name="T19" fmla="*/ 1 h 212"/>
                <a:gd name="T20" fmla="*/ 92 w 186"/>
                <a:gd name="T21" fmla="*/ 0 h 212"/>
                <a:gd name="T22" fmla="*/ 79 w 186"/>
                <a:gd name="T23" fmla="*/ 1 h 212"/>
                <a:gd name="T24" fmla="*/ 66 w 186"/>
                <a:gd name="T25" fmla="*/ 5 h 212"/>
                <a:gd name="T26" fmla="*/ 53 w 186"/>
                <a:gd name="T27" fmla="*/ 11 h 212"/>
                <a:gd name="T28" fmla="*/ 41 w 186"/>
                <a:gd name="T29" fmla="*/ 19 h 212"/>
                <a:gd name="T30" fmla="*/ 30 w 186"/>
                <a:gd name="T31" fmla="*/ 29 h 212"/>
                <a:gd name="T32" fmla="*/ 21 w 186"/>
                <a:gd name="T33" fmla="*/ 40 h 212"/>
                <a:gd name="T34" fmla="*/ 12 w 186"/>
                <a:gd name="T35" fmla="*/ 52 h 212"/>
                <a:gd name="T36" fmla="*/ 7 w 186"/>
                <a:gd name="T37" fmla="*/ 68 h 212"/>
                <a:gd name="T38" fmla="*/ 3 w 186"/>
                <a:gd name="T39" fmla="*/ 81 h 212"/>
                <a:gd name="T40" fmla="*/ 0 w 186"/>
                <a:gd name="T41" fmla="*/ 97 h 212"/>
                <a:gd name="T42" fmla="*/ 0 w 186"/>
                <a:gd name="T43" fmla="*/ 113 h 212"/>
                <a:gd name="T44" fmla="*/ 3 w 186"/>
                <a:gd name="T45" fmla="*/ 128 h 212"/>
                <a:gd name="T46" fmla="*/ 7 w 186"/>
                <a:gd name="T47" fmla="*/ 143 h 212"/>
                <a:gd name="T48" fmla="*/ 12 w 186"/>
                <a:gd name="T49" fmla="*/ 158 h 212"/>
                <a:gd name="T50" fmla="*/ 21 w 186"/>
                <a:gd name="T51" fmla="*/ 171 h 212"/>
                <a:gd name="T52" fmla="*/ 30 w 186"/>
                <a:gd name="T53" fmla="*/ 183 h 212"/>
                <a:gd name="T54" fmla="*/ 41 w 186"/>
                <a:gd name="T55" fmla="*/ 192 h 212"/>
                <a:gd name="T56" fmla="*/ 53 w 186"/>
                <a:gd name="T57" fmla="*/ 200 h 212"/>
                <a:gd name="T58" fmla="*/ 66 w 186"/>
                <a:gd name="T59" fmla="*/ 205 h 212"/>
                <a:gd name="T60" fmla="*/ 79 w 186"/>
                <a:gd name="T61" fmla="*/ 209 h 212"/>
                <a:gd name="T62" fmla="*/ 92 w 186"/>
                <a:gd name="T63" fmla="*/ 211 h 212"/>
                <a:gd name="T64" fmla="*/ 106 w 186"/>
                <a:gd name="T65" fmla="*/ 209 h 212"/>
                <a:gd name="T66" fmla="*/ 120 w 186"/>
                <a:gd name="T67" fmla="*/ 205 h 212"/>
                <a:gd name="T68" fmla="*/ 134 w 186"/>
                <a:gd name="T69" fmla="*/ 200 h 212"/>
                <a:gd name="T70" fmla="*/ 145 w 186"/>
                <a:gd name="T71" fmla="*/ 192 h 212"/>
                <a:gd name="T72" fmla="*/ 157 w 186"/>
                <a:gd name="T73" fmla="*/ 183 h 212"/>
                <a:gd name="T74" fmla="*/ 165 w 186"/>
                <a:gd name="T75" fmla="*/ 171 h 212"/>
                <a:gd name="T76" fmla="*/ 173 w 186"/>
                <a:gd name="T77" fmla="*/ 158 h 212"/>
                <a:gd name="T78" fmla="*/ 180 w 186"/>
                <a:gd name="T79" fmla="*/ 143 h 212"/>
                <a:gd name="T80" fmla="*/ 184 w 186"/>
                <a:gd name="T81" fmla="*/ 128 h 212"/>
                <a:gd name="T82" fmla="*/ 185 w 186"/>
                <a:gd name="T83" fmla="*/ 113 h 212"/>
                <a:gd name="T84" fmla="*/ 185 w 186"/>
                <a:gd name="T85" fmla="*/ 107 h 2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6"/>
                <a:gd name="T130" fmla="*/ 0 h 212"/>
                <a:gd name="T131" fmla="*/ 186 w 186"/>
                <a:gd name="T132" fmla="*/ 212 h 21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6" h="212">
                  <a:moveTo>
                    <a:pt x="185" y="107"/>
                  </a:moveTo>
                  <a:lnTo>
                    <a:pt x="185" y="97"/>
                  </a:lnTo>
                  <a:lnTo>
                    <a:pt x="185" y="89"/>
                  </a:lnTo>
                  <a:lnTo>
                    <a:pt x="184" y="81"/>
                  </a:lnTo>
                  <a:lnTo>
                    <a:pt x="181" y="74"/>
                  </a:lnTo>
                  <a:lnTo>
                    <a:pt x="180" y="68"/>
                  </a:lnTo>
                  <a:lnTo>
                    <a:pt x="177" y="60"/>
                  </a:lnTo>
                  <a:lnTo>
                    <a:pt x="173" y="52"/>
                  </a:lnTo>
                  <a:lnTo>
                    <a:pt x="170" y="46"/>
                  </a:lnTo>
                  <a:lnTo>
                    <a:pt x="165" y="40"/>
                  </a:lnTo>
                  <a:lnTo>
                    <a:pt x="161" y="34"/>
                  </a:lnTo>
                  <a:lnTo>
                    <a:pt x="157" y="29"/>
                  </a:lnTo>
                  <a:lnTo>
                    <a:pt x="151" y="23"/>
                  </a:lnTo>
                  <a:lnTo>
                    <a:pt x="145" y="19"/>
                  </a:lnTo>
                  <a:lnTo>
                    <a:pt x="138" y="13"/>
                  </a:lnTo>
                  <a:lnTo>
                    <a:pt x="134" y="11"/>
                  </a:lnTo>
                  <a:lnTo>
                    <a:pt x="127" y="8"/>
                  </a:lnTo>
                  <a:lnTo>
                    <a:pt x="120" y="5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9" y="0"/>
                  </a:lnTo>
                  <a:lnTo>
                    <a:pt x="92" y="0"/>
                  </a:lnTo>
                  <a:lnTo>
                    <a:pt x="85" y="0"/>
                  </a:lnTo>
                  <a:lnTo>
                    <a:pt x="79" y="1"/>
                  </a:lnTo>
                  <a:lnTo>
                    <a:pt x="72" y="4"/>
                  </a:lnTo>
                  <a:lnTo>
                    <a:pt x="66" y="5"/>
                  </a:lnTo>
                  <a:lnTo>
                    <a:pt x="59" y="8"/>
                  </a:lnTo>
                  <a:lnTo>
                    <a:pt x="53" y="11"/>
                  </a:lnTo>
                  <a:lnTo>
                    <a:pt x="46" y="13"/>
                  </a:lnTo>
                  <a:lnTo>
                    <a:pt x="41" y="19"/>
                  </a:lnTo>
                  <a:lnTo>
                    <a:pt x="36" y="23"/>
                  </a:lnTo>
                  <a:lnTo>
                    <a:pt x="30" y="29"/>
                  </a:lnTo>
                  <a:lnTo>
                    <a:pt x="24" y="34"/>
                  </a:lnTo>
                  <a:lnTo>
                    <a:pt x="21" y="40"/>
                  </a:lnTo>
                  <a:lnTo>
                    <a:pt x="17" y="46"/>
                  </a:lnTo>
                  <a:lnTo>
                    <a:pt x="12" y="52"/>
                  </a:lnTo>
                  <a:lnTo>
                    <a:pt x="10" y="60"/>
                  </a:lnTo>
                  <a:lnTo>
                    <a:pt x="7" y="68"/>
                  </a:lnTo>
                  <a:lnTo>
                    <a:pt x="4" y="74"/>
                  </a:lnTo>
                  <a:lnTo>
                    <a:pt x="3" y="81"/>
                  </a:lnTo>
                  <a:lnTo>
                    <a:pt x="1" y="89"/>
                  </a:lnTo>
                  <a:lnTo>
                    <a:pt x="0" y="97"/>
                  </a:lnTo>
                  <a:lnTo>
                    <a:pt x="0" y="107"/>
                  </a:lnTo>
                  <a:lnTo>
                    <a:pt x="0" y="113"/>
                  </a:lnTo>
                  <a:lnTo>
                    <a:pt x="1" y="121"/>
                  </a:lnTo>
                  <a:lnTo>
                    <a:pt x="3" y="128"/>
                  </a:lnTo>
                  <a:lnTo>
                    <a:pt x="4" y="136"/>
                  </a:lnTo>
                  <a:lnTo>
                    <a:pt x="7" y="143"/>
                  </a:lnTo>
                  <a:lnTo>
                    <a:pt x="10" y="151"/>
                  </a:lnTo>
                  <a:lnTo>
                    <a:pt x="12" y="158"/>
                  </a:lnTo>
                  <a:lnTo>
                    <a:pt x="17" y="165"/>
                  </a:lnTo>
                  <a:lnTo>
                    <a:pt x="21" y="171"/>
                  </a:lnTo>
                  <a:lnTo>
                    <a:pt x="24" y="176"/>
                  </a:lnTo>
                  <a:lnTo>
                    <a:pt x="30" y="183"/>
                  </a:lnTo>
                  <a:lnTo>
                    <a:pt x="36" y="187"/>
                  </a:lnTo>
                  <a:lnTo>
                    <a:pt x="41" y="192"/>
                  </a:lnTo>
                  <a:lnTo>
                    <a:pt x="46" y="196"/>
                  </a:lnTo>
                  <a:lnTo>
                    <a:pt x="53" y="200"/>
                  </a:lnTo>
                  <a:lnTo>
                    <a:pt x="59" y="203"/>
                  </a:lnTo>
                  <a:lnTo>
                    <a:pt x="66" y="205"/>
                  </a:lnTo>
                  <a:lnTo>
                    <a:pt x="72" y="207"/>
                  </a:lnTo>
                  <a:lnTo>
                    <a:pt x="79" y="209"/>
                  </a:lnTo>
                  <a:lnTo>
                    <a:pt x="85" y="211"/>
                  </a:lnTo>
                  <a:lnTo>
                    <a:pt x="92" y="211"/>
                  </a:lnTo>
                  <a:lnTo>
                    <a:pt x="99" y="211"/>
                  </a:lnTo>
                  <a:lnTo>
                    <a:pt x="106" y="209"/>
                  </a:lnTo>
                  <a:lnTo>
                    <a:pt x="113" y="207"/>
                  </a:lnTo>
                  <a:lnTo>
                    <a:pt x="120" y="205"/>
                  </a:lnTo>
                  <a:lnTo>
                    <a:pt x="127" y="203"/>
                  </a:lnTo>
                  <a:lnTo>
                    <a:pt x="134" y="200"/>
                  </a:lnTo>
                  <a:lnTo>
                    <a:pt x="138" y="196"/>
                  </a:lnTo>
                  <a:lnTo>
                    <a:pt x="145" y="192"/>
                  </a:lnTo>
                  <a:lnTo>
                    <a:pt x="151" y="187"/>
                  </a:lnTo>
                  <a:lnTo>
                    <a:pt x="157" y="183"/>
                  </a:lnTo>
                  <a:lnTo>
                    <a:pt x="161" y="176"/>
                  </a:lnTo>
                  <a:lnTo>
                    <a:pt x="165" y="171"/>
                  </a:lnTo>
                  <a:lnTo>
                    <a:pt x="170" y="165"/>
                  </a:lnTo>
                  <a:lnTo>
                    <a:pt x="173" y="158"/>
                  </a:lnTo>
                  <a:lnTo>
                    <a:pt x="177" y="151"/>
                  </a:lnTo>
                  <a:lnTo>
                    <a:pt x="180" y="143"/>
                  </a:lnTo>
                  <a:lnTo>
                    <a:pt x="181" y="136"/>
                  </a:lnTo>
                  <a:lnTo>
                    <a:pt x="184" y="128"/>
                  </a:lnTo>
                  <a:lnTo>
                    <a:pt x="185" y="121"/>
                  </a:lnTo>
                  <a:lnTo>
                    <a:pt x="185" y="113"/>
                  </a:lnTo>
                  <a:lnTo>
                    <a:pt x="185" y="107"/>
                  </a:lnTo>
                </a:path>
              </a:pathLst>
            </a:custGeom>
            <a:solidFill>
              <a:srgbClr val="FF0000"/>
            </a:solidFill>
            <a:ln w="9366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4" name="Freeform 28"/>
            <p:cNvSpPr>
              <a:spLocks/>
            </p:cNvSpPr>
            <p:nvPr/>
          </p:nvSpPr>
          <p:spPr bwMode="auto">
            <a:xfrm>
              <a:off x="1045" y="1170"/>
              <a:ext cx="186" cy="210"/>
            </a:xfrm>
            <a:custGeom>
              <a:avLst/>
              <a:gdLst>
                <a:gd name="T0" fmla="*/ 185 w 186"/>
                <a:gd name="T1" fmla="*/ 97 h 210"/>
                <a:gd name="T2" fmla="*/ 183 w 186"/>
                <a:gd name="T3" fmla="*/ 82 h 210"/>
                <a:gd name="T4" fmla="*/ 179 w 186"/>
                <a:gd name="T5" fmla="*/ 66 h 210"/>
                <a:gd name="T6" fmla="*/ 173 w 186"/>
                <a:gd name="T7" fmla="*/ 53 h 210"/>
                <a:gd name="T8" fmla="*/ 165 w 186"/>
                <a:gd name="T9" fmla="*/ 39 h 210"/>
                <a:gd name="T10" fmla="*/ 155 w 186"/>
                <a:gd name="T11" fmla="*/ 29 h 210"/>
                <a:gd name="T12" fmla="*/ 145 w 186"/>
                <a:gd name="T13" fmla="*/ 20 h 210"/>
                <a:gd name="T14" fmla="*/ 133 w 186"/>
                <a:gd name="T15" fmla="*/ 10 h 210"/>
                <a:gd name="T16" fmla="*/ 119 w 186"/>
                <a:gd name="T17" fmla="*/ 5 h 210"/>
                <a:gd name="T18" fmla="*/ 106 w 186"/>
                <a:gd name="T19" fmla="*/ 0 h 210"/>
                <a:gd name="T20" fmla="*/ 92 w 186"/>
                <a:gd name="T21" fmla="*/ 0 h 210"/>
                <a:gd name="T22" fmla="*/ 78 w 186"/>
                <a:gd name="T23" fmla="*/ 0 h 210"/>
                <a:gd name="T24" fmla="*/ 65 w 186"/>
                <a:gd name="T25" fmla="*/ 5 h 210"/>
                <a:gd name="T26" fmla="*/ 52 w 186"/>
                <a:gd name="T27" fmla="*/ 10 h 210"/>
                <a:gd name="T28" fmla="*/ 41 w 186"/>
                <a:gd name="T29" fmla="*/ 20 h 210"/>
                <a:gd name="T30" fmla="*/ 30 w 186"/>
                <a:gd name="T31" fmla="*/ 29 h 210"/>
                <a:gd name="T32" fmla="*/ 20 w 186"/>
                <a:gd name="T33" fmla="*/ 39 h 210"/>
                <a:gd name="T34" fmla="*/ 11 w 186"/>
                <a:gd name="T35" fmla="*/ 53 h 210"/>
                <a:gd name="T36" fmla="*/ 6 w 186"/>
                <a:gd name="T37" fmla="*/ 66 h 210"/>
                <a:gd name="T38" fmla="*/ 3 w 186"/>
                <a:gd name="T39" fmla="*/ 82 h 210"/>
                <a:gd name="T40" fmla="*/ 0 w 186"/>
                <a:gd name="T41" fmla="*/ 97 h 210"/>
                <a:gd name="T42" fmla="*/ 0 w 186"/>
                <a:gd name="T43" fmla="*/ 112 h 210"/>
                <a:gd name="T44" fmla="*/ 3 w 186"/>
                <a:gd name="T45" fmla="*/ 128 h 210"/>
                <a:gd name="T46" fmla="*/ 6 w 186"/>
                <a:gd name="T47" fmla="*/ 143 h 210"/>
                <a:gd name="T48" fmla="*/ 11 w 186"/>
                <a:gd name="T49" fmla="*/ 157 h 210"/>
                <a:gd name="T50" fmla="*/ 20 w 186"/>
                <a:gd name="T51" fmla="*/ 169 h 210"/>
                <a:gd name="T52" fmla="*/ 30 w 186"/>
                <a:gd name="T53" fmla="*/ 181 h 210"/>
                <a:gd name="T54" fmla="*/ 41 w 186"/>
                <a:gd name="T55" fmla="*/ 190 h 210"/>
                <a:gd name="T56" fmla="*/ 52 w 186"/>
                <a:gd name="T57" fmla="*/ 198 h 210"/>
                <a:gd name="T58" fmla="*/ 65 w 186"/>
                <a:gd name="T59" fmla="*/ 204 h 210"/>
                <a:gd name="T60" fmla="*/ 78 w 186"/>
                <a:gd name="T61" fmla="*/ 207 h 210"/>
                <a:gd name="T62" fmla="*/ 92 w 186"/>
                <a:gd name="T63" fmla="*/ 209 h 210"/>
                <a:gd name="T64" fmla="*/ 106 w 186"/>
                <a:gd name="T65" fmla="*/ 207 h 210"/>
                <a:gd name="T66" fmla="*/ 119 w 186"/>
                <a:gd name="T67" fmla="*/ 204 h 210"/>
                <a:gd name="T68" fmla="*/ 133 w 186"/>
                <a:gd name="T69" fmla="*/ 198 h 210"/>
                <a:gd name="T70" fmla="*/ 145 w 186"/>
                <a:gd name="T71" fmla="*/ 190 h 210"/>
                <a:gd name="T72" fmla="*/ 155 w 186"/>
                <a:gd name="T73" fmla="*/ 181 h 210"/>
                <a:gd name="T74" fmla="*/ 165 w 186"/>
                <a:gd name="T75" fmla="*/ 169 h 210"/>
                <a:gd name="T76" fmla="*/ 173 w 186"/>
                <a:gd name="T77" fmla="*/ 157 h 210"/>
                <a:gd name="T78" fmla="*/ 179 w 186"/>
                <a:gd name="T79" fmla="*/ 143 h 210"/>
                <a:gd name="T80" fmla="*/ 183 w 186"/>
                <a:gd name="T81" fmla="*/ 128 h 210"/>
                <a:gd name="T82" fmla="*/ 185 w 186"/>
                <a:gd name="T83" fmla="*/ 112 h 210"/>
                <a:gd name="T84" fmla="*/ 185 w 186"/>
                <a:gd name="T85" fmla="*/ 105 h 2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6"/>
                <a:gd name="T130" fmla="*/ 0 h 210"/>
                <a:gd name="T131" fmla="*/ 186 w 186"/>
                <a:gd name="T132" fmla="*/ 210 h 21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6" h="210">
                  <a:moveTo>
                    <a:pt x="185" y="105"/>
                  </a:moveTo>
                  <a:lnTo>
                    <a:pt x="185" y="97"/>
                  </a:lnTo>
                  <a:lnTo>
                    <a:pt x="185" y="90"/>
                  </a:lnTo>
                  <a:lnTo>
                    <a:pt x="183" y="82"/>
                  </a:lnTo>
                  <a:lnTo>
                    <a:pt x="181" y="74"/>
                  </a:lnTo>
                  <a:lnTo>
                    <a:pt x="179" y="66"/>
                  </a:lnTo>
                  <a:lnTo>
                    <a:pt x="176" y="58"/>
                  </a:lnTo>
                  <a:lnTo>
                    <a:pt x="173" y="53"/>
                  </a:lnTo>
                  <a:lnTo>
                    <a:pt x="170" y="45"/>
                  </a:lnTo>
                  <a:lnTo>
                    <a:pt x="165" y="39"/>
                  </a:lnTo>
                  <a:lnTo>
                    <a:pt x="161" y="34"/>
                  </a:lnTo>
                  <a:lnTo>
                    <a:pt x="155" y="29"/>
                  </a:lnTo>
                  <a:lnTo>
                    <a:pt x="151" y="24"/>
                  </a:lnTo>
                  <a:lnTo>
                    <a:pt x="145" y="20"/>
                  </a:lnTo>
                  <a:lnTo>
                    <a:pt x="138" y="14"/>
                  </a:lnTo>
                  <a:lnTo>
                    <a:pt x="133" y="10"/>
                  </a:lnTo>
                  <a:lnTo>
                    <a:pt x="126" y="8"/>
                  </a:lnTo>
                  <a:lnTo>
                    <a:pt x="119" y="5"/>
                  </a:lnTo>
                  <a:lnTo>
                    <a:pt x="113" y="2"/>
                  </a:lnTo>
                  <a:lnTo>
                    <a:pt x="106" y="0"/>
                  </a:lnTo>
                  <a:lnTo>
                    <a:pt x="99" y="0"/>
                  </a:lnTo>
                  <a:lnTo>
                    <a:pt x="92" y="0"/>
                  </a:lnTo>
                  <a:lnTo>
                    <a:pt x="85" y="0"/>
                  </a:lnTo>
                  <a:lnTo>
                    <a:pt x="78" y="0"/>
                  </a:lnTo>
                  <a:lnTo>
                    <a:pt x="72" y="2"/>
                  </a:lnTo>
                  <a:lnTo>
                    <a:pt x="65" y="5"/>
                  </a:lnTo>
                  <a:lnTo>
                    <a:pt x="59" y="8"/>
                  </a:lnTo>
                  <a:lnTo>
                    <a:pt x="52" y="10"/>
                  </a:lnTo>
                  <a:lnTo>
                    <a:pt x="46" y="14"/>
                  </a:lnTo>
                  <a:lnTo>
                    <a:pt x="41" y="20"/>
                  </a:lnTo>
                  <a:lnTo>
                    <a:pt x="35" y="24"/>
                  </a:lnTo>
                  <a:lnTo>
                    <a:pt x="30" y="29"/>
                  </a:lnTo>
                  <a:lnTo>
                    <a:pt x="24" y="34"/>
                  </a:lnTo>
                  <a:lnTo>
                    <a:pt x="20" y="39"/>
                  </a:lnTo>
                  <a:lnTo>
                    <a:pt x="16" y="45"/>
                  </a:lnTo>
                  <a:lnTo>
                    <a:pt x="11" y="53"/>
                  </a:lnTo>
                  <a:lnTo>
                    <a:pt x="9" y="58"/>
                  </a:lnTo>
                  <a:lnTo>
                    <a:pt x="6" y="66"/>
                  </a:lnTo>
                  <a:lnTo>
                    <a:pt x="3" y="74"/>
                  </a:lnTo>
                  <a:lnTo>
                    <a:pt x="3" y="82"/>
                  </a:lnTo>
                  <a:lnTo>
                    <a:pt x="0" y="90"/>
                  </a:lnTo>
                  <a:lnTo>
                    <a:pt x="0" y="97"/>
                  </a:lnTo>
                  <a:lnTo>
                    <a:pt x="0" y="105"/>
                  </a:lnTo>
                  <a:lnTo>
                    <a:pt x="0" y="112"/>
                  </a:lnTo>
                  <a:lnTo>
                    <a:pt x="0" y="120"/>
                  </a:lnTo>
                  <a:lnTo>
                    <a:pt x="3" y="128"/>
                  </a:lnTo>
                  <a:lnTo>
                    <a:pt x="3" y="135"/>
                  </a:lnTo>
                  <a:lnTo>
                    <a:pt x="6" y="143"/>
                  </a:lnTo>
                  <a:lnTo>
                    <a:pt x="9" y="150"/>
                  </a:lnTo>
                  <a:lnTo>
                    <a:pt x="11" y="157"/>
                  </a:lnTo>
                  <a:lnTo>
                    <a:pt x="16" y="163"/>
                  </a:lnTo>
                  <a:lnTo>
                    <a:pt x="20" y="169"/>
                  </a:lnTo>
                  <a:lnTo>
                    <a:pt x="24" y="175"/>
                  </a:lnTo>
                  <a:lnTo>
                    <a:pt x="30" y="181"/>
                  </a:lnTo>
                  <a:lnTo>
                    <a:pt x="35" y="186"/>
                  </a:lnTo>
                  <a:lnTo>
                    <a:pt x="41" y="190"/>
                  </a:lnTo>
                  <a:lnTo>
                    <a:pt x="46" y="194"/>
                  </a:lnTo>
                  <a:lnTo>
                    <a:pt x="52" y="198"/>
                  </a:lnTo>
                  <a:lnTo>
                    <a:pt x="59" y="202"/>
                  </a:lnTo>
                  <a:lnTo>
                    <a:pt x="65" y="204"/>
                  </a:lnTo>
                  <a:lnTo>
                    <a:pt x="72" y="205"/>
                  </a:lnTo>
                  <a:lnTo>
                    <a:pt x="78" y="207"/>
                  </a:lnTo>
                  <a:lnTo>
                    <a:pt x="85" y="209"/>
                  </a:lnTo>
                  <a:lnTo>
                    <a:pt x="92" y="209"/>
                  </a:lnTo>
                  <a:lnTo>
                    <a:pt x="99" y="209"/>
                  </a:lnTo>
                  <a:lnTo>
                    <a:pt x="106" y="207"/>
                  </a:lnTo>
                  <a:lnTo>
                    <a:pt x="113" y="205"/>
                  </a:lnTo>
                  <a:lnTo>
                    <a:pt x="119" y="204"/>
                  </a:lnTo>
                  <a:lnTo>
                    <a:pt x="126" y="202"/>
                  </a:lnTo>
                  <a:lnTo>
                    <a:pt x="133" y="198"/>
                  </a:lnTo>
                  <a:lnTo>
                    <a:pt x="138" y="194"/>
                  </a:lnTo>
                  <a:lnTo>
                    <a:pt x="145" y="190"/>
                  </a:lnTo>
                  <a:lnTo>
                    <a:pt x="151" y="186"/>
                  </a:lnTo>
                  <a:lnTo>
                    <a:pt x="155" y="181"/>
                  </a:lnTo>
                  <a:lnTo>
                    <a:pt x="161" y="175"/>
                  </a:lnTo>
                  <a:lnTo>
                    <a:pt x="165" y="169"/>
                  </a:lnTo>
                  <a:lnTo>
                    <a:pt x="170" y="163"/>
                  </a:lnTo>
                  <a:lnTo>
                    <a:pt x="173" y="157"/>
                  </a:lnTo>
                  <a:lnTo>
                    <a:pt x="176" y="150"/>
                  </a:lnTo>
                  <a:lnTo>
                    <a:pt x="179" y="143"/>
                  </a:lnTo>
                  <a:lnTo>
                    <a:pt x="181" y="135"/>
                  </a:lnTo>
                  <a:lnTo>
                    <a:pt x="183" y="128"/>
                  </a:lnTo>
                  <a:lnTo>
                    <a:pt x="185" y="120"/>
                  </a:lnTo>
                  <a:lnTo>
                    <a:pt x="185" y="112"/>
                  </a:lnTo>
                  <a:lnTo>
                    <a:pt x="185" y="105"/>
                  </a:lnTo>
                </a:path>
              </a:pathLst>
            </a:custGeom>
            <a:solidFill>
              <a:srgbClr val="FF0000"/>
            </a:solidFill>
            <a:ln w="9366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5" name="Freeform 29"/>
            <p:cNvSpPr>
              <a:spLocks/>
            </p:cNvSpPr>
            <p:nvPr/>
          </p:nvSpPr>
          <p:spPr bwMode="auto">
            <a:xfrm>
              <a:off x="918" y="1753"/>
              <a:ext cx="189" cy="212"/>
            </a:xfrm>
            <a:custGeom>
              <a:avLst/>
              <a:gdLst>
                <a:gd name="T0" fmla="*/ 188 w 189"/>
                <a:gd name="T1" fmla="*/ 98 h 212"/>
                <a:gd name="T2" fmla="*/ 184 w 189"/>
                <a:gd name="T3" fmla="*/ 82 h 212"/>
                <a:gd name="T4" fmla="*/ 180 w 189"/>
                <a:gd name="T5" fmla="*/ 67 h 212"/>
                <a:gd name="T6" fmla="*/ 175 w 189"/>
                <a:gd name="T7" fmla="*/ 52 h 212"/>
                <a:gd name="T8" fmla="*/ 166 w 189"/>
                <a:gd name="T9" fmla="*/ 40 h 212"/>
                <a:gd name="T10" fmla="*/ 157 w 189"/>
                <a:gd name="T11" fmla="*/ 29 h 212"/>
                <a:gd name="T12" fmla="*/ 145 w 189"/>
                <a:gd name="T13" fmla="*/ 19 h 212"/>
                <a:gd name="T14" fmla="*/ 133 w 189"/>
                <a:gd name="T15" fmla="*/ 11 h 212"/>
                <a:gd name="T16" fmla="*/ 122 w 189"/>
                <a:gd name="T17" fmla="*/ 5 h 212"/>
                <a:gd name="T18" fmla="*/ 108 w 189"/>
                <a:gd name="T19" fmla="*/ 1 h 212"/>
                <a:gd name="T20" fmla="*/ 94 w 189"/>
                <a:gd name="T21" fmla="*/ 0 h 212"/>
                <a:gd name="T22" fmla="*/ 81 w 189"/>
                <a:gd name="T23" fmla="*/ 1 h 212"/>
                <a:gd name="T24" fmla="*/ 66 w 189"/>
                <a:gd name="T25" fmla="*/ 5 h 212"/>
                <a:gd name="T26" fmla="*/ 53 w 189"/>
                <a:gd name="T27" fmla="*/ 11 h 212"/>
                <a:gd name="T28" fmla="*/ 41 w 189"/>
                <a:gd name="T29" fmla="*/ 19 h 212"/>
                <a:gd name="T30" fmla="*/ 30 w 189"/>
                <a:gd name="T31" fmla="*/ 29 h 212"/>
                <a:gd name="T32" fmla="*/ 20 w 189"/>
                <a:gd name="T33" fmla="*/ 40 h 212"/>
                <a:gd name="T34" fmla="*/ 13 w 189"/>
                <a:gd name="T35" fmla="*/ 52 h 212"/>
                <a:gd name="T36" fmla="*/ 6 w 189"/>
                <a:gd name="T37" fmla="*/ 67 h 212"/>
                <a:gd name="T38" fmla="*/ 3 w 189"/>
                <a:gd name="T39" fmla="*/ 82 h 212"/>
                <a:gd name="T40" fmla="*/ 1 w 189"/>
                <a:gd name="T41" fmla="*/ 98 h 212"/>
                <a:gd name="T42" fmla="*/ 1 w 189"/>
                <a:gd name="T43" fmla="*/ 114 h 212"/>
                <a:gd name="T44" fmla="*/ 3 w 189"/>
                <a:gd name="T45" fmla="*/ 130 h 212"/>
                <a:gd name="T46" fmla="*/ 6 w 189"/>
                <a:gd name="T47" fmla="*/ 143 h 212"/>
                <a:gd name="T48" fmla="*/ 13 w 189"/>
                <a:gd name="T49" fmla="*/ 158 h 212"/>
                <a:gd name="T50" fmla="*/ 20 w 189"/>
                <a:gd name="T51" fmla="*/ 171 h 212"/>
                <a:gd name="T52" fmla="*/ 30 w 189"/>
                <a:gd name="T53" fmla="*/ 184 h 212"/>
                <a:gd name="T54" fmla="*/ 41 w 189"/>
                <a:gd name="T55" fmla="*/ 193 h 212"/>
                <a:gd name="T56" fmla="*/ 53 w 189"/>
                <a:gd name="T57" fmla="*/ 201 h 212"/>
                <a:gd name="T58" fmla="*/ 66 w 189"/>
                <a:gd name="T59" fmla="*/ 206 h 212"/>
                <a:gd name="T60" fmla="*/ 81 w 189"/>
                <a:gd name="T61" fmla="*/ 209 h 212"/>
                <a:gd name="T62" fmla="*/ 94 w 189"/>
                <a:gd name="T63" fmla="*/ 211 h 212"/>
                <a:gd name="T64" fmla="*/ 108 w 189"/>
                <a:gd name="T65" fmla="*/ 209 h 212"/>
                <a:gd name="T66" fmla="*/ 122 w 189"/>
                <a:gd name="T67" fmla="*/ 206 h 212"/>
                <a:gd name="T68" fmla="*/ 133 w 189"/>
                <a:gd name="T69" fmla="*/ 201 h 212"/>
                <a:gd name="T70" fmla="*/ 145 w 189"/>
                <a:gd name="T71" fmla="*/ 193 h 212"/>
                <a:gd name="T72" fmla="*/ 157 w 189"/>
                <a:gd name="T73" fmla="*/ 184 h 212"/>
                <a:gd name="T74" fmla="*/ 166 w 189"/>
                <a:gd name="T75" fmla="*/ 171 h 212"/>
                <a:gd name="T76" fmla="*/ 175 w 189"/>
                <a:gd name="T77" fmla="*/ 158 h 212"/>
                <a:gd name="T78" fmla="*/ 180 w 189"/>
                <a:gd name="T79" fmla="*/ 143 h 212"/>
                <a:gd name="T80" fmla="*/ 184 w 189"/>
                <a:gd name="T81" fmla="*/ 130 h 212"/>
                <a:gd name="T82" fmla="*/ 188 w 189"/>
                <a:gd name="T83" fmla="*/ 114 h 212"/>
                <a:gd name="T84" fmla="*/ 188 w 189"/>
                <a:gd name="T85" fmla="*/ 107 h 2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9"/>
                <a:gd name="T130" fmla="*/ 0 h 212"/>
                <a:gd name="T131" fmla="*/ 189 w 189"/>
                <a:gd name="T132" fmla="*/ 212 h 21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9" h="212">
                  <a:moveTo>
                    <a:pt x="188" y="107"/>
                  </a:moveTo>
                  <a:lnTo>
                    <a:pt x="188" y="98"/>
                  </a:lnTo>
                  <a:lnTo>
                    <a:pt x="185" y="90"/>
                  </a:lnTo>
                  <a:lnTo>
                    <a:pt x="184" y="82"/>
                  </a:lnTo>
                  <a:lnTo>
                    <a:pt x="182" y="75"/>
                  </a:lnTo>
                  <a:lnTo>
                    <a:pt x="180" y="67"/>
                  </a:lnTo>
                  <a:lnTo>
                    <a:pt x="178" y="60"/>
                  </a:lnTo>
                  <a:lnTo>
                    <a:pt x="175" y="52"/>
                  </a:lnTo>
                  <a:lnTo>
                    <a:pt x="171" y="47"/>
                  </a:lnTo>
                  <a:lnTo>
                    <a:pt x="166" y="40"/>
                  </a:lnTo>
                  <a:lnTo>
                    <a:pt x="163" y="34"/>
                  </a:lnTo>
                  <a:lnTo>
                    <a:pt x="157" y="29"/>
                  </a:lnTo>
                  <a:lnTo>
                    <a:pt x="151" y="23"/>
                  </a:lnTo>
                  <a:lnTo>
                    <a:pt x="145" y="19"/>
                  </a:lnTo>
                  <a:lnTo>
                    <a:pt x="140" y="15"/>
                  </a:lnTo>
                  <a:lnTo>
                    <a:pt x="133" y="11"/>
                  </a:lnTo>
                  <a:lnTo>
                    <a:pt x="129" y="8"/>
                  </a:lnTo>
                  <a:lnTo>
                    <a:pt x="122" y="5"/>
                  </a:lnTo>
                  <a:lnTo>
                    <a:pt x="114" y="3"/>
                  </a:lnTo>
                  <a:lnTo>
                    <a:pt x="108" y="1"/>
                  </a:lnTo>
                  <a:lnTo>
                    <a:pt x="101" y="0"/>
                  </a:lnTo>
                  <a:lnTo>
                    <a:pt x="94" y="0"/>
                  </a:lnTo>
                  <a:lnTo>
                    <a:pt x="87" y="0"/>
                  </a:lnTo>
                  <a:lnTo>
                    <a:pt x="81" y="1"/>
                  </a:lnTo>
                  <a:lnTo>
                    <a:pt x="72" y="3"/>
                  </a:lnTo>
                  <a:lnTo>
                    <a:pt x="66" y="5"/>
                  </a:lnTo>
                  <a:lnTo>
                    <a:pt x="60" y="8"/>
                  </a:lnTo>
                  <a:lnTo>
                    <a:pt x="53" y="11"/>
                  </a:lnTo>
                  <a:lnTo>
                    <a:pt x="48" y="15"/>
                  </a:lnTo>
                  <a:lnTo>
                    <a:pt x="41" y="19"/>
                  </a:lnTo>
                  <a:lnTo>
                    <a:pt x="35" y="23"/>
                  </a:lnTo>
                  <a:lnTo>
                    <a:pt x="30" y="29"/>
                  </a:lnTo>
                  <a:lnTo>
                    <a:pt x="25" y="34"/>
                  </a:lnTo>
                  <a:lnTo>
                    <a:pt x="20" y="40"/>
                  </a:lnTo>
                  <a:lnTo>
                    <a:pt x="16" y="47"/>
                  </a:lnTo>
                  <a:lnTo>
                    <a:pt x="13" y="52"/>
                  </a:lnTo>
                  <a:lnTo>
                    <a:pt x="9" y="60"/>
                  </a:lnTo>
                  <a:lnTo>
                    <a:pt x="6" y="67"/>
                  </a:lnTo>
                  <a:lnTo>
                    <a:pt x="4" y="75"/>
                  </a:lnTo>
                  <a:lnTo>
                    <a:pt x="3" y="82"/>
                  </a:lnTo>
                  <a:lnTo>
                    <a:pt x="1" y="90"/>
                  </a:lnTo>
                  <a:lnTo>
                    <a:pt x="1" y="98"/>
                  </a:lnTo>
                  <a:lnTo>
                    <a:pt x="0" y="107"/>
                  </a:lnTo>
                  <a:lnTo>
                    <a:pt x="1" y="114"/>
                  </a:lnTo>
                  <a:lnTo>
                    <a:pt x="1" y="122"/>
                  </a:lnTo>
                  <a:lnTo>
                    <a:pt x="3" y="130"/>
                  </a:lnTo>
                  <a:lnTo>
                    <a:pt x="4" y="137"/>
                  </a:lnTo>
                  <a:lnTo>
                    <a:pt x="6" y="143"/>
                  </a:lnTo>
                  <a:lnTo>
                    <a:pt x="9" y="151"/>
                  </a:lnTo>
                  <a:lnTo>
                    <a:pt x="13" y="158"/>
                  </a:lnTo>
                  <a:lnTo>
                    <a:pt x="16" y="165"/>
                  </a:lnTo>
                  <a:lnTo>
                    <a:pt x="20" y="171"/>
                  </a:lnTo>
                  <a:lnTo>
                    <a:pt x="25" y="178"/>
                  </a:lnTo>
                  <a:lnTo>
                    <a:pt x="30" y="184"/>
                  </a:lnTo>
                  <a:lnTo>
                    <a:pt x="35" y="189"/>
                  </a:lnTo>
                  <a:lnTo>
                    <a:pt x="41" y="193"/>
                  </a:lnTo>
                  <a:lnTo>
                    <a:pt x="48" y="197"/>
                  </a:lnTo>
                  <a:lnTo>
                    <a:pt x="53" y="201"/>
                  </a:lnTo>
                  <a:lnTo>
                    <a:pt x="60" y="204"/>
                  </a:lnTo>
                  <a:lnTo>
                    <a:pt x="66" y="206"/>
                  </a:lnTo>
                  <a:lnTo>
                    <a:pt x="72" y="209"/>
                  </a:lnTo>
                  <a:lnTo>
                    <a:pt x="81" y="209"/>
                  </a:lnTo>
                  <a:lnTo>
                    <a:pt x="87" y="211"/>
                  </a:lnTo>
                  <a:lnTo>
                    <a:pt x="94" y="211"/>
                  </a:lnTo>
                  <a:lnTo>
                    <a:pt x="101" y="211"/>
                  </a:lnTo>
                  <a:lnTo>
                    <a:pt x="108" y="209"/>
                  </a:lnTo>
                  <a:lnTo>
                    <a:pt x="114" y="209"/>
                  </a:lnTo>
                  <a:lnTo>
                    <a:pt x="122" y="206"/>
                  </a:lnTo>
                  <a:lnTo>
                    <a:pt x="129" y="204"/>
                  </a:lnTo>
                  <a:lnTo>
                    <a:pt x="133" y="201"/>
                  </a:lnTo>
                  <a:lnTo>
                    <a:pt x="140" y="197"/>
                  </a:lnTo>
                  <a:lnTo>
                    <a:pt x="145" y="193"/>
                  </a:lnTo>
                  <a:lnTo>
                    <a:pt x="151" y="189"/>
                  </a:lnTo>
                  <a:lnTo>
                    <a:pt x="157" y="184"/>
                  </a:lnTo>
                  <a:lnTo>
                    <a:pt x="163" y="178"/>
                  </a:lnTo>
                  <a:lnTo>
                    <a:pt x="166" y="171"/>
                  </a:lnTo>
                  <a:lnTo>
                    <a:pt x="171" y="165"/>
                  </a:lnTo>
                  <a:lnTo>
                    <a:pt x="175" y="158"/>
                  </a:lnTo>
                  <a:lnTo>
                    <a:pt x="178" y="151"/>
                  </a:lnTo>
                  <a:lnTo>
                    <a:pt x="180" y="143"/>
                  </a:lnTo>
                  <a:lnTo>
                    <a:pt x="182" y="137"/>
                  </a:lnTo>
                  <a:lnTo>
                    <a:pt x="184" y="130"/>
                  </a:lnTo>
                  <a:lnTo>
                    <a:pt x="185" y="122"/>
                  </a:lnTo>
                  <a:lnTo>
                    <a:pt x="188" y="114"/>
                  </a:lnTo>
                  <a:lnTo>
                    <a:pt x="188" y="107"/>
                  </a:lnTo>
                </a:path>
              </a:pathLst>
            </a:custGeom>
            <a:solidFill>
              <a:srgbClr val="FF0000"/>
            </a:solidFill>
            <a:ln w="9366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6" name="Freeform 30"/>
            <p:cNvSpPr>
              <a:spLocks/>
            </p:cNvSpPr>
            <p:nvPr/>
          </p:nvSpPr>
          <p:spPr bwMode="auto">
            <a:xfrm>
              <a:off x="988" y="2601"/>
              <a:ext cx="185" cy="211"/>
            </a:xfrm>
            <a:custGeom>
              <a:avLst/>
              <a:gdLst>
                <a:gd name="T0" fmla="*/ 184 w 185"/>
                <a:gd name="T1" fmla="*/ 97 h 211"/>
                <a:gd name="T2" fmla="*/ 182 w 185"/>
                <a:gd name="T3" fmla="*/ 81 h 211"/>
                <a:gd name="T4" fmla="*/ 179 w 185"/>
                <a:gd name="T5" fmla="*/ 68 h 211"/>
                <a:gd name="T6" fmla="*/ 171 w 185"/>
                <a:gd name="T7" fmla="*/ 52 h 211"/>
                <a:gd name="T8" fmla="*/ 164 w 185"/>
                <a:gd name="T9" fmla="*/ 40 h 211"/>
                <a:gd name="T10" fmla="*/ 154 w 185"/>
                <a:gd name="T11" fmla="*/ 29 h 211"/>
                <a:gd name="T12" fmla="*/ 143 w 185"/>
                <a:gd name="T13" fmla="*/ 19 h 211"/>
                <a:gd name="T14" fmla="*/ 132 w 185"/>
                <a:gd name="T15" fmla="*/ 11 h 211"/>
                <a:gd name="T16" fmla="*/ 119 w 185"/>
                <a:gd name="T17" fmla="*/ 5 h 211"/>
                <a:gd name="T18" fmla="*/ 106 w 185"/>
                <a:gd name="T19" fmla="*/ 1 h 211"/>
                <a:gd name="T20" fmla="*/ 92 w 185"/>
                <a:gd name="T21" fmla="*/ 0 h 211"/>
                <a:gd name="T22" fmla="*/ 78 w 185"/>
                <a:gd name="T23" fmla="*/ 1 h 211"/>
                <a:gd name="T24" fmla="*/ 64 w 185"/>
                <a:gd name="T25" fmla="*/ 5 h 211"/>
                <a:gd name="T26" fmla="*/ 50 w 185"/>
                <a:gd name="T27" fmla="*/ 11 h 211"/>
                <a:gd name="T28" fmla="*/ 39 w 185"/>
                <a:gd name="T29" fmla="*/ 19 h 211"/>
                <a:gd name="T30" fmla="*/ 29 w 185"/>
                <a:gd name="T31" fmla="*/ 29 h 211"/>
                <a:gd name="T32" fmla="*/ 20 w 185"/>
                <a:gd name="T33" fmla="*/ 40 h 211"/>
                <a:gd name="T34" fmla="*/ 11 w 185"/>
                <a:gd name="T35" fmla="*/ 52 h 211"/>
                <a:gd name="T36" fmla="*/ 6 w 185"/>
                <a:gd name="T37" fmla="*/ 68 h 211"/>
                <a:gd name="T38" fmla="*/ 0 w 185"/>
                <a:gd name="T39" fmla="*/ 81 h 211"/>
                <a:gd name="T40" fmla="*/ 0 w 185"/>
                <a:gd name="T41" fmla="*/ 97 h 211"/>
                <a:gd name="T42" fmla="*/ 0 w 185"/>
                <a:gd name="T43" fmla="*/ 113 h 211"/>
                <a:gd name="T44" fmla="*/ 0 w 185"/>
                <a:gd name="T45" fmla="*/ 129 h 211"/>
                <a:gd name="T46" fmla="*/ 6 w 185"/>
                <a:gd name="T47" fmla="*/ 142 h 211"/>
                <a:gd name="T48" fmla="*/ 11 w 185"/>
                <a:gd name="T49" fmla="*/ 157 h 211"/>
                <a:gd name="T50" fmla="*/ 20 w 185"/>
                <a:gd name="T51" fmla="*/ 170 h 211"/>
                <a:gd name="T52" fmla="*/ 29 w 185"/>
                <a:gd name="T53" fmla="*/ 182 h 211"/>
                <a:gd name="T54" fmla="*/ 39 w 185"/>
                <a:gd name="T55" fmla="*/ 190 h 211"/>
                <a:gd name="T56" fmla="*/ 50 w 185"/>
                <a:gd name="T57" fmla="*/ 199 h 211"/>
                <a:gd name="T58" fmla="*/ 64 w 185"/>
                <a:gd name="T59" fmla="*/ 204 h 211"/>
                <a:gd name="T60" fmla="*/ 78 w 185"/>
                <a:gd name="T61" fmla="*/ 208 h 211"/>
                <a:gd name="T62" fmla="*/ 92 w 185"/>
                <a:gd name="T63" fmla="*/ 210 h 211"/>
                <a:gd name="T64" fmla="*/ 106 w 185"/>
                <a:gd name="T65" fmla="*/ 208 h 211"/>
                <a:gd name="T66" fmla="*/ 119 w 185"/>
                <a:gd name="T67" fmla="*/ 204 h 211"/>
                <a:gd name="T68" fmla="*/ 132 w 185"/>
                <a:gd name="T69" fmla="*/ 199 h 211"/>
                <a:gd name="T70" fmla="*/ 143 w 185"/>
                <a:gd name="T71" fmla="*/ 190 h 211"/>
                <a:gd name="T72" fmla="*/ 154 w 185"/>
                <a:gd name="T73" fmla="*/ 182 h 211"/>
                <a:gd name="T74" fmla="*/ 164 w 185"/>
                <a:gd name="T75" fmla="*/ 170 h 211"/>
                <a:gd name="T76" fmla="*/ 171 w 185"/>
                <a:gd name="T77" fmla="*/ 157 h 211"/>
                <a:gd name="T78" fmla="*/ 179 w 185"/>
                <a:gd name="T79" fmla="*/ 142 h 211"/>
                <a:gd name="T80" fmla="*/ 182 w 185"/>
                <a:gd name="T81" fmla="*/ 129 h 211"/>
                <a:gd name="T82" fmla="*/ 184 w 185"/>
                <a:gd name="T83" fmla="*/ 113 h 211"/>
                <a:gd name="T84" fmla="*/ 184 w 185"/>
                <a:gd name="T85" fmla="*/ 106 h 21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5"/>
                <a:gd name="T130" fmla="*/ 0 h 211"/>
                <a:gd name="T131" fmla="*/ 185 w 185"/>
                <a:gd name="T132" fmla="*/ 211 h 21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5" h="211">
                  <a:moveTo>
                    <a:pt x="184" y="106"/>
                  </a:moveTo>
                  <a:lnTo>
                    <a:pt x="184" y="97"/>
                  </a:lnTo>
                  <a:lnTo>
                    <a:pt x="182" y="89"/>
                  </a:lnTo>
                  <a:lnTo>
                    <a:pt x="182" y="81"/>
                  </a:lnTo>
                  <a:lnTo>
                    <a:pt x="179" y="73"/>
                  </a:lnTo>
                  <a:lnTo>
                    <a:pt x="179" y="68"/>
                  </a:lnTo>
                  <a:lnTo>
                    <a:pt x="175" y="60"/>
                  </a:lnTo>
                  <a:lnTo>
                    <a:pt x="171" y="52"/>
                  </a:lnTo>
                  <a:lnTo>
                    <a:pt x="168" y="46"/>
                  </a:lnTo>
                  <a:lnTo>
                    <a:pt x="164" y="40"/>
                  </a:lnTo>
                  <a:lnTo>
                    <a:pt x="160" y="33"/>
                  </a:lnTo>
                  <a:lnTo>
                    <a:pt x="154" y="29"/>
                  </a:lnTo>
                  <a:lnTo>
                    <a:pt x="150" y="24"/>
                  </a:lnTo>
                  <a:lnTo>
                    <a:pt x="143" y="19"/>
                  </a:lnTo>
                  <a:lnTo>
                    <a:pt x="138" y="14"/>
                  </a:lnTo>
                  <a:lnTo>
                    <a:pt x="132" y="11"/>
                  </a:lnTo>
                  <a:lnTo>
                    <a:pt x="125" y="8"/>
                  </a:lnTo>
                  <a:lnTo>
                    <a:pt x="119" y="5"/>
                  </a:lnTo>
                  <a:lnTo>
                    <a:pt x="112" y="4"/>
                  </a:lnTo>
                  <a:lnTo>
                    <a:pt x="106" y="1"/>
                  </a:lnTo>
                  <a:lnTo>
                    <a:pt x="99" y="0"/>
                  </a:lnTo>
                  <a:lnTo>
                    <a:pt x="92" y="0"/>
                  </a:lnTo>
                  <a:lnTo>
                    <a:pt x="85" y="0"/>
                  </a:lnTo>
                  <a:lnTo>
                    <a:pt x="78" y="1"/>
                  </a:lnTo>
                  <a:lnTo>
                    <a:pt x="72" y="4"/>
                  </a:lnTo>
                  <a:lnTo>
                    <a:pt x="64" y="5"/>
                  </a:lnTo>
                  <a:lnTo>
                    <a:pt x="58" y="8"/>
                  </a:lnTo>
                  <a:lnTo>
                    <a:pt x="50" y="11"/>
                  </a:lnTo>
                  <a:lnTo>
                    <a:pt x="46" y="14"/>
                  </a:lnTo>
                  <a:lnTo>
                    <a:pt x="39" y="19"/>
                  </a:lnTo>
                  <a:lnTo>
                    <a:pt x="33" y="24"/>
                  </a:lnTo>
                  <a:lnTo>
                    <a:pt x="29" y="29"/>
                  </a:lnTo>
                  <a:lnTo>
                    <a:pt x="24" y="33"/>
                  </a:lnTo>
                  <a:lnTo>
                    <a:pt x="20" y="40"/>
                  </a:lnTo>
                  <a:lnTo>
                    <a:pt x="17" y="46"/>
                  </a:lnTo>
                  <a:lnTo>
                    <a:pt x="11" y="52"/>
                  </a:lnTo>
                  <a:lnTo>
                    <a:pt x="9" y="60"/>
                  </a:lnTo>
                  <a:lnTo>
                    <a:pt x="6" y="68"/>
                  </a:lnTo>
                  <a:lnTo>
                    <a:pt x="3" y="73"/>
                  </a:lnTo>
                  <a:lnTo>
                    <a:pt x="0" y="81"/>
                  </a:lnTo>
                  <a:lnTo>
                    <a:pt x="0" y="89"/>
                  </a:lnTo>
                  <a:lnTo>
                    <a:pt x="0" y="97"/>
                  </a:lnTo>
                  <a:lnTo>
                    <a:pt x="0" y="106"/>
                  </a:lnTo>
                  <a:lnTo>
                    <a:pt x="0" y="113"/>
                  </a:lnTo>
                  <a:lnTo>
                    <a:pt x="0" y="121"/>
                  </a:lnTo>
                  <a:lnTo>
                    <a:pt x="0" y="129"/>
                  </a:lnTo>
                  <a:lnTo>
                    <a:pt x="3" y="137"/>
                  </a:lnTo>
                  <a:lnTo>
                    <a:pt x="6" y="142"/>
                  </a:lnTo>
                  <a:lnTo>
                    <a:pt x="9" y="150"/>
                  </a:lnTo>
                  <a:lnTo>
                    <a:pt x="11" y="157"/>
                  </a:lnTo>
                  <a:lnTo>
                    <a:pt x="17" y="164"/>
                  </a:lnTo>
                  <a:lnTo>
                    <a:pt x="20" y="170"/>
                  </a:lnTo>
                  <a:lnTo>
                    <a:pt x="24" y="175"/>
                  </a:lnTo>
                  <a:lnTo>
                    <a:pt x="29" y="182"/>
                  </a:lnTo>
                  <a:lnTo>
                    <a:pt x="33" y="186"/>
                  </a:lnTo>
                  <a:lnTo>
                    <a:pt x="39" y="190"/>
                  </a:lnTo>
                  <a:lnTo>
                    <a:pt x="46" y="195"/>
                  </a:lnTo>
                  <a:lnTo>
                    <a:pt x="50" y="199"/>
                  </a:lnTo>
                  <a:lnTo>
                    <a:pt x="58" y="202"/>
                  </a:lnTo>
                  <a:lnTo>
                    <a:pt x="64" y="204"/>
                  </a:lnTo>
                  <a:lnTo>
                    <a:pt x="72" y="207"/>
                  </a:lnTo>
                  <a:lnTo>
                    <a:pt x="78" y="208"/>
                  </a:lnTo>
                  <a:lnTo>
                    <a:pt x="85" y="210"/>
                  </a:lnTo>
                  <a:lnTo>
                    <a:pt x="92" y="210"/>
                  </a:lnTo>
                  <a:lnTo>
                    <a:pt x="99" y="210"/>
                  </a:lnTo>
                  <a:lnTo>
                    <a:pt x="106" y="208"/>
                  </a:lnTo>
                  <a:lnTo>
                    <a:pt x="112" y="207"/>
                  </a:lnTo>
                  <a:lnTo>
                    <a:pt x="119" y="204"/>
                  </a:lnTo>
                  <a:lnTo>
                    <a:pt x="125" y="202"/>
                  </a:lnTo>
                  <a:lnTo>
                    <a:pt x="132" y="199"/>
                  </a:lnTo>
                  <a:lnTo>
                    <a:pt x="138" y="195"/>
                  </a:lnTo>
                  <a:lnTo>
                    <a:pt x="143" y="190"/>
                  </a:lnTo>
                  <a:lnTo>
                    <a:pt x="150" y="186"/>
                  </a:lnTo>
                  <a:lnTo>
                    <a:pt x="154" y="182"/>
                  </a:lnTo>
                  <a:lnTo>
                    <a:pt x="160" y="175"/>
                  </a:lnTo>
                  <a:lnTo>
                    <a:pt x="164" y="170"/>
                  </a:lnTo>
                  <a:lnTo>
                    <a:pt x="168" y="164"/>
                  </a:lnTo>
                  <a:lnTo>
                    <a:pt x="171" y="157"/>
                  </a:lnTo>
                  <a:lnTo>
                    <a:pt x="175" y="150"/>
                  </a:lnTo>
                  <a:lnTo>
                    <a:pt x="179" y="142"/>
                  </a:lnTo>
                  <a:lnTo>
                    <a:pt x="179" y="137"/>
                  </a:lnTo>
                  <a:lnTo>
                    <a:pt x="182" y="129"/>
                  </a:lnTo>
                  <a:lnTo>
                    <a:pt x="182" y="121"/>
                  </a:lnTo>
                  <a:lnTo>
                    <a:pt x="184" y="113"/>
                  </a:lnTo>
                  <a:lnTo>
                    <a:pt x="184" y="106"/>
                  </a:lnTo>
                </a:path>
              </a:pathLst>
            </a:custGeom>
            <a:solidFill>
              <a:srgbClr val="FF0000"/>
            </a:solidFill>
            <a:ln w="18732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7" name="Freeform 31"/>
            <p:cNvSpPr>
              <a:spLocks/>
            </p:cNvSpPr>
            <p:nvPr/>
          </p:nvSpPr>
          <p:spPr bwMode="auto">
            <a:xfrm>
              <a:off x="1321" y="2909"/>
              <a:ext cx="186" cy="210"/>
            </a:xfrm>
            <a:custGeom>
              <a:avLst/>
              <a:gdLst>
                <a:gd name="T0" fmla="*/ 185 w 186"/>
                <a:gd name="T1" fmla="*/ 96 h 210"/>
                <a:gd name="T2" fmla="*/ 183 w 186"/>
                <a:gd name="T3" fmla="*/ 81 h 210"/>
                <a:gd name="T4" fmla="*/ 179 w 186"/>
                <a:gd name="T5" fmla="*/ 67 h 210"/>
                <a:gd name="T6" fmla="*/ 172 w 186"/>
                <a:gd name="T7" fmla="*/ 52 h 210"/>
                <a:gd name="T8" fmla="*/ 164 w 186"/>
                <a:gd name="T9" fmla="*/ 40 h 210"/>
                <a:gd name="T10" fmla="*/ 154 w 186"/>
                <a:gd name="T11" fmla="*/ 29 h 210"/>
                <a:gd name="T12" fmla="*/ 143 w 186"/>
                <a:gd name="T13" fmla="*/ 19 h 210"/>
                <a:gd name="T14" fmla="*/ 132 w 186"/>
                <a:gd name="T15" fmla="*/ 11 h 210"/>
                <a:gd name="T16" fmla="*/ 119 w 186"/>
                <a:gd name="T17" fmla="*/ 4 h 210"/>
                <a:gd name="T18" fmla="*/ 106 w 186"/>
                <a:gd name="T19" fmla="*/ 1 h 210"/>
                <a:gd name="T20" fmla="*/ 93 w 186"/>
                <a:gd name="T21" fmla="*/ 0 h 210"/>
                <a:gd name="T22" fmla="*/ 78 w 186"/>
                <a:gd name="T23" fmla="*/ 1 h 210"/>
                <a:gd name="T24" fmla="*/ 65 w 186"/>
                <a:gd name="T25" fmla="*/ 4 h 210"/>
                <a:gd name="T26" fmla="*/ 51 w 186"/>
                <a:gd name="T27" fmla="*/ 11 h 210"/>
                <a:gd name="T28" fmla="*/ 39 w 186"/>
                <a:gd name="T29" fmla="*/ 19 h 210"/>
                <a:gd name="T30" fmla="*/ 29 w 186"/>
                <a:gd name="T31" fmla="*/ 29 h 210"/>
                <a:gd name="T32" fmla="*/ 21 w 186"/>
                <a:gd name="T33" fmla="*/ 40 h 210"/>
                <a:gd name="T34" fmla="*/ 12 w 186"/>
                <a:gd name="T35" fmla="*/ 52 h 210"/>
                <a:gd name="T36" fmla="*/ 6 w 186"/>
                <a:gd name="T37" fmla="*/ 67 h 210"/>
                <a:gd name="T38" fmla="*/ 1 w 186"/>
                <a:gd name="T39" fmla="*/ 81 h 210"/>
                <a:gd name="T40" fmla="*/ 0 w 186"/>
                <a:gd name="T41" fmla="*/ 96 h 210"/>
                <a:gd name="T42" fmla="*/ 0 w 186"/>
                <a:gd name="T43" fmla="*/ 113 h 210"/>
                <a:gd name="T44" fmla="*/ 1 w 186"/>
                <a:gd name="T45" fmla="*/ 129 h 210"/>
                <a:gd name="T46" fmla="*/ 6 w 186"/>
                <a:gd name="T47" fmla="*/ 142 h 210"/>
                <a:gd name="T48" fmla="*/ 12 w 186"/>
                <a:gd name="T49" fmla="*/ 157 h 210"/>
                <a:gd name="T50" fmla="*/ 21 w 186"/>
                <a:gd name="T51" fmla="*/ 169 h 210"/>
                <a:gd name="T52" fmla="*/ 29 w 186"/>
                <a:gd name="T53" fmla="*/ 181 h 210"/>
                <a:gd name="T54" fmla="*/ 39 w 186"/>
                <a:gd name="T55" fmla="*/ 190 h 210"/>
                <a:gd name="T56" fmla="*/ 51 w 186"/>
                <a:gd name="T57" fmla="*/ 198 h 210"/>
                <a:gd name="T58" fmla="*/ 65 w 186"/>
                <a:gd name="T59" fmla="*/ 204 h 210"/>
                <a:gd name="T60" fmla="*/ 78 w 186"/>
                <a:gd name="T61" fmla="*/ 207 h 210"/>
                <a:gd name="T62" fmla="*/ 93 w 186"/>
                <a:gd name="T63" fmla="*/ 209 h 210"/>
                <a:gd name="T64" fmla="*/ 106 w 186"/>
                <a:gd name="T65" fmla="*/ 207 h 210"/>
                <a:gd name="T66" fmla="*/ 119 w 186"/>
                <a:gd name="T67" fmla="*/ 204 h 210"/>
                <a:gd name="T68" fmla="*/ 132 w 186"/>
                <a:gd name="T69" fmla="*/ 198 h 210"/>
                <a:gd name="T70" fmla="*/ 143 w 186"/>
                <a:gd name="T71" fmla="*/ 190 h 210"/>
                <a:gd name="T72" fmla="*/ 154 w 186"/>
                <a:gd name="T73" fmla="*/ 181 h 210"/>
                <a:gd name="T74" fmla="*/ 164 w 186"/>
                <a:gd name="T75" fmla="*/ 169 h 210"/>
                <a:gd name="T76" fmla="*/ 172 w 186"/>
                <a:gd name="T77" fmla="*/ 157 h 210"/>
                <a:gd name="T78" fmla="*/ 179 w 186"/>
                <a:gd name="T79" fmla="*/ 142 h 210"/>
                <a:gd name="T80" fmla="*/ 183 w 186"/>
                <a:gd name="T81" fmla="*/ 129 h 210"/>
                <a:gd name="T82" fmla="*/ 185 w 186"/>
                <a:gd name="T83" fmla="*/ 113 h 210"/>
                <a:gd name="T84" fmla="*/ 185 w 186"/>
                <a:gd name="T85" fmla="*/ 106 h 2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6"/>
                <a:gd name="T130" fmla="*/ 0 h 210"/>
                <a:gd name="T131" fmla="*/ 186 w 186"/>
                <a:gd name="T132" fmla="*/ 210 h 21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6" h="210">
                  <a:moveTo>
                    <a:pt x="185" y="106"/>
                  </a:moveTo>
                  <a:lnTo>
                    <a:pt x="185" y="96"/>
                  </a:lnTo>
                  <a:lnTo>
                    <a:pt x="183" y="88"/>
                  </a:lnTo>
                  <a:lnTo>
                    <a:pt x="183" y="81"/>
                  </a:lnTo>
                  <a:lnTo>
                    <a:pt x="180" y="73"/>
                  </a:lnTo>
                  <a:lnTo>
                    <a:pt x="179" y="67"/>
                  </a:lnTo>
                  <a:lnTo>
                    <a:pt x="175" y="60"/>
                  </a:lnTo>
                  <a:lnTo>
                    <a:pt x="172" y="52"/>
                  </a:lnTo>
                  <a:lnTo>
                    <a:pt x="168" y="45"/>
                  </a:lnTo>
                  <a:lnTo>
                    <a:pt x="164" y="40"/>
                  </a:lnTo>
                  <a:lnTo>
                    <a:pt x="160" y="33"/>
                  </a:lnTo>
                  <a:lnTo>
                    <a:pt x="154" y="29"/>
                  </a:lnTo>
                  <a:lnTo>
                    <a:pt x="150" y="23"/>
                  </a:lnTo>
                  <a:lnTo>
                    <a:pt x="143" y="19"/>
                  </a:lnTo>
                  <a:lnTo>
                    <a:pt x="139" y="13"/>
                  </a:lnTo>
                  <a:lnTo>
                    <a:pt x="132" y="11"/>
                  </a:lnTo>
                  <a:lnTo>
                    <a:pt x="126" y="8"/>
                  </a:lnTo>
                  <a:lnTo>
                    <a:pt x="119" y="4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9" y="0"/>
                  </a:lnTo>
                  <a:lnTo>
                    <a:pt x="93" y="0"/>
                  </a:lnTo>
                  <a:lnTo>
                    <a:pt x="85" y="0"/>
                  </a:lnTo>
                  <a:lnTo>
                    <a:pt x="78" y="1"/>
                  </a:lnTo>
                  <a:lnTo>
                    <a:pt x="72" y="4"/>
                  </a:lnTo>
                  <a:lnTo>
                    <a:pt x="65" y="4"/>
                  </a:lnTo>
                  <a:lnTo>
                    <a:pt x="58" y="8"/>
                  </a:lnTo>
                  <a:lnTo>
                    <a:pt x="51" y="11"/>
                  </a:lnTo>
                  <a:lnTo>
                    <a:pt x="46" y="13"/>
                  </a:lnTo>
                  <a:lnTo>
                    <a:pt x="39" y="19"/>
                  </a:lnTo>
                  <a:lnTo>
                    <a:pt x="33" y="23"/>
                  </a:lnTo>
                  <a:lnTo>
                    <a:pt x="29" y="29"/>
                  </a:lnTo>
                  <a:lnTo>
                    <a:pt x="24" y="33"/>
                  </a:lnTo>
                  <a:lnTo>
                    <a:pt x="21" y="40"/>
                  </a:lnTo>
                  <a:lnTo>
                    <a:pt x="17" y="45"/>
                  </a:lnTo>
                  <a:lnTo>
                    <a:pt x="12" y="52"/>
                  </a:lnTo>
                  <a:lnTo>
                    <a:pt x="10" y="60"/>
                  </a:lnTo>
                  <a:lnTo>
                    <a:pt x="6" y="67"/>
                  </a:lnTo>
                  <a:lnTo>
                    <a:pt x="3" y="73"/>
                  </a:lnTo>
                  <a:lnTo>
                    <a:pt x="1" y="81"/>
                  </a:lnTo>
                  <a:lnTo>
                    <a:pt x="1" y="88"/>
                  </a:lnTo>
                  <a:lnTo>
                    <a:pt x="0" y="96"/>
                  </a:lnTo>
                  <a:lnTo>
                    <a:pt x="0" y="106"/>
                  </a:lnTo>
                  <a:lnTo>
                    <a:pt x="0" y="113"/>
                  </a:lnTo>
                  <a:lnTo>
                    <a:pt x="1" y="121"/>
                  </a:lnTo>
                  <a:lnTo>
                    <a:pt x="1" y="129"/>
                  </a:lnTo>
                  <a:lnTo>
                    <a:pt x="3" y="136"/>
                  </a:lnTo>
                  <a:lnTo>
                    <a:pt x="6" y="142"/>
                  </a:lnTo>
                  <a:lnTo>
                    <a:pt x="10" y="150"/>
                  </a:lnTo>
                  <a:lnTo>
                    <a:pt x="12" y="157"/>
                  </a:lnTo>
                  <a:lnTo>
                    <a:pt x="17" y="163"/>
                  </a:lnTo>
                  <a:lnTo>
                    <a:pt x="21" y="169"/>
                  </a:lnTo>
                  <a:lnTo>
                    <a:pt x="24" y="175"/>
                  </a:lnTo>
                  <a:lnTo>
                    <a:pt x="29" y="181"/>
                  </a:lnTo>
                  <a:lnTo>
                    <a:pt x="33" y="186"/>
                  </a:lnTo>
                  <a:lnTo>
                    <a:pt x="39" y="190"/>
                  </a:lnTo>
                  <a:lnTo>
                    <a:pt x="46" y="194"/>
                  </a:lnTo>
                  <a:lnTo>
                    <a:pt x="51" y="198"/>
                  </a:lnTo>
                  <a:lnTo>
                    <a:pt x="58" y="202"/>
                  </a:lnTo>
                  <a:lnTo>
                    <a:pt x="65" y="204"/>
                  </a:lnTo>
                  <a:lnTo>
                    <a:pt x="72" y="206"/>
                  </a:lnTo>
                  <a:lnTo>
                    <a:pt x="78" y="207"/>
                  </a:lnTo>
                  <a:lnTo>
                    <a:pt x="85" y="209"/>
                  </a:lnTo>
                  <a:lnTo>
                    <a:pt x="93" y="209"/>
                  </a:lnTo>
                  <a:lnTo>
                    <a:pt x="99" y="209"/>
                  </a:lnTo>
                  <a:lnTo>
                    <a:pt x="106" y="207"/>
                  </a:lnTo>
                  <a:lnTo>
                    <a:pt x="113" y="206"/>
                  </a:lnTo>
                  <a:lnTo>
                    <a:pt x="119" y="204"/>
                  </a:lnTo>
                  <a:lnTo>
                    <a:pt x="126" y="202"/>
                  </a:lnTo>
                  <a:lnTo>
                    <a:pt x="132" y="198"/>
                  </a:lnTo>
                  <a:lnTo>
                    <a:pt x="139" y="194"/>
                  </a:lnTo>
                  <a:lnTo>
                    <a:pt x="143" y="190"/>
                  </a:lnTo>
                  <a:lnTo>
                    <a:pt x="150" y="186"/>
                  </a:lnTo>
                  <a:lnTo>
                    <a:pt x="154" y="181"/>
                  </a:lnTo>
                  <a:lnTo>
                    <a:pt x="160" y="175"/>
                  </a:lnTo>
                  <a:lnTo>
                    <a:pt x="164" y="169"/>
                  </a:lnTo>
                  <a:lnTo>
                    <a:pt x="168" y="163"/>
                  </a:lnTo>
                  <a:lnTo>
                    <a:pt x="172" y="157"/>
                  </a:lnTo>
                  <a:lnTo>
                    <a:pt x="175" y="150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3" y="129"/>
                  </a:lnTo>
                  <a:lnTo>
                    <a:pt x="183" y="121"/>
                  </a:lnTo>
                  <a:lnTo>
                    <a:pt x="185" y="113"/>
                  </a:lnTo>
                  <a:lnTo>
                    <a:pt x="185" y="106"/>
                  </a:lnTo>
                </a:path>
              </a:pathLst>
            </a:custGeom>
            <a:solidFill>
              <a:srgbClr val="FF0000"/>
            </a:solidFill>
            <a:ln w="18732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8" name="Freeform 32"/>
            <p:cNvSpPr>
              <a:spLocks/>
            </p:cNvSpPr>
            <p:nvPr/>
          </p:nvSpPr>
          <p:spPr bwMode="auto">
            <a:xfrm>
              <a:off x="1238" y="3267"/>
              <a:ext cx="186" cy="210"/>
            </a:xfrm>
            <a:custGeom>
              <a:avLst/>
              <a:gdLst>
                <a:gd name="T0" fmla="*/ 185 w 186"/>
                <a:gd name="T1" fmla="*/ 96 h 210"/>
                <a:gd name="T2" fmla="*/ 183 w 186"/>
                <a:gd name="T3" fmla="*/ 81 h 210"/>
                <a:gd name="T4" fmla="*/ 179 w 186"/>
                <a:gd name="T5" fmla="*/ 67 h 210"/>
                <a:gd name="T6" fmla="*/ 172 w 186"/>
                <a:gd name="T7" fmla="*/ 52 h 210"/>
                <a:gd name="T8" fmla="*/ 164 w 186"/>
                <a:gd name="T9" fmla="*/ 39 h 210"/>
                <a:gd name="T10" fmla="*/ 154 w 186"/>
                <a:gd name="T11" fmla="*/ 28 h 210"/>
                <a:gd name="T12" fmla="*/ 144 w 186"/>
                <a:gd name="T13" fmla="*/ 19 h 210"/>
                <a:gd name="T14" fmla="*/ 132 w 186"/>
                <a:gd name="T15" fmla="*/ 11 h 210"/>
                <a:gd name="T16" fmla="*/ 119 w 186"/>
                <a:gd name="T17" fmla="*/ 4 h 210"/>
                <a:gd name="T18" fmla="*/ 106 w 186"/>
                <a:gd name="T19" fmla="*/ 0 h 210"/>
                <a:gd name="T20" fmla="*/ 93 w 186"/>
                <a:gd name="T21" fmla="*/ 0 h 210"/>
                <a:gd name="T22" fmla="*/ 78 w 186"/>
                <a:gd name="T23" fmla="*/ 0 h 210"/>
                <a:gd name="T24" fmla="*/ 65 w 186"/>
                <a:gd name="T25" fmla="*/ 4 h 210"/>
                <a:gd name="T26" fmla="*/ 51 w 186"/>
                <a:gd name="T27" fmla="*/ 11 h 210"/>
                <a:gd name="T28" fmla="*/ 39 w 186"/>
                <a:gd name="T29" fmla="*/ 19 h 210"/>
                <a:gd name="T30" fmla="*/ 29 w 186"/>
                <a:gd name="T31" fmla="*/ 28 h 210"/>
                <a:gd name="T32" fmla="*/ 21 w 186"/>
                <a:gd name="T33" fmla="*/ 39 h 210"/>
                <a:gd name="T34" fmla="*/ 12 w 186"/>
                <a:gd name="T35" fmla="*/ 52 h 210"/>
                <a:gd name="T36" fmla="*/ 6 w 186"/>
                <a:gd name="T37" fmla="*/ 67 h 210"/>
                <a:gd name="T38" fmla="*/ 1 w 186"/>
                <a:gd name="T39" fmla="*/ 81 h 210"/>
                <a:gd name="T40" fmla="*/ 0 w 186"/>
                <a:gd name="T41" fmla="*/ 96 h 210"/>
                <a:gd name="T42" fmla="*/ 0 w 186"/>
                <a:gd name="T43" fmla="*/ 113 h 210"/>
                <a:gd name="T44" fmla="*/ 1 w 186"/>
                <a:gd name="T45" fmla="*/ 128 h 210"/>
                <a:gd name="T46" fmla="*/ 6 w 186"/>
                <a:gd name="T47" fmla="*/ 141 h 210"/>
                <a:gd name="T48" fmla="*/ 12 w 186"/>
                <a:gd name="T49" fmla="*/ 157 h 210"/>
                <a:gd name="T50" fmla="*/ 21 w 186"/>
                <a:gd name="T51" fmla="*/ 169 h 210"/>
                <a:gd name="T52" fmla="*/ 29 w 186"/>
                <a:gd name="T53" fmla="*/ 182 h 210"/>
                <a:gd name="T54" fmla="*/ 39 w 186"/>
                <a:gd name="T55" fmla="*/ 190 h 210"/>
                <a:gd name="T56" fmla="*/ 51 w 186"/>
                <a:gd name="T57" fmla="*/ 198 h 210"/>
                <a:gd name="T58" fmla="*/ 65 w 186"/>
                <a:gd name="T59" fmla="*/ 204 h 210"/>
                <a:gd name="T60" fmla="*/ 78 w 186"/>
                <a:gd name="T61" fmla="*/ 207 h 210"/>
                <a:gd name="T62" fmla="*/ 93 w 186"/>
                <a:gd name="T63" fmla="*/ 209 h 210"/>
                <a:gd name="T64" fmla="*/ 106 w 186"/>
                <a:gd name="T65" fmla="*/ 207 h 210"/>
                <a:gd name="T66" fmla="*/ 119 w 186"/>
                <a:gd name="T67" fmla="*/ 204 h 210"/>
                <a:gd name="T68" fmla="*/ 132 w 186"/>
                <a:gd name="T69" fmla="*/ 198 h 210"/>
                <a:gd name="T70" fmla="*/ 144 w 186"/>
                <a:gd name="T71" fmla="*/ 190 h 210"/>
                <a:gd name="T72" fmla="*/ 154 w 186"/>
                <a:gd name="T73" fmla="*/ 182 h 210"/>
                <a:gd name="T74" fmla="*/ 164 w 186"/>
                <a:gd name="T75" fmla="*/ 169 h 210"/>
                <a:gd name="T76" fmla="*/ 172 w 186"/>
                <a:gd name="T77" fmla="*/ 157 h 210"/>
                <a:gd name="T78" fmla="*/ 179 w 186"/>
                <a:gd name="T79" fmla="*/ 141 h 210"/>
                <a:gd name="T80" fmla="*/ 183 w 186"/>
                <a:gd name="T81" fmla="*/ 128 h 210"/>
                <a:gd name="T82" fmla="*/ 185 w 186"/>
                <a:gd name="T83" fmla="*/ 113 h 210"/>
                <a:gd name="T84" fmla="*/ 185 w 186"/>
                <a:gd name="T85" fmla="*/ 105 h 2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6"/>
                <a:gd name="T130" fmla="*/ 0 h 210"/>
                <a:gd name="T131" fmla="*/ 186 w 186"/>
                <a:gd name="T132" fmla="*/ 210 h 21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6" h="210">
                  <a:moveTo>
                    <a:pt x="185" y="105"/>
                  </a:moveTo>
                  <a:lnTo>
                    <a:pt x="185" y="96"/>
                  </a:lnTo>
                  <a:lnTo>
                    <a:pt x="183" y="88"/>
                  </a:lnTo>
                  <a:lnTo>
                    <a:pt x="183" y="81"/>
                  </a:lnTo>
                  <a:lnTo>
                    <a:pt x="180" y="73"/>
                  </a:lnTo>
                  <a:lnTo>
                    <a:pt x="179" y="67"/>
                  </a:lnTo>
                  <a:lnTo>
                    <a:pt x="175" y="59"/>
                  </a:lnTo>
                  <a:lnTo>
                    <a:pt x="172" y="52"/>
                  </a:lnTo>
                  <a:lnTo>
                    <a:pt x="168" y="45"/>
                  </a:lnTo>
                  <a:lnTo>
                    <a:pt x="164" y="39"/>
                  </a:lnTo>
                  <a:lnTo>
                    <a:pt x="160" y="33"/>
                  </a:lnTo>
                  <a:lnTo>
                    <a:pt x="154" y="28"/>
                  </a:lnTo>
                  <a:lnTo>
                    <a:pt x="150" y="23"/>
                  </a:lnTo>
                  <a:lnTo>
                    <a:pt x="144" y="19"/>
                  </a:lnTo>
                  <a:lnTo>
                    <a:pt x="139" y="13"/>
                  </a:lnTo>
                  <a:lnTo>
                    <a:pt x="132" y="11"/>
                  </a:lnTo>
                  <a:lnTo>
                    <a:pt x="126" y="8"/>
                  </a:lnTo>
                  <a:lnTo>
                    <a:pt x="119" y="4"/>
                  </a:lnTo>
                  <a:lnTo>
                    <a:pt x="113" y="3"/>
                  </a:lnTo>
                  <a:lnTo>
                    <a:pt x="106" y="0"/>
                  </a:lnTo>
                  <a:lnTo>
                    <a:pt x="99" y="0"/>
                  </a:lnTo>
                  <a:lnTo>
                    <a:pt x="93" y="0"/>
                  </a:lnTo>
                  <a:lnTo>
                    <a:pt x="85" y="0"/>
                  </a:lnTo>
                  <a:lnTo>
                    <a:pt x="78" y="0"/>
                  </a:lnTo>
                  <a:lnTo>
                    <a:pt x="72" y="3"/>
                  </a:lnTo>
                  <a:lnTo>
                    <a:pt x="65" y="4"/>
                  </a:lnTo>
                  <a:lnTo>
                    <a:pt x="58" y="8"/>
                  </a:lnTo>
                  <a:lnTo>
                    <a:pt x="51" y="11"/>
                  </a:lnTo>
                  <a:lnTo>
                    <a:pt x="46" y="13"/>
                  </a:lnTo>
                  <a:lnTo>
                    <a:pt x="39" y="19"/>
                  </a:lnTo>
                  <a:lnTo>
                    <a:pt x="33" y="23"/>
                  </a:lnTo>
                  <a:lnTo>
                    <a:pt x="29" y="28"/>
                  </a:lnTo>
                  <a:lnTo>
                    <a:pt x="25" y="33"/>
                  </a:lnTo>
                  <a:lnTo>
                    <a:pt x="21" y="39"/>
                  </a:lnTo>
                  <a:lnTo>
                    <a:pt x="17" y="45"/>
                  </a:lnTo>
                  <a:lnTo>
                    <a:pt x="12" y="52"/>
                  </a:lnTo>
                  <a:lnTo>
                    <a:pt x="10" y="59"/>
                  </a:lnTo>
                  <a:lnTo>
                    <a:pt x="6" y="67"/>
                  </a:lnTo>
                  <a:lnTo>
                    <a:pt x="4" y="73"/>
                  </a:lnTo>
                  <a:lnTo>
                    <a:pt x="1" y="81"/>
                  </a:lnTo>
                  <a:lnTo>
                    <a:pt x="1" y="88"/>
                  </a:lnTo>
                  <a:lnTo>
                    <a:pt x="0" y="96"/>
                  </a:lnTo>
                  <a:lnTo>
                    <a:pt x="0" y="105"/>
                  </a:lnTo>
                  <a:lnTo>
                    <a:pt x="0" y="113"/>
                  </a:lnTo>
                  <a:lnTo>
                    <a:pt x="1" y="121"/>
                  </a:lnTo>
                  <a:lnTo>
                    <a:pt x="1" y="128"/>
                  </a:lnTo>
                  <a:lnTo>
                    <a:pt x="4" y="136"/>
                  </a:lnTo>
                  <a:lnTo>
                    <a:pt x="6" y="141"/>
                  </a:lnTo>
                  <a:lnTo>
                    <a:pt x="10" y="149"/>
                  </a:lnTo>
                  <a:lnTo>
                    <a:pt x="12" y="157"/>
                  </a:lnTo>
                  <a:lnTo>
                    <a:pt x="17" y="163"/>
                  </a:lnTo>
                  <a:lnTo>
                    <a:pt x="21" y="169"/>
                  </a:lnTo>
                  <a:lnTo>
                    <a:pt x="25" y="174"/>
                  </a:lnTo>
                  <a:lnTo>
                    <a:pt x="29" y="182"/>
                  </a:lnTo>
                  <a:lnTo>
                    <a:pt x="33" y="185"/>
                  </a:lnTo>
                  <a:lnTo>
                    <a:pt x="39" y="190"/>
                  </a:lnTo>
                  <a:lnTo>
                    <a:pt x="46" y="194"/>
                  </a:lnTo>
                  <a:lnTo>
                    <a:pt x="51" y="198"/>
                  </a:lnTo>
                  <a:lnTo>
                    <a:pt x="58" y="202"/>
                  </a:lnTo>
                  <a:lnTo>
                    <a:pt x="65" y="204"/>
                  </a:lnTo>
                  <a:lnTo>
                    <a:pt x="72" y="206"/>
                  </a:lnTo>
                  <a:lnTo>
                    <a:pt x="78" y="207"/>
                  </a:lnTo>
                  <a:lnTo>
                    <a:pt x="85" y="209"/>
                  </a:lnTo>
                  <a:lnTo>
                    <a:pt x="93" y="209"/>
                  </a:lnTo>
                  <a:lnTo>
                    <a:pt x="99" y="209"/>
                  </a:lnTo>
                  <a:lnTo>
                    <a:pt x="106" y="207"/>
                  </a:lnTo>
                  <a:lnTo>
                    <a:pt x="113" y="206"/>
                  </a:lnTo>
                  <a:lnTo>
                    <a:pt x="119" y="204"/>
                  </a:lnTo>
                  <a:lnTo>
                    <a:pt x="126" y="202"/>
                  </a:lnTo>
                  <a:lnTo>
                    <a:pt x="132" y="198"/>
                  </a:lnTo>
                  <a:lnTo>
                    <a:pt x="139" y="194"/>
                  </a:lnTo>
                  <a:lnTo>
                    <a:pt x="144" y="190"/>
                  </a:lnTo>
                  <a:lnTo>
                    <a:pt x="150" y="185"/>
                  </a:lnTo>
                  <a:lnTo>
                    <a:pt x="154" y="182"/>
                  </a:lnTo>
                  <a:lnTo>
                    <a:pt x="160" y="174"/>
                  </a:lnTo>
                  <a:lnTo>
                    <a:pt x="164" y="169"/>
                  </a:lnTo>
                  <a:lnTo>
                    <a:pt x="168" y="163"/>
                  </a:lnTo>
                  <a:lnTo>
                    <a:pt x="172" y="157"/>
                  </a:lnTo>
                  <a:lnTo>
                    <a:pt x="175" y="149"/>
                  </a:lnTo>
                  <a:lnTo>
                    <a:pt x="179" y="141"/>
                  </a:lnTo>
                  <a:lnTo>
                    <a:pt x="180" y="136"/>
                  </a:lnTo>
                  <a:lnTo>
                    <a:pt x="183" y="128"/>
                  </a:lnTo>
                  <a:lnTo>
                    <a:pt x="183" y="121"/>
                  </a:lnTo>
                  <a:lnTo>
                    <a:pt x="185" y="113"/>
                  </a:lnTo>
                  <a:lnTo>
                    <a:pt x="185" y="105"/>
                  </a:lnTo>
                </a:path>
              </a:pathLst>
            </a:custGeom>
            <a:solidFill>
              <a:srgbClr val="FF0000"/>
            </a:solidFill>
            <a:ln w="18732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92" name="Text Box 33"/>
          <p:cNvSpPr txBox="1">
            <a:spLocks noChangeArrowheads="1"/>
          </p:cNvSpPr>
          <p:nvPr/>
        </p:nvSpPr>
        <p:spPr bwMode="auto">
          <a:xfrm rot="-5400000">
            <a:off x="5814219" y="4853781"/>
            <a:ext cx="693738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403225">
              <a:buClr>
                <a:srgbClr val="104160"/>
              </a:buClr>
              <a:buSzPct val="90000"/>
              <a:buFont typeface="Monotype Sorts" pitchFamily="2" charset="2"/>
              <a:buNone/>
            </a:pPr>
            <a:r>
              <a:rPr lang="en-US"/>
              <a:t>Flow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0493" name="Line 34"/>
          <p:cNvSpPr>
            <a:spLocks noChangeShapeType="1"/>
          </p:cNvSpPr>
          <p:nvPr/>
        </p:nvSpPr>
        <p:spPr bwMode="auto">
          <a:xfrm flipV="1">
            <a:off x="5943600" y="4572000"/>
            <a:ext cx="0" cy="10287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 anchor="b"/>
          <a:lstStyle/>
          <a:p>
            <a:endParaRPr lang="en-US"/>
          </a:p>
        </p:txBody>
      </p:sp>
      <p:sp>
        <p:nvSpPr>
          <p:cNvPr id="20494" name="Line 35"/>
          <p:cNvSpPr>
            <a:spLocks noChangeShapeType="1"/>
          </p:cNvSpPr>
          <p:nvPr/>
        </p:nvSpPr>
        <p:spPr bwMode="auto">
          <a:xfrm>
            <a:off x="6550025" y="3968750"/>
            <a:ext cx="820738" cy="0"/>
          </a:xfrm>
          <a:prstGeom prst="line">
            <a:avLst/>
          </a:prstGeom>
          <a:noFill/>
          <a:ln w="47466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36"/>
          <p:cNvSpPr>
            <a:spLocks noChangeShapeType="1"/>
          </p:cNvSpPr>
          <p:nvPr/>
        </p:nvSpPr>
        <p:spPr bwMode="auto">
          <a:xfrm>
            <a:off x="6530975" y="5957888"/>
            <a:ext cx="850900" cy="0"/>
          </a:xfrm>
          <a:prstGeom prst="line">
            <a:avLst/>
          </a:prstGeom>
          <a:noFill/>
          <a:ln w="47466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37"/>
          <p:cNvSpPr>
            <a:spLocks noChangeShapeType="1"/>
          </p:cNvSpPr>
          <p:nvPr/>
        </p:nvSpPr>
        <p:spPr bwMode="auto">
          <a:xfrm>
            <a:off x="7370763" y="5283200"/>
            <a:ext cx="0" cy="674688"/>
          </a:xfrm>
          <a:prstGeom prst="line">
            <a:avLst/>
          </a:prstGeom>
          <a:noFill/>
          <a:ln w="31234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38"/>
          <p:cNvSpPr>
            <a:spLocks noChangeShapeType="1"/>
          </p:cNvSpPr>
          <p:nvPr/>
        </p:nvSpPr>
        <p:spPr bwMode="auto">
          <a:xfrm>
            <a:off x="7370763" y="4625975"/>
            <a:ext cx="0" cy="674688"/>
          </a:xfrm>
          <a:prstGeom prst="line">
            <a:avLst/>
          </a:prstGeom>
          <a:noFill/>
          <a:ln w="31234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39"/>
          <p:cNvSpPr>
            <a:spLocks noChangeShapeType="1"/>
          </p:cNvSpPr>
          <p:nvPr/>
        </p:nvSpPr>
        <p:spPr bwMode="auto">
          <a:xfrm>
            <a:off x="7370763" y="3968750"/>
            <a:ext cx="0" cy="674688"/>
          </a:xfrm>
          <a:prstGeom prst="line">
            <a:avLst/>
          </a:prstGeom>
          <a:noFill/>
          <a:ln w="31234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Freeform 40"/>
          <p:cNvSpPr>
            <a:spLocks/>
          </p:cNvSpPr>
          <p:nvPr/>
        </p:nvSpPr>
        <p:spPr bwMode="auto">
          <a:xfrm>
            <a:off x="6843713" y="3124200"/>
            <a:ext cx="1060450" cy="638175"/>
          </a:xfrm>
          <a:custGeom>
            <a:avLst/>
            <a:gdLst>
              <a:gd name="T0" fmla="*/ 2147483647 w 693"/>
              <a:gd name="T1" fmla="*/ 2147483647 h 481"/>
              <a:gd name="T2" fmla="*/ 2147483647 w 693"/>
              <a:gd name="T3" fmla="*/ 2147483647 h 481"/>
              <a:gd name="T4" fmla="*/ 2147483647 w 693"/>
              <a:gd name="T5" fmla="*/ 2147483647 h 481"/>
              <a:gd name="T6" fmla="*/ 2147483647 w 693"/>
              <a:gd name="T7" fmla="*/ 2147483647 h 481"/>
              <a:gd name="T8" fmla="*/ 2147483647 w 693"/>
              <a:gd name="T9" fmla="*/ 2147483647 h 481"/>
              <a:gd name="T10" fmla="*/ 2147483647 w 693"/>
              <a:gd name="T11" fmla="*/ 2147483647 h 481"/>
              <a:gd name="T12" fmla="*/ 2147483647 w 693"/>
              <a:gd name="T13" fmla="*/ 2147483647 h 481"/>
              <a:gd name="T14" fmla="*/ 2147483647 w 693"/>
              <a:gd name="T15" fmla="*/ 2147483647 h 481"/>
              <a:gd name="T16" fmla="*/ 2147483647 w 693"/>
              <a:gd name="T17" fmla="*/ 2147483647 h 481"/>
              <a:gd name="T18" fmla="*/ 2147483647 w 693"/>
              <a:gd name="T19" fmla="*/ 2147483647 h 481"/>
              <a:gd name="T20" fmla="*/ 2147483647 w 693"/>
              <a:gd name="T21" fmla="*/ 0 h 481"/>
              <a:gd name="T22" fmla="*/ 2147483647 w 693"/>
              <a:gd name="T23" fmla="*/ 2147483647 h 481"/>
              <a:gd name="T24" fmla="*/ 2147483647 w 693"/>
              <a:gd name="T25" fmla="*/ 2147483647 h 481"/>
              <a:gd name="T26" fmla="*/ 2147483647 w 693"/>
              <a:gd name="T27" fmla="*/ 2147483647 h 481"/>
              <a:gd name="T28" fmla="*/ 2147483647 w 693"/>
              <a:gd name="T29" fmla="*/ 2147483647 h 481"/>
              <a:gd name="T30" fmla="*/ 2147483647 w 693"/>
              <a:gd name="T31" fmla="*/ 2147483647 h 481"/>
              <a:gd name="T32" fmla="*/ 2147483647 w 693"/>
              <a:gd name="T33" fmla="*/ 2147483647 h 481"/>
              <a:gd name="T34" fmla="*/ 2147483647 w 693"/>
              <a:gd name="T35" fmla="*/ 2147483647 h 481"/>
              <a:gd name="T36" fmla="*/ 2147483647 w 693"/>
              <a:gd name="T37" fmla="*/ 2147483647 h 481"/>
              <a:gd name="T38" fmla="*/ 2147483647 w 693"/>
              <a:gd name="T39" fmla="*/ 2147483647 h 481"/>
              <a:gd name="T40" fmla="*/ 0 w 693"/>
              <a:gd name="T41" fmla="*/ 2147483647 h 481"/>
              <a:gd name="T42" fmla="*/ 0 w 693"/>
              <a:gd name="T43" fmla="*/ 2147483647 h 481"/>
              <a:gd name="T44" fmla="*/ 2147483647 w 693"/>
              <a:gd name="T45" fmla="*/ 2147483647 h 481"/>
              <a:gd name="T46" fmla="*/ 2147483647 w 693"/>
              <a:gd name="T47" fmla="*/ 2147483647 h 481"/>
              <a:gd name="T48" fmla="*/ 2147483647 w 693"/>
              <a:gd name="T49" fmla="*/ 2147483647 h 481"/>
              <a:gd name="T50" fmla="*/ 2147483647 w 693"/>
              <a:gd name="T51" fmla="*/ 2147483647 h 481"/>
              <a:gd name="T52" fmla="*/ 2147483647 w 693"/>
              <a:gd name="T53" fmla="*/ 2147483647 h 481"/>
              <a:gd name="T54" fmla="*/ 2147483647 w 693"/>
              <a:gd name="T55" fmla="*/ 2147483647 h 481"/>
              <a:gd name="T56" fmla="*/ 2147483647 w 693"/>
              <a:gd name="T57" fmla="*/ 2147483647 h 481"/>
              <a:gd name="T58" fmla="*/ 2147483647 w 693"/>
              <a:gd name="T59" fmla="*/ 2147483647 h 481"/>
              <a:gd name="T60" fmla="*/ 2147483647 w 693"/>
              <a:gd name="T61" fmla="*/ 2147483647 h 481"/>
              <a:gd name="T62" fmla="*/ 2147483647 w 693"/>
              <a:gd name="T63" fmla="*/ 2147483647 h 481"/>
              <a:gd name="T64" fmla="*/ 2147483647 w 693"/>
              <a:gd name="T65" fmla="*/ 2147483647 h 481"/>
              <a:gd name="T66" fmla="*/ 2147483647 w 693"/>
              <a:gd name="T67" fmla="*/ 2147483647 h 481"/>
              <a:gd name="T68" fmla="*/ 2147483647 w 693"/>
              <a:gd name="T69" fmla="*/ 2147483647 h 481"/>
              <a:gd name="T70" fmla="*/ 2147483647 w 693"/>
              <a:gd name="T71" fmla="*/ 2147483647 h 481"/>
              <a:gd name="T72" fmla="*/ 2147483647 w 693"/>
              <a:gd name="T73" fmla="*/ 2147483647 h 481"/>
              <a:gd name="T74" fmla="*/ 2147483647 w 693"/>
              <a:gd name="T75" fmla="*/ 2147483647 h 481"/>
              <a:gd name="T76" fmla="*/ 2147483647 w 693"/>
              <a:gd name="T77" fmla="*/ 2147483647 h 481"/>
              <a:gd name="T78" fmla="*/ 2147483647 w 693"/>
              <a:gd name="T79" fmla="*/ 2147483647 h 481"/>
              <a:gd name="T80" fmla="*/ 2147483647 w 693"/>
              <a:gd name="T81" fmla="*/ 2147483647 h 481"/>
              <a:gd name="T82" fmla="*/ 2147483647 w 693"/>
              <a:gd name="T83" fmla="*/ 2147483647 h 481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693"/>
              <a:gd name="T127" fmla="*/ 0 h 481"/>
              <a:gd name="T128" fmla="*/ 693 w 693"/>
              <a:gd name="T129" fmla="*/ 481 h 481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693" h="481">
                <a:moveTo>
                  <a:pt x="692" y="240"/>
                </a:moveTo>
                <a:lnTo>
                  <a:pt x="690" y="223"/>
                </a:lnTo>
                <a:lnTo>
                  <a:pt x="687" y="204"/>
                </a:lnTo>
                <a:lnTo>
                  <a:pt x="683" y="186"/>
                </a:lnTo>
                <a:lnTo>
                  <a:pt x="676" y="169"/>
                </a:lnTo>
                <a:lnTo>
                  <a:pt x="668" y="151"/>
                </a:lnTo>
                <a:lnTo>
                  <a:pt x="657" y="136"/>
                </a:lnTo>
                <a:lnTo>
                  <a:pt x="646" y="120"/>
                </a:lnTo>
                <a:lnTo>
                  <a:pt x="632" y="105"/>
                </a:lnTo>
                <a:lnTo>
                  <a:pt x="616" y="90"/>
                </a:lnTo>
                <a:lnTo>
                  <a:pt x="599" y="77"/>
                </a:lnTo>
                <a:lnTo>
                  <a:pt x="581" y="64"/>
                </a:lnTo>
                <a:lnTo>
                  <a:pt x="562" y="53"/>
                </a:lnTo>
                <a:lnTo>
                  <a:pt x="541" y="41"/>
                </a:lnTo>
                <a:lnTo>
                  <a:pt x="518" y="31"/>
                </a:lnTo>
                <a:lnTo>
                  <a:pt x="494" y="23"/>
                </a:lnTo>
                <a:lnTo>
                  <a:pt x="472" y="16"/>
                </a:lnTo>
                <a:lnTo>
                  <a:pt x="447" y="10"/>
                </a:lnTo>
                <a:lnTo>
                  <a:pt x="423" y="7"/>
                </a:lnTo>
                <a:lnTo>
                  <a:pt x="396" y="3"/>
                </a:lnTo>
                <a:lnTo>
                  <a:pt x="370" y="0"/>
                </a:lnTo>
                <a:lnTo>
                  <a:pt x="346" y="0"/>
                </a:lnTo>
                <a:lnTo>
                  <a:pt x="320" y="0"/>
                </a:lnTo>
                <a:lnTo>
                  <a:pt x="293" y="3"/>
                </a:lnTo>
                <a:lnTo>
                  <a:pt x="268" y="7"/>
                </a:lnTo>
                <a:lnTo>
                  <a:pt x="242" y="10"/>
                </a:lnTo>
                <a:lnTo>
                  <a:pt x="218" y="16"/>
                </a:lnTo>
                <a:lnTo>
                  <a:pt x="196" y="23"/>
                </a:lnTo>
                <a:lnTo>
                  <a:pt x="172" y="31"/>
                </a:lnTo>
                <a:lnTo>
                  <a:pt x="151" y="41"/>
                </a:lnTo>
                <a:lnTo>
                  <a:pt x="130" y="53"/>
                </a:lnTo>
                <a:lnTo>
                  <a:pt x="110" y="64"/>
                </a:lnTo>
                <a:lnTo>
                  <a:pt x="92" y="77"/>
                </a:lnTo>
                <a:lnTo>
                  <a:pt x="75" y="90"/>
                </a:lnTo>
                <a:lnTo>
                  <a:pt x="59" y="105"/>
                </a:lnTo>
                <a:lnTo>
                  <a:pt x="46" y="120"/>
                </a:lnTo>
                <a:lnTo>
                  <a:pt x="34" y="136"/>
                </a:lnTo>
                <a:lnTo>
                  <a:pt x="23" y="151"/>
                </a:lnTo>
                <a:lnTo>
                  <a:pt x="13" y="169"/>
                </a:lnTo>
                <a:lnTo>
                  <a:pt x="7" y="186"/>
                </a:lnTo>
                <a:lnTo>
                  <a:pt x="3" y="204"/>
                </a:lnTo>
                <a:lnTo>
                  <a:pt x="0" y="223"/>
                </a:lnTo>
                <a:lnTo>
                  <a:pt x="0" y="240"/>
                </a:lnTo>
                <a:lnTo>
                  <a:pt x="0" y="258"/>
                </a:lnTo>
                <a:lnTo>
                  <a:pt x="3" y="275"/>
                </a:lnTo>
                <a:lnTo>
                  <a:pt x="7" y="292"/>
                </a:lnTo>
                <a:lnTo>
                  <a:pt x="13" y="310"/>
                </a:lnTo>
                <a:lnTo>
                  <a:pt x="23" y="328"/>
                </a:lnTo>
                <a:lnTo>
                  <a:pt x="34" y="343"/>
                </a:lnTo>
                <a:lnTo>
                  <a:pt x="46" y="359"/>
                </a:lnTo>
                <a:lnTo>
                  <a:pt x="59" y="375"/>
                </a:lnTo>
                <a:lnTo>
                  <a:pt x="75" y="389"/>
                </a:lnTo>
                <a:lnTo>
                  <a:pt x="92" y="402"/>
                </a:lnTo>
                <a:lnTo>
                  <a:pt x="110" y="415"/>
                </a:lnTo>
                <a:lnTo>
                  <a:pt x="130" y="426"/>
                </a:lnTo>
                <a:lnTo>
                  <a:pt x="151" y="438"/>
                </a:lnTo>
                <a:lnTo>
                  <a:pt x="172" y="446"/>
                </a:lnTo>
                <a:lnTo>
                  <a:pt x="196" y="455"/>
                </a:lnTo>
                <a:lnTo>
                  <a:pt x="218" y="462"/>
                </a:lnTo>
                <a:lnTo>
                  <a:pt x="242" y="468"/>
                </a:lnTo>
                <a:lnTo>
                  <a:pt x="268" y="472"/>
                </a:lnTo>
                <a:lnTo>
                  <a:pt x="293" y="476"/>
                </a:lnTo>
                <a:lnTo>
                  <a:pt x="320" y="480"/>
                </a:lnTo>
                <a:lnTo>
                  <a:pt x="346" y="480"/>
                </a:lnTo>
                <a:lnTo>
                  <a:pt x="370" y="480"/>
                </a:lnTo>
                <a:lnTo>
                  <a:pt x="396" y="476"/>
                </a:lnTo>
                <a:lnTo>
                  <a:pt x="423" y="472"/>
                </a:lnTo>
                <a:lnTo>
                  <a:pt x="447" y="468"/>
                </a:lnTo>
                <a:lnTo>
                  <a:pt x="472" y="462"/>
                </a:lnTo>
                <a:lnTo>
                  <a:pt x="494" y="455"/>
                </a:lnTo>
                <a:lnTo>
                  <a:pt x="518" y="446"/>
                </a:lnTo>
                <a:lnTo>
                  <a:pt x="541" y="438"/>
                </a:lnTo>
                <a:lnTo>
                  <a:pt x="562" y="426"/>
                </a:lnTo>
                <a:lnTo>
                  <a:pt x="581" y="415"/>
                </a:lnTo>
                <a:lnTo>
                  <a:pt x="599" y="402"/>
                </a:lnTo>
                <a:lnTo>
                  <a:pt x="616" y="389"/>
                </a:lnTo>
                <a:lnTo>
                  <a:pt x="632" y="375"/>
                </a:lnTo>
                <a:lnTo>
                  <a:pt x="646" y="359"/>
                </a:lnTo>
                <a:lnTo>
                  <a:pt x="657" y="343"/>
                </a:lnTo>
                <a:lnTo>
                  <a:pt x="668" y="328"/>
                </a:lnTo>
                <a:lnTo>
                  <a:pt x="676" y="310"/>
                </a:lnTo>
                <a:lnTo>
                  <a:pt x="683" y="292"/>
                </a:lnTo>
                <a:lnTo>
                  <a:pt x="687" y="275"/>
                </a:lnTo>
                <a:lnTo>
                  <a:pt x="690" y="258"/>
                </a:lnTo>
                <a:lnTo>
                  <a:pt x="692" y="240"/>
                </a:lnTo>
              </a:path>
            </a:pathLst>
          </a:custGeom>
          <a:noFill/>
          <a:ln w="31234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0" name="Freeform 41"/>
          <p:cNvSpPr>
            <a:spLocks/>
          </p:cNvSpPr>
          <p:nvPr/>
        </p:nvSpPr>
        <p:spPr bwMode="auto">
          <a:xfrm>
            <a:off x="7894638" y="3381375"/>
            <a:ext cx="9525" cy="2617788"/>
          </a:xfrm>
          <a:custGeom>
            <a:avLst/>
            <a:gdLst>
              <a:gd name="T0" fmla="*/ 0 w 6"/>
              <a:gd name="T1" fmla="*/ 0 h 1972"/>
              <a:gd name="T2" fmla="*/ 0 w 6"/>
              <a:gd name="T3" fmla="*/ 2147483647 h 1972"/>
              <a:gd name="T4" fmla="*/ 2147483647 w 6"/>
              <a:gd name="T5" fmla="*/ 2147483647 h 1972"/>
              <a:gd name="T6" fmla="*/ 2147483647 w 6"/>
              <a:gd name="T7" fmla="*/ 2147483647 h 1972"/>
              <a:gd name="T8" fmla="*/ 0 60000 65536"/>
              <a:gd name="T9" fmla="*/ 0 60000 65536"/>
              <a:gd name="T10" fmla="*/ 0 60000 65536"/>
              <a:gd name="T11" fmla="*/ 0 60000 65536"/>
              <a:gd name="T12" fmla="*/ 0 w 6"/>
              <a:gd name="T13" fmla="*/ 0 h 1972"/>
              <a:gd name="T14" fmla="*/ 6 w 6"/>
              <a:gd name="T15" fmla="*/ 1972 h 19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" h="1972">
                <a:moveTo>
                  <a:pt x="0" y="0"/>
                </a:moveTo>
                <a:lnTo>
                  <a:pt x="0" y="1935"/>
                </a:lnTo>
                <a:lnTo>
                  <a:pt x="2" y="1954"/>
                </a:lnTo>
                <a:lnTo>
                  <a:pt x="5" y="1971"/>
                </a:lnTo>
              </a:path>
            </a:pathLst>
          </a:custGeom>
          <a:noFill/>
          <a:ln w="31234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1" name="Freeform 42"/>
          <p:cNvSpPr>
            <a:spLocks/>
          </p:cNvSpPr>
          <p:nvPr/>
        </p:nvSpPr>
        <p:spPr bwMode="auto">
          <a:xfrm>
            <a:off x="6842125" y="3406775"/>
            <a:ext cx="1062038" cy="2911475"/>
          </a:xfrm>
          <a:custGeom>
            <a:avLst/>
            <a:gdLst>
              <a:gd name="T0" fmla="*/ 0 w 695"/>
              <a:gd name="T1" fmla="*/ 0 h 2193"/>
              <a:gd name="T2" fmla="*/ 0 w 695"/>
              <a:gd name="T3" fmla="*/ 2147483647 h 2193"/>
              <a:gd name="T4" fmla="*/ 0 w 695"/>
              <a:gd name="T5" fmla="*/ 2147483647 h 2193"/>
              <a:gd name="T6" fmla="*/ 0 w 695"/>
              <a:gd name="T7" fmla="*/ 2147483647 h 2193"/>
              <a:gd name="T8" fmla="*/ 2147483647 w 695"/>
              <a:gd name="T9" fmla="*/ 2147483647 h 2193"/>
              <a:gd name="T10" fmla="*/ 2147483647 w 695"/>
              <a:gd name="T11" fmla="*/ 2147483647 h 2193"/>
              <a:gd name="T12" fmla="*/ 2147483647 w 695"/>
              <a:gd name="T13" fmla="*/ 2147483647 h 2193"/>
              <a:gd name="T14" fmla="*/ 2147483647 w 695"/>
              <a:gd name="T15" fmla="*/ 2147483647 h 2193"/>
              <a:gd name="T16" fmla="*/ 2147483647 w 695"/>
              <a:gd name="T17" fmla="*/ 2147483647 h 2193"/>
              <a:gd name="T18" fmla="*/ 2147483647 w 695"/>
              <a:gd name="T19" fmla="*/ 2147483647 h 2193"/>
              <a:gd name="T20" fmla="*/ 2147483647 w 695"/>
              <a:gd name="T21" fmla="*/ 2147483647 h 2193"/>
              <a:gd name="T22" fmla="*/ 2147483647 w 695"/>
              <a:gd name="T23" fmla="*/ 2147483647 h 2193"/>
              <a:gd name="T24" fmla="*/ 2147483647 w 695"/>
              <a:gd name="T25" fmla="*/ 2147483647 h 2193"/>
              <a:gd name="T26" fmla="*/ 2147483647 w 695"/>
              <a:gd name="T27" fmla="*/ 2147483647 h 2193"/>
              <a:gd name="T28" fmla="*/ 2147483647 w 695"/>
              <a:gd name="T29" fmla="*/ 2147483647 h 2193"/>
              <a:gd name="T30" fmla="*/ 2147483647 w 695"/>
              <a:gd name="T31" fmla="*/ 2147483647 h 2193"/>
              <a:gd name="T32" fmla="*/ 2147483647 w 695"/>
              <a:gd name="T33" fmla="*/ 2147483647 h 2193"/>
              <a:gd name="T34" fmla="*/ 2147483647 w 695"/>
              <a:gd name="T35" fmla="*/ 2147483647 h 2193"/>
              <a:gd name="T36" fmla="*/ 2147483647 w 695"/>
              <a:gd name="T37" fmla="*/ 2147483647 h 2193"/>
              <a:gd name="T38" fmla="*/ 2147483647 w 695"/>
              <a:gd name="T39" fmla="*/ 2147483647 h 2193"/>
              <a:gd name="T40" fmla="*/ 2147483647 w 695"/>
              <a:gd name="T41" fmla="*/ 2147483647 h 2193"/>
              <a:gd name="T42" fmla="*/ 2147483647 w 695"/>
              <a:gd name="T43" fmla="*/ 2147483647 h 2193"/>
              <a:gd name="T44" fmla="*/ 2147483647 w 695"/>
              <a:gd name="T45" fmla="*/ 2147483647 h 2193"/>
              <a:gd name="T46" fmla="*/ 2147483647 w 695"/>
              <a:gd name="T47" fmla="*/ 2147483647 h 2193"/>
              <a:gd name="T48" fmla="*/ 2147483647 w 695"/>
              <a:gd name="T49" fmla="*/ 2147483647 h 2193"/>
              <a:gd name="T50" fmla="*/ 2147483647 w 695"/>
              <a:gd name="T51" fmla="*/ 2147483647 h 2193"/>
              <a:gd name="T52" fmla="*/ 2147483647 w 695"/>
              <a:gd name="T53" fmla="*/ 2147483647 h 2193"/>
              <a:gd name="T54" fmla="*/ 2147483647 w 695"/>
              <a:gd name="T55" fmla="*/ 2147483647 h 2193"/>
              <a:gd name="T56" fmla="*/ 2147483647 w 695"/>
              <a:gd name="T57" fmla="*/ 2147483647 h 2193"/>
              <a:gd name="T58" fmla="*/ 2147483647 w 695"/>
              <a:gd name="T59" fmla="*/ 2147483647 h 2193"/>
              <a:gd name="T60" fmla="*/ 2147483647 w 695"/>
              <a:gd name="T61" fmla="*/ 2147483647 h 2193"/>
              <a:gd name="T62" fmla="*/ 2147483647 w 695"/>
              <a:gd name="T63" fmla="*/ 2147483647 h 2193"/>
              <a:gd name="T64" fmla="*/ 2147483647 w 695"/>
              <a:gd name="T65" fmla="*/ 2147483647 h 2193"/>
              <a:gd name="T66" fmla="*/ 2147483647 w 695"/>
              <a:gd name="T67" fmla="*/ 2147483647 h 2193"/>
              <a:gd name="T68" fmla="*/ 2147483647 w 695"/>
              <a:gd name="T69" fmla="*/ 2147483647 h 2193"/>
              <a:gd name="T70" fmla="*/ 2147483647 w 695"/>
              <a:gd name="T71" fmla="*/ 2147483647 h 2193"/>
              <a:gd name="T72" fmla="*/ 2147483647 w 695"/>
              <a:gd name="T73" fmla="*/ 2147483647 h 2193"/>
              <a:gd name="T74" fmla="*/ 2147483647 w 695"/>
              <a:gd name="T75" fmla="*/ 2147483647 h 2193"/>
              <a:gd name="T76" fmla="*/ 2147483647 w 695"/>
              <a:gd name="T77" fmla="*/ 2147483647 h 2193"/>
              <a:gd name="T78" fmla="*/ 2147483647 w 695"/>
              <a:gd name="T79" fmla="*/ 2147483647 h 2193"/>
              <a:gd name="T80" fmla="*/ 2147483647 w 695"/>
              <a:gd name="T81" fmla="*/ 2147483647 h 2193"/>
              <a:gd name="T82" fmla="*/ 2147483647 w 695"/>
              <a:gd name="T83" fmla="*/ 2147483647 h 2193"/>
              <a:gd name="T84" fmla="*/ 2147483647 w 695"/>
              <a:gd name="T85" fmla="*/ 2147483647 h 2193"/>
              <a:gd name="T86" fmla="*/ 2147483647 w 695"/>
              <a:gd name="T87" fmla="*/ 2147483647 h 2193"/>
              <a:gd name="T88" fmla="*/ 2147483647 w 695"/>
              <a:gd name="T89" fmla="*/ 2147483647 h 219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695"/>
              <a:gd name="T136" fmla="*/ 0 h 2193"/>
              <a:gd name="T137" fmla="*/ 695 w 695"/>
              <a:gd name="T138" fmla="*/ 2193 h 2193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695" h="2193">
                <a:moveTo>
                  <a:pt x="0" y="0"/>
                </a:moveTo>
                <a:lnTo>
                  <a:pt x="0" y="1936"/>
                </a:lnTo>
                <a:lnTo>
                  <a:pt x="0" y="1952"/>
                </a:lnTo>
                <a:lnTo>
                  <a:pt x="0" y="1970"/>
                </a:lnTo>
                <a:lnTo>
                  <a:pt x="3" y="1987"/>
                </a:lnTo>
                <a:lnTo>
                  <a:pt x="7" y="2005"/>
                </a:lnTo>
                <a:lnTo>
                  <a:pt x="14" y="2023"/>
                </a:lnTo>
                <a:lnTo>
                  <a:pt x="24" y="2040"/>
                </a:lnTo>
                <a:lnTo>
                  <a:pt x="33" y="2056"/>
                </a:lnTo>
                <a:lnTo>
                  <a:pt x="46" y="2072"/>
                </a:lnTo>
                <a:lnTo>
                  <a:pt x="60" y="2087"/>
                </a:lnTo>
                <a:lnTo>
                  <a:pt x="75" y="2102"/>
                </a:lnTo>
                <a:lnTo>
                  <a:pt x="93" y="2114"/>
                </a:lnTo>
                <a:lnTo>
                  <a:pt x="110" y="2127"/>
                </a:lnTo>
                <a:lnTo>
                  <a:pt x="130" y="2139"/>
                </a:lnTo>
                <a:lnTo>
                  <a:pt x="151" y="2151"/>
                </a:lnTo>
                <a:lnTo>
                  <a:pt x="173" y="2160"/>
                </a:lnTo>
                <a:lnTo>
                  <a:pt x="195" y="2168"/>
                </a:lnTo>
                <a:lnTo>
                  <a:pt x="219" y="2175"/>
                </a:lnTo>
                <a:lnTo>
                  <a:pt x="244" y="2181"/>
                </a:lnTo>
                <a:lnTo>
                  <a:pt x="268" y="2185"/>
                </a:lnTo>
                <a:lnTo>
                  <a:pt x="295" y="2188"/>
                </a:lnTo>
                <a:lnTo>
                  <a:pt x="321" y="2192"/>
                </a:lnTo>
                <a:lnTo>
                  <a:pt x="346" y="2192"/>
                </a:lnTo>
                <a:lnTo>
                  <a:pt x="371" y="2192"/>
                </a:lnTo>
                <a:lnTo>
                  <a:pt x="397" y="2188"/>
                </a:lnTo>
                <a:lnTo>
                  <a:pt x="423" y="2185"/>
                </a:lnTo>
                <a:lnTo>
                  <a:pt x="448" y="2181"/>
                </a:lnTo>
                <a:lnTo>
                  <a:pt x="473" y="2175"/>
                </a:lnTo>
                <a:lnTo>
                  <a:pt x="496" y="2168"/>
                </a:lnTo>
                <a:lnTo>
                  <a:pt x="519" y="2160"/>
                </a:lnTo>
                <a:lnTo>
                  <a:pt x="542" y="2151"/>
                </a:lnTo>
                <a:lnTo>
                  <a:pt x="563" y="2139"/>
                </a:lnTo>
                <a:lnTo>
                  <a:pt x="583" y="2127"/>
                </a:lnTo>
                <a:lnTo>
                  <a:pt x="600" y="2114"/>
                </a:lnTo>
                <a:lnTo>
                  <a:pt x="617" y="2102"/>
                </a:lnTo>
                <a:lnTo>
                  <a:pt x="633" y="2087"/>
                </a:lnTo>
                <a:lnTo>
                  <a:pt x="646" y="2072"/>
                </a:lnTo>
                <a:lnTo>
                  <a:pt x="657" y="2056"/>
                </a:lnTo>
                <a:lnTo>
                  <a:pt x="670" y="2040"/>
                </a:lnTo>
                <a:lnTo>
                  <a:pt x="677" y="2023"/>
                </a:lnTo>
                <a:lnTo>
                  <a:pt x="684" y="2005"/>
                </a:lnTo>
                <a:lnTo>
                  <a:pt x="689" y="1987"/>
                </a:lnTo>
                <a:lnTo>
                  <a:pt x="691" y="1970"/>
                </a:lnTo>
                <a:lnTo>
                  <a:pt x="694" y="1952"/>
                </a:lnTo>
              </a:path>
            </a:pathLst>
          </a:custGeom>
          <a:noFill/>
          <a:ln w="31234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Freeform 43"/>
          <p:cNvSpPr>
            <a:spLocks/>
          </p:cNvSpPr>
          <p:nvPr/>
        </p:nvSpPr>
        <p:spPr bwMode="auto">
          <a:xfrm>
            <a:off x="6996113" y="5027613"/>
            <a:ext cx="182562" cy="176212"/>
          </a:xfrm>
          <a:custGeom>
            <a:avLst/>
            <a:gdLst>
              <a:gd name="T0" fmla="*/ 2147483647 w 120"/>
              <a:gd name="T1" fmla="*/ 0 h 132"/>
              <a:gd name="T2" fmla="*/ 2147483647 w 120"/>
              <a:gd name="T3" fmla="*/ 2147483647 h 132"/>
              <a:gd name="T4" fmla="*/ 0 w 120"/>
              <a:gd name="T5" fmla="*/ 2147483647 h 132"/>
              <a:gd name="T6" fmla="*/ 2147483647 w 120"/>
              <a:gd name="T7" fmla="*/ 0 h 132"/>
              <a:gd name="T8" fmla="*/ 2147483647 w 120"/>
              <a:gd name="T9" fmla="*/ 0 h 1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"/>
              <a:gd name="T16" fmla="*/ 0 h 132"/>
              <a:gd name="T17" fmla="*/ 120 w 120"/>
              <a:gd name="T18" fmla="*/ 132 h 1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" h="132">
                <a:moveTo>
                  <a:pt x="59" y="0"/>
                </a:moveTo>
                <a:lnTo>
                  <a:pt x="119" y="131"/>
                </a:lnTo>
                <a:lnTo>
                  <a:pt x="0" y="131"/>
                </a:lnTo>
                <a:lnTo>
                  <a:pt x="59" y="0"/>
                </a:lnTo>
              </a:path>
            </a:pathLst>
          </a:custGeom>
          <a:solidFill>
            <a:srgbClr val="0000FF"/>
          </a:solidFill>
          <a:ln w="18732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Freeform 44"/>
          <p:cNvSpPr>
            <a:spLocks/>
          </p:cNvSpPr>
          <p:nvPr/>
        </p:nvSpPr>
        <p:spPr bwMode="auto">
          <a:xfrm>
            <a:off x="6996113" y="4087813"/>
            <a:ext cx="182562" cy="174625"/>
          </a:xfrm>
          <a:custGeom>
            <a:avLst/>
            <a:gdLst>
              <a:gd name="T0" fmla="*/ 2147483647 w 120"/>
              <a:gd name="T1" fmla="*/ 0 h 132"/>
              <a:gd name="T2" fmla="*/ 2147483647 w 120"/>
              <a:gd name="T3" fmla="*/ 2147483647 h 132"/>
              <a:gd name="T4" fmla="*/ 0 w 120"/>
              <a:gd name="T5" fmla="*/ 2147483647 h 132"/>
              <a:gd name="T6" fmla="*/ 2147483647 w 120"/>
              <a:gd name="T7" fmla="*/ 0 h 132"/>
              <a:gd name="T8" fmla="*/ 2147483647 w 120"/>
              <a:gd name="T9" fmla="*/ 0 h 1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"/>
              <a:gd name="T16" fmla="*/ 0 h 132"/>
              <a:gd name="T17" fmla="*/ 120 w 120"/>
              <a:gd name="T18" fmla="*/ 132 h 1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" h="132">
                <a:moveTo>
                  <a:pt x="59" y="0"/>
                </a:moveTo>
                <a:lnTo>
                  <a:pt x="119" y="131"/>
                </a:lnTo>
                <a:lnTo>
                  <a:pt x="0" y="131"/>
                </a:lnTo>
                <a:lnTo>
                  <a:pt x="59" y="0"/>
                </a:lnTo>
              </a:path>
            </a:pathLst>
          </a:custGeom>
          <a:solidFill>
            <a:srgbClr val="0000FF"/>
          </a:solidFill>
          <a:ln w="18732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Freeform 45"/>
          <p:cNvSpPr>
            <a:spLocks/>
          </p:cNvSpPr>
          <p:nvPr/>
        </p:nvSpPr>
        <p:spPr bwMode="auto">
          <a:xfrm>
            <a:off x="7591425" y="3843338"/>
            <a:ext cx="179388" cy="176212"/>
          </a:xfrm>
          <a:custGeom>
            <a:avLst/>
            <a:gdLst>
              <a:gd name="T0" fmla="*/ 2147483647 w 118"/>
              <a:gd name="T1" fmla="*/ 0 h 133"/>
              <a:gd name="T2" fmla="*/ 2147483647 w 118"/>
              <a:gd name="T3" fmla="*/ 2147483647 h 133"/>
              <a:gd name="T4" fmla="*/ 0 w 118"/>
              <a:gd name="T5" fmla="*/ 2147483647 h 133"/>
              <a:gd name="T6" fmla="*/ 2147483647 w 118"/>
              <a:gd name="T7" fmla="*/ 0 h 133"/>
              <a:gd name="T8" fmla="*/ 2147483647 w 118"/>
              <a:gd name="T9" fmla="*/ 0 h 1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8"/>
              <a:gd name="T16" fmla="*/ 0 h 133"/>
              <a:gd name="T17" fmla="*/ 118 w 118"/>
              <a:gd name="T18" fmla="*/ 133 h 1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8" h="133">
                <a:moveTo>
                  <a:pt x="58" y="0"/>
                </a:moveTo>
                <a:lnTo>
                  <a:pt x="117" y="132"/>
                </a:lnTo>
                <a:lnTo>
                  <a:pt x="0" y="132"/>
                </a:lnTo>
                <a:lnTo>
                  <a:pt x="58" y="0"/>
                </a:lnTo>
              </a:path>
            </a:pathLst>
          </a:custGeom>
          <a:solidFill>
            <a:srgbClr val="0000FF"/>
          </a:solidFill>
          <a:ln w="18732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Freeform 46"/>
          <p:cNvSpPr>
            <a:spLocks/>
          </p:cNvSpPr>
          <p:nvPr/>
        </p:nvSpPr>
        <p:spPr bwMode="auto">
          <a:xfrm>
            <a:off x="7199313" y="3292475"/>
            <a:ext cx="271462" cy="265113"/>
          </a:xfrm>
          <a:custGeom>
            <a:avLst/>
            <a:gdLst>
              <a:gd name="T0" fmla="*/ 2147483647 w 178"/>
              <a:gd name="T1" fmla="*/ 2147483647 h 199"/>
              <a:gd name="T2" fmla="*/ 2147483647 w 178"/>
              <a:gd name="T3" fmla="*/ 2147483647 h 199"/>
              <a:gd name="T4" fmla="*/ 2147483647 w 178"/>
              <a:gd name="T5" fmla="*/ 2147483647 h 199"/>
              <a:gd name="T6" fmla="*/ 2147483647 w 178"/>
              <a:gd name="T7" fmla="*/ 2147483647 h 199"/>
              <a:gd name="T8" fmla="*/ 2147483647 w 178"/>
              <a:gd name="T9" fmla="*/ 2147483647 h 199"/>
              <a:gd name="T10" fmla="*/ 2147483647 w 178"/>
              <a:gd name="T11" fmla="*/ 2147483647 h 199"/>
              <a:gd name="T12" fmla="*/ 2147483647 w 178"/>
              <a:gd name="T13" fmla="*/ 2147483647 h 199"/>
              <a:gd name="T14" fmla="*/ 2147483647 w 178"/>
              <a:gd name="T15" fmla="*/ 2147483647 h 199"/>
              <a:gd name="T16" fmla="*/ 2147483647 w 178"/>
              <a:gd name="T17" fmla="*/ 2147483647 h 199"/>
              <a:gd name="T18" fmla="*/ 2147483647 w 178"/>
              <a:gd name="T19" fmla="*/ 2147483647 h 199"/>
              <a:gd name="T20" fmla="*/ 2147483647 w 178"/>
              <a:gd name="T21" fmla="*/ 0 h 199"/>
              <a:gd name="T22" fmla="*/ 2147483647 w 178"/>
              <a:gd name="T23" fmla="*/ 2147483647 h 199"/>
              <a:gd name="T24" fmla="*/ 2147483647 w 178"/>
              <a:gd name="T25" fmla="*/ 2147483647 h 199"/>
              <a:gd name="T26" fmla="*/ 2147483647 w 178"/>
              <a:gd name="T27" fmla="*/ 2147483647 h 199"/>
              <a:gd name="T28" fmla="*/ 2147483647 w 178"/>
              <a:gd name="T29" fmla="*/ 2147483647 h 199"/>
              <a:gd name="T30" fmla="*/ 2147483647 w 178"/>
              <a:gd name="T31" fmla="*/ 2147483647 h 199"/>
              <a:gd name="T32" fmla="*/ 2147483647 w 178"/>
              <a:gd name="T33" fmla="*/ 2147483647 h 199"/>
              <a:gd name="T34" fmla="*/ 2147483647 w 178"/>
              <a:gd name="T35" fmla="*/ 2147483647 h 199"/>
              <a:gd name="T36" fmla="*/ 2147483647 w 178"/>
              <a:gd name="T37" fmla="*/ 2147483647 h 199"/>
              <a:gd name="T38" fmla="*/ 2147483647 w 178"/>
              <a:gd name="T39" fmla="*/ 2147483647 h 199"/>
              <a:gd name="T40" fmla="*/ 0 w 178"/>
              <a:gd name="T41" fmla="*/ 2147483647 h 199"/>
              <a:gd name="T42" fmla="*/ 0 w 178"/>
              <a:gd name="T43" fmla="*/ 2147483647 h 199"/>
              <a:gd name="T44" fmla="*/ 2147483647 w 178"/>
              <a:gd name="T45" fmla="*/ 2147483647 h 199"/>
              <a:gd name="T46" fmla="*/ 2147483647 w 178"/>
              <a:gd name="T47" fmla="*/ 2147483647 h 199"/>
              <a:gd name="T48" fmla="*/ 2147483647 w 178"/>
              <a:gd name="T49" fmla="*/ 2147483647 h 199"/>
              <a:gd name="T50" fmla="*/ 2147483647 w 178"/>
              <a:gd name="T51" fmla="*/ 2147483647 h 199"/>
              <a:gd name="T52" fmla="*/ 2147483647 w 178"/>
              <a:gd name="T53" fmla="*/ 2147483647 h 199"/>
              <a:gd name="T54" fmla="*/ 2147483647 w 178"/>
              <a:gd name="T55" fmla="*/ 2147483647 h 199"/>
              <a:gd name="T56" fmla="*/ 2147483647 w 178"/>
              <a:gd name="T57" fmla="*/ 2147483647 h 199"/>
              <a:gd name="T58" fmla="*/ 2147483647 w 178"/>
              <a:gd name="T59" fmla="*/ 2147483647 h 199"/>
              <a:gd name="T60" fmla="*/ 2147483647 w 178"/>
              <a:gd name="T61" fmla="*/ 2147483647 h 199"/>
              <a:gd name="T62" fmla="*/ 2147483647 w 178"/>
              <a:gd name="T63" fmla="*/ 2147483647 h 199"/>
              <a:gd name="T64" fmla="*/ 2147483647 w 178"/>
              <a:gd name="T65" fmla="*/ 2147483647 h 199"/>
              <a:gd name="T66" fmla="*/ 2147483647 w 178"/>
              <a:gd name="T67" fmla="*/ 2147483647 h 199"/>
              <a:gd name="T68" fmla="*/ 2147483647 w 178"/>
              <a:gd name="T69" fmla="*/ 2147483647 h 199"/>
              <a:gd name="T70" fmla="*/ 2147483647 w 178"/>
              <a:gd name="T71" fmla="*/ 2147483647 h 199"/>
              <a:gd name="T72" fmla="*/ 2147483647 w 178"/>
              <a:gd name="T73" fmla="*/ 2147483647 h 199"/>
              <a:gd name="T74" fmla="*/ 2147483647 w 178"/>
              <a:gd name="T75" fmla="*/ 2147483647 h 199"/>
              <a:gd name="T76" fmla="*/ 2147483647 w 178"/>
              <a:gd name="T77" fmla="*/ 2147483647 h 199"/>
              <a:gd name="T78" fmla="*/ 2147483647 w 178"/>
              <a:gd name="T79" fmla="*/ 2147483647 h 199"/>
              <a:gd name="T80" fmla="*/ 2147483647 w 178"/>
              <a:gd name="T81" fmla="*/ 2147483647 h 199"/>
              <a:gd name="T82" fmla="*/ 2147483647 w 178"/>
              <a:gd name="T83" fmla="*/ 2147483647 h 199"/>
              <a:gd name="T84" fmla="*/ 2147483647 w 178"/>
              <a:gd name="T85" fmla="*/ 2147483647 h 19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78"/>
              <a:gd name="T130" fmla="*/ 0 h 199"/>
              <a:gd name="T131" fmla="*/ 178 w 178"/>
              <a:gd name="T132" fmla="*/ 199 h 199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78" h="199">
                <a:moveTo>
                  <a:pt x="177" y="99"/>
                </a:moveTo>
                <a:lnTo>
                  <a:pt x="177" y="92"/>
                </a:lnTo>
                <a:lnTo>
                  <a:pt x="177" y="85"/>
                </a:lnTo>
                <a:lnTo>
                  <a:pt x="176" y="77"/>
                </a:lnTo>
                <a:lnTo>
                  <a:pt x="173" y="69"/>
                </a:lnTo>
                <a:lnTo>
                  <a:pt x="172" y="63"/>
                </a:lnTo>
                <a:lnTo>
                  <a:pt x="169" y="57"/>
                </a:lnTo>
                <a:lnTo>
                  <a:pt x="165" y="50"/>
                </a:lnTo>
                <a:lnTo>
                  <a:pt x="163" y="43"/>
                </a:lnTo>
                <a:lnTo>
                  <a:pt x="159" y="38"/>
                </a:lnTo>
                <a:lnTo>
                  <a:pt x="155" y="32"/>
                </a:lnTo>
                <a:lnTo>
                  <a:pt x="150" y="27"/>
                </a:lnTo>
                <a:lnTo>
                  <a:pt x="145" y="22"/>
                </a:lnTo>
                <a:lnTo>
                  <a:pt x="139" y="18"/>
                </a:lnTo>
                <a:lnTo>
                  <a:pt x="133" y="13"/>
                </a:lnTo>
                <a:lnTo>
                  <a:pt x="128" y="11"/>
                </a:lnTo>
                <a:lnTo>
                  <a:pt x="122" y="7"/>
                </a:lnTo>
                <a:lnTo>
                  <a:pt x="115" y="5"/>
                </a:lnTo>
                <a:lnTo>
                  <a:pt x="108" y="3"/>
                </a:lnTo>
                <a:lnTo>
                  <a:pt x="102" y="1"/>
                </a:lnTo>
                <a:lnTo>
                  <a:pt x="95" y="0"/>
                </a:lnTo>
                <a:lnTo>
                  <a:pt x="88" y="0"/>
                </a:lnTo>
                <a:lnTo>
                  <a:pt x="82" y="0"/>
                </a:lnTo>
                <a:lnTo>
                  <a:pt x="76" y="1"/>
                </a:lnTo>
                <a:lnTo>
                  <a:pt x="70" y="3"/>
                </a:lnTo>
                <a:lnTo>
                  <a:pt x="64" y="5"/>
                </a:lnTo>
                <a:lnTo>
                  <a:pt x="56" y="7"/>
                </a:lnTo>
                <a:lnTo>
                  <a:pt x="51" y="11"/>
                </a:lnTo>
                <a:lnTo>
                  <a:pt x="45" y="13"/>
                </a:lnTo>
                <a:lnTo>
                  <a:pt x="40" y="18"/>
                </a:lnTo>
                <a:lnTo>
                  <a:pt x="34" y="22"/>
                </a:lnTo>
                <a:lnTo>
                  <a:pt x="30" y="27"/>
                </a:lnTo>
                <a:lnTo>
                  <a:pt x="24" y="32"/>
                </a:lnTo>
                <a:lnTo>
                  <a:pt x="20" y="38"/>
                </a:lnTo>
                <a:lnTo>
                  <a:pt x="17" y="43"/>
                </a:lnTo>
                <a:lnTo>
                  <a:pt x="11" y="50"/>
                </a:lnTo>
                <a:lnTo>
                  <a:pt x="10" y="57"/>
                </a:lnTo>
                <a:lnTo>
                  <a:pt x="8" y="63"/>
                </a:lnTo>
                <a:lnTo>
                  <a:pt x="4" y="69"/>
                </a:lnTo>
                <a:lnTo>
                  <a:pt x="4" y="77"/>
                </a:lnTo>
                <a:lnTo>
                  <a:pt x="1" y="85"/>
                </a:lnTo>
                <a:lnTo>
                  <a:pt x="0" y="92"/>
                </a:lnTo>
                <a:lnTo>
                  <a:pt x="0" y="99"/>
                </a:lnTo>
                <a:lnTo>
                  <a:pt x="0" y="106"/>
                </a:lnTo>
                <a:lnTo>
                  <a:pt x="1" y="114"/>
                </a:lnTo>
                <a:lnTo>
                  <a:pt x="4" y="122"/>
                </a:lnTo>
                <a:lnTo>
                  <a:pt x="4" y="127"/>
                </a:lnTo>
                <a:lnTo>
                  <a:pt x="8" y="135"/>
                </a:lnTo>
                <a:lnTo>
                  <a:pt x="10" y="142"/>
                </a:lnTo>
                <a:lnTo>
                  <a:pt x="11" y="149"/>
                </a:lnTo>
                <a:lnTo>
                  <a:pt x="17" y="155"/>
                </a:lnTo>
                <a:lnTo>
                  <a:pt x="20" y="161"/>
                </a:lnTo>
                <a:lnTo>
                  <a:pt x="24" y="167"/>
                </a:lnTo>
                <a:lnTo>
                  <a:pt x="30" y="170"/>
                </a:lnTo>
                <a:lnTo>
                  <a:pt x="34" y="177"/>
                </a:lnTo>
                <a:lnTo>
                  <a:pt x="40" y="181"/>
                </a:lnTo>
                <a:lnTo>
                  <a:pt x="45" y="184"/>
                </a:lnTo>
                <a:lnTo>
                  <a:pt x="51" y="188"/>
                </a:lnTo>
                <a:lnTo>
                  <a:pt x="56" y="191"/>
                </a:lnTo>
                <a:lnTo>
                  <a:pt x="64" y="194"/>
                </a:lnTo>
                <a:lnTo>
                  <a:pt x="70" y="195"/>
                </a:lnTo>
                <a:lnTo>
                  <a:pt x="76" y="197"/>
                </a:lnTo>
                <a:lnTo>
                  <a:pt x="82" y="197"/>
                </a:lnTo>
                <a:lnTo>
                  <a:pt x="88" y="198"/>
                </a:lnTo>
                <a:lnTo>
                  <a:pt x="95" y="197"/>
                </a:lnTo>
                <a:lnTo>
                  <a:pt x="102" y="197"/>
                </a:lnTo>
                <a:lnTo>
                  <a:pt x="108" y="195"/>
                </a:lnTo>
                <a:lnTo>
                  <a:pt x="115" y="194"/>
                </a:lnTo>
                <a:lnTo>
                  <a:pt x="122" y="191"/>
                </a:lnTo>
                <a:lnTo>
                  <a:pt x="128" y="188"/>
                </a:lnTo>
                <a:lnTo>
                  <a:pt x="133" y="184"/>
                </a:lnTo>
                <a:lnTo>
                  <a:pt x="139" y="181"/>
                </a:lnTo>
                <a:lnTo>
                  <a:pt x="145" y="177"/>
                </a:lnTo>
                <a:lnTo>
                  <a:pt x="150" y="170"/>
                </a:lnTo>
                <a:lnTo>
                  <a:pt x="155" y="167"/>
                </a:lnTo>
                <a:lnTo>
                  <a:pt x="159" y="161"/>
                </a:lnTo>
                <a:lnTo>
                  <a:pt x="163" y="155"/>
                </a:lnTo>
                <a:lnTo>
                  <a:pt x="165" y="149"/>
                </a:lnTo>
                <a:lnTo>
                  <a:pt x="169" y="142"/>
                </a:lnTo>
                <a:lnTo>
                  <a:pt x="172" y="135"/>
                </a:lnTo>
                <a:lnTo>
                  <a:pt x="173" y="127"/>
                </a:lnTo>
                <a:lnTo>
                  <a:pt x="176" y="122"/>
                </a:lnTo>
                <a:lnTo>
                  <a:pt x="177" y="114"/>
                </a:lnTo>
                <a:lnTo>
                  <a:pt x="177" y="106"/>
                </a:lnTo>
                <a:lnTo>
                  <a:pt x="177" y="99"/>
                </a:lnTo>
              </a:path>
            </a:pathLst>
          </a:custGeom>
          <a:solidFill>
            <a:srgbClr val="FF0000"/>
          </a:solidFill>
          <a:ln w="18732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Freeform 47"/>
          <p:cNvSpPr>
            <a:spLocks/>
          </p:cNvSpPr>
          <p:nvPr/>
        </p:nvSpPr>
        <p:spPr bwMode="auto">
          <a:xfrm>
            <a:off x="7485063" y="5335588"/>
            <a:ext cx="185737" cy="176212"/>
          </a:xfrm>
          <a:custGeom>
            <a:avLst/>
            <a:gdLst>
              <a:gd name="T0" fmla="*/ 2147483647 w 121"/>
              <a:gd name="T1" fmla="*/ 0 h 132"/>
              <a:gd name="T2" fmla="*/ 2147483647 w 121"/>
              <a:gd name="T3" fmla="*/ 2147483647 h 132"/>
              <a:gd name="T4" fmla="*/ 0 w 121"/>
              <a:gd name="T5" fmla="*/ 2147483647 h 132"/>
              <a:gd name="T6" fmla="*/ 2147483647 w 121"/>
              <a:gd name="T7" fmla="*/ 0 h 132"/>
              <a:gd name="T8" fmla="*/ 2147483647 w 121"/>
              <a:gd name="T9" fmla="*/ 0 h 1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"/>
              <a:gd name="T16" fmla="*/ 0 h 132"/>
              <a:gd name="T17" fmla="*/ 121 w 121"/>
              <a:gd name="T18" fmla="*/ 132 h 1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" h="132">
                <a:moveTo>
                  <a:pt x="60" y="0"/>
                </a:moveTo>
                <a:lnTo>
                  <a:pt x="120" y="131"/>
                </a:lnTo>
                <a:lnTo>
                  <a:pt x="0" y="131"/>
                </a:lnTo>
                <a:lnTo>
                  <a:pt x="60" y="0"/>
                </a:lnTo>
              </a:path>
            </a:pathLst>
          </a:custGeom>
          <a:solidFill>
            <a:srgbClr val="0000FF"/>
          </a:solidFill>
          <a:ln w="18732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7" name="Freeform 48"/>
          <p:cNvSpPr>
            <a:spLocks/>
          </p:cNvSpPr>
          <p:nvPr/>
        </p:nvSpPr>
        <p:spPr bwMode="auto">
          <a:xfrm>
            <a:off x="7137400" y="6005513"/>
            <a:ext cx="185738" cy="176212"/>
          </a:xfrm>
          <a:custGeom>
            <a:avLst/>
            <a:gdLst>
              <a:gd name="T0" fmla="*/ 2147483647 w 121"/>
              <a:gd name="T1" fmla="*/ 0 h 132"/>
              <a:gd name="T2" fmla="*/ 2147483647 w 121"/>
              <a:gd name="T3" fmla="*/ 2147483647 h 132"/>
              <a:gd name="T4" fmla="*/ 0 w 121"/>
              <a:gd name="T5" fmla="*/ 2147483647 h 132"/>
              <a:gd name="T6" fmla="*/ 2147483647 w 121"/>
              <a:gd name="T7" fmla="*/ 0 h 132"/>
              <a:gd name="T8" fmla="*/ 2147483647 w 121"/>
              <a:gd name="T9" fmla="*/ 0 h 1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"/>
              <a:gd name="T16" fmla="*/ 0 h 132"/>
              <a:gd name="T17" fmla="*/ 121 w 121"/>
              <a:gd name="T18" fmla="*/ 132 h 1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" h="132">
                <a:moveTo>
                  <a:pt x="60" y="0"/>
                </a:moveTo>
                <a:lnTo>
                  <a:pt x="120" y="131"/>
                </a:lnTo>
                <a:lnTo>
                  <a:pt x="0" y="131"/>
                </a:lnTo>
                <a:lnTo>
                  <a:pt x="60" y="0"/>
                </a:lnTo>
              </a:path>
            </a:pathLst>
          </a:custGeom>
          <a:solidFill>
            <a:srgbClr val="0000FF"/>
          </a:solidFill>
          <a:ln w="18732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8" name="Freeform 49"/>
          <p:cNvSpPr>
            <a:spLocks/>
          </p:cNvSpPr>
          <p:nvPr/>
        </p:nvSpPr>
        <p:spPr bwMode="auto">
          <a:xfrm>
            <a:off x="7535863" y="4205288"/>
            <a:ext cx="271462" cy="261937"/>
          </a:xfrm>
          <a:custGeom>
            <a:avLst/>
            <a:gdLst>
              <a:gd name="T0" fmla="*/ 2147483647 w 178"/>
              <a:gd name="T1" fmla="*/ 2147483647 h 198"/>
              <a:gd name="T2" fmla="*/ 2147483647 w 178"/>
              <a:gd name="T3" fmla="*/ 2147483647 h 198"/>
              <a:gd name="T4" fmla="*/ 2147483647 w 178"/>
              <a:gd name="T5" fmla="*/ 2147483647 h 198"/>
              <a:gd name="T6" fmla="*/ 2147483647 w 178"/>
              <a:gd name="T7" fmla="*/ 2147483647 h 198"/>
              <a:gd name="T8" fmla="*/ 2147483647 w 178"/>
              <a:gd name="T9" fmla="*/ 2147483647 h 198"/>
              <a:gd name="T10" fmla="*/ 2147483647 w 178"/>
              <a:gd name="T11" fmla="*/ 2147483647 h 198"/>
              <a:gd name="T12" fmla="*/ 2147483647 w 178"/>
              <a:gd name="T13" fmla="*/ 2147483647 h 198"/>
              <a:gd name="T14" fmla="*/ 2147483647 w 178"/>
              <a:gd name="T15" fmla="*/ 2147483647 h 198"/>
              <a:gd name="T16" fmla="*/ 2147483647 w 178"/>
              <a:gd name="T17" fmla="*/ 2147483647 h 198"/>
              <a:gd name="T18" fmla="*/ 2147483647 w 178"/>
              <a:gd name="T19" fmla="*/ 0 h 198"/>
              <a:gd name="T20" fmla="*/ 2147483647 w 178"/>
              <a:gd name="T21" fmla="*/ 0 h 198"/>
              <a:gd name="T22" fmla="*/ 2147483647 w 178"/>
              <a:gd name="T23" fmla="*/ 0 h 198"/>
              <a:gd name="T24" fmla="*/ 2147483647 w 178"/>
              <a:gd name="T25" fmla="*/ 2147483647 h 198"/>
              <a:gd name="T26" fmla="*/ 2147483647 w 178"/>
              <a:gd name="T27" fmla="*/ 2147483647 h 198"/>
              <a:gd name="T28" fmla="*/ 2147483647 w 178"/>
              <a:gd name="T29" fmla="*/ 2147483647 h 198"/>
              <a:gd name="T30" fmla="*/ 2147483647 w 178"/>
              <a:gd name="T31" fmla="*/ 2147483647 h 198"/>
              <a:gd name="T32" fmla="*/ 2147483647 w 178"/>
              <a:gd name="T33" fmla="*/ 2147483647 h 198"/>
              <a:gd name="T34" fmla="*/ 2147483647 w 178"/>
              <a:gd name="T35" fmla="*/ 2147483647 h 198"/>
              <a:gd name="T36" fmla="*/ 2147483647 w 178"/>
              <a:gd name="T37" fmla="*/ 2147483647 h 198"/>
              <a:gd name="T38" fmla="*/ 2147483647 w 178"/>
              <a:gd name="T39" fmla="*/ 2147483647 h 198"/>
              <a:gd name="T40" fmla="*/ 0 w 178"/>
              <a:gd name="T41" fmla="*/ 2147483647 h 198"/>
              <a:gd name="T42" fmla="*/ 0 w 178"/>
              <a:gd name="T43" fmla="*/ 2147483647 h 198"/>
              <a:gd name="T44" fmla="*/ 2147483647 w 178"/>
              <a:gd name="T45" fmla="*/ 2147483647 h 198"/>
              <a:gd name="T46" fmla="*/ 2147483647 w 178"/>
              <a:gd name="T47" fmla="*/ 2147483647 h 198"/>
              <a:gd name="T48" fmla="*/ 2147483647 w 178"/>
              <a:gd name="T49" fmla="*/ 2147483647 h 198"/>
              <a:gd name="T50" fmla="*/ 2147483647 w 178"/>
              <a:gd name="T51" fmla="*/ 2147483647 h 198"/>
              <a:gd name="T52" fmla="*/ 2147483647 w 178"/>
              <a:gd name="T53" fmla="*/ 2147483647 h 198"/>
              <a:gd name="T54" fmla="*/ 2147483647 w 178"/>
              <a:gd name="T55" fmla="*/ 2147483647 h 198"/>
              <a:gd name="T56" fmla="*/ 2147483647 w 178"/>
              <a:gd name="T57" fmla="*/ 2147483647 h 198"/>
              <a:gd name="T58" fmla="*/ 2147483647 w 178"/>
              <a:gd name="T59" fmla="*/ 2147483647 h 198"/>
              <a:gd name="T60" fmla="*/ 2147483647 w 178"/>
              <a:gd name="T61" fmla="*/ 2147483647 h 198"/>
              <a:gd name="T62" fmla="*/ 2147483647 w 178"/>
              <a:gd name="T63" fmla="*/ 2147483647 h 198"/>
              <a:gd name="T64" fmla="*/ 2147483647 w 178"/>
              <a:gd name="T65" fmla="*/ 2147483647 h 198"/>
              <a:gd name="T66" fmla="*/ 2147483647 w 178"/>
              <a:gd name="T67" fmla="*/ 2147483647 h 198"/>
              <a:gd name="T68" fmla="*/ 2147483647 w 178"/>
              <a:gd name="T69" fmla="*/ 2147483647 h 198"/>
              <a:gd name="T70" fmla="*/ 2147483647 w 178"/>
              <a:gd name="T71" fmla="*/ 2147483647 h 198"/>
              <a:gd name="T72" fmla="*/ 2147483647 w 178"/>
              <a:gd name="T73" fmla="*/ 2147483647 h 198"/>
              <a:gd name="T74" fmla="*/ 2147483647 w 178"/>
              <a:gd name="T75" fmla="*/ 2147483647 h 198"/>
              <a:gd name="T76" fmla="*/ 2147483647 w 178"/>
              <a:gd name="T77" fmla="*/ 2147483647 h 198"/>
              <a:gd name="T78" fmla="*/ 2147483647 w 178"/>
              <a:gd name="T79" fmla="*/ 2147483647 h 198"/>
              <a:gd name="T80" fmla="*/ 2147483647 w 178"/>
              <a:gd name="T81" fmla="*/ 2147483647 h 198"/>
              <a:gd name="T82" fmla="*/ 2147483647 w 178"/>
              <a:gd name="T83" fmla="*/ 2147483647 h 198"/>
              <a:gd name="T84" fmla="*/ 2147483647 w 178"/>
              <a:gd name="T85" fmla="*/ 2147483647 h 1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78"/>
              <a:gd name="T130" fmla="*/ 0 h 198"/>
              <a:gd name="T131" fmla="*/ 178 w 178"/>
              <a:gd name="T132" fmla="*/ 198 h 19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78" h="198">
                <a:moveTo>
                  <a:pt x="177" y="98"/>
                </a:moveTo>
                <a:lnTo>
                  <a:pt x="177" y="91"/>
                </a:lnTo>
                <a:lnTo>
                  <a:pt x="177" y="84"/>
                </a:lnTo>
                <a:lnTo>
                  <a:pt x="175" y="76"/>
                </a:lnTo>
                <a:lnTo>
                  <a:pt x="172" y="68"/>
                </a:lnTo>
                <a:lnTo>
                  <a:pt x="171" y="62"/>
                </a:lnTo>
                <a:lnTo>
                  <a:pt x="168" y="56"/>
                </a:lnTo>
                <a:lnTo>
                  <a:pt x="164" y="49"/>
                </a:lnTo>
                <a:lnTo>
                  <a:pt x="162" y="42"/>
                </a:lnTo>
                <a:lnTo>
                  <a:pt x="158" y="37"/>
                </a:lnTo>
                <a:lnTo>
                  <a:pt x="154" y="31"/>
                </a:lnTo>
                <a:lnTo>
                  <a:pt x="149" y="26"/>
                </a:lnTo>
                <a:lnTo>
                  <a:pt x="144" y="22"/>
                </a:lnTo>
                <a:lnTo>
                  <a:pt x="138" y="17"/>
                </a:lnTo>
                <a:lnTo>
                  <a:pt x="132" y="12"/>
                </a:lnTo>
                <a:lnTo>
                  <a:pt x="127" y="10"/>
                </a:lnTo>
                <a:lnTo>
                  <a:pt x="121" y="6"/>
                </a:lnTo>
                <a:lnTo>
                  <a:pt x="114" y="4"/>
                </a:lnTo>
                <a:lnTo>
                  <a:pt x="107" y="3"/>
                </a:lnTo>
                <a:lnTo>
                  <a:pt x="101" y="0"/>
                </a:lnTo>
                <a:lnTo>
                  <a:pt x="94" y="0"/>
                </a:lnTo>
                <a:lnTo>
                  <a:pt x="87" y="0"/>
                </a:lnTo>
                <a:lnTo>
                  <a:pt x="81" y="0"/>
                </a:lnTo>
                <a:lnTo>
                  <a:pt x="75" y="0"/>
                </a:lnTo>
                <a:lnTo>
                  <a:pt x="69" y="3"/>
                </a:lnTo>
                <a:lnTo>
                  <a:pt x="63" y="4"/>
                </a:lnTo>
                <a:lnTo>
                  <a:pt x="55" y="6"/>
                </a:lnTo>
                <a:lnTo>
                  <a:pt x="50" y="10"/>
                </a:lnTo>
                <a:lnTo>
                  <a:pt x="44" y="12"/>
                </a:lnTo>
                <a:lnTo>
                  <a:pt x="39" y="17"/>
                </a:lnTo>
                <a:lnTo>
                  <a:pt x="33" y="22"/>
                </a:lnTo>
                <a:lnTo>
                  <a:pt x="29" y="26"/>
                </a:lnTo>
                <a:lnTo>
                  <a:pt x="23" y="31"/>
                </a:lnTo>
                <a:lnTo>
                  <a:pt x="19" y="37"/>
                </a:lnTo>
                <a:lnTo>
                  <a:pt x="16" y="42"/>
                </a:lnTo>
                <a:lnTo>
                  <a:pt x="11" y="49"/>
                </a:lnTo>
                <a:lnTo>
                  <a:pt x="9" y="56"/>
                </a:lnTo>
                <a:lnTo>
                  <a:pt x="6" y="62"/>
                </a:lnTo>
                <a:lnTo>
                  <a:pt x="3" y="68"/>
                </a:lnTo>
                <a:lnTo>
                  <a:pt x="3" y="76"/>
                </a:lnTo>
                <a:lnTo>
                  <a:pt x="0" y="84"/>
                </a:lnTo>
                <a:lnTo>
                  <a:pt x="0" y="91"/>
                </a:lnTo>
                <a:lnTo>
                  <a:pt x="0" y="98"/>
                </a:lnTo>
                <a:lnTo>
                  <a:pt x="0" y="105"/>
                </a:lnTo>
                <a:lnTo>
                  <a:pt x="0" y="114"/>
                </a:lnTo>
                <a:lnTo>
                  <a:pt x="3" y="121"/>
                </a:lnTo>
                <a:lnTo>
                  <a:pt x="3" y="127"/>
                </a:lnTo>
                <a:lnTo>
                  <a:pt x="6" y="134"/>
                </a:lnTo>
                <a:lnTo>
                  <a:pt x="9" y="141"/>
                </a:lnTo>
                <a:lnTo>
                  <a:pt x="11" y="148"/>
                </a:lnTo>
                <a:lnTo>
                  <a:pt x="16" y="154"/>
                </a:lnTo>
                <a:lnTo>
                  <a:pt x="19" y="160"/>
                </a:lnTo>
                <a:lnTo>
                  <a:pt x="23" y="166"/>
                </a:lnTo>
                <a:lnTo>
                  <a:pt x="29" y="169"/>
                </a:lnTo>
                <a:lnTo>
                  <a:pt x="33" y="176"/>
                </a:lnTo>
                <a:lnTo>
                  <a:pt x="39" y="180"/>
                </a:lnTo>
                <a:lnTo>
                  <a:pt x="44" y="183"/>
                </a:lnTo>
                <a:lnTo>
                  <a:pt x="50" y="188"/>
                </a:lnTo>
                <a:lnTo>
                  <a:pt x="55" y="190"/>
                </a:lnTo>
                <a:lnTo>
                  <a:pt x="63" y="193"/>
                </a:lnTo>
                <a:lnTo>
                  <a:pt x="69" y="195"/>
                </a:lnTo>
                <a:lnTo>
                  <a:pt x="75" y="196"/>
                </a:lnTo>
                <a:lnTo>
                  <a:pt x="81" y="196"/>
                </a:lnTo>
                <a:lnTo>
                  <a:pt x="87" y="197"/>
                </a:lnTo>
                <a:lnTo>
                  <a:pt x="94" y="196"/>
                </a:lnTo>
                <a:lnTo>
                  <a:pt x="101" y="196"/>
                </a:lnTo>
                <a:lnTo>
                  <a:pt x="107" y="195"/>
                </a:lnTo>
                <a:lnTo>
                  <a:pt x="114" y="193"/>
                </a:lnTo>
                <a:lnTo>
                  <a:pt x="121" y="190"/>
                </a:lnTo>
                <a:lnTo>
                  <a:pt x="127" y="188"/>
                </a:lnTo>
                <a:lnTo>
                  <a:pt x="132" y="183"/>
                </a:lnTo>
                <a:lnTo>
                  <a:pt x="138" y="180"/>
                </a:lnTo>
                <a:lnTo>
                  <a:pt x="144" y="176"/>
                </a:lnTo>
                <a:lnTo>
                  <a:pt x="149" y="169"/>
                </a:lnTo>
                <a:lnTo>
                  <a:pt x="154" y="166"/>
                </a:lnTo>
                <a:lnTo>
                  <a:pt x="158" y="160"/>
                </a:lnTo>
                <a:lnTo>
                  <a:pt x="162" y="154"/>
                </a:lnTo>
                <a:lnTo>
                  <a:pt x="164" y="148"/>
                </a:lnTo>
                <a:lnTo>
                  <a:pt x="168" y="141"/>
                </a:lnTo>
                <a:lnTo>
                  <a:pt x="171" y="134"/>
                </a:lnTo>
                <a:lnTo>
                  <a:pt x="172" y="127"/>
                </a:lnTo>
                <a:lnTo>
                  <a:pt x="175" y="121"/>
                </a:lnTo>
                <a:lnTo>
                  <a:pt x="177" y="114"/>
                </a:lnTo>
                <a:lnTo>
                  <a:pt x="177" y="105"/>
                </a:lnTo>
                <a:lnTo>
                  <a:pt x="177" y="98"/>
                </a:lnTo>
              </a:path>
            </a:pathLst>
          </a:custGeom>
          <a:solidFill>
            <a:srgbClr val="FF0000"/>
          </a:solidFill>
          <a:ln w="18732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9" name="Freeform 50"/>
          <p:cNvSpPr>
            <a:spLocks/>
          </p:cNvSpPr>
          <p:nvPr/>
        </p:nvSpPr>
        <p:spPr bwMode="auto">
          <a:xfrm>
            <a:off x="6983413" y="4529138"/>
            <a:ext cx="271462" cy="261937"/>
          </a:xfrm>
          <a:custGeom>
            <a:avLst/>
            <a:gdLst>
              <a:gd name="T0" fmla="*/ 2147483647 w 177"/>
              <a:gd name="T1" fmla="*/ 2147483647 h 198"/>
              <a:gd name="T2" fmla="*/ 2147483647 w 177"/>
              <a:gd name="T3" fmla="*/ 2147483647 h 198"/>
              <a:gd name="T4" fmla="*/ 2147483647 w 177"/>
              <a:gd name="T5" fmla="*/ 2147483647 h 198"/>
              <a:gd name="T6" fmla="*/ 2147483647 w 177"/>
              <a:gd name="T7" fmla="*/ 2147483647 h 198"/>
              <a:gd name="T8" fmla="*/ 2147483647 w 177"/>
              <a:gd name="T9" fmla="*/ 2147483647 h 198"/>
              <a:gd name="T10" fmla="*/ 2147483647 w 177"/>
              <a:gd name="T11" fmla="*/ 2147483647 h 198"/>
              <a:gd name="T12" fmla="*/ 2147483647 w 177"/>
              <a:gd name="T13" fmla="*/ 2147483647 h 198"/>
              <a:gd name="T14" fmla="*/ 2147483647 w 177"/>
              <a:gd name="T15" fmla="*/ 2147483647 h 198"/>
              <a:gd name="T16" fmla="*/ 2147483647 w 177"/>
              <a:gd name="T17" fmla="*/ 2147483647 h 198"/>
              <a:gd name="T18" fmla="*/ 2147483647 w 177"/>
              <a:gd name="T19" fmla="*/ 2147483647 h 198"/>
              <a:gd name="T20" fmla="*/ 2147483647 w 177"/>
              <a:gd name="T21" fmla="*/ 0 h 198"/>
              <a:gd name="T22" fmla="*/ 2147483647 w 177"/>
              <a:gd name="T23" fmla="*/ 2147483647 h 198"/>
              <a:gd name="T24" fmla="*/ 2147483647 w 177"/>
              <a:gd name="T25" fmla="*/ 2147483647 h 198"/>
              <a:gd name="T26" fmla="*/ 2147483647 w 177"/>
              <a:gd name="T27" fmla="*/ 2147483647 h 198"/>
              <a:gd name="T28" fmla="*/ 2147483647 w 177"/>
              <a:gd name="T29" fmla="*/ 2147483647 h 198"/>
              <a:gd name="T30" fmla="*/ 2147483647 w 177"/>
              <a:gd name="T31" fmla="*/ 2147483647 h 198"/>
              <a:gd name="T32" fmla="*/ 2147483647 w 177"/>
              <a:gd name="T33" fmla="*/ 2147483647 h 198"/>
              <a:gd name="T34" fmla="*/ 2147483647 w 177"/>
              <a:gd name="T35" fmla="*/ 2147483647 h 198"/>
              <a:gd name="T36" fmla="*/ 2147483647 w 177"/>
              <a:gd name="T37" fmla="*/ 2147483647 h 198"/>
              <a:gd name="T38" fmla="*/ 2147483647 w 177"/>
              <a:gd name="T39" fmla="*/ 2147483647 h 198"/>
              <a:gd name="T40" fmla="*/ 0 w 177"/>
              <a:gd name="T41" fmla="*/ 2147483647 h 198"/>
              <a:gd name="T42" fmla="*/ 0 w 177"/>
              <a:gd name="T43" fmla="*/ 2147483647 h 198"/>
              <a:gd name="T44" fmla="*/ 2147483647 w 177"/>
              <a:gd name="T45" fmla="*/ 2147483647 h 198"/>
              <a:gd name="T46" fmla="*/ 2147483647 w 177"/>
              <a:gd name="T47" fmla="*/ 2147483647 h 198"/>
              <a:gd name="T48" fmla="*/ 2147483647 w 177"/>
              <a:gd name="T49" fmla="*/ 2147483647 h 198"/>
              <a:gd name="T50" fmla="*/ 2147483647 w 177"/>
              <a:gd name="T51" fmla="*/ 2147483647 h 198"/>
              <a:gd name="T52" fmla="*/ 2147483647 w 177"/>
              <a:gd name="T53" fmla="*/ 2147483647 h 198"/>
              <a:gd name="T54" fmla="*/ 2147483647 w 177"/>
              <a:gd name="T55" fmla="*/ 2147483647 h 198"/>
              <a:gd name="T56" fmla="*/ 2147483647 w 177"/>
              <a:gd name="T57" fmla="*/ 2147483647 h 198"/>
              <a:gd name="T58" fmla="*/ 2147483647 w 177"/>
              <a:gd name="T59" fmla="*/ 2147483647 h 198"/>
              <a:gd name="T60" fmla="*/ 2147483647 w 177"/>
              <a:gd name="T61" fmla="*/ 2147483647 h 198"/>
              <a:gd name="T62" fmla="*/ 2147483647 w 177"/>
              <a:gd name="T63" fmla="*/ 2147483647 h 198"/>
              <a:gd name="T64" fmla="*/ 2147483647 w 177"/>
              <a:gd name="T65" fmla="*/ 2147483647 h 198"/>
              <a:gd name="T66" fmla="*/ 2147483647 w 177"/>
              <a:gd name="T67" fmla="*/ 2147483647 h 198"/>
              <a:gd name="T68" fmla="*/ 2147483647 w 177"/>
              <a:gd name="T69" fmla="*/ 2147483647 h 198"/>
              <a:gd name="T70" fmla="*/ 2147483647 w 177"/>
              <a:gd name="T71" fmla="*/ 2147483647 h 198"/>
              <a:gd name="T72" fmla="*/ 2147483647 w 177"/>
              <a:gd name="T73" fmla="*/ 2147483647 h 198"/>
              <a:gd name="T74" fmla="*/ 2147483647 w 177"/>
              <a:gd name="T75" fmla="*/ 2147483647 h 198"/>
              <a:gd name="T76" fmla="*/ 2147483647 w 177"/>
              <a:gd name="T77" fmla="*/ 2147483647 h 198"/>
              <a:gd name="T78" fmla="*/ 2147483647 w 177"/>
              <a:gd name="T79" fmla="*/ 2147483647 h 198"/>
              <a:gd name="T80" fmla="*/ 2147483647 w 177"/>
              <a:gd name="T81" fmla="*/ 2147483647 h 198"/>
              <a:gd name="T82" fmla="*/ 2147483647 w 177"/>
              <a:gd name="T83" fmla="*/ 2147483647 h 198"/>
              <a:gd name="T84" fmla="*/ 2147483647 w 177"/>
              <a:gd name="T85" fmla="*/ 2147483647 h 1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77"/>
              <a:gd name="T130" fmla="*/ 0 h 198"/>
              <a:gd name="T131" fmla="*/ 177 w 177"/>
              <a:gd name="T132" fmla="*/ 198 h 19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77" h="198">
                <a:moveTo>
                  <a:pt x="176" y="99"/>
                </a:moveTo>
                <a:lnTo>
                  <a:pt x="176" y="91"/>
                </a:lnTo>
                <a:lnTo>
                  <a:pt x="176" y="84"/>
                </a:lnTo>
                <a:lnTo>
                  <a:pt x="175" y="77"/>
                </a:lnTo>
                <a:lnTo>
                  <a:pt x="172" y="69"/>
                </a:lnTo>
                <a:lnTo>
                  <a:pt x="171" y="62"/>
                </a:lnTo>
                <a:lnTo>
                  <a:pt x="169" y="56"/>
                </a:lnTo>
                <a:lnTo>
                  <a:pt x="164" y="49"/>
                </a:lnTo>
                <a:lnTo>
                  <a:pt x="162" y="43"/>
                </a:lnTo>
                <a:lnTo>
                  <a:pt x="158" y="37"/>
                </a:lnTo>
                <a:lnTo>
                  <a:pt x="154" y="31"/>
                </a:lnTo>
                <a:lnTo>
                  <a:pt x="149" y="26"/>
                </a:lnTo>
                <a:lnTo>
                  <a:pt x="144" y="22"/>
                </a:lnTo>
                <a:lnTo>
                  <a:pt x="139" y="17"/>
                </a:lnTo>
                <a:lnTo>
                  <a:pt x="132" y="12"/>
                </a:lnTo>
                <a:lnTo>
                  <a:pt x="127" y="10"/>
                </a:lnTo>
                <a:lnTo>
                  <a:pt x="121" y="7"/>
                </a:lnTo>
                <a:lnTo>
                  <a:pt x="114" y="4"/>
                </a:lnTo>
                <a:lnTo>
                  <a:pt x="107" y="3"/>
                </a:lnTo>
                <a:lnTo>
                  <a:pt x="101" y="1"/>
                </a:lnTo>
                <a:lnTo>
                  <a:pt x="94" y="0"/>
                </a:lnTo>
                <a:lnTo>
                  <a:pt x="88" y="0"/>
                </a:lnTo>
                <a:lnTo>
                  <a:pt x="81" y="0"/>
                </a:lnTo>
                <a:lnTo>
                  <a:pt x="75" y="1"/>
                </a:lnTo>
                <a:lnTo>
                  <a:pt x="69" y="3"/>
                </a:lnTo>
                <a:lnTo>
                  <a:pt x="63" y="4"/>
                </a:lnTo>
                <a:lnTo>
                  <a:pt x="56" y="7"/>
                </a:lnTo>
                <a:lnTo>
                  <a:pt x="50" y="10"/>
                </a:lnTo>
                <a:lnTo>
                  <a:pt x="44" y="12"/>
                </a:lnTo>
                <a:lnTo>
                  <a:pt x="39" y="17"/>
                </a:lnTo>
                <a:lnTo>
                  <a:pt x="34" y="22"/>
                </a:lnTo>
                <a:lnTo>
                  <a:pt x="29" y="26"/>
                </a:lnTo>
                <a:lnTo>
                  <a:pt x="23" y="31"/>
                </a:lnTo>
                <a:lnTo>
                  <a:pt x="19" y="37"/>
                </a:lnTo>
                <a:lnTo>
                  <a:pt x="16" y="43"/>
                </a:lnTo>
                <a:lnTo>
                  <a:pt x="11" y="49"/>
                </a:lnTo>
                <a:lnTo>
                  <a:pt x="9" y="56"/>
                </a:lnTo>
                <a:lnTo>
                  <a:pt x="6" y="62"/>
                </a:lnTo>
                <a:lnTo>
                  <a:pt x="3" y="69"/>
                </a:lnTo>
                <a:lnTo>
                  <a:pt x="3" y="77"/>
                </a:lnTo>
                <a:lnTo>
                  <a:pt x="1" y="84"/>
                </a:lnTo>
                <a:lnTo>
                  <a:pt x="0" y="91"/>
                </a:lnTo>
                <a:lnTo>
                  <a:pt x="0" y="99"/>
                </a:lnTo>
                <a:lnTo>
                  <a:pt x="0" y="105"/>
                </a:lnTo>
                <a:lnTo>
                  <a:pt x="1" y="114"/>
                </a:lnTo>
                <a:lnTo>
                  <a:pt x="3" y="121"/>
                </a:lnTo>
                <a:lnTo>
                  <a:pt x="3" y="127"/>
                </a:lnTo>
                <a:lnTo>
                  <a:pt x="6" y="134"/>
                </a:lnTo>
                <a:lnTo>
                  <a:pt x="9" y="141"/>
                </a:lnTo>
                <a:lnTo>
                  <a:pt x="11" y="149"/>
                </a:lnTo>
                <a:lnTo>
                  <a:pt x="16" y="154"/>
                </a:lnTo>
                <a:lnTo>
                  <a:pt x="19" y="161"/>
                </a:lnTo>
                <a:lnTo>
                  <a:pt x="23" y="166"/>
                </a:lnTo>
                <a:lnTo>
                  <a:pt x="29" y="170"/>
                </a:lnTo>
                <a:lnTo>
                  <a:pt x="34" y="176"/>
                </a:lnTo>
                <a:lnTo>
                  <a:pt x="39" y="180"/>
                </a:lnTo>
                <a:lnTo>
                  <a:pt x="44" y="183"/>
                </a:lnTo>
                <a:lnTo>
                  <a:pt x="50" y="188"/>
                </a:lnTo>
                <a:lnTo>
                  <a:pt x="56" y="191"/>
                </a:lnTo>
                <a:lnTo>
                  <a:pt x="63" y="193"/>
                </a:lnTo>
                <a:lnTo>
                  <a:pt x="69" y="195"/>
                </a:lnTo>
                <a:lnTo>
                  <a:pt x="75" y="196"/>
                </a:lnTo>
                <a:lnTo>
                  <a:pt x="81" y="196"/>
                </a:lnTo>
                <a:lnTo>
                  <a:pt x="88" y="197"/>
                </a:lnTo>
                <a:lnTo>
                  <a:pt x="94" y="196"/>
                </a:lnTo>
                <a:lnTo>
                  <a:pt x="101" y="196"/>
                </a:lnTo>
                <a:lnTo>
                  <a:pt x="107" y="195"/>
                </a:lnTo>
                <a:lnTo>
                  <a:pt x="114" y="193"/>
                </a:lnTo>
                <a:lnTo>
                  <a:pt x="121" y="191"/>
                </a:lnTo>
                <a:lnTo>
                  <a:pt x="127" y="188"/>
                </a:lnTo>
                <a:lnTo>
                  <a:pt x="132" y="183"/>
                </a:lnTo>
                <a:lnTo>
                  <a:pt x="139" y="180"/>
                </a:lnTo>
                <a:lnTo>
                  <a:pt x="144" y="176"/>
                </a:lnTo>
                <a:lnTo>
                  <a:pt x="149" y="170"/>
                </a:lnTo>
                <a:lnTo>
                  <a:pt x="154" y="166"/>
                </a:lnTo>
                <a:lnTo>
                  <a:pt x="158" y="161"/>
                </a:lnTo>
                <a:lnTo>
                  <a:pt x="162" y="154"/>
                </a:lnTo>
                <a:lnTo>
                  <a:pt x="164" y="149"/>
                </a:lnTo>
                <a:lnTo>
                  <a:pt x="169" y="141"/>
                </a:lnTo>
                <a:lnTo>
                  <a:pt x="171" y="134"/>
                </a:lnTo>
                <a:lnTo>
                  <a:pt x="172" y="127"/>
                </a:lnTo>
                <a:lnTo>
                  <a:pt x="175" y="121"/>
                </a:lnTo>
                <a:lnTo>
                  <a:pt x="176" y="114"/>
                </a:lnTo>
                <a:lnTo>
                  <a:pt x="176" y="105"/>
                </a:lnTo>
                <a:lnTo>
                  <a:pt x="176" y="99"/>
                </a:lnTo>
              </a:path>
            </a:pathLst>
          </a:custGeom>
          <a:solidFill>
            <a:srgbClr val="FF0000"/>
          </a:solidFill>
          <a:ln w="18732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0" name="Freeform 51"/>
          <p:cNvSpPr>
            <a:spLocks/>
          </p:cNvSpPr>
          <p:nvPr/>
        </p:nvSpPr>
        <p:spPr bwMode="auto">
          <a:xfrm>
            <a:off x="7493000" y="4854575"/>
            <a:ext cx="269875" cy="261938"/>
          </a:xfrm>
          <a:custGeom>
            <a:avLst/>
            <a:gdLst>
              <a:gd name="T0" fmla="*/ 2147483647 w 177"/>
              <a:gd name="T1" fmla="*/ 2147483647 h 198"/>
              <a:gd name="T2" fmla="*/ 2147483647 w 177"/>
              <a:gd name="T3" fmla="*/ 2147483647 h 198"/>
              <a:gd name="T4" fmla="*/ 2147483647 w 177"/>
              <a:gd name="T5" fmla="*/ 2147483647 h 198"/>
              <a:gd name="T6" fmla="*/ 2147483647 w 177"/>
              <a:gd name="T7" fmla="*/ 2147483647 h 198"/>
              <a:gd name="T8" fmla="*/ 2147483647 w 177"/>
              <a:gd name="T9" fmla="*/ 2147483647 h 198"/>
              <a:gd name="T10" fmla="*/ 2147483647 w 177"/>
              <a:gd name="T11" fmla="*/ 2147483647 h 198"/>
              <a:gd name="T12" fmla="*/ 2147483647 w 177"/>
              <a:gd name="T13" fmla="*/ 2147483647 h 198"/>
              <a:gd name="T14" fmla="*/ 2147483647 w 177"/>
              <a:gd name="T15" fmla="*/ 2147483647 h 198"/>
              <a:gd name="T16" fmla="*/ 2147483647 w 177"/>
              <a:gd name="T17" fmla="*/ 2147483647 h 198"/>
              <a:gd name="T18" fmla="*/ 2147483647 w 177"/>
              <a:gd name="T19" fmla="*/ 0 h 198"/>
              <a:gd name="T20" fmla="*/ 2147483647 w 177"/>
              <a:gd name="T21" fmla="*/ 0 h 198"/>
              <a:gd name="T22" fmla="*/ 2147483647 w 177"/>
              <a:gd name="T23" fmla="*/ 0 h 198"/>
              <a:gd name="T24" fmla="*/ 2147483647 w 177"/>
              <a:gd name="T25" fmla="*/ 2147483647 h 198"/>
              <a:gd name="T26" fmla="*/ 2147483647 w 177"/>
              <a:gd name="T27" fmla="*/ 2147483647 h 198"/>
              <a:gd name="T28" fmla="*/ 2147483647 w 177"/>
              <a:gd name="T29" fmla="*/ 2147483647 h 198"/>
              <a:gd name="T30" fmla="*/ 2147483647 w 177"/>
              <a:gd name="T31" fmla="*/ 2147483647 h 198"/>
              <a:gd name="T32" fmla="*/ 2147483647 w 177"/>
              <a:gd name="T33" fmla="*/ 2147483647 h 198"/>
              <a:gd name="T34" fmla="*/ 2147483647 w 177"/>
              <a:gd name="T35" fmla="*/ 2147483647 h 198"/>
              <a:gd name="T36" fmla="*/ 2147483647 w 177"/>
              <a:gd name="T37" fmla="*/ 2147483647 h 198"/>
              <a:gd name="T38" fmla="*/ 2147483647 w 177"/>
              <a:gd name="T39" fmla="*/ 2147483647 h 198"/>
              <a:gd name="T40" fmla="*/ 0 w 177"/>
              <a:gd name="T41" fmla="*/ 2147483647 h 198"/>
              <a:gd name="T42" fmla="*/ 0 w 177"/>
              <a:gd name="T43" fmla="*/ 2147483647 h 198"/>
              <a:gd name="T44" fmla="*/ 2147483647 w 177"/>
              <a:gd name="T45" fmla="*/ 2147483647 h 198"/>
              <a:gd name="T46" fmla="*/ 2147483647 w 177"/>
              <a:gd name="T47" fmla="*/ 2147483647 h 198"/>
              <a:gd name="T48" fmla="*/ 2147483647 w 177"/>
              <a:gd name="T49" fmla="*/ 2147483647 h 198"/>
              <a:gd name="T50" fmla="*/ 2147483647 w 177"/>
              <a:gd name="T51" fmla="*/ 2147483647 h 198"/>
              <a:gd name="T52" fmla="*/ 2147483647 w 177"/>
              <a:gd name="T53" fmla="*/ 2147483647 h 198"/>
              <a:gd name="T54" fmla="*/ 2147483647 w 177"/>
              <a:gd name="T55" fmla="*/ 2147483647 h 198"/>
              <a:gd name="T56" fmla="*/ 2147483647 w 177"/>
              <a:gd name="T57" fmla="*/ 2147483647 h 198"/>
              <a:gd name="T58" fmla="*/ 2147483647 w 177"/>
              <a:gd name="T59" fmla="*/ 2147483647 h 198"/>
              <a:gd name="T60" fmla="*/ 2147483647 w 177"/>
              <a:gd name="T61" fmla="*/ 2147483647 h 198"/>
              <a:gd name="T62" fmla="*/ 2147483647 w 177"/>
              <a:gd name="T63" fmla="*/ 2147483647 h 198"/>
              <a:gd name="T64" fmla="*/ 2147483647 w 177"/>
              <a:gd name="T65" fmla="*/ 2147483647 h 198"/>
              <a:gd name="T66" fmla="*/ 2147483647 w 177"/>
              <a:gd name="T67" fmla="*/ 2147483647 h 198"/>
              <a:gd name="T68" fmla="*/ 2147483647 w 177"/>
              <a:gd name="T69" fmla="*/ 2147483647 h 198"/>
              <a:gd name="T70" fmla="*/ 2147483647 w 177"/>
              <a:gd name="T71" fmla="*/ 2147483647 h 198"/>
              <a:gd name="T72" fmla="*/ 2147483647 w 177"/>
              <a:gd name="T73" fmla="*/ 2147483647 h 198"/>
              <a:gd name="T74" fmla="*/ 2147483647 w 177"/>
              <a:gd name="T75" fmla="*/ 2147483647 h 198"/>
              <a:gd name="T76" fmla="*/ 2147483647 w 177"/>
              <a:gd name="T77" fmla="*/ 2147483647 h 198"/>
              <a:gd name="T78" fmla="*/ 2147483647 w 177"/>
              <a:gd name="T79" fmla="*/ 2147483647 h 198"/>
              <a:gd name="T80" fmla="*/ 2147483647 w 177"/>
              <a:gd name="T81" fmla="*/ 2147483647 h 198"/>
              <a:gd name="T82" fmla="*/ 2147483647 w 177"/>
              <a:gd name="T83" fmla="*/ 2147483647 h 198"/>
              <a:gd name="T84" fmla="*/ 2147483647 w 177"/>
              <a:gd name="T85" fmla="*/ 2147483647 h 1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77"/>
              <a:gd name="T130" fmla="*/ 0 h 198"/>
              <a:gd name="T131" fmla="*/ 177 w 177"/>
              <a:gd name="T132" fmla="*/ 198 h 19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77" h="198">
                <a:moveTo>
                  <a:pt x="176" y="99"/>
                </a:moveTo>
                <a:lnTo>
                  <a:pt x="176" y="91"/>
                </a:lnTo>
                <a:lnTo>
                  <a:pt x="176" y="84"/>
                </a:lnTo>
                <a:lnTo>
                  <a:pt x="174" y="76"/>
                </a:lnTo>
                <a:lnTo>
                  <a:pt x="172" y="68"/>
                </a:lnTo>
                <a:lnTo>
                  <a:pt x="171" y="62"/>
                </a:lnTo>
                <a:lnTo>
                  <a:pt x="168" y="56"/>
                </a:lnTo>
                <a:lnTo>
                  <a:pt x="164" y="49"/>
                </a:lnTo>
                <a:lnTo>
                  <a:pt x="162" y="43"/>
                </a:lnTo>
                <a:lnTo>
                  <a:pt x="158" y="37"/>
                </a:lnTo>
                <a:lnTo>
                  <a:pt x="153" y="31"/>
                </a:lnTo>
                <a:lnTo>
                  <a:pt x="149" y="26"/>
                </a:lnTo>
                <a:lnTo>
                  <a:pt x="144" y="22"/>
                </a:lnTo>
                <a:lnTo>
                  <a:pt x="138" y="17"/>
                </a:lnTo>
                <a:lnTo>
                  <a:pt x="131" y="12"/>
                </a:lnTo>
                <a:lnTo>
                  <a:pt x="126" y="10"/>
                </a:lnTo>
                <a:lnTo>
                  <a:pt x="120" y="7"/>
                </a:lnTo>
                <a:lnTo>
                  <a:pt x="114" y="4"/>
                </a:lnTo>
                <a:lnTo>
                  <a:pt x="107" y="3"/>
                </a:lnTo>
                <a:lnTo>
                  <a:pt x="101" y="0"/>
                </a:lnTo>
                <a:lnTo>
                  <a:pt x="94" y="0"/>
                </a:lnTo>
                <a:lnTo>
                  <a:pt x="87" y="0"/>
                </a:lnTo>
                <a:lnTo>
                  <a:pt x="81" y="0"/>
                </a:lnTo>
                <a:lnTo>
                  <a:pt x="74" y="0"/>
                </a:lnTo>
                <a:lnTo>
                  <a:pt x="69" y="3"/>
                </a:lnTo>
                <a:lnTo>
                  <a:pt x="63" y="4"/>
                </a:lnTo>
                <a:lnTo>
                  <a:pt x="55" y="7"/>
                </a:lnTo>
                <a:lnTo>
                  <a:pt x="50" y="10"/>
                </a:lnTo>
                <a:lnTo>
                  <a:pt x="44" y="12"/>
                </a:lnTo>
                <a:lnTo>
                  <a:pt x="39" y="17"/>
                </a:lnTo>
                <a:lnTo>
                  <a:pt x="33" y="22"/>
                </a:lnTo>
                <a:lnTo>
                  <a:pt x="28" y="26"/>
                </a:lnTo>
                <a:lnTo>
                  <a:pt x="23" y="31"/>
                </a:lnTo>
                <a:lnTo>
                  <a:pt x="19" y="37"/>
                </a:lnTo>
                <a:lnTo>
                  <a:pt x="15" y="43"/>
                </a:lnTo>
                <a:lnTo>
                  <a:pt x="11" y="49"/>
                </a:lnTo>
                <a:lnTo>
                  <a:pt x="9" y="56"/>
                </a:lnTo>
                <a:lnTo>
                  <a:pt x="6" y="62"/>
                </a:lnTo>
                <a:lnTo>
                  <a:pt x="2" y="68"/>
                </a:lnTo>
                <a:lnTo>
                  <a:pt x="2" y="76"/>
                </a:lnTo>
                <a:lnTo>
                  <a:pt x="0" y="84"/>
                </a:lnTo>
                <a:lnTo>
                  <a:pt x="0" y="91"/>
                </a:lnTo>
                <a:lnTo>
                  <a:pt x="0" y="99"/>
                </a:lnTo>
                <a:lnTo>
                  <a:pt x="0" y="105"/>
                </a:lnTo>
                <a:lnTo>
                  <a:pt x="0" y="114"/>
                </a:lnTo>
                <a:lnTo>
                  <a:pt x="2" y="121"/>
                </a:lnTo>
                <a:lnTo>
                  <a:pt x="2" y="127"/>
                </a:lnTo>
                <a:lnTo>
                  <a:pt x="6" y="134"/>
                </a:lnTo>
                <a:lnTo>
                  <a:pt x="9" y="141"/>
                </a:lnTo>
                <a:lnTo>
                  <a:pt x="11" y="148"/>
                </a:lnTo>
                <a:lnTo>
                  <a:pt x="15" y="154"/>
                </a:lnTo>
                <a:lnTo>
                  <a:pt x="19" y="160"/>
                </a:lnTo>
                <a:lnTo>
                  <a:pt x="23" y="166"/>
                </a:lnTo>
                <a:lnTo>
                  <a:pt x="28" y="170"/>
                </a:lnTo>
                <a:lnTo>
                  <a:pt x="33" y="176"/>
                </a:lnTo>
                <a:lnTo>
                  <a:pt x="39" y="180"/>
                </a:lnTo>
                <a:lnTo>
                  <a:pt x="44" y="183"/>
                </a:lnTo>
                <a:lnTo>
                  <a:pt x="50" y="188"/>
                </a:lnTo>
                <a:lnTo>
                  <a:pt x="55" y="191"/>
                </a:lnTo>
                <a:lnTo>
                  <a:pt x="63" y="193"/>
                </a:lnTo>
                <a:lnTo>
                  <a:pt x="69" y="195"/>
                </a:lnTo>
                <a:lnTo>
                  <a:pt x="74" y="196"/>
                </a:lnTo>
                <a:lnTo>
                  <a:pt x="81" y="196"/>
                </a:lnTo>
                <a:lnTo>
                  <a:pt x="87" y="197"/>
                </a:lnTo>
                <a:lnTo>
                  <a:pt x="94" y="196"/>
                </a:lnTo>
                <a:lnTo>
                  <a:pt x="101" y="196"/>
                </a:lnTo>
                <a:lnTo>
                  <a:pt x="107" y="195"/>
                </a:lnTo>
                <a:lnTo>
                  <a:pt x="114" y="193"/>
                </a:lnTo>
                <a:lnTo>
                  <a:pt x="120" y="191"/>
                </a:lnTo>
                <a:lnTo>
                  <a:pt x="126" y="188"/>
                </a:lnTo>
                <a:lnTo>
                  <a:pt x="131" y="183"/>
                </a:lnTo>
                <a:lnTo>
                  <a:pt x="138" y="180"/>
                </a:lnTo>
                <a:lnTo>
                  <a:pt x="144" y="176"/>
                </a:lnTo>
                <a:lnTo>
                  <a:pt x="149" y="170"/>
                </a:lnTo>
                <a:lnTo>
                  <a:pt x="153" y="166"/>
                </a:lnTo>
                <a:lnTo>
                  <a:pt x="158" y="160"/>
                </a:lnTo>
                <a:lnTo>
                  <a:pt x="162" y="154"/>
                </a:lnTo>
                <a:lnTo>
                  <a:pt x="164" y="148"/>
                </a:lnTo>
                <a:lnTo>
                  <a:pt x="168" y="141"/>
                </a:lnTo>
                <a:lnTo>
                  <a:pt x="171" y="134"/>
                </a:lnTo>
                <a:lnTo>
                  <a:pt x="172" y="127"/>
                </a:lnTo>
                <a:lnTo>
                  <a:pt x="174" y="121"/>
                </a:lnTo>
                <a:lnTo>
                  <a:pt x="176" y="114"/>
                </a:lnTo>
                <a:lnTo>
                  <a:pt x="176" y="105"/>
                </a:lnTo>
                <a:lnTo>
                  <a:pt x="176" y="99"/>
                </a:lnTo>
              </a:path>
            </a:pathLst>
          </a:custGeom>
          <a:solidFill>
            <a:srgbClr val="FF0000"/>
          </a:solidFill>
          <a:ln w="18732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1" name="Freeform 52"/>
          <p:cNvSpPr>
            <a:spLocks/>
          </p:cNvSpPr>
          <p:nvPr/>
        </p:nvSpPr>
        <p:spPr bwMode="auto">
          <a:xfrm>
            <a:off x="6962775" y="5346700"/>
            <a:ext cx="288925" cy="261938"/>
          </a:xfrm>
          <a:custGeom>
            <a:avLst/>
            <a:gdLst>
              <a:gd name="T0" fmla="*/ 2147483647 w 189"/>
              <a:gd name="T1" fmla="*/ 2147483647 h 198"/>
              <a:gd name="T2" fmla="*/ 2147483647 w 189"/>
              <a:gd name="T3" fmla="*/ 2147483647 h 198"/>
              <a:gd name="T4" fmla="*/ 2147483647 w 189"/>
              <a:gd name="T5" fmla="*/ 2147483647 h 198"/>
              <a:gd name="T6" fmla="*/ 2147483647 w 189"/>
              <a:gd name="T7" fmla="*/ 2147483647 h 198"/>
              <a:gd name="T8" fmla="*/ 2147483647 w 189"/>
              <a:gd name="T9" fmla="*/ 2147483647 h 198"/>
              <a:gd name="T10" fmla="*/ 2147483647 w 189"/>
              <a:gd name="T11" fmla="*/ 2147483647 h 198"/>
              <a:gd name="T12" fmla="*/ 2147483647 w 189"/>
              <a:gd name="T13" fmla="*/ 2147483647 h 198"/>
              <a:gd name="T14" fmla="*/ 2147483647 w 189"/>
              <a:gd name="T15" fmla="*/ 2147483647 h 198"/>
              <a:gd name="T16" fmla="*/ 2147483647 w 189"/>
              <a:gd name="T17" fmla="*/ 2147483647 h 198"/>
              <a:gd name="T18" fmla="*/ 2147483647 w 189"/>
              <a:gd name="T19" fmla="*/ 0 h 198"/>
              <a:gd name="T20" fmla="*/ 2147483647 w 189"/>
              <a:gd name="T21" fmla="*/ 0 h 198"/>
              <a:gd name="T22" fmla="*/ 2147483647 w 189"/>
              <a:gd name="T23" fmla="*/ 0 h 198"/>
              <a:gd name="T24" fmla="*/ 2147483647 w 189"/>
              <a:gd name="T25" fmla="*/ 2147483647 h 198"/>
              <a:gd name="T26" fmla="*/ 2147483647 w 189"/>
              <a:gd name="T27" fmla="*/ 2147483647 h 198"/>
              <a:gd name="T28" fmla="*/ 2147483647 w 189"/>
              <a:gd name="T29" fmla="*/ 2147483647 h 198"/>
              <a:gd name="T30" fmla="*/ 2147483647 w 189"/>
              <a:gd name="T31" fmla="*/ 2147483647 h 198"/>
              <a:gd name="T32" fmla="*/ 2147483647 w 189"/>
              <a:gd name="T33" fmla="*/ 2147483647 h 198"/>
              <a:gd name="T34" fmla="*/ 2147483647 w 189"/>
              <a:gd name="T35" fmla="*/ 2147483647 h 198"/>
              <a:gd name="T36" fmla="*/ 2147483647 w 189"/>
              <a:gd name="T37" fmla="*/ 2147483647 h 198"/>
              <a:gd name="T38" fmla="*/ 2147483647 w 189"/>
              <a:gd name="T39" fmla="*/ 2147483647 h 198"/>
              <a:gd name="T40" fmla="*/ 0 w 189"/>
              <a:gd name="T41" fmla="*/ 2147483647 h 198"/>
              <a:gd name="T42" fmla="*/ 0 w 189"/>
              <a:gd name="T43" fmla="*/ 2147483647 h 198"/>
              <a:gd name="T44" fmla="*/ 2147483647 w 189"/>
              <a:gd name="T45" fmla="*/ 2147483647 h 198"/>
              <a:gd name="T46" fmla="*/ 2147483647 w 189"/>
              <a:gd name="T47" fmla="*/ 2147483647 h 198"/>
              <a:gd name="T48" fmla="*/ 2147483647 w 189"/>
              <a:gd name="T49" fmla="*/ 2147483647 h 198"/>
              <a:gd name="T50" fmla="*/ 2147483647 w 189"/>
              <a:gd name="T51" fmla="*/ 2147483647 h 198"/>
              <a:gd name="T52" fmla="*/ 2147483647 w 189"/>
              <a:gd name="T53" fmla="*/ 2147483647 h 198"/>
              <a:gd name="T54" fmla="*/ 2147483647 w 189"/>
              <a:gd name="T55" fmla="*/ 2147483647 h 198"/>
              <a:gd name="T56" fmla="*/ 2147483647 w 189"/>
              <a:gd name="T57" fmla="*/ 2147483647 h 198"/>
              <a:gd name="T58" fmla="*/ 2147483647 w 189"/>
              <a:gd name="T59" fmla="*/ 2147483647 h 198"/>
              <a:gd name="T60" fmla="*/ 2147483647 w 189"/>
              <a:gd name="T61" fmla="*/ 2147483647 h 198"/>
              <a:gd name="T62" fmla="*/ 2147483647 w 189"/>
              <a:gd name="T63" fmla="*/ 2147483647 h 198"/>
              <a:gd name="T64" fmla="*/ 2147483647 w 189"/>
              <a:gd name="T65" fmla="*/ 2147483647 h 198"/>
              <a:gd name="T66" fmla="*/ 2147483647 w 189"/>
              <a:gd name="T67" fmla="*/ 2147483647 h 198"/>
              <a:gd name="T68" fmla="*/ 2147483647 w 189"/>
              <a:gd name="T69" fmla="*/ 2147483647 h 198"/>
              <a:gd name="T70" fmla="*/ 2147483647 w 189"/>
              <a:gd name="T71" fmla="*/ 2147483647 h 198"/>
              <a:gd name="T72" fmla="*/ 2147483647 w 189"/>
              <a:gd name="T73" fmla="*/ 2147483647 h 198"/>
              <a:gd name="T74" fmla="*/ 2147483647 w 189"/>
              <a:gd name="T75" fmla="*/ 2147483647 h 198"/>
              <a:gd name="T76" fmla="*/ 2147483647 w 189"/>
              <a:gd name="T77" fmla="*/ 2147483647 h 198"/>
              <a:gd name="T78" fmla="*/ 2147483647 w 189"/>
              <a:gd name="T79" fmla="*/ 2147483647 h 198"/>
              <a:gd name="T80" fmla="*/ 2147483647 w 189"/>
              <a:gd name="T81" fmla="*/ 2147483647 h 198"/>
              <a:gd name="T82" fmla="*/ 2147483647 w 189"/>
              <a:gd name="T83" fmla="*/ 2147483647 h 198"/>
              <a:gd name="T84" fmla="*/ 2147483647 w 189"/>
              <a:gd name="T85" fmla="*/ 2147483647 h 1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89"/>
              <a:gd name="T130" fmla="*/ 0 h 198"/>
              <a:gd name="T131" fmla="*/ 189 w 189"/>
              <a:gd name="T132" fmla="*/ 198 h 19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89" h="198">
                <a:moveTo>
                  <a:pt x="188" y="98"/>
                </a:moveTo>
                <a:lnTo>
                  <a:pt x="188" y="91"/>
                </a:lnTo>
                <a:lnTo>
                  <a:pt x="188" y="83"/>
                </a:lnTo>
                <a:lnTo>
                  <a:pt x="187" y="76"/>
                </a:lnTo>
                <a:lnTo>
                  <a:pt x="184" y="68"/>
                </a:lnTo>
                <a:lnTo>
                  <a:pt x="183" y="61"/>
                </a:lnTo>
                <a:lnTo>
                  <a:pt x="180" y="56"/>
                </a:lnTo>
                <a:lnTo>
                  <a:pt x="176" y="49"/>
                </a:lnTo>
                <a:lnTo>
                  <a:pt x="174" y="42"/>
                </a:lnTo>
                <a:lnTo>
                  <a:pt x="169" y="37"/>
                </a:lnTo>
                <a:lnTo>
                  <a:pt x="164" y="31"/>
                </a:lnTo>
                <a:lnTo>
                  <a:pt x="159" y="26"/>
                </a:lnTo>
                <a:lnTo>
                  <a:pt x="154" y="22"/>
                </a:lnTo>
                <a:lnTo>
                  <a:pt x="148" y="16"/>
                </a:lnTo>
                <a:lnTo>
                  <a:pt x="140" y="12"/>
                </a:lnTo>
                <a:lnTo>
                  <a:pt x="135" y="10"/>
                </a:lnTo>
                <a:lnTo>
                  <a:pt x="129" y="6"/>
                </a:lnTo>
                <a:lnTo>
                  <a:pt x="122" y="4"/>
                </a:lnTo>
                <a:lnTo>
                  <a:pt x="115" y="3"/>
                </a:lnTo>
                <a:lnTo>
                  <a:pt x="108" y="0"/>
                </a:lnTo>
                <a:lnTo>
                  <a:pt x="100" y="0"/>
                </a:lnTo>
                <a:lnTo>
                  <a:pt x="94" y="0"/>
                </a:lnTo>
                <a:lnTo>
                  <a:pt x="87" y="0"/>
                </a:lnTo>
                <a:lnTo>
                  <a:pt x="80" y="0"/>
                </a:lnTo>
                <a:lnTo>
                  <a:pt x="74" y="3"/>
                </a:lnTo>
                <a:lnTo>
                  <a:pt x="68" y="4"/>
                </a:lnTo>
                <a:lnTo>
                  <a:pt x="60" y="6"/>
                </a:lnTo>
                <a:lnTo>
                  <a:pt x="54" y="10"/>
                </a:lnTo>
                <a:lnTo>
                  <a:pt x="48" y="12"/>
                </a:lnTo>
                <a:lnTo>
                  <a:pt x="42" y="16"/>
                </a:lnTo>
                <a:lnTo>
                  <a:pt x="36" y="22"/>
                </a:lnTo>
                <a:lnTo>
                  <a:pt x="30" y="26"/>
                </a:lnTo>
                <a:lnTo>
                  <a:pt x="26" y="31"/>
                </a:lnTo>
                <a:lnTo>
                  <a:pt x="20" y="37"/>
                </a:lnTo>
                <a:lnTo>
                  <a:pt x="17" y="42"/>
                </a:lnTo>
                <a:lnTo>
                  <a:pt x="12" y="49"/>
                </a:lnTo>
                <a:lnTo>
                  <a:pt x="10" y="56"/>
                </a:lnTo>
                <a:lnTo>
                  <a:pt x="7" y="61"/>
                </a:lnTo>
                <a:lnTo>
                  <a:pt x="3" y="68"/>
                </a:lnTo>
                <a:lnTo>
                  <a:pt x="3" y="76"/>
                </a:lnTo>
                <a:lnTo>
                  <a:pt x="0" y="83"/>
                </a:lnTo>
                <a:lnTo>
                  <a:pt x="0" y="91"/>
                </a:lnTo>
                <a:lnTo>
                  <a:pt x="0" y="98"/>
                </a:lnTo>
                <a:lnTo>
                  <a:pt x="0" y="105"/>
                </a:lnTo>
                <a:lnTo>
                  <a:pt x="0" y="114"/>
                </a:lnTo>
                <a:lnTo>
                  <a:pt x="3" y="121"/>
                </a:lnTo>
                <a:lnTo>
                  <a:pt x="3" y="127"/>
                </a:lnTo>
                <a:lnTo>
                  <a:pt x="7" y="134"/>
                </a:lnTo>
                <a:lnTo>
                  <a:pt x="10" y="141"/>
                </a:lnTo>
                <a:lnTo>
                  <a:pt x="12" y="148"/>
                </a:lnTo>
                <a:lnTo>
                  <a:pt x="17" y="153"/>
                </a:lnTo>
                <a:lnTo>
                  <a:pt x="20" y="160"/>
                </a:lnTo>
                <a:lnTo>
                  <a:pt x="26" y="166"/>
                </a:lnTo>
                <a:lnTo>
                  <a:pt x="30" y="170"/>
                </a:lnTo>
                <a:lnTo>
                  <a:pt x="36" y="175"/>
                </a:lnTo>
                <a:lnTo>
                  <a:pt x="42" y="180"/>
                </a:lnTo>
                <a:lnTo>
                  <a:pt x="48" y="183"/>
                </a:lnTo>
                <a:lnTo>
                  <a:pt x="54" y="187"/>
                </a:lnTo>
                <a:lnTo>
                  <a:pt x="60" y="190"/>
                </a:lnTo>
                <a:lnTo>
                  <a:pt x="68" y="193"/>
                </a:lnTo>
                <a:lnTo>
                  <a:pt x="74" y="195"/>
                </a:lnTo>
                <a:lnTo>
                  <a:pt x="80" y="196"/>
                </a:lnTo>
                <a:lnTo>
                  <a:pt x="87" y="196"/>
                </a:lnTo>
                <a:lnTo>
                  <a:pt x="94" y="197"/>
                </a:lnTo>
                <a:lnTo>
                  <a:pt x="100" y="196"/>
                </a:lnTo>
                <a:lnTo>
                  <a:pt x="108" y="196"/>
                </a:lnTo>
                <a:lnTo>
                  <a:pt x="115" y="195"/>
                </a:lnTo>
                <a:lnTo>
                  <a:pt x="122" y="193"/>
                </a:lnTo>
                <a:lnTo>
                  <a:pt x="129" y="190"/>
                </a:lnTo>
                <a:lnTo>
                  <a:pt x="135" y="187"/>
                </a:lnTo>
                <a:lnTo>
                  <a:pt x="140" y="183"/>
                </a:lnTo>
                <a:lnTo>
                  <a:pt x="148" y="180"/>
                </a:lnTo>
                <a:lnTo>
                  <a:pt x="154" y="175"/>
                </a:lnTo>
                <a:lnTo>
                  <a:pt x="159" y="170"/>
                </a:lnTo>
                <a:lnTo>
                  <a:pt x="164" y="166"/>
                </a:lnTo>
                <a:lnTo>
                  <a:pt x="169" y="160"/>
                </a:lnTo>
                <a:lnTo>
                  <a:pt x="174" y="153"/>
                </a:lnTo>
                <a:lnTo>
                  <a:pt x="176" y="148"/>
                </a:lnTo>
                <a:lnTo>
                  <a:pt x="180" y="141"/>
                </a:lnTo>
                <a:lnTo>
                  <a:pt x="183" y="134"/>
                </a:lnTo>
                <a:lnTo>
                  <a:pt x="184" y="127"/>
                </a:lnTo>
                <a:lnTo>
                  <a:pt x="187" y="121"/>
                </a:lnTo>
                <a:lnTo>
                  <a:pt x="188" y="114"/>
                </a:lnTo>
                <a:lnTo>
                  <a:pt x="188" y="105"/>
                </a:lnTo>
                <a:lnTo>
                  <a:pt x="188" y="98"/>
                </a:lnTo>
              </a:path>
            </a:pathLst>
          </a:custGeom>
          <a:solidFill>
            <a:srgbClr val="FF0000"/>
          </a:solidFill>
          <a:ln w="18732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2" name="Freeform 53"/>
          <p:cNvSpPr>
            <a:spLocks/>
          </p:cNvSpPr>
          <p:nvPr/>
        </p:nvSpPr>
        <p:spPr bwMode="auto">
          <a:xfrm>
            <a:off x="7453313" y="5754688"/>
            <a:ext cx="287337" cy="263525"/>
          </a:xfrm>
          <a:custGeom>
            <a:avLst/>
            <a:gdLst>
              <a:gd name="T0" fmla="*/ 2147483647 w 188"/>
              <a:gd name="T1" fmla="*/ 2147483647 h 198"/>
              <a:gd name="T2" fmla="*/ 2147483647 w 188"/>
              <a:gd name="T3" fmla="*/ 2147483647 h 198"/>
              <a:gd name="T4" fmla="*/ 2147483647 w 188"/>
              <a:gd name="T5" fmla="*/ 2147483647 h 198"/>
              <a:gd name="T6" fmla="*/ 2147483647 w 188"/>
              <a:gd name="T7" fmla="*/ 2147483647 h 198"/>
              <a:gd name="T8" fmla="*/ 2147483647 w 188"/>
              <a:gd name="T9" fmla="*/ 2147483647 h 198"/>
              <a:gd name="T10" fmla="*/ 2147483647 w 188"/>
              <a:gd name="T11" fmla="*/ 2147483647 h 198"/>
              <a:gd name="T12" fmla="*/ 2147483647 w 188"/>
              <a:gd name="T13" fmla="*/ 2147483647 h 198"/>
              <a:gd name="T14" fmla="*/ 2147483647 w 188"/>
              <a:gd name="T15" fmla="*/ 2147483647 h 198"/>
              <a:gd name="T16" fmla="*/ 2147483647 w 188"/>
              <a:gd name="T17" fmla="*/ 2147483647 h 198"/>
              <a:gd name="T18" fmla="*/ 2147483647 w 188"/>
              <a:gd name="T19" fmla="*/ 0 h 198"/>
              <a:gd name="T20" fmla="*/ 2147483647 w 188"/>
              <a:gd name="T21" fmla="*/ 0 h 198"/>
              <a:gd name="T22" fmla="*/ 2147483647 w 188"/>
              <a:gd name="T23" fmla="*/ 0 h 198"/>
              <a:gd name="T24" fmla="*/ 2147483647 w 188"/>
              <a:gd name="T25" fmla="*/ 2147483647 h 198"/>
              <a:gd name="T26" fmla="*/ 2147483647 w 188"/>
              <a:gd name="T27" fmla="*/ 2147483647 h 198"/>
              <a:gd name="T28" fmla="*/ 2147483647 w 188"/>
              <a:gd name="T29" fmla="*/ 2147483647 h 198"/>
              <a:gd name="T30" fmla="*/ 2147483647 w 188"/>
              <a:gd name="T31" fmla="*/ 2147483647 h 198"/>
              <a:gd name="T32" fmla="*/ 2147483647 w 188"/>
              <a:gd name="T33" fmla="*/ 2147483647 h 198"/>
              <a:gd name="T34" fmla="*/ 2147483647 w 188"/>
              <a:gd name="T35" fmla="*/ 2147483647 h 198"/>
              <a:gd name="T36" fmla="*/ 2147483647 w 188"/>
              <a:gd name="T37" fmla="*/ 2147483647 h 198"/>
              <a:gd name="T38" fmla="*/ 2147483647 w 188"/>
              <a:gd name="T39" fmla="*/ 2147483647 h 198"/>
              <a:gd name="T40" fmla="*/ 0 w 188"/>
              <a:gd name="T41" fmla="*/ 2147483647 h 198"/>
              <a:gd name="T42" fmla="*/ 0 w 188"/>
              <a:gd name="T43" fmla="*/ 2147483647 h 198"/>
              <a:gd name="T44" fmla="*/ 2147483647 w 188"/>
              <a:gd name="T45" fmla="*/ 2147483647 h 198"/>
              <a:gd name="T46" fmla="*/ 2147483647 w 188"/>
              <a:gd name="T47" fmla="*/ 2147483647 h 198"/>
              <a:gd name="T48" fmla="*/ 2147483647 w 188"/>
              <a:gd name="T49" fmla="*/ 2147483647 h 198"/>
              <a:gd name="T50" fmla="*/ 2147483647 w 188"/>
              <a:gd name="T51" fmla="*/ 2147483647 h 198"/>
              <a:gd name="T52" fmla="*/ 2147483647 w 188"/>
              <a:gd name="T53" fmla="*/ 2147483647 h 198"/>
              <a:gd name="T54" fmla="*/ 2147483647 w 188"/>
              <a:gd name="T55" fmla="*/ 2147483647 h 198"/>
              <a:gd name="T56" fmla="*/ 2147483647 w 188"/>
              <a:gd name="T57" fmla="*/ 2147483647 h 198"/>
              <a:gd name="T58" fmla="*/ 2147483647 w 188"/>
              <a:gd name="T59" fmla="*/ 2147483647 h 198"/>
              <a:gd name="T60" fmla="*/ 2147483647 w 188"/>
              <a:gd name="T61" fmla="*/ 2147483647 h 198"/>
              <a:gd name="T62" fmla="*/ 2147483647 w 188"/>
              <a:gd name="T63" fmla="*/ 2147483647 h 198"/>
              <a:gd name="T64" fmla="*/ 2147483647 w 188"/>
              <a:gd name="T65" fmla="*/ 2147483647 h 198"/>
              <a:gd name="T66" fmla="*/ 2147483647 w 188"/>
              <a:gd name="T67" fmla="*/ 2147483647 h 198"/>
              <a:gd name="T68" fmla="*/ 2147483647 w 188"/>
              <a:gd name="T69" fmla="*/ 2147483647 h 198"/>
              <a:gd name="T70" fmla="*/ 2147483647 w 188"/>
              <a:gd name="T71" fmla="*/ 2147483647 h 198"/>
              <a:gd name="T72" fmla="*/ 2147483647 w 188"/>
              <a:gd name="T73" fmla="*/ 2147483647 h 198"/>
              <a:gd name="T74" fmla="*/ 2147483647 w 188"/>
              <a:gd name="T75" fmla="*/ 2147483647 h 198"/>
              <a:gd name="T76" fmla="*/ 2147483647 w 188"/>
              <a:gd name="T77" fmla="*/ 2147483647 h 198"/>
              <a:gd name="T78" fmla="*/ 2147483647 w 188"/>
              <a:gd name="T79" fmla="*/ 2147483647 h 198"/>
              <a:gd name="T80" fmla="*/ 2147483647 w 188"/>
              <a:gd name="T81" fmla="*/ 2147483647 h 198"/>
              <a:gd name="T82" fmla="*/ 2147483647 w 188"/>
              <a:gd name="T83" fmla="*/ 2147483647 h 198"/>
              <a:gd name="T84" fmla="*/ 2147483647 w 188"/>
              <a:gd name="T85" fmla="*/ 2147483647 h 1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88"/>
              <a:gd name="T130" fmla="*/ 0 h 198"/>
              <a:gd name="T131" fmla="*/ 188 w 188"/>
              <a:gd name="T132" fmla="*/ 198 h 19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88" h="198">
                <a:moveTo>
                  <a:pt x="187" y="98"/>
                </a:moveTo>
                <a:lnTo>
                  <a:pt x="187" y="91"/>
                </a:lnTo>
                <a:lnTo>
                  <a:pt x="187" y="84"/>
                </a:lnTo>
                <a:lnTo>
                  <a:pt x="186" y="76"/>
                </a:lnTo>
                <a:lnTo>
                  <a:pt x="183" y="68"/>
                </a:lnTo>
                <a:lnTo>
                  <a:pt x="183" y="61"/>
                </a:lnTo>
                <a:lnTo>
                  <a:pt x="179" y="56"/>
                </a:lnTo>
                <a:lnTo>
                  <a:pt x="175" y="49"/>
                </a:lnTo>
                <a:lnTo>
                  <a:pt x="173" y="43"/>
                </a:lnTo>
                <a:lnTo>
                  <a:pt x="168" y="37"/>
                </a:lnTo>
                <a:lnTo>
                  <a:pt x="164" y="31"/>
                </a:lnTo>
                <a:lnTo>
                  <a:pt x="159" y="26"/>
                </a:lnTo>
                <a:lnTo>
                  <a:pt x="153" y="22"/>
                </a:lnTo>
                <a:lnTo>
                  <a:pt x="148" y="17"/>
                </a:lnTo>
                <a:lnTo>
                  <a:pt x="140" y="12"/>
                </a:lnTo>
                <a:lnTo>
                  <a:pt x="135" y="10"/>
                </a:lnTo>
                <a:lnTo>
                  <a:pt x="129" y="6"/>
                </a:lnTo>
                <a:lnTo>
                  <a:pt x="121" y="4"/>
                </a:lnTo>
                <a:lnTo>
                  <a:pt x="115" y="3"/>
                </a:lnTo>
                <a:lnTo>
                  <a:pt x="107" y="0"/>
                </a:lnTo>
                <a:lnTo>
                  <a:pt x="100" y="0"/>
                </a:lnTo>
                <a:lnTo>
                  <a:pt x="93" y="0"/>
                </a:lnTo>
                <a:lnTo>
                  <a:pt x="87" y="0"/>
                </a:lnTo>
                <a:lnTo>
                  <a:pt x="80" y="0"/>
                </a:lnTo>
                <a:lnTo>
                  <a:pt x="73" y="3"/>
                </a:lnTo>
                <a:lnTo>
                  <a:pt x="67" y="4"/>
                </a:lnTo>
                <a:lnTo>
                  <a:pt x="59" y="6"/>
                </a:lnTo>
                <a:lnTo>
                  <a:pt x="53" y="10"/>
                </a:lnTo>
                <a:lnTo>
                  <a:pt x="47" y="12"/>
                </a:lnTo>
                <a:lnTo>
                  <a:pt x="41" y="17"/>
                </a:lnTo>
                <a:lnTo>
                  <a:pt x="35" y="22"/>
                </a:lnTo>
                <a:lnTo>
                  <a:pt x="30" y="26"/>
                </a:lnTo>
                <a:lnTo>
                  <a:pt x="25" y="31"/>
                </a:lnTo>
                <a:lnTo>
                  <a:pt x="19" y="37"/>
                </a:lnTo>
                <a:lnTo>
                  <a:pt x="17" y="43"/>
                </a:lnTo>
                <a:lnTo>
                  <a:pt x="11" y="49"/>
                </a:lnTo>
                <a:lnTo>
                  <a:pt x="10" y="56"/>
                </a:lnTo>
                <a:lnTo>
                  <a:pt x="7" y="61"/>
                </a:lnTo>
                <a:lnTo>
                  <a:pt x="3" y="68"/>
                </a:lnTo>
                <a:lnTo>
                  <a:pt x="3" y="76"/>
                </a:lnTo>
                <a:lnTo>
                  <a:pt x="0" y="84"/>
                </a:lnTo>
                <a:lnTo>
                  <a:pt x="0" y="91"/>
                </a:lnTo>
                <a:lnTo>
                  <a:pt x="0" y="98"/>
                </a:lnTo>
                <a:lnTo>
                  <a:pt x="0" y="105"/>
                </a:lnTo>
                <a:lnTo>
                  <a:pt x="0" y="114"/>
                </a:lnTo>
                <a:lnTo>
                  <a:pt x="3" y="121"/>
                </a:lnTo>
                <a:lnTo>
                  <a:pt x="3" y="127"/>
                </a:lnTo>
                <a:lnTo>
                  <a:pt x="7" y="134"/>
                </a:lnTo>
                <a:lnTo>
                  <a:pt x="10" y="141"/>
                </a:lnTo>
                <a:lnTo>
                  <a:pt x="11" y="148"/>
                </a:lnTo>
                <a:lnTo>
                  <a:pt x="17" y="153"/>
                </a:lnTo>
                <a:lnTo>
                  <a:pt x="19" y="161"/>
                </a:lnTo>
                <a:lnTo>
                  <a:pt x="25" y="166"/>
                </a:lnTo>
                <a:lnTo>
                  <a:pt x="30" y="170"/>
                </a:lnTo>
                <a:lnTo>
                  <a:pt x="35" y="176"/>
                </a:lnTo>
                <a:lnTo>
                  <a:pt x="41" y="180"/>
                </a:lnTo>
                <a:lnTo>
                  <a:pt x="47" y="183"/>
                </a:lnTo>
                <a:lnTo>
                  <a:pt x="53" y="187"/>
                </a:lnTo>
                <a:lnTo>
                  <a:pt x="59" y="190"/>
                </a:lnTo>
                <a:lnTo>
                  <a:pt x="67" y="193"/>
                </a:lnTo>
                <a:lnTo>
                  <a:pt x="73" y="195"/>
                </a:lnTo>
                <a:lnTo>
                  <a:pt x="80" y="196"/>
                </a:lnTo>
                <a:lnTo>
                  <a:pt x="87" y="196"/>
                </a:lnTo>
                <a:lnTo>
                  <a:pt x="93" y="197"/>
                </a:lnTo>
                <a:lnTo>
                  <a:pt x="100" y="196"/>
                </a:lnTo>
                <a:lnTo>
                  <a:pt x="107" y="196"/>
                </a:lnTo>
                <a:lnTo>
                  <a:pt x="115" y="195"/>
                </a:lnTo>
                <a:lnTo>
                  <a:pt x="121" y="193"/>
                </a:lnTo>
                <a:lnTo>
                  <a:pt x="129" y="190"/>
                </a:lnTo>
                <a:lnTo>
                  <a:pt x="135" y="187"/>
                </a:lnTo>
                <a:lnTo>
                  <a:pt x="140" y="183"/>
                </a:lnTo>
                <a:lnTo>
                  <a:pt x="148" y="180"/>
                </a:lnTo>
                <a:lnTo>
                  <a:pt x="153" y="176"/>
                </a:lnTo>
                <a:lnTo>
                  <a:pt x="159" y="170"/>
                </a:lnTo>
                <a:lnTo>
                  <a:pt x="164" y="166"/>
                </a:lnTo>
                <a:lnTo>
                  <a:pt x="168" y="161"/>
                </a:lnTo>
                <a:lnTo>
                  <a:pt x="173" y="153"/>
                </a:lnTo>
                <a:lnTo>
                  <a:pt x="175" y="148"/>
                </a:lnTo>
                <a:lnTo>
                  <a:pt x="179" y="141"/>
                </a:lnTo>
                <a:lnTo>
                  <a:pt x="183" y="134"/>
                </a:lnTo>
                <a:lnTo>
                  <a:pt x="183" y="127"/>
                </a:lnTo>
                <a:lnTo>
                  <a:pt x="186" y="121"/>
                </a:lnTo>
                <a:lnTo>
                  <a:pt x="187" y="114"/>
                </a:lnTo>
                <a:lnTo>
                  <a:pt x="187" y="105"/>
                </a:lnTo>
                <a:lnTo>
                  <a:pt x="187" y="98"/>
                </a:lnTo>
              </a:path>
            </a:pathLst>
          </a:custGeom>
          <a:solidFill>
            <a:srgbClr val="FF0000"/>
          </a:solidFill>
          <a:ln w="18732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3" name="Text Box 54"/>
          <p:cNvSpPr txBox="1">
            <a:spLocks noChangeArrowheads="1"/>
          </p:cNvSpPr>
          <p:nvPr/>
        </p:nvSpPr>
        <p:spPr bwMode="auto">
          <a:xfrm rot="-5400000">
            <a:off x="6214269" y="4863306"/>
            <a:ext cx="693738" cy="2825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403225">
              <a:buClr>
                <a:srgbClr val="104160"/>
              </a:buClr>
              <a:buSzPct val="90000"/>
              <a:buFont typeface="Monotype Sorts" pitchFamily="2" charset="2"/>
              <a:buNone/>
            </a:pPr>
            <a:r>
              <a:rPr lang="en-US"/>
              <a:t>Flow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0514" name="Line 55"/>
          <p:cNvSpPr>
            <a:spLocks noChangeShapeType="1"/>
          </p:cNvSpPr>
          <p:nvPr/>
        </p:nvSpPr>
        <p:spPr bwMode="auto">
          <a:xfrm flipV="1">
            <a:off x="6711950" y="4495800"/>
            <a:ext cx="0" cy="10302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 anchor="b"/>
          <a:lstStyle/>
          <a:p>
            <a:endParaRPr lang="en-US"/>
          </a:p>
        </p:txBody>
      </p:sp>
      <p:pic>
        <p:nvPicPr>
          <p:cNvPr id="20515" name="Picture 5" descr="tcd"/>
          <p:cNvPicPr>
            <a:picLocks noChangeAspect="1" noChangeArrowheads="1"/>
          </p:cNvPicPr>
          <p:nvPr/>
        </p:nvPicPr>
        <p:blipFill>
          <a:blip r:embed="rId2"/>
          <a:srcRect r="3030" b="13402"/>
          <a:stretch>
            <a:fillRect/>
          </a:stretch>
        </p:blipFill>
        <p:spPr bwMode="auto">
          <a:xfrm>
            <a:off x="304800" y="1066800"/>
            <a:ext cx="4876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Cube 57"/>
          <p:cNvSpPr/>
          <p:nvPr/>
        </p:nvSpPr>
        <p:spPr>
          <a:xfrm>
            <a:off x="1676400" y="3733800"/>
            <a:ext cx="1600200" cy="1447800"/>
          </a:xfrm>
          <a:prstGeom prst="cub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Can 58"/>
          <p:cNvSpPr/>
          <p:nvPr/>
        </p:nvSpPr>
        <p:spPr>
          <a:xfrm>
            <a:off x="2057400" y="4114800"/>
            <a:ext cx="76200" cy="838200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Can 59"/>
          <p:cNvSpPr/>
          <p:nvPr/>
        </p:nvSpPr>
        <p:spPr>
          <a:xfrm>
            <a:off x="2438400" y="4114800"/>
            <a:ext cx="76200" cy="457200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Can 60"/>
          <p:cNvSpPr/>
          <p:nvPr/>
        </p:nvSpPr>
        <p:spPr>
          <a:xfrm flipH="1">
            <a:off x="2438400" y="3810000"/>
            <a:ext cx="76200" cy="228600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Can 61"/>
          <p:cNvSpPr/>
          <p:nvPr/>
        </p:nvSpPr>
        <p:spPr>
          <a:xfrm flipH="1">
            <a:off x="2057400" y="3810000"/>
            <a:ext cx="76200" cy="228600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2017713" y="3452813"/>
            <a:ext cx="69850" cy="327025"/>
          </a:xfrm>
          <a:custGeom>
            <a:avLst/>
            <a:gdLst>
              <a:gd name="connsiteX0" fmla="*/ 70994 w 70994"/>
              <a:gd name="connsiteY0" fmla="*/ 327546 h 327546"/>
              <a:gd name="connsiteX1" fmla="*/ 30051 w 70994"/>
              <a:gd name="connsiteY1" fmla="*/ 286603 h 327546"/>
              <a:gd name="connsiteX2" fmla="*/ 16403 w 70994"/>
              <a:gd name="connsiteY2" fmla="*/ 136477 h 327546"/>
              <a:gd name="connsiteX3" fmla="*/ 2756 w 70994"/>
              <a:gd name="connsiteY3" fmla="*/ 81886 h 327546"/>
              <a:gd name="connsiteX4" fmla="*/ 30051 w 70994"/>
              <a:gd name="connsiteY4" fmla="*/ 0 h 327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994" h="327546">
                <a:moveTo>
                  <a:pt x="70994" y="327546"/>
                </a:moveTo>
                <a:cubicBezTo>
                  <a:pt x="57346" y="313898"/>
                  <a:pt x="35353" y="305161"/>
                  <a:pt x="30051" y="286603"/>
                </a:cubicBezTo>
                <a:cubicBezTo>
                  <a:pt x="16247" y="238288"/>
                  <a:pt x="23044" y="186285"/>
                  <a:pt x="16403" y="136477"/>
                </a:cubicBezTo>
                <a:cubicBezTo>
                  <a:pt x="13924" y="117885"/>
                  <a:pt x="7305" y="100083"/>
                  <a:pt x="2756" y="81886"/>
                </a:cubicBezTo>
                <a:cubicBezTo>
                  <a:pt x="17665" y="7338"/>
                  <a:pt x="0" y="30049"/>
                  <a:pt x="30051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2095500" y="3557588"/>
            <a:ext cx="33338" cy="250825"/>
          </a:xfrm>
          <a:custGeom>
            <a:avLst/>
            <a:gdLst>
              <a:gd name="connsiteX0" fmla="*/ 32851 w 32851"/>
              <a:gd name="connsiteY0" fmla="*/ 18609 h 250621"/>
              <a:gd name="connsiteX1" fmla="*/ 32851 w 32851"/>
              <a:gd name="connsiteY1" fmla="*/ 196030 h 250621"/>
              <a:gd name="connsiteX2" fmla="*/ 19203 w 32851"/>
              <a:gd name="connsiteY2" fmla="*/ 250621 h 250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851" h="250621">
                <a:moveTo>
                  <a:pt x="32851" y="18609"/>
                </a:moveTo>
                <a:cubicBezTo>
                  <a:pt x="0" y="117161"/>
                  <a:pt x="32851" y="0"/>
                  <a:pt x="32851" y="196030"/>
                </a:cubicBezTo>
                <a:cubicBezTo>
                  <a:pt x="32851" y="214787"/>
                  <a:pt x="19203" y="250621"/>
                  <a:pt x="19203" y="25062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2416175" y="3562350"/>
            <a:ext cx="55563" cy="258763"/>
          </a:xfrm>
          <a:custGeom>
            <a:avLst/>
            <a:gdLst>
              <a:gd name="connsiteX0" fmla="*/ 0 w 56084"/>
              <a:gd name="connsiteY0" fmla="*/ 0 h 259307"/>
              <a:gd name="connsiteX1" fmla="*/ 40943 w 56084"/>
              <a:gd name="connsiteY1" fmla="*/ 27295 h 259307"/>
              <a:gd name="connsiteX2" fmla="*/ 13647 w 56084"/>
              <a:gd name="connsiteY2" fmla="*/ 136477 h 259307"/>
              <a:gd name="connsiteX3" fmla="*/ 40943 w 56084"/>
              <a:gd name="connsiteY3" fmla="*/ 259307 h 259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084" h="259307">
                <a:moveTo>
                  <a:pt x="0" y="0"/>
                </a:moveTo>
                <a:cubicBezTo>
                  <a:pt x="13648" y="9098"/>
                  <a:pt x="36437" y="11524"/>
                  <a:pt x="40943" y="27295"/>
                </a:cubicBezTo>
                <a:cubicBezTo>
                  <a:pt x="46011" y="45032"/>
                  <a:pt x="21274" y="113596"/>
                  <a:pt x="13647" y="136477"/>
                </a:cubicBezTo>
                <a:cubicBezTo>
                  <a:pt x="56084" y="200132"/>
                  <a:pt x="40943" y="161018"/>
                  <a:pt x="40943" y="25930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2511425" y="3548063"/>
            <a:ext cx="68263" cy="300037"/>
          </a:xfrm>
          <a:custGeom>
            <a:avLst/>
            <a:gdLst>
              <a:gd name="connsiteX0" fmla="*/ 68239 w 68239"/>
              <a:gd name="connsiteY0" fmla="*/ 0 h 300251"/>
              <a:gd name="connsiteX1" fmla="*/ 54591 w 68239"/>
              <a:gd name="connsiteY1" fmla="*/ 122830 h 300251"/>
              <a:gd name="connsiteX2" fmla="*/ 40943 w 68239"/>
              <a:gd name="connsiteY2" fmla="*/ 191069 h 300251"/>
              <a:gd name="connsiteX3" fmla="*/ 13648 w 68239"/>
              <a:gd name="connsiteY3" fmla="*/ 232012 h 300251"/>
              <a:gd name="connsiteX4" fmla="*/ 0 w 68239"/>
              <a:gd name="connsiteY4" fmla="*/ 300251 h 300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39" h="300251">
                <a:moveTo>
                  <a:pt x="68239" y="0"/>
                </a:moveTo>
                <a:cubicBezTo>
                  <a:pt x="36394" y="95534"/>
                  <a:pt x="31845" y="54591"/>
                  <a:pt x="54591" y="122830"/>
                </a:cubicBezTo>
                <a:cubicBezTo>
                  <a:pt x="50042" y="145576"/>
                  <a:pt x="49088" y="169349"/>
                  <a:pt x="40943" y="191069"/>
                </a:cubicBezTo>
                <a:cubicBezTo>
                  <a:pt x="35184" y="206427"/>
                  <a:pt x="19407" y="216654"/>
                  <a:pt x="13648" y="232012"/>
                </a:cubicBezTo>
                <a:cubicBezTo>
                  <a:pt x="5503" y="253732"/>
                  <a:pt x="0" y="300251"/>
                  <a:pt x="0" y="30025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25" name="TextBox 66"/>
          <p:cNvSpPr txBox="1">
            <a:spLocks noChangeArrowheads="1"/>
          </p:cNvSpPr>
          <p:nvPr/>
        </p:nvSpPr>
        <p:spPr bwMode="auto">
          <a:xfrm>
            <a:off x="3124200" y="3429000"/>
            <a:ext cx="152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Metal block</a:t>
            </a:r>
          </a:p>
        </p:txBody>
      </p:sp>
      <p:sp>
        <p:nvSpPr>
          <p:cNvPr id="68" name="Can 67"/>
          <p:cNvSpPr/>
          <p:nvPr/>
        </p:nvSpPr>
        <p:spPr>
          <a:xfrm>
            <a:off x="2438400" y="4419600"/>
            <a:ext cx="1219200" cy="152400"/>
          </a:xfrm>
          <a:prstGeom prst="can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Can 68"/>
          <p:cNvSpPr/>
          <p:nvPr/>
        </p:nvSpPr>
        <p:spPr>
          <a:xfrm>
            <a:off x="1371600" y="4876800"/>
            <a:ext cx="2286000" cy="76200"/>
          </a:xfrm>
          <a:prstGeom prst="ca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28" name="TextBox 69"/>
          <p:cNvSpPr txBox="1">
            <a:spLocks noChangeArrowheads="1"/>
          </p:cNvSpPr>
          <p:nvPr/>
        </p:nvSpPr>
        <p:spPr bwMode="auto">
          <a:xfrm>
            <a:off x="3581400" y="4267200"/>
            <a:ext cx="892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Reference</a:t>
            </a:r>
          </a:p>
        </p:txBody>
      </p:sp>
      <p:sp>
        <p:nvSpPr>
          <p:cNvPr id="20529" name="TextBox 70"/>
          <p:cNvSpPr txBox="1">
            <a:spLocks noChangeArrowheads="1"/>
          </p:cNvSpPr>
          <p:nvPr/>
        </p:nvSpPr>
        <p:spPr bwMode="auto">
          <a:xfrm>
            <a:off x="3657600" y="4800600"/>
            <a:ext cx="6778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sample</a:t>
            </a:r>
          </a:p>
        </p:txBody>
      </p:sp>
      <p:sp>
        <p:nvSpPr>
          <p:cNvPr id="72" name="Can 71"/>
          <p:cNvSpPr/>
          <p:nvPr/>
        </p:nvSpPr>
        <p:spPr>
          <a:xfrm flipV="1">
            <a:off x="1371600" y="4419600"/>
            <a:ext cx="685800" cy="152400"/>
          </a:xfrm>
          <a:prstGeom prst="can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31" name="TextBox 72"/>
          <p:cNvSpPr txBox="1">
            <a:spLocks noChangeArrowheads="1"/>
          </p:cNvSpPr>
          <p:nvPr/>
        </p:nvSpPr>
        <p:spPr bwMode="auto">
          <a:xfrm>
            <a:off x="990600" y="3733800"/>
            <a:ext cx="914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Filament</a:t>
            </a:r>
          </a:p>
        </p:txBody>
      </p:sp>
      <p:cxnSp>
        <p:nvCxnSpPr>
          <p:cNvPr id="75" name="Elbow Connector 74"/>
          <p:cNvCxnSpPr/>
          <p:nvPr/>
        </p:nvCxnSpPr>
        <p:spPr>
          <a:xfrm>
            <a:off x="1371600" y="3962400"/>
            <a:ext cx="685800" cy="30480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/>
          <p:cNvCxnSpPr/>
          <p:nvPr/>
        </p:nvCxnSpPr>
        <p:spPr>
          <a:xfrm rot="10800000" flipV="1">
            <a:off x="3352800" y="3733800"/>
            <a:ext cx="533400" cy="381000"/>
          </a:xfrm>
          <a:prstGeom prst="bentConnector3">
            <a:avLst>
              <a:gd name="adj1" fmla="val -24201"/>
            </a:avLst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4" name="TextBox 79"/>
          <p:cNvSpPr txBox="1">
            <a:spLocks noChangeArrowheads="1"/>
          </p:cNvSpPr>
          <p:nvPr/>
        </p:nvSpPr>
        <p:spPr bwMode="auto">
          <a:xfrm>
            <a:off x="3505200" y="44958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Carrier gas</a:t>
            </a:r>
          </a:p>
        </p:txBody>
      </p:sp>
      <p:cxnSp>
        <p:nvCxnSpPr>
          <p:cNvPr id="82" name="Straight Arrow Connector 81"/>
          <p:cNvCxnSpPr>
            <a:endCxn id="20529" idx="1"/>
          </p:cNvCxnSpPr>
          <p:nvPr/>
        </p:nvCxnSpPr>
        <p:spPr>
          <a:xfrm rot="5400000">
            <a:off x="3626643" y="4755357"/>
            <a:ext cx="214313" cy="1524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10800000">
            <a:off x="3733800" y="4495800"/>
            <a:ext cx="152400" cy="762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7" name="TextBox 85"/>
          <p:cNvSpPr txBox="1">
            <a:spLocks noChangeArrowheads="1"/>
          </p:cNvSpPr>
          <p:nvPr/>
        </p:nvSpPr>
        <p:spPr bwMode="auto">
          <a:xfrm>
            <a:off x="1905000" y="48768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0538" name="TextBox 86"/>
          <p:cNvSpPr txBox="1">
            <a:spLocks noChangeArrowheads="1"/>
          </p:cNvSpPr>
          <p:nvPr/>
        </p:nvSpPr>
        <p:spPr bwMode="auto">
          <a:xfrm>
            <a:off x="2362200" y="45720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20539" name="TextBox 87"/>
          <p:cNvSpPr txBox="1">
            <a:spLocks noChangeArrowheads="1"/>
          </p:cNvSpPr>
          <p:nvPr/>
        </p:nvSpPr>
        <p:spPr bwMode="auto">
          <a:xfrm>
            <a:off x="1600200" y="3276600"/>
            <a:ext cx="1905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Leads to W.S. bridge</a:t>
            </a:r>
          </a:p>
        </p:txBody>
      </p:sp>
      <p:sp>
        <p:nvSpPr>
          <p:cNvPr id="20540" name="TextBox 89"/>
          <p:cNvSpPr txBox="1">
            <a:spLocks noChangeArrowheads="1"/>
          </p:cNvSpPr>
          <p:nvPr/>
        </p:nvSpPr>
        <p:spPr bwMode="auto">
          <a:xfrm>
            <a:off x="304800" y="449580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Carrier gas out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2390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Electron Capture Detector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09122-2A46-4076-9828-22FFD3555DA3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1066800" y="990600"/>
            <a:ext cx="7772400" cy="515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ECD detects ions in exiting from the gas chromatographic  column by the anode electrode.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aseline="30000">
                <a:latin typeface="Times New Roman" pitchFamily="18" charset="0"/>
              </a:rPr>
              <a:t>3</a:t>
            </a:r>
            <a:r>
              <a:rPr lang="en-US" sz="2400">
                <a:latin typeface="Times New Roman" pitchFamily="18" charset="0"/>
              </a:rPr>
              <a:t>H or </a:t>
            </a:r>
            <a:r>
              <a:rPr lang="en-US" sz="2400" baseline="30000">
                <a:latin typeface="Times New Roman" pitchFamily="18" charset="0"/>
              </a:rPr>
              <a:t>63</a:t>
            </a:r>
            <a:r>
              <a:rPr lang="en-US" sz="2400">
                <a:latin typeface="Times New Roman" pitchFamily="18" charset="0"/>
              </a:rPr>
              <a:t>Ni which emits 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 </a:t>
            </a:r>
            <a:r>
              <a:rPr lang="en-US" sz="2400">
                <a:latin typeface="Times New Roman" pitchFamily="18" charset="0"/>
              </a:rPr>
              <a:t>particles.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Ionization : N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 (Nitrogen carrier gas) + 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</a:t>
            </a:r>
            <a:r>
              <a:rPr lang="en-US" sz="2400">
                <a:latin typeface="Times New Roman" pitchFamily="18" charset="0"/>
              </a:rPr>
              <a:t> (e) = N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 baseline="30000">
                <a:latin typeface="Times New Roman" pitchFamily="18" charset="0"/>
              </a:rPr>
              <a:t>+</a:t>
            </a:r>
            <a:r>
              <a:rPr lang="en-US" sz="2400">
                <a:latin typeface="Times New Roman" pitchFamily="18" charset="0"/>
              </a:rPr>
              <a:t> + 2e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These N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 baseline="30000">
                <a:latin typeface="Times New Roman" pitchFamily="18" charset="0"/>
              </a:rPr>
              <a:t>+</a:t>
            </a:r>
            <a:r>
              <a:rPr lang="en-US" sz="2400">
                <a:latin typeface="Times New Roman" pitchFamily="18" charset="0"/>
              </a:rPr>
              <a:t> establish a “base line”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X  (F, Cl and Br) containing sample + 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</a:t>
            </a:r>
            <a:r>
              <a:rPr lang="en-US" sz="2400">
                <a:latin typeface="Times New Roman" pitchFamily="18" charset="0"/>
              </a:rPr>
              <a:t> (e)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→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 X</a:t>
            </a:r>
            <a:r>
              <a:rPr lang="en-US" sz="2400" baseline="30000">
                <a:latin typeface="Times New Roman" pitchFamily="18" charset="0"/>
                <a:sym typeface="Wingdings" pitchFamily="2" charset="2"/>
              </a:rPr>
              <a:t>-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Ion recombination  : X</a:t>
            </a:r>
            <a:r>
              <a:rPr lang="en-US" sz="2400" baseline="30000">
                <a:latin typeface="Times New Roman" pitchFamily="18" charset="0"/>
                <a:sym typeface="Wingdings" pitchFamily="2" charset="2"/>
              </a:rPr>
              <a:t>-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   + </a:t>
            </a:r>
            <a:r>
              <a:rPr lang="en-US" sz="2400">
                <a:latin typeface="Times New Roman" pitchFamily="18" charset="0"/>
              </a:rPr>
              <a:t>N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 baseline="30000">
                <a:latin typeface="Times New Roman" pitchFamily="18" charset="0"/>
              </a:rPr>
              <a:t>+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 =  X  + </a:t>
            </a:r>
            <a:r>
              <a:rPr lang="en-US" sz="2400">
                <a:latin typeface="Times New Roman" pitchFamily="18" charset="0"/>
              </a:rPr>
              <a:t>N</a:t>
            </a:r>
            <a:r>
              <a:rPr lang="en-US" sz="2400" baseline="-25000">
                <a:latin typeface="Times New Roman" pitchFamily="18" charset="0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The “base line” will decrease and this decrease constitutes the signal.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Insecticides, pesticides, vinyl chloride, and fluorocarbons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28600"/>
            <a:ext cx="7848600" cy="6629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500" b="1" smtClean="0">
                <a:latin typeface="Times New Roman" pitchFamily="18" charset="0"/>
                <a:cs typeface="Times New Roman" pitchFamily="18" charset="0"/>
              </a:rPr>
              <a:t>	Electron Capture Detector (ECD):</a:t>
            </a:r>
          </a:p>
          <a:p>
            <a:pPr eaLnBrk="1" hangingPunct="1"/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Carrier gas (and analyte) passes over β-emitter, resulting in ionization and e- production</a:t>
            </a:r>
          </a:p>
          <a:p>
            <a:pPr eaLnBrk="1" hangingPunct="1"/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Produces current between electrodes</a:t>
            </a:r>
          </a:p>
          <a:p>
            <a:pPr eaLnBrk="1" hangingPunct="1"/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In the presence of other compounds (especially halogens, etc.) electrons are captured, causing decrease in current</a:t>
            </a:r>
          </a:p>
          <a:p>
            <a:pPr eaLnBrk="1" hangingPunct="1"/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Most commonly used for halogenated organics (insecticides, etc.)</a:t>
            </a:r>
          </a:p>
          <a:p>
            <a:pPr eaLnBrk="1" hangingPunct="1"/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As an analyte flows through Ni-63 source, electron capture is possible by electron-withdrawing species:      A + e- =&gt; A-</a:t>
            </a:r>
          </a:p>
          <a:p>
            <a:pPr eaLnBrk="1" hangingPunct="1"/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Current decreases as a result of e- capture by analyte. This is one of the few instances in which a signal is produced by a </a:t>
            </a:r>
            <a:r>
              <a:rPr lang="en-US" sz="2500" i="1" smtClean="0">
                <a:latin typeface="Times New Roman" pitchFamily="18" charset="0"/>
                <a:cs typeface="Times New Roman" pitchFamily="18" charset="0"/>
              </a:rPr>
              <a:t>decrease </a:t>
            </a: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in detectable phenomenon.</a:t>
            </a:r>
          </a:p>
          <a:p>
            <a:pPr eaLnBrk="1" hangingPunct="1">
              <a:buFont typeface="Wingdings" pitchFamily="2" charset="2"/>
              <a:buNone/>
            </a:pPr>
            <a:endParaRPr lang="en-US" sz="25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5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89ADE5-1291-40B5-ACC7-5558653ADCAF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499350" cy="6556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Electron capture detector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867650" cy="5867400"/>
          </a:xfrm>
        </p:spPr>
        <p:txBody>
          <a:bodyPr/>
          <a:lstStyle/>
          <a:p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Column effluent is passed b/w 2 electrodes</a:t>
            </a:r>
          </a:p>
          <a:p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One electrode has radioisotope on its surface that emits ↑ energy electrons (</a:t>
            </a:r>
            <a:r>
              <a:rPr lang="el-GR" sz="260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 particles as it decays)</a:t>
            </a:r>
          </a:p>
          <a:p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These electrons are bombarded with carrier gas N</a:t>
            </a:r>
            <a:r>
              <a:rPr lang="en-US" sz="26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Results in formation of +ve ions, radicals, thermal electrons</a:t>
            </a:r>
          </a:p>
          <a:p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Process is very rapid &lt; 0.1µ sec.</a:t>
            </a:r>
          </a:p>
          <a:p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When Voltage is applied→ e- capture cell → collect the thermal e- → produce –ve ions of large masses</a:t>
            </a:r>
          </a:p>
          <a:p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Rate of combination b/w –ve &amp; +ve ions is greater than thermal e- &amp; +ve ions </a:t>
            </a:r>
          </a:p>
          <a:p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↓se in detector current due to removal of thermal e- in presence of e- capturing compounds → measured</a:t>
            </a:r>
          </a:p>
          <a:p>
            <a:endParaRPr lang="en-US" sz="2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25472-8B52-4765-B38C-6BCE2ADC108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499350" cy="6556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Electron capture detector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867650" cy="5867400"/>
          </a:xfrm>
        </p:spPr>
        <p:txBody>
          <a:bodyPr/>
          <a:lstStyle/>
          <a:p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Radio active sources: tritium adsorbed in titanium or scandium &amp; Nickel 63 as foil → placed on interior of cathode chamber</a:t>
            </a:r>
          </a:p>
          <a:p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Ni-63: 400° C</a:t>
            </a:r>
          </a:p>
          <a:p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Linearity of ECD- cell design, composition of carrier gas, method of applying P.D. to collect thermal e-</a:t>
            </a:r>
          </a:p>
          <a:p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ECDs - high selectivity, sensitivity towards certain organic species with electronegative functional groups. </a:t>
            </a:r>
          </a:p>
          <a:p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However, the detector has a limited signal range &amp; is potentially dangerous owing to its radioactivity.</a:t>
            </a:r>
          </a:p>
          <a:p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In addition, the signal-to-noise ratio is limited by radioactive decay &amp; presence of O</a:t>
            </a:r>
            <a:r>
              <a:rPr lang="en-US" sz="25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 within the detector.</a:t>
            </a:r>
          </a:p>
          <a:p>
            <a:endParaRPr lang="en-US" sz="26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5C01A-7FA1-486B-888E-2FDFB68CAA3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7715250" cy="1096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ECD</a:t>
            </a:r>
          </a:p>
        </p:txBody>
      </p:sp>
      <p:pic>
        <p:nvPicPr>
          <p:cNvPr id="2560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9100" b="8713"/>
          <a:stretch>
            <a:fillRect/>
          </a:stretch>
        </p:blipFill>
        <p:spPr>
          <a:xfrm>
            <a:off x="4343400" y="3048000"/>
            <a:ext cx="4567238" cy="3276600"/>
          </a:xfr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9DB788-4B0A-43F7-B150-EE951DE2EF26}" type="slidenum">
              <a:rPr lang="en-US"/>
              <a:pPr>
                <a:defRPr/>
              </a:pPr>
              <a:t>18</a:t>
            </a:fld>
            <a:endParaRPr lang="en-US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/>
          <a:srcRect l="30952" r="2718"/>
          <a:stretch>
            <a:fillRect/>
          </a:stretch>
        </p:blipFill>
        <p:spPr bwMode="auto">
          <a:xfrm>
            <a:off x="914400" y="1066800"/>
            <a:ext cx="3446463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/>
          <a:srcRect l="33163" r="4929"/>
          <a:stretch>
            <a:fillRect/>
          </a:stretch>
        </p:blipFill>
        <p:spPr bwMode="auto">
          <a:xfrm>
            <a:off x="990600" y="3733800"/>
            <a:ext cx="3276600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282575"/>
            <a:ext cx="3422650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8" name="TextBox 7"/>
          <p:cNvSpPr txBox="1">
            <a:spLocks noChangeArrowheads="1"/>
          </p:cNvSpPr>
          <p:nvPr/>
        </p:nvSpPr>
        <p:spPr bwMode="auto">
          <a:xfrm>
            <a:off x="1447800" y="12954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cathode</a:t>
            </a:r>
          </a:p>
        </p:txBody>
      </p:sp>
      <p:sp>
        <p:nvSpPr>
          <p:cNvPr id="25609" name="TextBox 8"/>
          <p:cNvSpPr txBox="1">
            <a:spLocks noChangeArrowheads="1"/>
          </p:cNvSpPr>
          <p:nvPr/>
        </p:nvSpPr>
        <p:spPr bwMode="auto">
          <a:xfrm>
            <a:off x="3124200" y="39624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electode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5635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Mass Spectrometry Detectors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990600" y="609600"/>
            <a:ext cx="7924800" cy="5715000"/>
          </a:xfrm>
        </p:spPr>
        <p:txBody>
          <a:bodyPr/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Most powerful of all detectors. scans the masses continuously throughout the separation. 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When sample exits column, it passes through transfer line into the inlet of detector. 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The sample is then ionized &amp; fragmented by electron-impact ion source. 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During this process, the sample is bombarded by energetic electrons which ionize the molecule by causing them to lose an electron due to electrostatic repulsion. 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Further bombardment causes the ions to fragment.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061DA-4C4D-48B4-83FE-8DAE2F92F23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85800" y="0"/>
            <a:ext cx="739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DETECTORS</a:t>
            </a:r>
            <a:r>
              <a:rPr lang="en-US" sz="320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90600" y="671513"/>
            <a:ext cx="4724400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u="sng">
                <a:latin typeface="Times New Roman" pitchFamily="18" charset="0"/>
                <a:cs typeface="Times New Roman" pitchFamily="18" charset="0"/>
              </a:rPr>
              <a:t>Flame Ionization Detector (Nanogram - ng)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↑ Temp. of H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flame (H</a:t>
            </a:r>
            <a:r>
              <a:rPr lang="en-US" sz="2400" baseline="-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+O</a:t>
            </a:r>
            <a:r>
              <a:rPr lang="en-US" sz="2400" baseline="-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+N</a:t>
            </a:r>
            <a:r>
              <a:rPr lang="en-US" sz="2400" baseline="-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 ionizes compds eluted from column into flame.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Ions collected on collector electrode and recorded on recorder due to electric current.</a:t>
            </a:r>
            <a:r>
              <a:rPr lang="en-US" sz="2400"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Potential of 400 V across 2 electrode- lowers the resistance b/w electrodes &amp; causes current to flow.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Flame jet &amp; collector position is 0.5-1 cm above the tip of flame.  Forms twin electrode </a:t>
            </a:r>
          </a:p>
        </p:txBody>
      </p:sp>
      <p:pic>
        <p:nvPicPr>
          <p:cNvPr id="9220" name="Picture 4" descr="fi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7988" y="838200"/>
            <a:ext cx="3656012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1FE54-D6A9-4DCF-B83B-BC9810EDDD0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4572000" y="4038600"/>
            <a:ext cx="1084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I=V/R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5635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Mass Spectrometry Detectors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990600" y="609600"/>
            <a:ext cx="8001000" cy="6019800"/>
          </a:xfrm>
        </p:spPr>
        <p:txBody>
          <a:bodyPr/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ions are then passed into a mass analyzer where the ions are sorted according to their m/z value, or mass-to-charge ratio. Most ions are only singly charged.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Chromatogram will point out the retention times and the mass spectrometer will use the peaks to determine what kind of molecules exist in mixture. 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mass spectrum of water with the absorption peaks at the appropriate m/z ratios.</a:t>
            </a:r>
            <a:endParaRPr lang="en-US" sz="2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E975D-5F16-45B2-829C-4D011AB17F8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2765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352800"/>
            <a:ext cx="4724400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499350" cy="731838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Mass Spectrometry Detectors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8153400" cy="5715000"/>
          </a:xfrm>
        </p:spPr>
        <p:txBody>
          <a:bodyPr/>
          <a:lstStyle/>
          <a:p>
            <a:r>
              <a:rPr lang="en-US" sz="2300" smtClean="0">
                <a:latin typeface="Times New Roman" pitchFamily="18" charset="0"/>
                <a:cs typeface="Times New Roman" pitchFamily="18" charset="0"/>
              </a:rPr>
              <a:t>One of the most common types of mass analyzer in GC/MS is the </a:t>
            </a:r>
            <a:r>
              <a:rPr lang="en-US" sz="23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quadrupole ion-trap analyzer</a:t>
            </a:r>
            <a:r>
              <a:rPr lang="en-US" sz="2300" smtClean="0">
                <a:latin typeface="Times New Roman" pitchFamily="18" charset="0"/>
                <a:cs typeface="Times New Roman" pitchFamily="18" charset="0"/>
              </a:rPr>
              <a:t>, which </a:t>
            </a:r>
            <a:r>
              <a:rPr lang="en-US" sz="23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allows gaseous anions or cations to be held</a:t>
            </a:r>
            <a:r>
              <a:rPr lang="en-US" sz="2300" smtClean="0">
                <a:latin typeface="Times New Roman" pitchFamily="18" charset="0"/>
                <a:cs typeface="Times New Roman" pitchFamily="18" charset="0"/>
              </a:rPr>
              <a:t> for long periods of time by electric and magnetic fields. </a:t>
            </a:r>
          </a:p>
          <a:p>
            <a:r>
              <a:rPr lang="en-US" sz="2300" smtClean="0">
                <a:latin typeface="Times New Roman" pitchFamily="18" charset="0"/>
                <a:cs typeface="Times New Roman" pitchFamily="18" charset="0"/>
              </a:rPr>
              <a:t>A simple quadrupole ion-trap consists of a </a:t>
            </a:r>
            <a:r>
              <a:rPr lang="en-US" sz="23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hollow ring electrode </a:t>
            </a:r>
            <a:r>
              <a:rPr lang="en-US" sz="230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3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two grounded end-cap electrodes </a:t>
            </a:r>
            <a:r>
              <a:rPr lang="en-US" sz="2300" smtClean="0">
                <a:latin typeface="Times New Roman" pitchFamily="18" charset="0"/>
                <a:cs typeface="Times New Roman" pitchFamily="18" charset="0"/>
              </a:rPr>
              <a:t>as seen in figure. </a:t>
            </a:r>
          </a:p>
          <a:p>
            <a:r>
              <a:rPr lang="en-US" sz="2300" smtClean="0">
                <a:latin typeface="Times New Roman" pitchFamily="18" charset="0"/>
                <a:cs typeface="Times New Roman" pitchFamily="18" charset="0"/>
              </a:rPr>
              <a:t>Ions are allowed into the cavity through a grid in the upper end cap. </a:t>
            </a:r>
          </a:p>
          <a:p>
            <a:r>
              <a:rPr lang="en-US" sz="2300" smtClean="0">
                <a:latin typeface="Times New Roman" pitchFamily="18" charset="0"/>
                <a:cs typeface="Times New Roman" pitchFamily="18" charset="0"/>
              </a:rPr>
              <a:t>A variable radio-frequency is applied to the ring electrode and ions with an appropriate m/z value orbit around the cavity. </a:t>
            </a:r>
          </a:p>
          <a:p>
            <a:r>
              <a:rPr lang="en-US" sz="2300" smtClean="0">
                <a:latin typeface="Times New Roman" pitchFamily="18" charset="0"/>
                <a:cs typeface="Times New Roman" pitchFamily="18" charset="0"/>
              </a:rPr>
              <a:t>As the radio-frequency is increased linearly, ions of a stable m/z value are ejected by mass-selective ejection in order of mass.</a:t>
            </a:r>
          </a:p>
          <a:p>
            <a:r>
              <a:rPr lang="en-US" sz="2300" smtClean="0">
                <a:latin typeface="Times New Roman" pitchFamily="18" charset="0"/>
                <a:cs typeface="Times New Roman" pitchFamily="18" charset="0"/>
              </a:rPr>
              <a:t>Ions that are too heavy or too light are destabilized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and their charge is neutralized upon collision with the ring electrode wall.</a:t>
            </a:r>
            <a:endParaRPr lang="en-US" sz="23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3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D39E0-E253-4A15-9E64-2098AB0D098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499350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Mass Spectrometry Detectors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8153400" cy="6096000"/>
          </a:xfrm>
        </p:spPr>
        <p:txBody>
          <a:bodyPr/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Emitted ions then strike an electron multiplier which converts the detected ions into an electrical signal. 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This electrical signal is then picked up by the computer through various programs. As an end result, a chromatogram is produced representing the m/z ratio versus the abundance of the sample.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GC/MS units are advantageous because they allow for the immediate determination of the mass of the analyte and can be used to identify the components of incomplete separations.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They are rugged, easy to use and can analyze the sample almost as quickly as it is eluted. 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disadvantages of mass spectrometry detectors are the tendency for samples to thermally degrade before detection and the end result of obliterating all the sample by fragmentation.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2F36D-FB75-448C-BA4F-8956309B2A0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8E028-6304-409E-B7BA-51D83A3630E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3072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47800" y="0"/>
            <a:ext cx="6324600" cy="2911475"/>
          </a:xfrm>
          <a:noFill/>
        </p:spPr>
      </p:pic>
      <p:pic>
        <p:nvPicPr>
          <p:cNvPr id="3072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5263" y="3048000"/>
            <a:ext cx="4833937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4114800" y="304800"/>
            <a:ext cx="1800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GC/MS system.</a:t>
            </a:r>
          </a:p>
        </p:txBody>
      </p:sp>
      <p:sp>
        <p:nvSpPr>
          <p:cNvPr id="30726" name="Rectangle 7"/>
          <p:cNvSpPr>
            <a:spLocks noChangeArrowheads="1"/>
          </p:cNvSpPr>
          <p:nvPr/>
        </p:nvSpPr>
        <p:spPr bwMode="auto">
          <a:xfrm>
            <a:off x="0" y="6488113"/>
            <a:ext cx="891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Arrangement of the poles in Quadrupole and Ion Trap Mass spectrometers</a:t>
            </a:r>
          </a:p>
        </p:txBody>
      </p:sp>
      <p:pic>
        <p:nvPicPr>
          <p:cNvPr id="30727" name="Picture 8" descr="Ion Trap - an overview | ScienceDirect Topic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743200"/>
            <a:ext cx="3886200" cy="35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381000"/>
            <a:ext cx="7467600" cy="5867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	Other Detectors: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Atomic Emission detector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Microwave induced plasma, grating monochromator, diode array detector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Thermionic Detector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Photo ionization detector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GC Chemiluminiscence detectors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F0291-D9A0-4EAF-A078-004C939F51E0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536200-449F-4309-B32C-6D1062330B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24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1925" y="228600"/>
            <a:ext cx="6924675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304800"/>
            <a:ext cx="7696200" cy="6248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Current arises from the ions &amp; free e-, generate in pure H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/air.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When ionisable material from column effluent enters flame &amp; burned, current rises abruptly.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Current flows thru external resistor, sensed by voltage drop-amplified-sends output device – recorder/ microprocessor.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FID –enclosed in chimney-heated sufficiently-to avoid conditions of H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O droplets-from combustion process.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FID-responds- no. of –CH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 grps. Introduced into flame.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Eg. Response of equimolar amt. of butane is twice to ethane.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No responses from fully oxidized C- carbonyl,-COOH gp. Ether grp.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Response from C attached to –OH, -NH grp. is ↓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If desired CO, CO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--- converted to CH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by redn. with H over Ni cat.--- Measured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59652-D383-425F-9068-949C7963D87A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2633663" y="1981200"/>
            <a:ext cx="8329612" cy="7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2291" name="Group 4"/>
          <p:cNvGrpSpPr>
            <a:grpSpLocks/>
          </p:cNvGrpSpPr>
          <p:nvPr/>
        </p:nvGrpSpPr>
        <p:grpSpPr bwMode="auto">
          <a:xfrm>
            <a:off x="4572000" y="3962400"/>
            <a:ext cx="4343400" cy="2667000"/>
            <a:chOff x="605" y="508"/>
            <a:chExt cx="5003" cy="3768"/>
          </a:xfrm>
        </p:grpSpPr>
        <p:sp>
          <p:nvSpPr>
            <p:cNvPr id="12295" name="Line 5"/>
            <p:cNvSpPr>
              <a:spLocks noChangeShapeType="1"/>
            </p:cNvSpPr>
            <p:nvPr/>
          </p:nvSpPr>
          <p:spPr bwMode="auto">
            <a:xfrm>
              <a:off x="2135" y="865"/>
              <a:ext cx="1" cy="625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Line 6"/>
            <p:cNvSpPr>
              <a:spLocks noChangeShapeType="1"/>
            </p:cNvSpPr>
            <p:nvPr/>
          </p:nvSpPr>
          <p:spPr bwMode="auto">
            <a:xfrm>
              <a:off x="2135" y="853"/>
              <a:ext cx="49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Line 7"/>
            <p:cNvSpPr>
              <a:spLocks noChangeShapeType="1"/>
            </p:cNvSpPr>
            <p:nvPr/>
          </p:nvSpPr>
          <p:spPr bwMode="auto">
            <a:xfrm>
              <a:off x="2632" y="853"/>
              <a:ext cx="1" cy="63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8"/>
            <p:cNvSpPr>
              <a:spLocks noChangeShapeType="1"/>
            </p:cNvSpPr>
            <p:nvPr/>
          </p:nvSpPr>
          <p:spPr bwMode="auto">
            <a:xfrm>
              <a:off x="2632" y="1477"/>
              <a:ext cx="663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Line 9"/>
            <p:cNvSpPr>
              <a:spLocks noChangeShapeType="1"/>
            </p:cNvSpPr>
            <p:nvPr/>
          </p:nvSpPr>
          <p:spPr bwMode="auto">
            <a:xfrm>
              <a:off x="1459" y="1490"/>
              <a:ext cx="663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Line 10"/>
            <p:cNvSpPr>
              <a:spLocks noChangeShapeType="1"/>
            </p:cNvSpPr>
            <p:nvPr/>
          </p:nvSpPr>
          <p:spPr bwMode="auto">
            <a:xfrm>
              <a:off x="1459" y="1490"/>
              <a:ext cx="1" cy="1389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11"/>
            <p:cNvSpPr>
              <a:spLocks noChangeShapeType="1"/>
            </p:cNvSpPr>
            <p:nvPr/>
          </p:nvSpPr>
          <p:spPr bwMode="auto">
            <a:xfrm>
              <a:off x="3295" y="1477"/>
              <a:ext cx="1" cy="131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12"/>
            <p:cNvSpPr>
              <a:spLocks noChangeShapeType="1"/>
            </p:cNvSpPr>
            <p:nvPr/>
          </p:nvSpPr>
          <p:spPr bwMode="auto">
            <a:xfrm>
              <a:off x="1510" y="1502"/>
              <a:ext cx="1" cy="1198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13"/>
            <p:cNvSpPr>
              <a:spLocks noChangeShapeType="1"/>
            </p:cNvSpPr>
            <p:nvPr/>
          </p:nvSpPr>
          <p:spPr bwMode="auto">
            <a:xfrm>
              <a:off x="3231" y="1490"/>
              <a:ext cx="1" cy="1185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Line 14"/>
            <p:cNvSpPr>
              <a:spLocks noChangeShapeType="1"/>
            </p:cNvSpPr>
            <p:nvPr/>
          </p:nvSpPr>
          <p:spPr bwMode="auto">
            <a:xfrm flipH="1">
              <a:off x="2938" y="2802"/>
              <a:ext cx="35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Line 15"/>
            <p:cNvSpPr>
              <a:spLocks noChangeShapeType="1"/>
            </p:cNvSpPr>
            <p:nvPr/>
          </p:nvSpPr>
          <p:spPr bwMode="auto">
            <a:xfrm flipV="1">
              <a:off x="2938" y="2700"/>
              <a:ext cx="1" cy="10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Line 16"/>
            <p:cNvSpPr>
              <a:spLocks noChangeShapeType="1"/>
            </p:cNvSpPr>
            <p:nvPr/>
          </p:nvSpPr>
          <p:spPr bwMode="auto">
            <a:xfrm>
              <a:off x="2938" y="2687"/>
              <a:ext cx="293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Line 17"/>
            <p:cNvSpPr>
              <a:spLocks noChangeShapeType="1"/>
            </p:cNvSpPr>
            <p:nvPr/>
          </p:nvSpPr>
          <p:spPr bwMode="auto">
            <a:xfrm>
              <a:off x="1510" y="2713"/>
              <a:ext cx="523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Line 18"/>
            <p:cNvSpPr>
              <a:spLocks noChangeShapeType="1"/>
            </p:cNvSpPr>
            <p:nvPr/>
          </p:nvSpPr>
          <p:spPr bwMode="auto">
            <a:xfrm flipV="1">
              <a:off x="2033" y="2407"/>
              <a:ext cx="1" cy="306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Line 19"/>
            <p:cNvSpPr>
              <a:spLocks noChangeShapeType="1"/>
            </p:cNvSpPr>
            <p:nvPr/>
          </p:nvSpPr>
          <p:spPr bwMode="auto">
            <a:xfrm>
              <a:off x="2033" y="2407"/>
              <a:ext cx="153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Line 20"/>
            <p:cNvSpPr>
              <a:spLocks noChangeShapeType="1"/>
            </p:cNvSpPr>
            <p:nvPr/>
          </p:nvSpPr>
          <p:spPr bwMode="auto">
            <a:xfrm>
              <a:off x="2186" y="2407"/>
              <a:ext cx="64" cy="6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Line 21"/>
            <p:cNvSpPr>
              <a:spLocks noChangeShapeType="1"/>
            </p:cNvSpPr>
            <p:nvPr/>
          </p:nvSpPr>
          <p:spPr bwMode="auto">
            <a:xfrm>
              <a:off x="2250" y="2484"/>
              <a:ext cx="1" cy="40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Line 22"/>
            <p:cNvSpPr>
              <a:spLocks noChangeShapeType="1"/>
            </p:cNvSpPr>
            <p:nvPr/>
          </p:nvSpPr>
          <p:spPr bwMode="auto">
            <a:xfrm flipH="1">
              <a:off x="1459" y="2891"/>
              <a:ext cx="791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Line 23"/>
            <p:cNvSpPr>
              <a:spLocks noChangeShapeType="1"/>
            </p:cNvSpPr>
            <p:nvPr/>
          </p:nvSpPr>
          <p:spPr bwMode="auto">
            <a:xfrm>
              <a:off x="2390" y="2458"/>
              <a:ext cx="1" cy="56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Line 24"/>
            <p:cNvSpPr>
              <a:spLocks noChangeShapeType="1"/>
            </p:cNvSpPr>
            <p:nvPr/>
          </p:nvSpPr>
          <p:spPr bwMode="auto">
            <a:xfrm flipV="1">
              <a:off x="2403" y="2394"/>
              <a:ext cx="51" cy="5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Line 25"/>
            <p:cNvSpPr>
              <a:spLocks noChangeShapeType="1"/>
            </p:cNvSpPr>
            <p:nvPr/>
          </p:nvSpPr>
          <p:spPr bwMode="auto">
            <a:xfrm>
              <a:off x="2466" y="2394"/>
              <a:ext cx="204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Line 26"/>
            <p:cNvSpPr>
              <a:spLocks noChangeShapeType="1"/>
            </p:cNvSpPr>
            <p:nvPr/>
          </p:nvSpPr>
          <p:spPr bwMode="auto">
            <a:xfrm>
              <a:off x="2658" y="2394"/>
              <a:ext cx="1" cy="230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Line 27"/>
            <p:cNvSpPr>
              <a:spLocks noChangeShapeType="1"/>
            </p:cNvSpPr>
            <p:nvPr/>
          </p:nvSpPr>
          <p:spPr bwMode="auto">
            <a:xfrm>
              <a:off x="2658" y="2624"/>
              <a:ext cx="165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Line 28"/>
            <p:cNvSpPr>
              <a:spLocks noChangeShapeType="1"/>
            </p:cNvSpPr>
            <p:nvPr/>
          </p:nvSpPr>
          <p:spPr bwMode="auto">
            <a:xfrm>
              <a:off x="2823" y="2624"/>
              <a:ext cx="1" cy="26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Line 29"/>
            <p:cNvSpPr>
              <a:spLocks noChangeShapeType="1"/>
            </p:cNvSpPr>
            <p:nvPr/>
          </p:nvSpPr>
          <p:spPr bwMode="auto">
            <a:xfrm>
              <a:off x="2823" y="2891"/>
              <a:ext cx="434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Line 30"/>
            <p:cNvSpPr>
              <a:spLocks noChangeShapeType="1"/>
            </p:cNvSpPr>
            <p:nvPr/>
          </p:nvSpPr>
          <p:spPr bwMode="auto">
            <a:xfrm>
              <a:off x="3257" y="2891"/>
              <a:ext cx="1" cy="5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Line 31"/>
            <p:cNvSpPr>
              <a:spLocks noChangeShapeType="1"/>
            </p:cNvSpPr>
            <p:nvPr/>
          </p:nvSpPr>
          <p:spPr bwMode="auto">
            <a:xfrm flipH="1">
              <a:off x="2900" y="2942"/>
              <a:ext cx="344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Line 32"/>
            <p:cNvSpPr>
              <a:spLocks noChangeShapeType="1"/>
            </p:cNvSpPr>
            <p:nvPr/>
          </p:nvSpPr>
          <p:spPr bwMode="auto">
            <a:xfrm>
              <a:off x="2900" y="2955"/>
              <a:ext cx="13" cy="6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Line 33"/>
            <p:cNvSpPr>
              <a:spLocks noChangeShapeType="1"/>
            </p:cNvSpPr>
            <p:nvPr/>
          </p:nvSpPr>
          <p:spPr bwMode="auto">
            <a:xfrm flipH="1">
              <a:off x="2390" y="3019"/>
              <a:ext cx="523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Line 34"/>
            <p:cNvSpPr>
              <a:spLocks noChangeShapeType="1"/>
            </p:cNvSpPr>
            <p:nvPr/>
          </p:nvSpPr>
          <p:spPr bwMode="auto">
            <a:xfrm>
              <a:off x="1484" y="3172"/>
              <a:ext cx="1824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Line 35"/>
            <p:cNvSpPr>
              <a:spLocks noChangeShapeType="1"/>
            </p:cNvSpPr>
            <p:nvPr/>
          </p:nvSpPr>
          <p:spPr bwMode="auto">
            <a:xfrm>
              <a:off x="1484" y="3184"/>
              <a:ext cx="1" cy="14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Line 36"/>
            <p:cNvSpPr>
              <a:spLocks noChangeShapeType="1"/>
            </p:cNvSpPr>
            <p:nvPr/>
          </p:nvSpPr>
          <p:spPr bwMode="auto">
            <a:xfrm flipH="1">
              <a:off x="1293" y="3325"/>
              <a:ext cx="191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Line 37"/>
            <p:cNvSpPr>
              <a:spLocks noChangeShapeType="1"/>
            </p:cNvSpPr>
            <p:nvPr/>
          </p:nvSpPr>
          <p:spPr bwMode="auto">
            <a:xfrm>
              <a:off x="1293" y="3325"/>
              <a:ext cx="1" cy="19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Line 38"/>
            <p:cNvSpPr>
              <a:spLocks noChangeShapeType="1"/>
            </p:cNvSpPr>
            <p:nvPr/>
          </p:nvSpPr>
          <p:spPr bwMode="auto">
            <a:xfrm>
              <a:off x="1293" y="3516"/>
              <a:ext cx="2283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9" name="Line 39"/>
            <p:cNvSpPr>
              <a:spLocks noChangeShapeType="1"/>
            </p:cNvSpPr>
            <p:nvPr/>
          </p:nvSpPr>
          <p:spPr bwMode="auto">
            <a:xfrm flipV="1">
              <a:off x="3576" y="3325"/>
              <a:ext cx="1" cy="19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0" name="Line 40"/>
            <p:cNvSpPr>
              <a:spLocks noChangeShapeType="1"/>
            </p:cNvSpPr>
            <p:nvPr/>
          </p:nvSpPr>
          <p:spPr bwMode="auto">
            <a:xfrm flipH="1">
              <a:off x="3321" y="3325"/>
              <a:ext cx="242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1" name="Line 41"/>
            <p:cNvSpPr>
              <a:spLocks noChangeShapeType="1"/>
            </p:cNvSpPr>
            <p:nvPr/>
          </p:nvSpPr>
          <p:spPr bwMode="auto">
            <a:xfrm>
              <a:off x="3308" y="3172"/>
              <a:ext cx="1" cy="153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2" name="Arc 42"/>
            <p:cNvSpPr>
              <a:spLocks/>
            </p:cNvSpPr>
            <p:nvPr/>
          </p:nvSpPr>
          <p:spPr bwMode="auto">
            <a:xfrm>
              <a:off x="2272" y="2701"/>
              <a:ext cx="133" cy="166"/>
            </a:xfrm>
            <a:custGeom>
              <a:avLst/>
              <a:gdLst>
                <a:gd name="T0" fmla="*/ 0 w 17356"/>
                <a:gd name="T1" fmla="*/ 0 h 21600"/>
                <a:gd name="T2" fmla="*/ 0 w 17356"/>
                <a:gd name="T3" fmla="*/ 0 h 21600"/>
                <a:gd name="T4" fmla="*/ 0 w 17356"/>
                <a:gd name="T5" fmla="*/ 0 h 21600"/>
                <a:gd name="T6" fmla="*/ 0 60000 65536"/>
                <a:gd name="T7" fmla="*/ 0 60000 65536"/>
                <a:gd name="T8" fmla="*/ 0 60000 65536"/>
                <a:gd name="T9" fmla="*/ 0 w 17356"/>
                <a:gd name="T10" fmla="*/ 0 h 21600"/>
                <a:gd name="T11" fmla="*/ 17356 w 1735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56" h="21600" fill="none" extrusionOk="0">
                  <a:moveTo>
                    <a:pt x="17356" y="19780"/>
                  </a:moveTo>
                  <a:cubicBezTo>
                    <a:pt x="14620" y="20980"/>
                    <a:pt x="11665" y="21599"/>
                    <a:pt x="8678" y="21600"/>
                  </a:cubicBezTo>
                  <a:cubicBezTo>
                    <a:pt x="5690" y="21600"/>
                    <a:pt x="2735" y="20980"/>
                    <a:pt x="-1" y="19780"/>
                  </a:cubicBezTo>
                </a:path>
                <a:path w="17356" h="21600" stroke="0" extrusionOk="0">
                  <a:moveTo>
                    <a:pt x="17356" y="19780"/>
                  </a:moveTo>
                  <a:cubicBezTo>
                    <a:pt x="14620" y="20980"/>
                    <a:pt x="11665" y="21599"/>
                    <a:pt x="8678" y="21600"/>
                  </a:cubicBezTo>
                  <a:cubicBezTo>
                    <a:pt x="5690" y="21600"/>
                    <a:pt x="2735" y="20980"/>
                    <a:pt x="-1" y="19780"/>
                  </a:cubicBezTo>
                  <a:lnTo>
                    <a:pt x="867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3" name="Line 43"/>
            <p:cNvSpPr>
              <a:spLocks noChangeShapeType="1"/>
            </p:cNvSpPr>
            <p:nvPr/>
          </p:nvSpPr>
          <p:spPr bwMode="auto">
            <a:xfrm flipV="1">
              <a:off x="2339" y="2777"/>
              <a:ext cx="1" cy="280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4" name="Line 44"/>
            <p:cNvSpPr>
              <a:spLocks noChangeShapeType="1"/>
            </p:cNvSpPr>
            <p:nvPr/>
          </p:nvSpPr>
          <p:spPr bwMode="auto">
            <a:xfrm>
              <a:off x="2020" y="3070"/>
              <a:ext cx="63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5" name="Line 45"/>
            <p:cNvSpPr>
              <a:spLocks noChangeShapeType="1"/>
            </p:cNvSpPr>
            <p:nvPr/>
          </p:nvSpPr>
          <p:spPr bwMode="auto">
            <a:xfrm>
              <a:off x="1178" y="2038"/>
              <a:ext cx="166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6" name="Line 46"/>
            <p:cNvSpPr>
              <a:spLocks noChangeShapeType="1"/>
            </p:cNvSpPr>
            <p:nvPr/>
          </p:nvSpPr>
          <p:spPr bwMode="auto">
            <a:xfrm>
              <a:off x="1344" y="2012"/>
              <a:ext cx="255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7" name="Line 47"/>
            <p:cNvSpPr>
              <a:spLocks noChangeShapeType="1"/>
            </p:cNvSpPr>
            <p:nvPr/>
          </p:nvSpPr>
          <p:spPr bwMode="auto">
            <a:xfrm>
              <a:off x="3168" y="2331"/>
              <a:ext cx="255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8" name="Line 48"/>
            <p:cNvSpPr>
              <a:spLocks noChangeShapeType="1"/>
            </p:cNvSpPr>
            <p:nvPr/>
          </p:nvSpPr>
          <p:spPr bwMode="auto">
            <a:xfrm>
              <a:off x="3168" y="2241"/>
              <a:ext cx="255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9" name="Line 49"/>
            <p:cNvSpPr>
              <a:spLocks noChangeShapeType="1"/>
            </p:cNvSpPr>
            <p:nvPr/>
          </p:nvSpPr>
          <p:spPr bwMode="auto">
            <a:xfrm>
              <a:off x="3180" y="2038"/>
              <a:ext cx="255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0" name="Line 50"/>
            <p:cNvSpPr>
              <a:spLocks noChangeShapeType="1"/>
            </p:cNvSpPr>
            <p:nvPr/>
          </p:nvSpPr>
          <p:spPr bwMode="auto">
            <a:xfrm>
              <a:off x="3180" y="1948"/>
              <a:ext cx="255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1" name="Line 51"/>
            <p:cNvSpPr>
              <a:spLocks noChangeShapeType="1"/>
            </p:cNvSpPr>
            <p:nvPr/>
          </p:nvSpPr>
          <p:spPr bwMode="auto">
            <a:xfrm>
              <a:off x="1344" y="2076"/>
              <a:ext cx="255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2" name="Line 52"/>
            <p:cNvSpPr>
              <a:spLocks noChangeShapeType="1"/>
            </p:cNvSpPr>
            <p:nvPr/>
          </p:nvSpPr>
          <p:spPr bwMode="auto">
            <a:xfrm>
              <a:off x="1625" y="2038"/>
              <a:ext cx="49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3" name="Line 53"/>
            <p:cNvSpPr>
              <a:spLocks noChangeShapeType="1"/>
            </p:cNvSpPr>
            <p:nvPr/>
          </p:nvSpPr>
          <p:spPr bwMode="auto">
            <a:xfrm>
              <a:off x="2122" y="2038"/>
              <a:ext cx="1" cy="24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4" name="Line 54"/>
            <p:cNvSpPr>
              <a:spLocks noChangeShapeType="1"/>
            </p:cNvSpPr>
            <p:nvPr/>
          </p:nvSpPr>
          <p:spPr bwMode="auto">
            <a:xfrm>
              <a:off x="2122" y="2280"/>
              <a:ext cx="1046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5" name="Line 55"/>
            <p:cNvSpPr>
              <a:spLocks noChangeShapeType="1"/>
            </p:cNvSpPr>
            <p:nvPr/>
          </p:nvSpPr>
          <p:spPr bwMode="auto">
            <a:xfrm>
              <a:off x="2607" y="1987"/>
              <a:ext cx="573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6" name="Line 56"/>
            <p:cNvSpPr>
              <a:spLocks noChangeShapeType="1"/>
            </p:cNvSpPr>
            <p:nvPr/>
          </p:nvSpPr>
          <p:spPr bwMode="auto">
            <a:xfrm flipH="1" flipV="1">
              <a:off x="2505" y="1885"/>
              <a:ext cx="89" cy="89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7" name="Line 57"/>
            <p:cNvSpPr>
              <a:spLocks noChangeShapeType="1"/>
            </p:cNvSpPr>
            <p:nvPr/>
          </p:nvSpPr>
          <p:spPr bwMode="auto">
            <a:xfrm flipH="1">
              <a:off x="2339" y="1885"/>
              <a:ext cx="166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8" name="Line 58"/>
            <p:cNvSpPr>
              <a:spLocks noChangeShapeType="1"/>
            </p:cNvSpPr>
            <p:nvPr/>
          </p:nvSpPr>
          <p:spPr bwMode="auto">
            <a:xfrm flipH="1">
              <a:off x="2262" y="1897"/>
              <a:ext cx="64" cy="5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9" name="Line 59"/>
            <p:cNvSpPr>
              <a:spLocks noChangeShapeType="1"/>
            </p:cNvSpPr>
            <p:nvPr/>
          </p:nvSpPr>
          <p:spPr bwMode="auto">
            <a:xfrm>
              <a:off x="2275" y="1961"/>
              <a:ext cx="102" cy="10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0" name="Line 60"/>
            <p:cNvSpPr>
              <a:spLocks noChangeShapeType="1"/>
            </p:cNvSpPr>
            <p:nvPr/>
          </p:nvSpPr>
          <p:spPr bwMode="auto">
            <a:xfrm>
              <a:off x="2377" y="2063"/>
              <a:ext cx="115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1" name="Line 61"/>
            <p:cNvSpPr>
              <a:spLocks noChangeShapeType="1"/>
            </p:cNvSpPr>
            <p:nvPr/>
          </p:nvSpPr>
          <p:spPr bwMode="auto">
            <a:xfrm>
              <a:off x="1612" y="2012"/>
              <a:ext cx="1" cy="5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2" name="Line 62"/>
            <p:cNvSpPr>
              <a:spLocks noChangeShapeType="1"/>
            </p:cNvSpPr>
            <p:nvPr/>
          </p:nvSpPr>
          <p:spPr bwMode="auto">
            <a:xfrm>
              <a:off x="1344" y="2012"/>
              <a:ext cx="1" cy="6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3" name="Line 63"/>
            <p:cNvSpPr>
              <a:spLocks noChangeShapeType="1"/>
            </p:cNvSpPr>
            <p:nvPr/>
          </p:nvSpPr>
          <p:spPr bwMode="auto">
            <a:xfrm>
              <a:off x="3180" y="1948"/>
              <a:ext cx="1" cy="90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4" name="Line 64"/>
            <p:cNvSpPr>
              <a:spLocks noChangeShapeType="1"/>
            </p:cNvSpPr>
            <p:nvPr/>
          </p:nvSpPr>
          <p:spPr bwMode="auto">
            <a:xfrm>
              <a:off x="3168" y="2241"/>
              <a:ext cx="1" cy="90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5" name="Line 65"/>
            <p:cNvSpPr>
              <a:spLocks noChangeShapeType="1"/>
            </p:cNvSpPr>
            <p:nvPr/>
          </p:nvSpPr>
          <p:spPr bwMode="auto">
            <a:xfrm>
              <a:off x="3423" y="2241"/>
              <a:ext cx="1" cy="90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6" name="Line 66"/>
            <p:cNvSpPr>
              <a:spLocks noChangeShapeType="1"/>
            </p:cNvSpPr>
            <p:nvPr/>
          </p:nvSpPr>
          <p:spPr bwMode="auto">
            <a:xfrm>
              <a:off x="3448" y="1948"/>
              <a:ext cx="1" cy="90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7" name="Line 67"/>
            <p:cNvSpPr>
              <a:spLocks noChangeShapeType="1"/>
            </p:cNvSpPr>
            <p:nvPr/>
          </p:nvSpPr>
          <p:spPr bwMode="auto">
            <a:xfrm>
              <a:off x="3448" y="1999"/>
              <a:ext cx="204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8" name="Line 68"/>
            <p:cNvSpPr>
              <a:spLocks noChangeShapeType="1"/>
            </p:cNvSpPr>
            <p:nvPr/>
          </p:nvSpPr>
          <p:spPr bwMode="auto">
            <a:xfrm>
              <a:off x="3423" y="2292"/>
              <a:ext cx="523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9" name="Line 69"/>
            <p:cNvSpPr>
              <a:spLocks noChangeShapeType="1"/>
            </p:cNvSpPr>
            <p:nvPr/>
          </p:nvSpPr>
          <p:spPr bwMode="auto">
            <a:xfrm flipV="1">
              <a:off x="2250" y="2420"/>
              <a:ext cx="51" cy="5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0" name="Line 70"/>
            <p:cNvSpPr>
              <a:spLocks noChangeShapeType="1"/>
            </p:cNvSpPr>
            <p:nvPr/>
          </p:nvSpPr>
          <p:spPr bwMode="auto">
            <a:xfrm flipV="1">
              <a:off x="2301" y="2241"/>
              <a:ext cx="1" cy="179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1" name="Line 71"/>
            <p:cNvSpPr>
              <a:spLocks noChangeShapeType="1"/>
            </p:cNvSpPr>
            <p:nvPr/>
          </p:nvSpPr>
          <p:spPr bwMode="auto">
            <a:xfrm flipV="1">
              <a:off x="2339" y="2241"/>
              <a:ext cx="1" cy="179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2" name="Line 72"/>
            <p:cNvSpPr>
              <a:spLocks noChangeShapeType="1"/>
            </p:cNvSpPr>
            <p:nvPr/>
          </p:nvSpPr>
          <p:spPr bwMode="auto">
            <a:xfrm flipH="1" flipV="1">
              <a:off x="2352" y="2420"/>
              <a:ext cx="51" cy="5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3" name="Arc 73"/>
            <p:cNvSpPr>
              <a:spLocks/>
            </p:cNvSpPr>
            <p:nvPr/>
          </p:nvSpPr>
          <p:spPr bwMode="auto">
            <a:xfrm>
              <a:off x="2230" y="2063"/>
              <a:ext cx="96" cy="18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4" name="Arc 74"/>
            <p:cNvSpPr>
              <a:spLocks/>
            </p:cNvSpPr>
            <p:nvPr/>
          </p:nvSpPr>
          <p:spPr bwMode="auto">
            <a:xfrm>
              <a:off x="2237" y="2069"/>
              <a:ext cx="96" cy="18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 w="20638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5" name="Line 75"/>
            <p:cNvSpPr>
              <a:spLocks noChangeShapeType="1"/>
            </p:cNvSpPr>
            <p:nvPr/>
          </p:nvSpPr>
          <p:spPr bwMode="auto">
            <a:xfrm>
              <a:off x="872" y="3681"/>
              <a:ext cx="3290" cy="1"/>
            </a:xfrm>
            <a:prstGeom prst="line">
              <a:avLst/>
            </a:prstGeom>
            <a:noFill/>
            <a:ln w="809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6" name="Arc 76"/>
            <p:cNvSpPr>
              <a:spLocks/>
            </p:cNvSpPr>
            <p:nvPr/>
          </p:nvSpPr>
          <p:spPr bwMode="auto">
            <a:xfrm>
              <a:off x="2308" y="687"/>
              <a:ext cx="164" cy="204"/>
            </a:xfrm>
            <a:custGeom>
              <a:avLst/>
              <a:gdLst>
                <a:gd name="T0" fmla="*/ 0 w 17400"/>
                <a:gd name="T1" fmla="*/ 0 h 21600"/>
                <a:gd name="T2" fmla="*/ 0 w 17400"/>
                <a:gd name="T3" fmla="*/ 0 h 21600"/>
                <a:gd name="T4" fmla="*/ 0 w 17400"/>
                <a:gd name="T5" fmla="*/ 0 h 21600"/>
                <a:gd name="T6" fmla="*/ 0 60000 65536"/>
                <a:gd name="T7" fmla="*/ 0 60000 65536"/>
                <a:gd name="T8" fmla="*/ 0 60000 65536"/>
                <a:gd name="T9" fmla="*/ 0 w 17400"/>
                <a:gd name="T10" fmla="*/ 0 h 21600"/>
                <a:gd name="T11" fmla="*/ 17400 w 174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400" h="21600" fill="none" extrusionOk="0">
                  <a:moveTo>
                    <a:pt x="17399" y="19770"/>
                  </a:moveTo>
                  <a:cubicBezTo>
                    <a:pt x="14658" y="20976"/>
                    <a:pt x="11695" y="21599"/>
                    <a:pt x="8700" y="21600"/>
                  </a:cubicBezTo>
                  <a:cubicBezTo>
                    <a:pt x="5704" y="21600"/>
                    <a:pt x="2741" y="20976"/>
                    <a:pt x="0" y="19770"/>
                  </a:cubicBezTo>
                </a:path>
                <a:path w="17400" h="21600" stroke="0" extrusionOk="0">
                  <a:moveTo>
                    <a:pt x="17399" y="19770"/>
                  </a:moveTo>
                  <a:cubicBezTo>
                    <a:pt x="14658" y="20976"/>
                    <a:pt x="11695" y="21599"/>
                    <a:pt x="8700" y="21600"/>
                  </a:cubicBezTo>
                  <a:cubicBezTo>
                    <a:pt x="5704" y="21600"/>
                    <a:pt x="2741" y="20976"/>
                    <a:pt x="0" y="19770"/>
                  </a:cubicBezTo>
                  <a:lnTo>
                    <a:pt x="870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7" name="Line 77"/>
            <p:cNvSpPr>
              <a:spLocks noChangeShapeType="1"/>
            </p:cNvSpPr>
            <p:nvPr/>
          </p:nvSpPr>
          <p:spPr bwMode="auto">
            <a:xfrm flipV="1">
              <a:off x="2390" y="789"/>
              <a:ext cx="1" cy="357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8" name="Rectangle 78"/>
            <p:cNvSpPr>
              <a:spLocks noChangeArrowheads="1"/>
            </p:cNvSpPr>
            <p:nvPr/>
          </p:nvSpPr>
          <p:spPr bwMode="auto">
            <a:xfrm>
              <a:off x="2107" y="508"/>
              <a:ext cx="669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200">
                  <a:solidFill>
                    <a:srgbClr val="000000"/>
                  </a:solidFill>
                  <a:latin typeface="New York" charset="0"/>
                </a:rPr>
                <a:t>Exhaust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12369" name="Rectangle 79"/>
            <p:cNvSpPr>
              <a:spLocks noChangeArrowheads="1"/>
            </p:cNvSpPr>
            <p:nvPr/>
          </p:nvSpPr>
          <p:spPr bwMode="auto">
            <a:xfrm>
              <a:off x="2096" y="1504"/>
              <a:ext cx="729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200">
                  <a:solidFill>
                    <a:srgbClr val="000000"/>
                  </a:solidFill>
                  <a:latin typeface="New York" charset="0"/>
                </a:rPr>
                <a:t>Chimney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12370" name="Rectangle 80"/>
            <p:cNvSpPr>
              <a:spLocks noChangeArrowheads="1"/>
            </p:cNvSpPr>
            <p:nvPr/>
          </p:nvSpPr>
          <p:spPr bwMode="auto">
            <a:xfrm>
              <a:off x="605" y="1950"/>
              <a:ext cx="515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200">
                  <a:solidFill>
                    <a:srgbClr val="000000"/>
                  </a:solidFill>
                  <a:latin typeface="New York" charset="0"/>
                </a:rPr>
                <a:t>Igniter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12371" name="Rectangle 81"/>
            <p:cNvSpPr>
              <a:spLocks noChangeArrowheads="1"/>
            </p:cNvSpPr>
            <p:nvPr/>
          </p:nvSpPr>
          <p:spPr bwMode="auto">
            <a:xfrm>
              <a:off x="709" y="2890"/>
              <a:ext cx="853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200">
                  <a:solidFill>
                    <a:srgbClr val="000000"/>
                  </a:solidFill>
                  <a:latin typeface="New York" charset="0"/>
                </a:rPr>
                <a:t>Hydrogen 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12372" name="Rectangle 82"/>
            <p:cNvSpPr>
              <a:spLocks noChangeArrowheads="1"/>
            </p:cNvSpPr>
            <p:nvPr/>
          </p:nvSpPr>
          <p:spPr bwMode="auto">
            <a:xfrm>
              <a:off x="709" y="3096"/>
              <a:ext cx="35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200">
                  <a:solidFill>
                    <a:srgbClr val="000000"/>
                  </a:solidFill>
                  <a:latin typeface="New York" charset="0"/>
                </a:rPr>
                <a:t>Inlet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12373" name="Rectangle 83"/>
            <p:cNvSpPr>
              <a:spLocks noChangeArrowheads="1"/>
            </p:cNvSpPr>
            <p:nvPr/>
          </p:nvSpPr>
          <p:spPr bwMode="auto">
            <a:xfrm>
              <a:off x="3354" y="2865"/>
              <a:ext cx="689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200">
                  <a:solidFill>
                    <a:srgbClr val="000000"/>
                  </a:solidFill>
                  <a:latin typeface="New York" charset="0"/>
                </a:rPr>
                <a:t>Column 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12374" name="Rectangle 84"/>
            <p:cNvSpPr>
              <a:spLocks noChangeArrowheads="1"/>
            </p:cNvSpPr>
            <p:nvPr/>
          </p:nvSpPr>
          <p:spPr bwMode="auto">
            <a:xfrm>
              <a:off x="3354" y="3070"/>
              <a:ext cx="625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200">
                  <a:solidFill>
                    <a:srgbClr val="000000"/>
                  </a:solidFill>
                  <a:latin typeface="New York" charset="0"/>
                </a:rPr>
                <a:t>Effluent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12375" name="Rectangle 85"/>
            <p:cNvSpPr>
              <a:spLocks noChangeArrowheads="1"/>
            </p:cNvSpPr>
            <p:nvPr/>
          </p:nvSpPr>
          <p:spPr bwMode="auto">
            <a:xfrm>
              <a:off x="3964" y="2205"/>
              <a:ext cx="1644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200">
                  <a:solidFill>
                    <a:srgbClr val="000000"/>
                  </a:solidFill>
                  <a:latin typeface="New York" charset="0"/>
                </a:rPr>
                <a:t>Polarizing Electrode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12376" name="Rectangle 86"/>
            <p:cNvSpPr>
              <a:spLocks noChangeArrowheads="1"/>
            </p:cNvSpPr>
            <p:nvPr/>
          </p:nvSpPr>
          <p:spPr bwMode="auto">
            <a:xfrm>
              <a:off x="3678" y="1858"/>
              <a:ext cx="1563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200">
                  <a:solidFill>
                    <a:srgbClr val="000000"/>
                  </a:solidFill>
                  <a:latin typeface="New York" charset="0"/>
                </a:rPr>
                <a:t>Collector Electrode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12377" name="Rectangle 87"/>
            <p:cNvSpPr>
              <a:spLocks noChangeArrowheads="1"/>
            </p:cNvSpPr>
            <p:nvPr/>
          </p:nvSpPr>
          <p:spPr bwMode="auto">
            <a:xfrm>
              <a:off x="835" y="3729"/>
              <a:ext cx="1" cy="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en-US" sz="1900">
                <a:solidFill>
                  <a:srgbClr val="000000"/>
                </a:solidFill>
                <a:latin typeface="New York" charset="0"/>
              </a:endParaRPr>
            </a:p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88" name="Slide Number Placeholder 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EFEDB-F0F1-474D-8AC5-138D23D9BB5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2293" name="Rectangle 88"/>
          <p:cNvSpPr>
            <a:spLocks noChangeArrowheads="1"/>
          </p:cNvSpPr>
          <p:nvPr/>
        </p:nvSpPr>
        <p:spPr bwMode="auto">
          <a:xfrm>
            <a:off x="1143000" y="228600"/>
            <a:ext cx="739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Flame Ionization Detector </a:t>
            </a:r>
            <a:endParaRPr lang="en-US" sz="2800"/>
          </a:p>
        </p:txBody>
      </p:sp>
      <p:sp>
        <p:nvSpPr>
          <p:cNvPr id="12294" name="TextBox 90"/>
          <p:cNvSpPr txBox="1">
            <a:spLocks noChangeArrowheads="1"/>
          </p:cNvSpPr>
          <p:nvPr/>
        </p:nvSpPr>
        <p:spPr bwMode="auto">
          <a:xfrm>
            <a:off x="1143000" y="838200"/>
            <a:ext cx="7696200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Column effluent is passed through a H2-Air flame – Produces ions and electrons</a:t>
            </a:r>
          </a:p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Charged particles are accelerated by voltage applied between jet and collector– results in current </a:t>
            </a:r>
          </a:p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Number of ions depends on number of reduced (methylene) carbons in molecule</a:t>
            </a:r>
          </a:p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– one molecule of ethane gives twice the signal of one molecule of methane</a:t>
            </a:r>
          </a:p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– less sensitive for non-hydrocarbon groups</a:t>
            </a:r>
          </a:p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– insensitive to H</a:t>
            </a:r>
            <a:r>
              <a:rPr lang="en-US" sz="22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O, CO</a:t>
            </a:r>
            <a:r>
              <a:rPr lang="en-US" sz="22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, SO</a:t>
            </a:r>
            <a:r>
              <a:rPr lang="en-US" sz="2200" baseline="-25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other noncombustibles</a:t>
            </a:r>
          </a:p>
          <a:p>
            <a:endParaRPr lang="en-US" sz="22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High sensitivity, </a:t>
            </a:r>
          </a:p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low noise, </a:t>
            </a:r>
          </a:p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destructive</a:t>
            </a:r>
          </a:p>
          <a:p>
            <a:endParaRPr lang="en-US" sz="2200">
              <a:latin typeface="Times New Roman" pitchFamily="18" charset="0"/>
              <a:cs typeface="Times New Roman" pitchFamily="18" charset="0"/>
            </a:endParaRPr>
          </a:p>
          <a:p>
            <a:endParaRPr lang="en-US" sz="2200">
              <a:latin typeface="Times New Roman" pitchFamily="18" charset="0"/>
              <a:cs typeface="Times New Roman" pitchFamily="18" charset="0"/>
            </a:endParaRPr>
          </a:p>
          <a:p>
            <a:endParaRPr lang="en-US" sz="2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Thermal Conductivity Basics</a:t>
            </a:r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705C1-9FDC-4311-81FB-63CAD08B296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4117975" y="4606925"/>
            <a:ext cx="260508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403225">
              <a:buClr>
                <a:srgbClr val="104160"/>
              </a:buClr>
              <a:buSzPct val="90000"/>
              <a:buFont typeface="Monotype Sorts" pitchFamily="2" charset="2"/>
              <a:buNone/>
            </a:pPr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4117975" y="4887913"/>
            <a:ext cx="29860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403225">
              <a:buClr>
                <a:srgbClr val="104160"/>
              </a:buClr>
              <a:buSzPct val="90000"/>
              <a:buFont typeface="Monotype Sorts" pitchFamily="2" charset="2"/>
              <a:buNone/>
            </a:pPr>
            <a:endParaRPr lang="en-US" sz="2200">
              <a:latin typeface="Times New Roman" pitchFamily="18" charset="0"/>
            </a:endParaRP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4117975" y="5178425"/>
            <a:ext cx="292735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403225">
              <a:buClr>
                <a:srgbClr val="104160"/>
              </a:buClr>
              <a:buSzPct val="90000"/>
              <a:buFont typeface="Monotype Sorts" pitchFamily="2" charset="2"/>
              <a:buNone/>
            </a:pPr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4117975" y="4344988"/>
            <a:ext cx="318293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403225">
              <a:buClr>
                <a:srgbClr val="104160"/>
              </a:buClr>
              <a:buSzPct val="90000"/>
              <a:buFont typeface="Monotype Sorts" pitchFamily="2" charset="2"/>
              <a:buNone/>
            </a:pPr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13320" name="Text Box 11"/>
          <p:cNvSpPr txBox="1">
            <a:spLocks noChangeArrowheads="1"/>
          </p:cNvSpPr>
          <p:nvPr/>
        </p:nvSpPr>
        <p:spPr bwMode="auto">
          <a:xfrm>
            <a:off x="1066800" y="5486400"/>
            <a:ext cx="518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403225">
              <a:buClr>
                <a:srgbClr val="104160"/>
              </a:buClr>
              <a:buSzPct val="90000"/>
              <a:buFont typeface="Monotype Sort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A heated filament is cooled by the flow of carrier gas        .</a:t>
            </a:r>
            <a:endParaRPr lang="en-US" sz="1600"/>
          </a:p>
        </p:txBody>
      </p:sp>
      <p:pic>
        <p:nvPicPr>
          <p:cNvPr id="13321" name="Picture 5" descr="tcd"/>
          <p:cNvPicPr>
            <a:picLocks noChangeAspect="1" noChangeArrowheads="1"/>
          </p:cNvPicPr>
          <p:nvPr/>
        </p:nvPicPr>
        <p:blipFill>
          <a:blip r:embed="rId2"/>
          <a:srcRect r="3030" b="13402"/>
          <a:stretch>
            <a:fillRect/>
          </a:stretch>
        </p:blipFill>
        <p:spPr bwMode="auto">
          <a:xfrm>
            <a:off x="4800600" y="1295400"/>
            <a:ext cx="4343400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Cube 57"/>
          <p:cNvSpPr/>
          <p:nvPr/>
        </p:nvSpPr>
        <p:spPr>
          <a:xfrm>
            <a:off x="1676400" y="3733800"/>
            <a:ext cx="1600200" cy="1447800"/>
          </a:xfrm>
          <a:prstGeom prst="cub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Can 58"/>
          <p:cNvSpPr/>
          <p:nvPr/>
        </p:nvSpPr>
        <p:spPr>
          <a:xfrm>
            <a:off x="2057400" y="4114800"/>
            <a:ext cx="76200" cy="838200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Can 59"/>
          <p:cNvSpPr/>
          <p:nvPr/>
        </p:nvSpPr>
        <p:spPr>
          <a:xfrm>
            <a:off x="2438400" y="4114800"/>
            <a:ext cx="76200" cy="457200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Can 60"/>
          <p:cNvSpPr/>
          <p:nvPr/>
        </p:nvSpPr>
        <p:spPr>
          <a:xfrm flipH="1">
            <a:off x="2438400" y="3810000"/>
            <a:ext cx="76200" cy="228600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Can 61"/>
          <p:cNvSpPr/>
          <p:nvPr/>
        </p:nvSpPr>
        <p:spPr>
          <a:xfrm flipH="1">
            <a:off x="2057400" y="3810000"/>
            <a:ext cx="76200" cy="228600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2017713" y="3452813"/>
            <a:ext cx="69850" cy="327025"/>
          </a:xfrm>
          <a:custGeom>
            <a:avLst/>
            <a:gdLst>
              <a:gd name="connsiteX0" fmla="*/ 70994 w 70994"/>
              <a:gd name="connsiteY0" fmla="*/ 327546 h 327546"/>
              <a:gd name="connsiteX1" fmla="*/ 30051 w 70994"/>
              <a:gd name="connsiteY1" fmla="*/ 286603 h 327546"/>
              <a:gd name="connsiteX2" fmla="*/ 16403 w 70994"/>
              <a:gd name="connsiteY2" fmla="*/ 136477 h 327546"/>
              <a:gd name="connsiteX3" fmla="*/ 2756 w 70994"/>
              <a:gd name="connsiteY3" fmla="*/ 81886 h 327546"/>
              <a:gd name="connsiteX4" fmla="*/ 30051 w 70994"/>
              <a:gd name="connsiteY4" fmla="*/ 0 h 327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994" h="327546">
                <a:moveTo>
                  <a:pt x="70994" y="327546"/>
                </a:moveTo>
                <a:cubicBezTo>
                  <a:pt x="57346" y="313898"/>
                  <a:pt x="35353" y="305161"/>
                  <a:pt x="30051" y="286603"/>
                </a:cubicBezTo>
                <a:cubicBezTo>
                  <a:pt x="16247" y="238288"/>
                  <a:pt x="23044" y="186285"/>
                  <a:pt x="16403" y="136477"/>
                </a:cubicBezTo>
                <a:cubicBezTo>
                  <a:pt x="13924" y="117885"/>
                  <a:pt x="7305" y="100083"/>
                  <a:pt x="2756" y="81886"/>
                </a:cubicBezTo>
                <a:cubicBezTo>
                  <a:pt x="17665" y="7338"/>
                  <a:pt x="0" y="30049"/>
                  <a:pt x="30051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2095500" y="3557588"/>
            <a:ext cx="33338" cy="250825"/>
          </a:xfrm>
          <a:custGeom>
            <a:avLst/>
            <a:gdLst>
              <a:gd name="connsiteX0" fmla="*/ 32851 w 32851"/>
              <a:gd name="connsiteY0" fmla="*/ 18609 h 250621"/>
              <a:gd name="connsiteX1" fmla="*/ 32851 w 32851"/>
              <a:gd name="connsiteY1" fmla="*/ 196030 h 250621"/>
              <a:gd name="connsiteX2" fmla="*/ 19203 w 32851"/>
              <a:gd name="connsiteY2" fmla="*/ 250621 h 250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851" h="250621">
                <a:moveTo>
                  <a:pt x="32851" y="18609"/>
                </a:moveTo>
                <a:cubicBezTo>
                  <a:pt x="0" y="117161"/>
                  <a:pt x="32851" y="0"/>
                  <a:pt x="32851" y="196030"/>
                </a:cubicBezTo>
                <a:cubicBezTo>
                  <a:pt x="32851" y="214787"/>
                  <a:pt x="19203" y="250621"/>
                  <a:pt x="19203" y="25062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2416175" y="3562350"/>
            <a:ext cx="55563" cy="258763"/>
          </a:xfrm>
          <a:custGeom>
            <a:avLst/>
            <a:gdLst>
              <a:gd name="connsiteX0" fmla="*/ 0 w 56084"/>
              <a:gd name="connsiteY0" fmla="*/ 0 h 259307"/>
              <a:gd name="connsiteX1" fmla="*/ 40943 w 56084"/>
              <a:gd name="connsiteY1" fmla="*/ 27295 h 259307"/>
              <a:gd name="connsiteX2" fmla="*/ 13647 w 56084"/>
              <a:gd name="connsiteY2" fmla="*/ 136477 h 259307"/>
              <a:gd name="connsiteX3" fmla="*/ 40943 w 56084"/>
              <a:gd name="connsiteY3" fmla="*/ 259307 h 259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084" h="259307">
                <a:moveTo>
                  <a:pt x="0" y="0"/>
                </a:moveTo>
                <a:cubicBezTo>
                  <a:pt x="13648" y="9098"/>
                  <a:pt x="36437" y="11524"/>
                  <a:pt x="40943" y="27295"/>
                </a:cubicBezTo>
                <a:cubicBezTo>
                  <a:pt x="46011" y="45032"/>
                  <a:pt x="21274" y="113596"/>
                  <a:pt x="13647" y="136477"/>
                </a:cubicBezTo>
                <a:cubicBezTo>
                  <a:pt x="56084" y="200132"/>
                  <a:pt x="40943" y="161018"/>
                  <a:pt x="40943" y="25930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2511425" y="3548063"/>
            <a:ext cx="68263" cy="300037"/>
          </a:xfrm>
          <a:custGeom>
            <a:avLst/>
            <a:gdLst>
              <a:gd name="connsiteX0" fmla="*/ 68239 w 68239"/>
              <a:gd name="connsiteY0" fmla="*/ 0 h 300251"/>
              <a:gd name="connsiteX1" fmla="*/ 54591 w 68239"/>
              <a:gd name="connsiteY1" fmla="*/ 122830 h 300251"/>
              <a:gd name="connsiteX2" fmla="*/ 40943 w 68239"/>
              <a:gd name="connsiteY2" fmla="*/ 191069 h 300251"/>
              <a:gd name="connsiteX3" fmla="*/ 13648 w 68239"/>
              <a:gd name="connsiteY3" fmla="*/ 232012 h 300251"/>
              <a:gd name="connsiteX4" fmla="*/ 0 w 68239"/>
              <a:gd name="connsiteY4" fmla="*/ 300251 h 300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39" h="300251">
                <a:moveTo>
                  <a:pt x="68239" y="0"/>
                </a:moveTo>
                <a:cubicBezTo>
                  <a:pt x="36394" y="95534"/>
                  <a:pt x="31845" y="54591"/>
                  <a:pt x="54591" y="122830"/>
                </a:cubicBezTo>
                <a:cubicBezTo>
                  <a:pt x="50042" y="145576"/>
                  <a:pt x="49088" y="169349"/>
                  <a:pt x="40943" y="191069"/>
                </a:cubicBezTo>
                <a:cubicBezTo>
                  <a:pt x="35184" y="206427"/>
                  <a:pt x="19407" y="216654"/>
                  <a:pt x="13648" y="232012"/>
                </a:cubicBezTo>
                <a:cubicBezTo>
                  <a:pt x="5503" y="253732"/>
                  <a:pt x="0" y="300251"/>
                  <a:pt x="0" y="30025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31" name="TextBox 66"/>
          <p:cNvSpPr txBox="1">
            <a:spLocks noChangeArrowheads="1"/>
          </p:cNvSpPr>
          <p:nvPr/>
        </p:nvSpPr>
        <p:spPr bwMode="auto">
          <a:xfrm>
            <a:off x="3124200" y="3429000"/>
            <a:ext cx="152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Metal block</a:t>
            </a:r>
          </a:p>
        </p:txBody>
      </p:sp>
      <p:sp>
        <p:nvSpPr>
          <p:cNvPr id="68" name="Can 67"/>
          <p:cNvSpPr/>
          <p:nvPr/>
        </p:nvSpPr>
        <p:spPr>
          <a:xfrm>
            <a:off x="2438400" y="4419600"/>
            <a:ext cx="1219200" cy="152400"/>
          </a:xfrm>
          <a:prstGeom prst="can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Can 68"/>
          <p:cNvSpPr/>
          <p:nvPr/>
        </p:nvSpPr>
        <p:spPr>
          <a:xfrm>
            <a:off x="1371600" y="4876800"/>
            <a:ext cx="2286000" cy="76200"/>
          </a:xfrm>
          <a:prstGeom prst="ca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34" name="TextBox 69"/>
          <p:cNvSpPr txBox="1">
            <a:spLocks noChangeArrowheads="1"/>
          </p:cNvSpPr>
          <p:nvPr/>
        </p:nvSpPr>
        <p:spPr bwMode="auto">
          <a:xfrm>
            <a:off x="3581400" y="4267200"/>
            <a:ext cx="892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Reference</a:t>
            </a:r>
          </a:p>
        </p:txBody>
      </p:sp>
      <p:sp>
        <p:nvSpPr>
          <p:cNvPr id="13335" name="TextBox 70"/>
          <p:cNvSpPr txBox="1">
            <a:spLocks noChangeArrowheads="1"/>
          </p:cNvSpPr>
          <p:nvPr/>
        </p:nvSpPr>
        <p:spPr bwMode="auto">
          <a:xfrm>
            <a:off x="3657600" y="4800600"/>
            <a:ext cx="6778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sample</a:t>
            </a:r>
          </a:p>
        </p:txBody>
      </p:sp>
      <p:sp>
        <p:nvSpPr>
          <p:cNvPr id="72" name="Can 71"/>
          <p:cNvSpPr/>
          <p:nvPr/>
        </p:nvSpPr>
        <p:spPr>
          <a:xfrm flipV="1">
            <a:off x="1371600" y="4419600"/>
            <a:ext cx="685800" cy="152400"/>
          </a:xfrm>
          <a:prstGeom prst="can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37" name="TextBox 72"/>
          <p:cNvSpPr txBox="1">
            <a:spLocks noChangeArrowheads="1"/>
          </p:cNvSpPr>
          <p:nvPr/>
        </p:nvSpPr>
        <p:spPr bwMode="auto">
          <a:xfrm>
            <a:off x="990600" y="3733800"/>
            <a:ext cx="914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Filament</a:t>
            </a:r>
          </a:p>
        </p:txBody>
      </p:sp>
      <p:cxnSp>
        <p:nvCxnSpPr>
          <p:cNvPr id="75" name="Elbow Connector 74"/>
          <p:cNvCxnSpPr/>
          <p:nvPr/>
        </p:nvCxnSpPr>
        <p:spPr>
          <a:xfrm>
            <a:off x="1371600" y="3962400"/>
            <a:ext cx="685800" cy="30480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/>
          <p:cNvCxnSpPr/>
          <p:nvPr/>
        </p:nvCxnSpPr>
        <p:spPr>
          <a:xfrm rot="10800000" flipV="1">
            <a:off x="3352800" y="3733800"/>
            <a:ext cx="533400" cy="381000"/>
          </a:xfrm>
          <a:prstGeom prst="bentConnector3">
            <a:avLst>
              <a:gd name="adj1" fmla="val -24201"/>
            </a:avLst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40" name="TextBox 79"/>
          <p:cNvSpPr txBox="1">
            <a:spLocks noChangeArrowheads="1"/>
          </p:cNvSpPr>
          <p:nvPr/>
        </p:nvSpPr>
        <p:spPr bwMode="auto">
          <a:xfrm>
            <a:off x="3505200" y="44958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Carrier gas</a:t>
            </a:r>
          </a:p>
        </p:txBody>
      </p:sp>
      <p:cxnSp>
        <p:nvCxnSpPr>
          <p:cNvPr id="82" name="Straight Arrow Connector 81"/>
          <p:cNvCxnSpPr>
            <a:endCxn id="13335" idx="1"/>
          </p:cNvCxnSpPr>
          <p:nvPr/>
        </p:nvCxnSpPr>
        <p:spPr>
          <a:xfrm rot="5400000">
            <a:off x="3626643" y="4755357"/>
            <a:ext cx="214313" cy="1524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10800000">
            <a:off x="3733800" y="4495800"/>
            <a:ext cx="152400" cy="762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43" name="TextBox 85"/>
          <p:cNvSpPr txBox="1">
            <a:spLocks noChangeArrowheads="1"/>
          </p:cNvSpPr>
          <p:nvPr/>
        </p:nvSpPr>
        <p:spPr bwMode="auto">
          <a:xfrm>
            <a:off x="1905000" y="48768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13344" name="TextBox 86"/>
          <p:cNvSpPr txBox="1">
            <a:spLocks noChangeArrowheads="1"/>
          </p:cNvSpPr>
          <p:nvPr/>
        </p:nvSpPr>
        <p:spPr bwMode="auto">
          <a:xfrm>
            <a:off x="2362200" y="45720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13345" name="TextBox 87"/>
          <p:cNvSpPr txBox="1">
            <a:spLocks noChangeArrowheads="1"/>
          </p:cNvSpPr>
          <p:nvPr/>
        </p:nvSpPr>
        <p:spPr bwMode="auto">
          <a:xfrm>
            <a:off x="1600200" y="3276600"/>
            <a:ext cx="1905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Leads to W.S. bridge</a:t>
            </a:r>
          </a:p>
        </p:txBody>
      </p:sp>
      <p:sp>
        <p:nvSpPr>
          <p:cNvPr id="13346" name="TextBox 89"/>
          <p:cNvSpPr txBox="1">
            <a:spLocks noChangeArrowheads="1"/>
          </p:cNvSpPr>
          <p:nvPr/>
        </p:nvSpPr>
        <p:spPr bwMode="auto">
          <a:xfrm>
            <a:off x="304800" y="449580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Carrier gas out</a:t>
            </a:r>
          </a:p>
        </p:txBody>
      </p:sp>
      <p:sp>
        <p:nvSpPr>
          <p:cNvPr id="13347" name="Rectangle 79"/>
          <p:cNvSpPr>
            <a:spLocks noChangeArrowheads="1"/>
          </p:cNvSpPr>
          <p:nvPr/>
        </p:nvSpPr>
        <p:spPr bwMode="auto">
          <a:xfrm>
            <a:off x="1752600" y="1143000"/>
            <a:ext cx="24384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 b="1"/>
              <a:t>katharometer</a:t>
            </a:r>
            <a:endParaRPr lang="en-US" sz="25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66050" cy="711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Thermal Conductivity Detector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568F2C-909D-42C2-AC45-8A298E2AF4E3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1066800" y="990600"/>
            <a:ext cx="7772400" cy="586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500">
                <a:latin typeface="Times New Roman" pitchFamily="18" charset="0"/>
              </a:rPr>
              <a:t>Principle: Electrical power is converted to heat in a resistant filament and the temperature climbs until heat power loss from the filament equals the electrical power input.</a:t>
            </a:r>
          </a:p>
          <a:p>
            <a:pPr eaLnBrk="1" hangingPunct="1">
              <a:spcBef>
                <a:spcPct val="50000"/>
              </a:spcBef>
            </a:pPr>
            <a:r>
              <a:rPr lang="en-US" sz="2500">
                <a:latin typeface="Times New Roman" pitchFamily="18" charset="0"/>
              </a:rPr>
              <a:t>The filament may loose heat by radiation to a cooler surface and by conduction to the molecules coming into contact with it.</a:t>
            </a:r>
          </a:p>
          <a:p>
            <a:pPr eaLnBrk="1" hangingPunct="1">
              <a:spcBef>
                <a:spcPct val="50000"/>
              </a:spcBef>
            </a:pPr>
            <a:r>
              <a:rPr lang="en-US" sz="2500">
                <a:latin typeface="Times New Roman" pitchFamily="18" charset="0"/>
              </a:rPr>
              <a:t>The ability of a colliding molecule to carry off heat depends on its thermal conductivity.  </a:t>
            </a:r>
          </a:p>
          <a:p>
            <a:pPr eaLnBrk="1" hangingPunct="1">
              <a:spcBef>
                <a:spcPct val="50000"/>
              </a:spcBef>
            </a:pPr>
            <a:r>
              <a:rPr lang="en-US" sz="2500">
                <a:latin typeface="Times New Roman" pitchFamily="18" charset="0"/>
              </a:rPr>
              <a:t>Hydrogen and helium have high thermal conductivity and therefore will be more efficient at “cooling” a heated filament than other gases will.</a:t>
            </a:r>
          </a:p>
          <a:p>
            <a:pPr eaLnBrk="1" hangingPunct="1">
              <a:spcBef>
                <a:spcPct val="50000"/>
              </a:spcBef>
            </a:pPr>
            <a:endParaRPr lang="en-US" sz="25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43000" y="1524000"/>
            <a:ext cx="73914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The detector contains two filaments: one exposed only to carrier gas, while the other is exposed to the carrier gas for sample analysis.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When the gas for the sample analysis is only carrier gas , the two filaments can be balanced.  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Instead of a direct measurement of filament temperature, the filament resistance, which is a function of temperature, is measured.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9906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1" hangingPunct="1"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Thermal Conductivity Detector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4A78E-8C9A-4B87-B2E2-D1AFF0151801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066800" y="228600"/>
            <a:ext cx="7620000" cy="775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</a:pPr>
            <a:r>
              <a:rPr lang="en-US" sz="4000" u="sng">
                <a:latin typeface="Times New Roman" pitchFamily="18" charset="0"/>
                <a:cs typeface="Times New Roman" pitchFamily="18" charset="0"/>
              </a:rPr>
              <a:t>Thermal Conductivity Detector 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Measures the changes of thermal conductivity due to the sample (mg).  Sample can be recovered. 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Heated filament is placed on the emerging gas stream. 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Amount of heat lost from filament by conduction to the detector walls depends on the thermal conductivity of gas phase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With in the cavity of metal block- coiled filament- Tunsten metal, Tungsten rhenium alloy, tungsten sheathed with gold.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Filament is heated to constant temp. but less than dull red, regulated by DC current 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Loss from filament to metal block is constant, when only carrier gas flows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Thermal conductivity of H &amp; He is 6-10 times greater than organic compounds</a:t>
            </a:r>
            <a:endParaRPr lang="en-US"/>
          </a:p>
          <a:p>
            <a:pPr>
              <a:spcBef>
                <a:spcPts val="600"/>
              </a:spcBef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600"/>
              </a:spcBef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35552-7D96-4C5B-8C26-9A35850A57A9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2594</TotalTime>
  <Words>1642</Words>
  <Application>Microsoft PowerPoint</Application>
  <PresentationFormat>On-screen Show (4:3)</PresentationFormat>
  <Paragraphs>205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Gill Sans MT</vt:lpstr>
      <vt:lpstr>Wingdings 2</vt:lpstr>
      <vt:lpstr>Verdana</vt:lpstr>
      <vt:lpstr>Times New Roman</vt:lpstr>
      <vt:lpstr>New York</vt:lpstr>
      <vt:lpstr>Monotype Sorts</vt:lpstr>
      <vt:lpstr>Symbol</vt:lpstr>
      <vt:lpstr>Wingdings</vt:lpstr>
      <vt:lpstr>Solstice</vt:lpstr>
      <vt:lpstr>7th Semester  Unit –IV Gas Chromatography</vt:lpstr>
      <vt:lpstr>Slide 2</vt:lpstr>
      <vt:lpstr>Slide 3</vt:lpstr>
      <vt:lpstr>Slide 4</vt:lpstr>
      <vt:lpstr>Slide 5</vt:lpstr>
      <vt:lpstr>Thermal Conductivity Basics</vt:lpstr>
      <vt:lpstr>Thermal Conductivity Detector</vt:lpstr>
      <vt:lpstr>Slide 8</vt:lpstr>
      <vt:lpstr>Slide 9</vt:lpstr>
      <vt:lpstr>Slide 10</vt:lpstr>
      <vt:lpstr>Slide 11</vt:lpstr>
      <vt:lpstr>Slide 12</vt:lpstr>
      <vt:lpstr>Thermal Conductivity Basics</vt:lpstr>
      <vt:lpstr>Electron Capture Detector</vt:lpstr>
      <vt:lpstr>Slide 15</vt:lpstr>
      <vt:lpstr>Electron capture detector</vt:lpstr>
      <vt:lpstr>Electron capture detector</vt:lpstr>
      <vt:lpstr>ECD</vt:lpstr>
      <vt:lpstr>Mass Spectrometry Detectors </vt:lpstr>
      <vt:lpstr>Mass Spectrometry Detectors </vt:lpstr>
      <vt:lpstr>Mass Spectrometry Detectors</vt:lpstr>
      <vt:lpstr>Mass Spectrometry Detectors</vt:lpstr>
      <vt:lpstr>Slide 23</vt:lpstr>
      <vt:lpstr>Slide 24</vt:lpstr>
    </vt:vector>
  </TitlesOfParts>
  <Company>C.S.J.M.U.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</dc:creator>
  <cp:lastModifiedBy>admin</cp:lastModifiedBy>
  <cp:revision>229</cp:revision>
  <dcterms:created xsi:type="dcterms:W3CDTF">2001-09-12T17:03:57Z</dcterms:created>
  <dcterms:modified xsi:type="dcterms:W3CDTF">2021-11-16T15:54:38Z</dcterms:modified>
</cp:coreProperties>
</file>