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6"/>
  </p:notesMasterIdLst>
  <p:handoutMasterIdLst>
    <p:handoutMasterId r:id="rId27"/>
  </p:handoutMasterIdLst>
  <p:sldIdLst>
    <p:sldId id="348" r:id="rId2"/>
    <p:sldId id="359" r:id="rId3"/>
    <p:sldId id="360" r:id="rId4"/>
    <p:sldId id="361" r:id="rId5"/>
    <p:sldId id="362" r:id="rId6"/>
    <p:sldId id="303" r:id="rId7"/>
    <p:sldId id="391" r:id="rId8"/>
    <p:sldId id="363" r:id="rId9"/>
    <p:sldId id="364" r:id="rId10"/>
    <p:sldId id="365" r:id="rId11"/>
    <p:sldId id="397" r:id="rId12"/>
    <p:sldId id="392" r:id="rId13"/>
    <p:sldId id="393" r:id="rId14"/>
    <p:sldId id="394" r:id="rId15"/>
    <p:sldId id="399" r:id="rId16"/>
    <p:sldId id="395" r:id="rId17"/>
    <p:sldId id="396" r:id="rId18"/>
    <p:sldId id="356" r:id="rId19"/>
    <p:sldId id="366" r:id="rId20"/>
    <p:sldId id="357" r:id="rId21"/>
    <p:sldId id="367" r:id="rId22"/>
    <p:sldId id="388" r:id="rId23"/>
    <p:sldId id="389" r:id="rId24"/>
    <p:sldId id="390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1" autoAdjust="0"/>
    <p:restoredTop sz="94702" autoAdjust="0"/>
  </p:normalViewPr>
  <p:slideViewPr>
    <p:cSldViewPr>
      <p:cViewPr>
        <p:scale>
          <a:sx n="70" d="100"/>
          <a:sy n="70" d="100"/>
        </p:scale>
        <p:origin x="-128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E2035E3-4111-4C25-83EC-D3CE86632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0A0BC66-126F-41A3-8D1F-9DC9C0880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F3C6A-A3D1-4D94-BA17-EC29FBE59C9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D722AB-ACD6-432E-9974-B3C28111E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9FF7-5016-46EA-8DA0-5DBEF7B97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99B4-F855-432D-987B-E944C88DC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8A54-5406-49E6-A3A3-410C9E719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A0E6B1-F6DB-4401-8253-AA440F4D2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E6519-4FF5-43E4-A616-C5523EA0D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1B535B-2A86-46FF-8C3A-A7DC6896C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B60D-4CBF-4F98-BC5D-5518981A0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9CF96C-AD98-4304-8DA9-06C61C47F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C8A653-C90F-499F-9C98-EAAE11125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C63BBD-6A5A-44B5-A9A8-D8D37ADD3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DB5A51BE-0A8E-456D-B6C1-579D8C7CD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27" r:id="rId2"/>
    <p:sldLayoutId id="2147484333" r:id="rId3"/>
    <p:sldLayoutId id="2147484328" r:id="rId4"/>
    <p:sldLayoutId id="2147484334" r:id="rId5"/>
    <p:sldLayoutId id="2147484329" r:id="rId6"/>
    <p:sldLayoutId id="2147484335" r:id="rId7"/>
    <p:sldLayoutId id="2147484336" r:id="rId8"/>
    <p:sldLayoutId id="2147484337" r:id="rId9"/>
    <p:sldLayoutId id="2147484330" r:id="rId10"/>
    <p:sldLayoutId id="21474843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7635875" cy="1298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Semester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Unit –IV Gas Chromatography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7407275" cy="175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Introduction, theory, instrumentation,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derivatization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 programming, advantages, disadvantages and 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490C9-A696-492B-802A-7D497C235A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143000" y="5965825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Dr. Nisha Sharma, Associate Professor, Pharmacy, C.S.J.M. University</a:t>
            </a:r>
          </a:p>
        </p:txBody>
      </p:sp>
      <p:pic>
        <p:nvPicPr>
          <p:cNvPr id="8198" name="Picture 4" descr="gc1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819400"/>
            <a:ext cx="41148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533400"/>
            <a:ext cx="2971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Linear Temp.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programmimg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96EF1-9EC6-493D-9D10-83CAE5B256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7412" name="Picture 2" descr="https://chem.libretexts.org/@api/deki/files/87496/ZkljkzkHsB.jpeg?revision=1&amp;size=bestfit&amp;width=376&amp;height=238"/>
          <p:cNvPicPr>
            <a:picLocks noChangeAspect="1" noChangeArrowheads="1"/>
          </p:cNvPicPr>
          <p:nvPr/>
        </p:nvPicPr>
        <p:blipFill>
          <a:blip r:embed="rId2"/>
          <a:srcRect l="1538" t="2431" b="10071"/>
          <a:stretch>
            <a:fillRect/>
          </a:stretch>
        </p:blipFill>
        <p:spPr bwMode="auto">
          <a:xfrm>
            <a:off x="990600" y="0"/>
            <a:ext cx="5029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s://chem.libretexts.org/@api/deki/files/87495/ZkljkzkHqB.jpeg?revision=1&amp;size=bestfit&amp;width=376&amp;height=305"/>
          <p:cNvPicPr>
            <a:picLocks noChangeAspect="1" noChangeArrowheads="1"/>
          </p:cNvPicPr>
          <p:nvPr/>
        </p:nvPicPr>
        <p:blipFill>
          <a:blip r:embed="rId3"/>
          <a:srcRect l="9183" t="1888" r="6639"/>
          <a:stretch>
            <a:fillRect/>
          </a:stretch>
        </p:blipFill>
        <p:spPr bwMode="auto">
          <a:xfrm>
            <a:off x="1066800" y="2819400"/>
            <a:ext cx="42719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34000" y="53340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Isothermal vs Temperature Gradient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Chromatographic </a:t>
            </a:r>
            <a:r>
              <a:rPr lang="en-US" dirty="0" err="1" smtClean="0"/>
              <a:t>behaviour</a:t>
            </a:r>
            <a:r>
              <a:rPr lang="en-US" dirty="0" smtClean="0"/>
              <a:t> of solutes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499350" cy="4800600"/>
          </a:xfrm>
        </p:spPr>
        <p:txBody>
          <a:bodyPr/>
          <a:lstStyle/>
          <a:p>
            <a:r>
              <a:rPr lang="en-US" smtClean="0"/>
              <a:t>Described in no. of ways</a:t>
            </a:r>
          </a:p>
          <a:p>
            <a:r>
              <a:rPr lang="en-US" smtClean="0"/>
              <a:t>Retention Vol. V</a:t>
            </a:r>
            <a:r>
              <a:rPr lang="en-US" baseline="-25000" smtClean="0"/>
              <a:t>R  </a:t>
            </a:r>
            <a:r>
              <a:rPr lang="en-US" smtClean="0"/>
              <a:t>, Retention time: tR</a:t>
            </a:r>
          </a:p>
          <a:p>
            <a:r>
              <a:rPr lang="en-US" smtClean="0"/>
              <a:t>Partition coefficient K’</a:t>
            </a:r>
          </a:p>
          <a:p>
            <a:r>
              <a:rPr lang="en-US" smtClean="0"/>
              <a:t>By varying stationary mobile phase combinations &amp; operating parameters, degrees of retention can be varied from total retention to free migration </a:t>
            </a:r>
            <a:endParaRPr lang="en-US" baseline="-25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6F649-3BEB-470F-A4FF-8D7DB16797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33F18-8BF9-476B-AA72-4EF439C0D1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9459" name="Picture 2" descr="C:\Users\admin\Desktop\Retention tim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563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DB875-BDCD-407B-B6CC-1B491743DFC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0483" name="Picture 2" descr="C:\Users\admin\Desktop\Adjusted retention volume.png"/>
          <p:cNvPicPr>
            <a:picLocks noChangeAspect="1" noChangeArrowheads="1"/>
          </p:cNvPicPr>
          <p:nvPr/>
        </p:nvPicPr>
        <p:blipFill>
          <a:blip r:embed="rId2"/>
          <a:srcRect l="4115" b="12329"/>
          <a:stretch>
            <a:fillRect/>
          </a:stretch>
        </p:blipFill>
        <p:spPr bwMode="auto">
          <a:xfrm>
            <a:off x="0" y="0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99350" cy="7318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Column Efficiency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2E3D2-19EA-4087-B6A1-2D9E9509FC7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1509" name="Picture 2" descr="E:\Downloads\Colm efficienc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066800"/>
            <a:ext cx="88900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5C1E5-8E6C-4CCA-9DE4-EA12D9FD8B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2531" name="Picture 2" descr="Why you should care about column efficiency in chromatography"/>
          <p:cNvPicPr>
            <a:picLocks noChangeAspect="1" noChangeArrowheads="1"/>
          </p:cNvPicPr>
          <p:nvPr/>
        </p:nvPicPr>
        <p:blipFill>
          <a:blip r:embed="rId2"/>
          <a:srcRect l="16515" t="14247" r="18349" b="15942"/>
          <a:stretch>
            <a:fillRect/>
          </a:stretch>
        </p:blipFill>
        <p:spPr bwMode="auto">
          <a:xfrm>
            <a:off x="1066800" y="685800"/>
            <a:ext cx="78390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935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Plate Ht. Plate 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F5761-EBFD-48CE-8A1F-2AACE0778F3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3556" name="Picture 2" descr="C:\Users\admin\Desktop\Plate 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83820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6BFE5-9164-4DC0-B41C-89461D32C29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0487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GLC ADVANTAGES 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7239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1.Very good separation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2.Time (analysis is short)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3.Small sample is needed - </a:t>
            </a:r>
            <a:r>
              <a:rPr lang="en-US" sz="2800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4.Good detection system available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Quantitatively analysis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</a:rPr>
              <a:t>6. Universal detectors for organic 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</a:rPr>
              <a:t>Carrier gases can’t be detected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BBEC6-0BCC-4BB0-8AF0-2E8E062CADCD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GLC DISADVANTAGES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7391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Less application- fixed Gas analysis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Low column efficiency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Sample must be volatile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Not good for thermolabile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Carrier gas must be pure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>
                <a:latin typeface="Times New Roman" pitchFamily="18" charset="0"/>
              </a:rPr>
              <a:t>Does not respond to common inorganic comp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>
                <a:latin typeface="Times New Roman" pitchFamily="18" charset="0"/>
              </a:rPr>
              <a:t>Mobile phase impurities cant be detected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3265-F44A-49D7-941A-34734550CDF9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91450" cy="731838"/>
          </a:xfrm>
        </p:spPr>
        <p:txBody>
          <a:bodyPr/>
          <a:lstStyle/>
          <a:p>
            <a:pPr>
              <a:defRPr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DERIVATIZATION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7620000" cy="59436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Process of modifying chemically a compd. to generate a new one so as to enable the analysis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Chemical structure remains same, only sp. fn. grp. of reacting compd. is modified to changes in chemical &amp; physical prop. for easy analysis.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Why derivatization?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For compds. that cannot be directly analyzed due to improper stability &amp; volatility, imparts volatility to non volatile compds.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To improve chromatographic behaviour/ detection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1F1C5-E172-4CE5-AFBC-9863E57AE25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DISADVANTAGES OF GAS CHROMATOGRAPHY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Material has to be volatilized at 250°C without decomposition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latin typeface="Times New Roman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739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E96F5-D4B8-4CB2-A82F-BDAC8211ED03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935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24800" cy="57912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As a tool for doing separations- complex organic, metal organic, &amp; Biochemical systems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For providing means for completion of an analysis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Quanlitative identification: carried by using t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, quantitative information- by using peak ht. or area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For elemental analysis of organic compounds-C,H,N</a:t>
            </a:r>
          </a:p>
          <a:p>
            <a:endParaRPr lang="en-US" baseline="-25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1485-F8EA-4D2A-A381-C046C41B4E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935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24800" cy="57912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In petroleum Industry- for analysis of crude petroleum products, gasoline, waxes, LPG, S, N compounds &amp; unsaturation etc.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In food industry: For color, flavour, detectors based on ECD.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To determine residual solvents in spices, oleoresins, for pesticides in foods.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In Biochemical &amp; clinical fields: Blood gases, estrogens, vanilimandelic acid, Hydroxy cortico steroids etc. determined &amp; analysed in medicine</a:t>
            </a:r>
          </a:p>
          <a:p>
            <a:endParaRPr lang="en-US" baseline="-25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2E550-3AB2-452E-BFAE-6A484B6C967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935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24800" cy="57912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In cosmetic &amp; perfumery: To determine composition of various cosmetics, quality of ingredients,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Determination of styrene monomer, vinyl toulene, latex toulene di-isocyanate in paint, varnish, lacquer etc.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In plastic Industry: To identify plastics, determination of esters in acrylic co-polymers, styrene monomers in styrene plastics, vinyl acetate in its co-polymers etc.</a:t>
            </a:r>
          </a:p>
          <a:p>
            <a:endParaRPr lang="en-US" baseline="-25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3EFA2-4CCD-4591-B6D7-222A7EF0AAA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935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24800" cy="57912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For analysis of coal tar products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For analysis of Alcoholic beverages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For analysis of Fertilizers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For determination of water in butane, gas, creams, emulsions, ointments, pastes etc.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Pesticides in water, aquatic herbicide. </a:t>
            </a:r>
            <a:endParaRPr lang="en-US" baseline="-25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A820F-3771-4158-9B76-0527CA3914A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91450" cy="731838"/>
          </a:xfrm>
        </p:spPr>
        <p:txBody>
          <a:bodyPr/>
          <a:lstStyle/>
          <a:p>
            <a:pPr>
              <a:defRPr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DERIVATZATION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8229600" cy="5791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↑ses detectability ex. Steroids</a:t>
            </a:r>
          </a:p>
          <a:p>
            <a:pPr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↑ses stability- thermo-sentitivity</a:t>
            </a:r>
          </a:p>
          <a:p>
            <a:pPr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↑ses sensitivity to detector: ECD- halogenated acyl grp. when introduced – allows detection</a:t>
            </a:r>
          </a:p>
          <a:p>
            <a:pPr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↑ses volatility- ex. sugars;- eliminates polar grps- OH, NH, SH</a:t>
            </a:r>
          </a:p>
          <a:p>
            <a:pPr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↓ses adsorption of polar samples on active surfaces of column walls &amp; solid support</a:t>
            </a:r>
          </a:p>
          <a:p>
            <a:pPr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Derivatization agent must be- stable, </a:t>
            </a:r>
          </a:p>
          <a:p>
            <a:pPr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DA &amp; its products- must not be detectable, must be separable, Analyte – reactive with DA, Non toxic </a:t>
            </a:r>
          </a:p>
          <a:p>
            <a:pPr>
              <a:spcAft>
                <a:spcPts val="600"/>
              </a:spcAft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B632C-61E5-413C-AE8D-D35124E40D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91450" cy="7318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DERIVATIZATION: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Types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620000" cy="5715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Silylation: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easily volatilizes sample, </a:t>
            </a:r>
          </a:p>
          <a:p>
            <a:pPr>
              <a:spcAft>
                <a:spcPts val="600"/>
              </a:spcAft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silyl derivatives- more volatile, thermal stable, replaces active H with TMS (tri methyl silyl gr)</a:t>
            </a:r>
          </a:p>
          <a:p>
            <a:pPr>
              <a:spcAft>
                <a:spcPts val="600"/>
              </a:spcAft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Silylation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- SN2 grps- better leaving grp- better silylation </a:t>
            </a:r>
          </a:p>
          <a:p>
            <a:pPr>
              <a:spcAft>
                <a:spcPts val="600"/>
              </a:spcAft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Alkylation: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reduces mol. Polarity, replaces active H with alkyl grp. They modify acidic H containing compd.-carboxylic acids, phenols </a:t>
            </a:r>
          </a:p>
          <a:p>
            <a:pPr>
              <a:spcAft>
                <a:spcPts val="600"/>
              </a:spcAft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They make- esters, ethers, alkyl amines, alkyl amides, throu mech - nucleophilic displacement</a:t>
            </a:r>
          </a:p>
          <a:p>
            <a:pPr>
              <a:spcAft>
                <a:spcPts val="600"/>
              </a:spcAft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Ex: BCl</a:t>
            </a:r>
            <a:r>
              <a:rPr lang="en-US" sz="26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in MeOH, BF</a:t>
            </a:r>
            <a:r>
              <a:rPr lang="en-US" sz="26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in MeOH, MeOH in acid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8E458-D51E-4E63-91C7-5A5378A0B5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91450" cy="731838"/>
          </a:xfrm>
        </p:spPr>
        <p:txBody>
          <a:bodyPr/>
          <a:lstStyle/>
          <a:p>
            <a:pPr>
              <a:defRPr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DERIVATZATION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924800" cy="59436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Acylation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reduces polarity of amino, -OH, thiol grps. Adds halogenated fnc. for ECD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Targets are high polar, multifunctional compds., carbohydrates, amino acids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It converts- active H to esters, thioesters, amides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Formed with acyl halide, anhydride, acyl amide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Carried out in pyridine, THF capable of accepting acid by product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Used for increasing retention times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Ex. Acetic anhydride, TFAA Anhydride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8E76C-AEDA-49DE-B8F3-F36773CDA4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Effects of Derivation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68FDF-A65D-43B6-9762-F9249406E11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286000" y="2379663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1.	Time consumption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2.	Side reaction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3.	Loss of sample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97763" cy="8080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Temperature 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C154-2906-4B40-BD66-D47732D3489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4340" name="Picture 3" descr="E:\Downloads\Scan 10 Sep 2020_00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838200"/>
            <a:ext cx="9156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99350" cy="655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Temperature programming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696200" cy="5791200"/>
          </a:xfrm>
        </p:spPr>
        <p:txBody>
          <a:bodyPr/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Complete &amp; efficient separation</a:t>
            </a:r>
          </a:p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 T high enough to evaporate sample components</a:t>
            </a:r>
          </a:p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Effects partition coefficient of analytes</a:t>
            </a:r>
          </a:p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↑ T ↓ retention  vice versa</a:t>
            </a:r>
          </a:p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Isothermal analysis</a:t>
            </a:r>
          </a:p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Sample with components close similar B.P.</a:t>
            </a:r>
          </a:p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Isothermal separation- short time at a single Temp.- obtained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40952-EC8D-4E43-909A-48E5B0B9C2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9350" cy="655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Temperature programming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467600" cy="5334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But with compounds having wide B.P. – efficient sep.- not possible in short time- Go for Temp-prog.- allows efficient &amp; complete separation of both components with early &amp; late elution in less time.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Initial Temp:  nearly below the B.P. of lowest boiling component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Final Temp.: near to B.P. of highest boiling of component in sample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Temp. rate: linear/multi linear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E2935-C56F-479E-9360-3C5B37CBB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2594</TotalTime>
  <Words>884</Words>
  <Application>Microsoft PowerPoint</Application>
  <PresentationFormat>On-screen Show (4:3)</PresentationFormat>
  <Paragraphs>123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Gill Sans MT</vt:lpstr>
      <vt:lpstr>Wingdings 2</vt:lpstr>
      <vt:lpstr>Verdana</vt:lpstr>
      <vt:lpstr>Times New Roman</vt:lpstr>
      <vt:lpstr>Symbol</vt:lpstr>
      <vt:lpstr>Solstice</vt:lpstr>
      <vt:lpstr>7th Semester  Unit –IV Gas Chromatography</vt:lpstr>
      <vt:lpstr>DERIVATIZATION</vt:lpstr>
      <vt:lpstr>DERIVATZATION</vt:lpstr>
      <vt:lpstr> DERIVATIZATION: Types  </vt:lpstr>
      <vt:lpstr>DERIVATZATION</vt:lpstr>
      <vt:lpstr>Effects of Derivation</vt:lpstr>
      <vt:lpstr>Temperature Programming</vt:lpstr>
      <vt:lpstr>Temperature programming</vt:lpstr>
      <vt:lpstr>Temperature programming</vt:lpstr>
      <vt:lpstr>Linear Temp. programmimg</vt:lpstr>
      <vt:lpstr>Chromatographic behaviour of solutes</vt:lpstr>
      <vt:lpstr>Slide 12</vt:lpstr>
      <vt:lpstr>Slide 13</vt:lpstr>
      <vt:lpstr>Column Efficiency</vt:lpstr>
      <vt:lpstr>Slide 15</vt:lpstr>
      <vt:lpstr>Plate Ht. Plate No.</vt:lpstr>
      <vt:lpstr>Slide 17</vt:lpstr>
      <vt:lpstr>Slide 18</vt:lpstr>
      <vt:lpstr>Slide 19</vt:lpstr>
      <vt:lpstr>Slide 20</vt:lpstr>
      <vt:lpstr>Applications</vt:lpstr>
      <vt:lpstr>Applications</vt:lpstr>
      <vt:lpstr>Applications</vt:lpstr>
      <vt:lpstr>Applications</vt:lpstr>
    </vt:vector>
  </TitlesOfParts>
  <Company>C.S.J.M.U.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NISHA</dc:creator>
  <cp:lastModifiedBy>admin</cp:lastModifiedBy>
  <cp:revision>229</cp:revision>
  <dcterms:created xsi:type="dcterms:W3CDTF">2001-09-12T17:03:57Z</dcterms:created>
  <dcterms:modified xsi:type="dcterms:W3CDTF">2021-11-16T15:58:39Z</dcterms:modified>
</cp:coreProperties>
</file>