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3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53" r:id="rId49"/>
    <p:sldId id="348" r:id="rId50"/>
    <p:sldId id="349" r:id="rId51"/>
    <p:sldId id="354" r:id="rId52"/>
    <p:sldId id="356" r:id="rId53"/>
    <p:sldId id="357" r:id="rId54"/>
    <p:sldId id="358" r:id="rId55"/>
  </p:sldIdLst>
  <p:sldSz cx="5765800" cy="3244850"/>
  <p:notesSz cx="5765800" cy="324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86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7464" y="2697518"/>
            <a:ext cx="539953" cy="539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98684" y="306384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9067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96869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57686" y="3053536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94517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58881" y="30662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69980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46181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1631" y="3053536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45431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1631" y="3091637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297094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03025" y="308401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575961" y="30575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81104" y="3053536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6195" y="805342"/>
            <a:ext cx="4053408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4064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7464" y="2697518"/>
            <a:ext cx="539953" cy="539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98684" y="306384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9067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96869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57686" y="3053536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94517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58881" y="30662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69980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46181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1631" y="3053536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45431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1631" y="3091637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297094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03025" y="308401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575961" y="30575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81104" y="3053536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7464" y="2697518"/>
            <a:ext cx="539953" cy="539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98684" y="306384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19067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96869" y="305988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57686" y="3053536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94517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58881" y="30662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69980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46181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1631" y="3053536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45431" y="3059886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1631" y="3091637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CCC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297094" y="30535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03025" y="308401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575961" y="30575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81104" y="3053536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9A9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2398" y="1012074"/>
            <a:ext cx="3861003" cy="709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827" y="1163502"/>
            <a:ext cx="5378145" cy="148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9653" y="3151037"/>
            <a:ext cx="109854" cy="89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04064C"/>
                </a:solidFill>
                <a:latin typeface="Microsoft Sans Serif"/>
                <a:cs typeface="Microsoft Sans Serif"/>
              </a:defRPr>
            </a:lvl1pPr>
          </a:lstStyle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‹#›</a:t>
            </a:fld>
            <a:endParaRPr spc="-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4.png"/><Relationship Id="rId7" Type="http://schemas.openxmlformats.org/officeDocument/2006/relationships/image" Target="../media/image7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5.png"/><Relationship Id="rId9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5.png"/><Relationship Id="rId7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5.png"/><Relationship Id="rId7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64.png"/><Relationship Id="rId9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65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5.png"/><Relationship Id="rId7" Type="http://schemas.openxmlformats.org/officeDocument/2006/relationships/image" Target="../media/image8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5.png"/><Relationship Id="rId7" Type="http://schemas.openxmlformats.org/officeDocument/2006/relationships/image" Target="../media/image8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slide" Target="slide1.xml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35.png"/><Relationship Id="rId42" Type="http://schemas.openxmlformats.org/officeDocument/2006/relationships/image" Target="../media/image47.png"/><Relationship Id="rId47" Type="http://schemas.openxmlformats.org/officeDocument/2006/relationships/slide" Target="slide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55.png"/><Relationship Id="rId33" Type="http://schemas.openxmlformats.org/officeDocument/2006/relationships/image" Target="../media/image40.png"/><Relationship Id="rId38" Type="http://schemas.openxmlformats.org/officeDocument/2006/relationships/image" Target="../media/image44.png"/><Relationship Id="rId46" Type="http://schemas.openxmlformats.org/officeDocument/2006/relationships/image" Target="../media/image51.png"/><Relationship Id="rId2" Type="http://schemas.openxmlformats.org/officeDocument/2006/relationships/image" Target="../media/image9.png"/><Relationship Id="rId16" Type="http://schemas.openxmlformats.org/officeDocument/2006/relationships/image" Target="../media/image52.png"/><Relationship Id="rId20" Type="http://schemas.openxmlformats.org/officeDocument/2006/relationships/image" Target="../media/image54.png"/><Relationship Id="rId29" Type="http://schemas.openxmlformats.org/officeDocument/2006/relationships/image" Target="../media/image57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59.png"/><Relationship Id="rId40" Type="http://schemas.openxmlformats.org/officeDocument/2006/relationships/image" Target="../media/image46.png"/><Relationship Id="rId45" Type="http://schemas.openxmlformats.org/officeDocument/2006/relationships/image" Target="../media/image50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56.png"/><Relationship Id="rId36" Type="http://schemas.openxmlformats.org/officeDocument/2006/relationships/image" Target="../media/image42.png"/><Relationship Id="rId10" Type="http://schemas.openxmlformats.org/officeDocument/2006/relationships/image" Target="../media/image17.png"/><Relationship Id="rId19" Type="http://schemas.openxmlformats.org/officeDocument/2006/relationships/image" Target="../media/image53.png"/><Relationship Id="rId31" Type="http://schemas.openxmlformats.org/officeDocument/2006/relationships/image" Target="../media/image58.png"/><Relationship Id="rId44" Type="http://schemas.openxmlformats.org/officeDocument/2006/relationships/image" Target="../media/image4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1.png"/><Relationship Id="rId43" Type="http://schemas.openxmlformats.org/officeDocument/2006/relationships/image" Target="../media/image4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4.1%20DECISION%20TREE%20%20ID3%20AND%20CART%20NOTE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35.png"/><Relationship Id="rId42" Type="http://schemas.openxmlformats.org/officeDocument/2006/relationships/image" Target="../media/image47.png"/><Relationship Id="rId47" Type="http://schemas.openxmlformats.org/officeDocument/2006/relationships/slide" Target="slide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55.png"/><Relationship Id="rId33" Type="http://schemas.openxmlformats.org/officeDocument/2006/relationships/image" Target="../media/image40.png"/><Relationship Id="rId38" Type="http://schemas.openxmlformats.org/officeDocument/2006/relationships/image" Target="../media/image44.png"/><Relationship Id="rId46" Type="http://schemas.openxmlformats.org/officeDocument/2006/relationships/image" Target="../media/image51.png"/><Relationship Id="rId2" Type="http://schemas.openxmlformats.org/officeDocument/2006/relationships/image" Target="../media/image9.png"/><Relationship Id="rId16" Type="http://schemas.openxmlformats.org/officeDocument/2006/relationships/image" Target="../media/image52.png"/><Relationship Id="rId20" Type="http://schemas.openxmlformats.org/officeDocument/2006/relationships/image" Target="../media/image54.png"/><Relationship Id="rId29" Type="http://schemas.openxmlformats.org/officeDocument/2006/relationships/image" Target="../media/image57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59.png"/><Relationship Id="rId40" Type="http://schemas.openxmlformats.org/officeDocument/2006/relationships/image" Target="../media/image46.png"/><Relationship Id="rId45" Type="http://schemas.openxmlformats.org/officeDocument/2006/relationships/image" Target="../media/image50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56.png"/><Relationship Id="rId36" Type="http://schemas.openxmlformats.org/officeDocument/2006/relationships/image" Target="../media/image42.png"/><Relationship Id="rId10" Type="http://schemas.openxmlformats.org/officeDocument/2006/relationships/image" Target="../media/image17.png"/><Relationship Id="rId19" Type="http://schemas.openxmlformats.org/officeDocument/2006/relationships/image" Target="../media/image53.png"/><Relationship Id="rId31" Type="http://schemas.openxmlformats.org/officeDocument/2006/relationships/image" Target="../media/image58.png"/><Relationship Id="rId44" Type="http://schemas.openxmlformats.org/officeDocument/2006/relationships/image" Target="../media/image4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1.png"/><Relationship Id="rId43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slide" Target="slide1.xml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slide" Target="slide1.xml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slide" Target="slide1.xml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29" y="753554"/>
            <a:ext cx="5608955" cy="82550"/>
          </a:xfrm>
          <a:custGeom>
            <a:avLst/>
            <a:gdLst/>
            <a:ahLst/>
            <a:cxnLst/>
            <a:rect l="l" t="t" r="r" b="b"/>
            <a:pathLst>
              <a:path w="5608955" h="82550">
                <a:moveTo>
                  <a:pt x="5557819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5608620" y="82384"/>
                </a:lnTo>
                <a:lnTo>
                  <a:pt x="5608620" y="50800"/>
                </a:lnTo>
                <a:lnTo>
                  <a:pt x="5604611" y="31075"/>
                </a:lnTo>
                <a:lnTo>
                  <a:pt x="5593697" y="14922"/>
                </a:lnTo>
                <a:lnTo>
                  <a:pt x="5577544" y="4008"/>
                </a:lnTo>
                <a:lnTo>
                  <a:pt x="5557819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5729" y="797987"/>
            <a:ext cx="5659755" cy="383540"/>
            <a:chOff x="75729" y="797987"/>
            <a:chExt cx="5659755" cy="383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530" y="1079715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330" y="1067015"/>
              <a:ext cx="5557748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4349" y="804125"/>
              <a:ext cx="50728" cy="2755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729" y="797987"/>
              <a:ext cx="5608955" cy="332740"/>
            </a:xfrm>
            <a:custGeom>
              <a:avLst/>
              <a:gdLst/>
              <a:ahLst/>
              <a:cxnLst/>
              <a:rect l="l" t="t" r="r" b="b"/>
              <a:pathLst>
                <a:path w="5608955" h="332740">
                  <a:moveTo>
                    <a:pt x="5608620" y="0"/>
                  </a:moveTo>
                  <a:lnTo>
                    <a:pt x="0" y="0"/>
                  </a:lnTo>
                  <a:lnTo>
                    <a:pt x="0" y="281728"/>
                  </a:lnTo>
                  <a:lnTo>
                    <a:pt x="4008" y="301453"/>
                  </a:lnTo>
                  <a:lnTo>
                    <a:pt x="14922" y="317605"/>
                  </a:lnTo>
                  <a:lnTo>
                    <a:pt x="31075" y="328520"/>
                  </a:lnTo>
                  <a:lnTo>
                    <a:pt x="50800" y="332528"/>
                  </a:lnTo>
                  <a:lnTo>
                    <a:pt x="5557819" y="332528"/>
                  </a:lnTo>
                  <a:lnTo>
                    <a:pt x="5577544" y="328520"/>
                  </a:lnTo>
                  <a:lnTo>
                    <a:pt x="5593697" y="317605"/>
                  </a:lnTo>
                  <a:lnTo>
                    <a:pt x="5604611" y="301453"/>
                  </a:lnTo>
                  <a:lnTo>
                    <a:pt x="5608620" y="281728"/>
                  </a:lnTo>
                  <a:lnTo>
                    <a:pt x="5608620" y="0"/>
                  </a:lnTo>
                  <a:close/>
                </a:path>
              </a:pathLst>
            </a:custGeom>
            <a:solidFill>
              <a:srgbClr val="FCBB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84349" y="842224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h="256540">
                  <a:moveTo>
                    <a:pt x="0" y="2565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84349" y="82952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84349" y="81682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84349" y="80412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35"/>
              </a:spcBef>
            </a:pPr>
            <a:r>
              <a:rPr spc="-60" dirty="0"/>
              <a:t>Decision</a:t>
            </a:r>
            <a:r>
              <a:rPr spc="114" dirty="0"/>
              <a:t> </a:t>
            </a:r>
            <a:r>
              <a:rPr spc="-70" dirty="0"/>
              <a:t>Trees</a:t>
            </a:r>
            <a:r>
              <a:rPr spc="114" dirty="0"/>
              <a:t> </a:t>
            </a:r>
            <a:r>
              <a:rPr spc="-85" dirty="0"/>
              <a:t>for</a:t>
            </a:r>
            <a:r>
              <a:rPr spc="114" dirty="0"/>
              <a:t> </a:t>
            </a:r>
            <a:r>
              <a:rPr spc="-65" dirty="0"/>
              <a:t>Classification</a:t>
            </a:r>
            <a:r>
              <a:rPr spc="114" dirty="0"/>
              <a:t> </a:t>
            </a:r>
            <a:r>
              <a:rPr spc="-85" dirty="0"/>
              <a:t>and</a:t>
            </a:r>
            <a:r>
              <a:rPr spc="114" dirty="0"/>
              <a:t> </a:t>
            </a:r>
            <a:r>
              <a:rPr spc="-85" dirty="0"/>
              <a:t>Regression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5" name="object 15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9" name="object 19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" action="ppaction://noaction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" action="ppaction://noaction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" action="ppaction://noaction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" action="ppaction://noaction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" action="ppaction://noaction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" action="ppaction://noaction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" action="ppaction://noaction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" action="ppaction://noaction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" action="ppaction://noaction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" action="ppaction://noaction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" action="ppaction://noaction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0"/>
              </a:lnSpc>
            </a:pPr>
            <a:fld id="{81D60167-4931-47E6-BA6A-407CBD079E47}" type="slidenum">
              <a:rPr spc="-15" dirty="0"/>
              <a:pPr algn="ctr">
                <a:lnSpc>
                  <a:spcPts val="580"/>
                </a:lnSpc>
              </a:pPr>
              <a:t>1</a:t>
            </a:fld>
            <a:endParaRPr spc="-15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5519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35" dirty="0">
                <a:solidFill>
                  <a:srgbClr val="04064C"/>
                </a:solidFill>
                <a:latin typeface="Tahoma"/>
                <a:cs typeface="Tahoma"/>
              </a:rPr>
              <a:t>What</a:t>
            </a:r>
            <a:r>
              <a:rPr sz="1400" b="1" spc="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We</a:t>
            </a:r>
            <a:r>
              <a:rPr sz="1400" b="1" spc="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Learned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93902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1511" y="976858"/>
            <a:ext cx="1367256" cy="9820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51788" y="1782775"/>
            <a:ext cx="153670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 marR="5080" indent="-26670">
              <a:lnSpc>
                <a:spcPct val="100000"/>
              </a:lnSpc>
              <a:spcBef>
                <a:spcPts val="120"/>
              </a:spcBef>
            </a:pPr>
            <a:r>
              <a:rPr sz="300" spc="5" dirty="0">
                <a:latin typeface="Arial MT"/>
                <a:cs typeface="Arial MT"/>
              </a:rPr>
              <a:t>Predict  Red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0636" y="178277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20"/>
              </a:spcBef>
            </a:pPr>
            <a:r>
              <a:rPr sz="300" dirty="0">
                <a:latin typeface="Arial MT"/>
                <a:cs typeface="Arial MT"/>
              </a:rPr>
              <a:t>Predict  </a:t>
            </a:r>
            <a:r>
              <a:rPr sz="300" spc="5" dirty="0">
                <a:latin typeface="Arial MT"/>
                <a:cs typeface="Arial MT"/>
              </a:rPr>
              <a:t>Blue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7023" y="179580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20"/>
              </a:spcBef>
            </a:pPr>
            <a:r>
              <a:rPr sz="300" dirty="0">
                <a:latin typeface="Arial MT"/>
                <a:cs typeface="Arial MT"/>
              </a:rPr>
              <a:t>Predict  </a:t>
            </a:r>
            <a:r>
              <a:rPr sz="300" spc="5" dirty="0">
                <a:latin typeface="Arial MT"/>
                <a:cs typeface="Arial MT"/>
              </a:rPr>
              <a:t>Blue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8902" y="179580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 marR="5080" indent="-26670">
              <a:lnSpc>
                <a:spcPct val="100000"/>
              </a:lnSpc>
              <a:spcBef>
                <a:spcPts val="120"/>
              </a:spcBef>
            </a:pPr>
            <a:r>
              <a:rPr sz="300" spc="5" dirty="0">
                <a:latin typeface="Arial MT"/>
                <a:cs typeface="Arial MT"/>
              </a:rPr>
              <a:t>Pre</a:t>
            </a:r>
            <a:r>
              <a:rPr sz="300" spc="10" dirty="0">
                <a:latin typeface="Arial MT"/>
                <a:cs typeface="Arial MT"/>
              </a:rPr>
              <a:t>d</a:t>
            </a:r>
            <a:r>
              <a:rPr sz="300" dirty="0">
                <a:latin typeface="Arial MT"/>
                <a:cs typeface="Arial MT"/>
              </a:rPr>
              <a:t>i</a:t>
            </a:r>
            <a:r>
              <a:rPr sz="300" spc="5" dirty="0">
                <a:latin typeface="Arial MT"/>
                <a:cs typeface="Arial MT"/>
              </a:rPr>
              <a:t>ct  </a:t>
            </a:r>
            <a:r>
              <a:rPr sz="300" spc="10" dirty="0">
                <a:latin typeface="Arial MT"/>
                <a:cs typeface="Arial MT"/>
              </a:rPr>
              <a:t>Red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5156" y="1030224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5648" y="1389125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0413" y="1382496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7202" y="1036624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3845" y="1379981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4971" y="1386611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8520" y="768984"/>
            <a:ext cx="1493723" cy="119237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8325" y="1316202"/>
            <a:ext cx="111759" cy="9326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429664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1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4321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2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8746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3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3879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4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98436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5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53438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6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877" y="516806"/>
            <a:ext cx="4077335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Decision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Tree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(DT)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consisting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rules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spc="-80" dirty="0">
                <a:latin typeface="Tahoma"/>
                <a:cs typeface="Tahoma"/>
              </a:rPr>
              <a:t>learned</a:t>
            </a:r>
            <a:r>
              <a:rPr sz="1000" b="1" spc="3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endParaRPr sz="1000">
              <a:latin typeface="Tahoma"/>
              <a:cs typeface="Tahoma"/>
            </a:endParaRPr>
          </a:p>
          <a:p>
            <a:pPr marR="1270000" algn="r">
              <a:lnSpc>
                <a:spcPct val="100000"/>
              </a:lnSpc>
              <a:spcBef>
                <a:spcPts val="484"/>
              </a:spcBef>
            </a:pPr>
            <a:r>
              <a:rPr sz="250" spc="20" dirty="0">
                <a:latin typeface="Arial MT"/>
                <a:cs typeface="Arial MT"/>
              </a:rPr>
              <a:t>5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32988" y="1790369"/>
            <a:ext cx="97790" cy="990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65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0</a:t>
            </a:r>
            <a:endParaRPr sz="250">
              <a:latin typeface="Arial MT"/>
              <a:cs typeface="Arial MT"/>
            </a:endParaRPr>
          </a:p>
          <a:p>
            <a:pPr marL="64135">
              <a:lnSpc>
                <a:spcPts val="265"/>
              </a:lnSpc>
            </a:pPr>
            <a:r>
              <a:rPr sz="250" spc="20" dirty="0">
                <a:latin typeface="Arial MT"/>
                <a:cs typeface="Arial MT"/>
              </a:rPr>
              <a:t>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32988" y="930224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4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32988" y="1135049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3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32988" y="1380718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2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32988" y="1585544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1</a:t>
            </a:r>
            <a:endParaRPr sz="25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0" name="object 3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34" name="object 34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10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5519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35" dirty="0">
                <a:solidFill>
                  <a:srgbClr val="04064C"/>
                </a:solidFill>
                <a:latin typeface="Tahoma"/>
                <a:cs typeface="Tahoma"/>
              </a:rPr>
              <a:t>What</a:t>
            </a:r>
            <a:r>
              <a:rPr sz="1400" b="1" spc="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We</a:t>
            </a:r>
            <a:r>
              <a:rPr sz="1400" b="1" spc="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Learned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93902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1511" y="976858"/>
            <a:ext cx="1367256" cy="9820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51788" y="1782775"/>
            <a:ext cx="153670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 marR="5080" indent="-26670">
              <a:lnSpc>
                <a:spcPct val="100000"/>
              </a:lnSpc>
              <a:spcBef>
                <a:spcPts val="120"/>
              </a:spcBef>
            </a:pPr>
            <a:r>
              <a:rPr sz="300" spc="5" dirty="0">
                <a:latin typeface="Arial MT"/>
                <a:cs typeface="Arial MT"/>
              </a:rPr>
              <a:t>Predict  Red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0636" y="178277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20"/>
              </a:spcBef>
            </a:pPr>
            <a:r>
              <a:rPr sz="300" dirty="0">
                <a:latin typeface="Arial MT"/>
                <a:cs typeface="Arial MT"/>
              </a:rPr>
              <a:t>Predict  </a:t>
            </a:r>
            <a:r>
              <a:rPr sz="300" spc="5" dirty="0">
                <a:latin typeface="Arial MT"/>
                <a:cs typeface="Arial MT"/>
              </a:rPr>
              <a:t>Blue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7023" y="179580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20"/>
              </a:spcBef>
            </a:pPr>
            <a:r>
              <a:rPr sz="300" dirty="0">
                <a:latin typeface="Arial MT"/>
                <a:cs typeface="Arial MT"/>
              </a:rPr>
              <a:t>Predict  </a:t>
            </a:r>
            <a:r>
              <a:rPr sz="300" spc="5" dirty="0">
                <a:latin typeface="Arial MT"/>
                <a:cs typeface="Arial MT"/>
              </a:rPr>
              <a:t>Blue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8902" y="179580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 marR="5080" indent="-26670">
              <a:lnSpc>
                <a:spcPct val="100000"/>
              </a:lnSpc>
              <a:spcBef>
                <a:spcPts val="120"/>
              </a:spcBef>
            </a:pPr>
            <a:r>
              <a:rPr sz="300" spc="5" dirty="0">
                <a:latin typeface="Arial MT"/>
                <a:cs typeface="Arial MT"/>
              </a:rPr>
              <a:t>Pre</a:t>
            </a:r>
            <a:r>
              <a:rPr sz="300" spc="10" dirty="0">
                <a:latin typeface="Arial MT"/>
                <a:cs typeface="Arial MT"/>
              </a:rPr>
              <a:t>d</a:t>
            </a:r>
            <a:r>
              <a:rPr sz="300" dirty="0">
                <a:latin typeface="Arial MT"/>
                <a:cs typeface="Arial MT"/>
              </a:rPr>
              <a:t>i</a:t>
            </a:r>
            <a:r>
              <a:rPr sz="300" spc="5" dirty="0">
                <a:latin typeface="Arial MT"/>
                <a:cs typeface="Arial MT"/>
              </a:rPr>
              <a:t>ct  </a:t>
            </a:r>
            <a:r>
              <a:rPr sz="300" spc="10" dirty="0">
                <a:latin typeface="Arial MT"/>
                <a:cs typeface="Arial MT"/>
              </a:rPr>
              <a:t>Red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5156" y="1030224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5648" y="1389125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0413" y="1382496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7202" y="1036624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3845" y="1379981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4971" y="1386611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8520" y="768984"/>
            <a:ext cx="1493723" cy="119237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8325" y="1316202"/>
            <a:ext cx="111759" cy="9326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429664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1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4321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2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8746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3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3879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4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98436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5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53438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6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877" y="516806"/>
            <a:ext cx="4077335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Decision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Tree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(DT)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consisting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rules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spc="-80" dirty="0">
                <a:latin typeface="Tahoma"/>
                <a:cs typeface="Tahoma"/>
              </a:rPr>
              <a:t>learned</a:t>
            </a:r>
            <a:r>
              <a:rPr sz="1000" b="1" spc="3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endParaRPr sz="1000">
              <a:latin typeface="Tahoma"/>
              <a:cs typeface="Tahoma"/>
            </a:endParaRPr>
          </a:p>
          <a:p>
            <a:pPr marR="1270000" algn="r">
              <a:lnSpc>
                <a:spcPct val="100000"/>
              </a:lnSpc>
              <a:spcBef>
                <a:spcPts val="484"/>
              </a:spcBef>
            </a:pPr>
            <a:r>
              <a:rPr sz="250" spc="20" dirty="0">
                <a:latin typeface="Arial MT"/>
                <a:cs typeface="Arial MT"/>
              </a:rPr>
              <a:t>5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32988" y="1790369"/>
            <a:ext cx="97790" cy="990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65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0</a:t>
            </a:r>
            <a:endParaRPr sz="250">
              <a:latin typeface="Arial MT"/>
              <a:cs typeface="Arial MT"/>
            </a:endParaRPr>
          </a:p>
          <a:p>
            <a:pPr marL="64135">
              <a:lnSpc>
                <a:spcPts val="265"/>
              </a:lnSpc>
            </a:pPr>
            <a:r>
              <a:rPr sz="250" spc="20" dirty="0">
                <a:latin typeface="Arial MT"/>
                <a:cs typeface="Arial MT"/>
              </a:rPr>
              <a:t>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32988" y="930224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4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32988" y="1135049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3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32988" y="1380718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2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32988" y="1585544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1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2187943"/>
            <a:ext cx="59601" cy="59601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66877" y="2110846"/>
            <a:ext cx="49403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These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rules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perform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recursive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partitioning</a:t>
            </a:r>
            <a:r>
              <a:rPr sz="1000" spc="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into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“homogeneous”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regions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2" name="object 3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36" name="object 36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10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5519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35" dirty="0">
                <a:solidFill>
                  <a:srgbClr val="04064C"/>
                </a:solidFill>
                <a:latin typeface="Tahoma"/>
                <a:cs typeface="Tahoma"/>
              </a:rPr>
              <a:t>What</a:t>
            </a:r>
            <a:r>
              <a:rPr sz="1400" b="1" spc="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We</a:t>
            </a:r>
            <a:r>
              <a:rPr sz="1400" b="1" spc="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Learned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93902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1511" y="976858"/>
            <a:ext cx="1367256" cy="9820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51788" y="1782775"/>
            <a:ext cx="153670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 marR="5080" indent="-26670">
              <a:lnSpc>
                <a:spcPct val="100000"/>
              </a:lnSpc>
              <a:spcBef>
                <a:spcPts val="120"/>
              </a:spcBef>
            </a:pPr>
            <a:r>
              <a:rPr sz="300" spc="5" dirty="0">
                <a:latin typeface="Arial MT"/>
                <a:cs typeface="Arial MT"/>
              </a:rPr>
              <a:t>Predict  Red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0636" y="178277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20"/>
              </a:spcBef>
            </a:pPr>
            <a:r>
              <a:rPr sz="300" dirty="0">
                <a:latin typeface="Arial MT"/>
                <a:cs typeface="Arial MT"/>
              </a:rPr>
              <a:t>Predict  </a:t>
            </a:r>
            <a:r>
              <a:rPr sz="300" spc="5" dirty="0">
                <a:latin typeface="Arial MT"/>
                <a:cs typeface="Arial MT"/>
              </a:rPr>
              <a:t>Blue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7023" y="179580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20"/>
              </a:spcBef>
            </a:pPr>
            <a:r>
              <a:rPr sz="300" dirty="0">
                <a:latin typeface="Arial MT"/>
                <a:cs typeface="Arial MT"/>
              </a:rPr>
              <a:t>Predict  </a:t>
            </a:r>
            <a:r>
              <a:rPr sz="300" spc="5" dirty="0">
                <a:latin typeface="Arial MT"/>
                <a:cs typeface="Arial MT"/>
              </a:rPr>
              <a:t>Blue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8902" y="179580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 marR="5080" indent="-26670">
              <a:lnSpc>
                <a:spcPct val="100000"/>
              </a:lnSpc>
              <a:spcBef>
                <a:spcPts val="120"/>
              </a:spcBef>
            </a:pPr>
            <a:r>
              <a:rPr sz="300" spc="5" dirty="0">
                <a:latin typeface="Arial MT"/>
                <a:cs typeface="Arial MT"/>
              </a:rPr>
              <a:t>Pre</a:t>
            </a:r>
            <a:r>
              <a:rPr sz="300" spc="10" dirty="0">
                <a:latin typeface="Arial MT"/>
                <a:cs typeface="Arial MT"/>
              </a:rPr>
              <a:t>d</a:t>
            </a:r>
            <a:r>
              <a:rPr sz="300" dirty="0">
                <a:latin typeface="Arial MT"/>
                <a:cs typeface="Arial MT"/>
              </a:rPr>
              <a:t>i</a:t>
            </a:r>
            <a:r>
              <a:rPr sz="300" spc="5" dirty="0">
                <a:latin typeface="Arial MT"/>
                <a:cs typeface="Arial MT"/>
              </a:rPr>
              <a:t>ct  </a:t>
            </a:r>
            <a:r>
              <a:rPr sz="300" spc="10" dirty="0">
                <a:latin typeface="Arial MT"/>
                <a:cs typeface="Arial MT"/>
              </a:rPr>
              <a:t>Red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5156" y="1030224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5648" y="1389125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0413" y="1382496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7202" y="1036624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3845" y="1379981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4971" y="1386611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8520" y="768984"/>
            <a:ext cx="1493723" cy="119237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8325" y="1316202"/>
            <a:ext cx="111759" cy="9326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429664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1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4321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2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8746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3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3879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4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98436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5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53438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6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877" y="516806"/>
            <a:ext cx="4077335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Decision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Tree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(DT)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consisting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rules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spc="-80" dirty="0">
                <a:latin typeface="Tahoma"/>
                <a:cs typeface="Tahoma"/>
              </a:rPr>
              <a:t>learned</a:t>
            </a:r>
            <a:r>
              <a:rPr sz="1000" b="1" spc="3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endParaRPr sz="1000">
              <a:latin typeface="Tahoma"/>
              <a:cs typeface="Tahoma"/>
            </a:endParaRPr>
          </a:p>
          <a:p>
            <a:pPr marR="1270000" algn="r">
              <a:lnSpc>
                <a:spcPct val="100000"/>
              </a:lnSpc>
              <a:spcBef>
                <a:spcPts val="484"/>
              </a:spcBef>
            </a:pPr>
            <a:r>
              <a:rPr sz="250" spc="20" dirty="0">
                <a:latin typeface="Arial MT"/>
                <a:cs typeface="Arial MT"/>
              </a:rPr>
              <a:t>5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32988" y="1790369"/>
            <a:ext cx="97790" cy="990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65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0</a:t>
            </a:r>
            <a:endParaRPr sz="250">
              <a:latin typeface="Arial MT"/>
              <a:cs typeface="Arial MT"/>
            </a:endParaRPr>
          </a:p>
          <a:p>
            <a:pPr marL="64135">
              <a:lnSpc>
                <a:spcPts val="265"/>
              </a:lnSpc>
            </a:pPr>
            <a:r>
              <a:rPr sz="250" spc="20" dirty="0">
                <a:latin typeface="Arial MT"/>
                <a:cs typeface="Arial MT"/>
              </a:rPr>
              <a:t>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32988" y="930224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4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32988" y="1135049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3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32988" y="1380718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2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32988" y="1585544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1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2187943"/>
            <a:ext cx="59601" cy="5960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347" y="2395639"/>
            <a:ext cx="48018" cy="4801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66877" y="2047571"/>
            <a:ext cx="4940300" cy="4343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-40" dirty="0">
                <a:latin typeface="Tahoma"/>
                <a:cs typeface="Tahoma"/>
              </a:rPr>
              <a:t>These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rules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perform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recursive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partitioning</a:t>
            </a:r>
            <a:r>
              <a:rPr sz="1000" spc="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into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“homogeneous”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regions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440"/>
              </a:spcBef>
            </a:pPr>
            <a:r>
              <a:rPr sz="900" spc="-35" dirty="0">
                <a:latin typeface="Tahoma"/>
                <a:cs typeface="Tahoma"/>
              </a:rPr>
              <a:t>Homogeneous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means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outputs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same/similar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inputs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region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3" name="object 33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37" name="object 37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10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5519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35" dirty="0">
                <a:solidFill>
                  <a:srgbClr val="04064C"/>
                </a:solidFill>
                <a:latin typeface="Tahoma"/>
                <a:cs typeface="Tahoma"/>
              </a:rPr>
              <a:t>What</a:t>
            </a:r>
            <a:r>
              <a:rPr sz="1400" b="1" spc="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We</a:t>
            </a:r>
            <a:r>
              <a:rPr sz="1400" b="1" spc="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Learned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93902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1511" y="976858"/>
            <a:ext cx="1367256" cy="9820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51788" y="1782775"/>
            <a:ext cx="153670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 marR="5080" indent="-26670">
              <a:lnSpc>
                <a:spcPct val="100000"/>
              </a:lnSpc>
              <a:spcBef>
                <a:spcPts val="120"/>
              </a:spcBef>
            </a:pPr>
            <a:r>
              <a:rPr sz="300" spc="5" dirty="0">
                <a:latin typeface="Arial MT"/>
                <a:cs typeface="Arial MT"/>
              </a:rPr>
              <a:t>Predict  Red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0636" y="178277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20"/>
              </a:spcBef>
            </a:pPr>
            <a:r>
              <a:rPr sz="300" dirty="0">
                <a:latin typeface="Arial MT"/>
                <a:cs typeface="Arial MT"/>
              </a:rPr>
              <a:t>Predict  </a:t>
            </a:r>
            <a:r>
              <a:rPr sz="300" spc="5" dirty="0">
                <a:latin typeface="Arial MT"/>
                <a:cs typeface="Arial MT"/>
              </a:rPr>
              <a:t>Blue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7023" y="179580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20"/>
              </a:spcBef>
            </a:pPr>
            <a:r>
              <a:rPr sz="300" dirty="0">
                <a:latin typeface="Arial MT"/>
                <a:cs typeface="Arial MT"/>
              </a:rPr>
              <a:t>Predict  </a:t>
            </a:r>
            <a:r>
              <a:rPr sz="300" spc="5" dirty="0">
                <a:latin typeface="Arial MT"/>
                <a:cs typeface="Arial MT"/>
              </a:rPr>
              <a:t>Blue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8902" y="179580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 marR="5080" indent="-26670">
              <a:lnSpc>
                <a:spcPct val="100000"/>
              </a:lnSpc>
              <a:spcBef>
                <a:spcPts val="120"/>
              </a:spcBef>
            </a:pPr>
            <a:r>
              <a:rPr sz="300" spc="5" dirty="0">
                <a:latin typeface="Arial MT"/>
                <a:cs typeface="Arial MT"/>
              </a:rPr>
              <a:t>Pre</a:t>
            </a:r>
            <a:r>
              <a:rPr sz="300" spc="10" dirty="0">
                <a:latin typeface="Arial MT"/>
                <a:cs typeface="Arial MT"/>
              </a:rPr>
              <a:t>d</a:t>
            </a:r>
            <a:r>
              <a:rPr sz="300" dirty="0">
                <a:latin typeface="Arial MT"/>
                <a:cs typeface="Arial MT"/>
              </a:rPr>
              <a:t>i</a:t>
            </a:r>
            <a:r>
              <a:rPr sz="300" spc="5" dirty="0">
                <a:latin typeface="Arial MT"/>
                <a:cs typeface="Arial MT"/>
              </a:rPr>
              <a:t>ct  </a:t>
            </a:r>
            <a:r>
              <a:rPr sz="300" spc="10" dirty="0">
                <a:latin typeface="Arial MT"/>
                <a:cs typeface="Arial MT"/>
              </a:rPr>
              <a:t>Red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5156" y="1030224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5648" y="1389125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0413" y="1382496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7202" y="1036624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3845" y="1379981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4971" y="1386611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8520" y="768984"/>
            <a:ext cx="1493723" cy="119237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8325" y="1316202"/>
            <a:ext cx="111759" cy="9326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429664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1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4321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2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8746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3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3879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4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98436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5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53438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6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877" y="516806"/>
            <a:ext cx="4077335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Decision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Tree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(DT)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consisting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rules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spc="-80" dirty="0">
                <a:latin typeface="Tahoma"/>
                <a:cs typeface="Tahoma"/>
              </a:rPr>
              <a:t>learned</a:t>
            </a:r>
            <a:r>
              <a:rPr sz="1000" b="1" spc="3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endParaRPr sz="1000">
              <a:latin typeface="Tahoma"/>
              <a:cs typeface="Tahoma"/>
            </a:endParaRPr>
          </a:p>
          <a:p>
            <a:pPr marR="1270000" algn="r">
              <a:lnSpc>
                <a:spcPct val="100000"/>
              </a:lnSpc>
              <a:spcBef>
                <a:spcPts val="484"/>
              </a:spcBef>
            </a:pPr>
            <a:r>
              <a:rPr sz="250" spc="20" dirty="0">
                <a:latin typeface="Arial MT"/>
                <a:cs typeface="Arial MT"/>
              </a:rPr>
              <a:t>5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32988" y="1790369"/>
            <a:ext cx="97790" cy="990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65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0</a:t>
            </a:r>
            <a:endParaRPr sz="250">
              <a:latin typeface="Arial MT"/>
              <a:cs typeface="Arial MT"/>
            </a:endParaRPr>
          </a:p>
          <a:p>
            <a:pPr marL="64135">
              <a:lnSpc>
                <a:spcPts val="265"/>
              </a:lnSpc>
            </a:pPr>
            <a:r>
              <a:rPr sz="250" spc="20" dirty="0">
                <a:latin typeface="Arial MT"/>
                <a:cs typeface="Arial MT"/>
              </a:rPr>
              <a:t>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32988" y="930224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4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32988" y="1135049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3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32988" y="1380718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2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32988" y="1585544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1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2187943"/>
            <a:ext cx="59601" cy="5960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347" y="2395639"/>
            <a:ext cx="48018" cy="4801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66877" y="2047571"/>
            <a:ext cx="4940300" cy="68389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-40" dirty="0">
                <a:latin typeface="Tahoma"/>
                <a:cs typeface="Tahoma"/>
              </a:rPr>
              <a:t>These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rules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perform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recursive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partitioning</a:t>
            </a:r>
            <a:r>
              <a:rPr sz="1000" spc="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into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“homogeneous”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regions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440"/>
              </a:spcBef>
            </a:pPr>
            <a:r>
              <a:rPr sz="900" spc="-35" dirty="0">
                <a:latin typeface="Tahoma"/>
                <a:cs typeface="Tahoma"/>
              </a:rPr>
              <a:t>Homogeneous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means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outputs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same/similar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inputs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region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spc="-40" dirty="0">
                <a:latin typeface="Tahoma"/>
                <a:cs typeface="Tahoma"/>
              </a:rPr>
              <a:t>Given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new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we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DT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2630779"/>
            <a:ext cx="59601" cy="59601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4" name="object 34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38" name="object 38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10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5519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35" dirty="0">
                <a:solidFill>
                  <a:srgbClr val="04064C"/>
                </a:solidFill>
                <a:latin typeface="Tahoma"/>
                <a:cs typeface="Tahoma"/>
              </a:rPr>
              <a:t>What</a:t>
            </a:r>
            <a:r>
              <a:rPr sz="1400" b="1" spc="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We</a:t>
            </a:r>
            <a:r>
              <a:rPr sz="1400" b="1" spc="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Learned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93902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1511" y="976858"/>
            <a:ext cx="1367256" cy="9820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51788" y="1782775"/>
            <a:ext cx="153670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 marR="5080" indent="-26670">
              <a:lnSpc>
                <a:spcPct val="100000"/>
              </a:lnSpc>
              <a:spcBef>
                <a:spcPts val="120"/>
              </a:spcBef>
            </a:pPr>
            <a:r>
              <a:rPr sz="300" spc="5" dirty="0">
                <a:latin typeface="Arial MT"/>
                <a:cs typeface="Arial MT"/>
              </a:rPr>
              <a:t>Predict  Red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0636" y="178277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20"/>
              </a:spcBef>
            </a:pPr>
            <a:r>
              <a:rPr sz="300" dirty="0">
                <a:latin typeface="Arial MT"/>
                <a:cs typeface="Arial MT"/>
              </a:rPr>
              <a:t>Predict  </a:t>
            </a:r>
            <a:r>
              <a:rPr sz="300" spc="5" dirty="0">
                <a:latin typeface="Arial MT"/>
                <a:cs typeface="Arial MT"/>
              </a:rPr>
              <a:t>Blue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7023" y="179580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20"/>
              </a:spcBef>
            </a:pPr>
            <a:r>
              <a:rPr sz="300" dirty="0">
                <a:latin typeface="Arial MT"/>
                <a:cs typeface="Arial MT"/>
              </a:rPr>
              <a:t>Predict  </a:t>
            </a:r>
            <a:r>
              <a:rPr sz="300" spc="5" dirty="0">
                <a:latin typeface="Arial MT"/>
                <a:cs typeface="Arial MT"/>
              </a:rPr>
              <a:t>Blue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8902" y="1795805"/>
            <a:ext cx="153035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 marR="5080" indent="-26670">
              <a:lnSpc>
                <a:spcPct val="100000"/>
              </a:lnSpc>
              <a:spcBef>
                <a:spcPts val="120"/>
              </a:spcBef>
            </a:pPr>
            <a:r>
              <a:rPr sz="300" spc="5" dirty="0">
                <a:latin typeface="Arial MT"/>
                <a:cs typeface="Arial MT"/>
              </a:rPr>
              <a:t>Pre</a:t>
            </a:r>
            <a:r>
              <a:rPr sz="300" spc="10" dirty="0">
                <a:latin typeface="Arial MT"/>
                <a:cs typeface="Arial MT"/>
              </a:rPr>
              <a:t>d</a:t>
            </a:r>
            <a:r>
              <a:rPr sz="300" dirty="0">
                <a:latin typeface="Arial MT"/>
                <a:cs typeface="Arial MT"/>
              </a:rPr>
              <a:t>i</a:t>
            </a:r>
            <a:r>
              <a:rPr sz="300" spc="5" dirty="0">
                <a:latin typeface="Arial MT"/>
                <a:cs typeface="Arial MT"/>
              </a:rPr>
              <a:t>ct  </a:t>
            </a:r>
            <a:r>
              <a:rPr sz="300" spc="10" dirty="0">
                <a:latin typeface="Arial MT"/>
                <a:cs typeface="Arial MT"/>
              </a:rPr>
              <a:t>Red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5156" y="1030224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5648" y="1389125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0413" y="1382496"/>
            <a:ext cx="10795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YES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7202" y="1036624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3845" y="1379981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4971" y="1386611"/>
            <a:ext cx="8763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10" dirty="0">
                <a:latin typeface="Arial MT"/>
                <a:cs typeface="Arial MT"/>
              </a:rPr>
              <a:t>NO</a:t>
            </a:r>
            <a:endParaRPr sz="3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8520" y="768984"/>
            <a:ext cx="1493723" cy="119237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8325" y="1316202"/>
            <a:ext cx="111759" cy="9326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429664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1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4321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2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8746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3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3879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4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98436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5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53438" y="1819833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6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877" y="516806"/>
            <a:ext cx="4077335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Decision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Tree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(DT)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consisting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set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rules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b="1" spc="-80" dirty="0">
                <a:latin typeface="Tahoma"/>
                <a:cs typeface="Tahoma"/>
              </a:rPr>
              <a:t>learned</a:t>
            </a:r>
            <a:r>
              <a:rPr sz="1000" b="1" spc="3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endParaRPr sz="1000">
              <a:latin typeface="Tahoma"/>
              <a:cs typeface="Tahoma"/>
            </a:endParaRPr>
          </a:p>
          <a:p>
            <a:pPr marR="1270000" algn="r">
              <a:lnSpc>
                <a:spcPct val="100000"/>
              </a:lnSpc>
              <a:spcBef>
                <a:spcPts val="484"/>
              </a:spcBef>
            </a:pPr>
            <a:r>
              <a:rPr sz="250" spc="20" dirty="0">
                <a:latin typeface="Arial MT"/>
                <a:cs typeface="Arial MT"/>
              </a:rPr>
              <a:t>5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32988" y="1790369"/>
            <a:ext cx="97790" cy="990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65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0</a:t>
            </a:r>
            <a:endParaRPr sz="250">
              <a:latin typeface="Arial MT"/>
              <a:cs typeface="Arial MT"/>
            </a:endParaRPr>
          </a:p>
          <a:p>
            <a:pPr marL="64135">
              <a:lnSpc>
                <a:spcPts val="265"/>
              </a:lnSpc>
            </a:pPr>
            <a:r>
              <a:rPr sz="250" spc="20" dirty="0">
                <a:latin typeface="Arial MT"/>
                <a:cs typeface="Arial MT"/>
              </a:rPr>
              <a:t>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32988" y="930224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4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32988" y="1135049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3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32988" y="1380718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2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32988" y="1585544"/>
            <a:ext cx="46355" cy="69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" spc="20" dirty="0">
                <a:latin typeface="Arial MT"/>
                <a:cs typeface="Arial MT"/>
              </a:rPr>
              <a:t>1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2187943"/>
            <a:ext cx="59601" cy="5960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347" y="2395639"/>
            <a:ext cx="48018" cy="4801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66877" y="2047571"/>
            <a:ext cx="4940300" cy="90487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-40" dirty="0">
                <a:latin typeface="Tahoma"/>
                <a:cs typeface="Tahoma"/>
              </a:rPr>
              <a:t>These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rules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perform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recursive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partitioning</a:t>
            </a:r>
            <a:r>
              <a:rPr sz="1000" spc="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into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“homogeneous”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regions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440"/>
              </a:spcBef>
            </a:pPr>
            <a:r>
              <a:rPr sz="900" spc="-35" dirty="0">
                <a:latin typeface="Tahoma"/>
                <a:cs typeface="Tahoma"/>
              </a:rPr>
              <a:t>Homogeneous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means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outputs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same/similar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inputs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region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spc="-40" dirty="0">
                <a:latin typeface="Tahoma"/>
                <a:cs typeface="Tahoma"/>
              </a:rPr>
              <a:t>Given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new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test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we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DT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6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0000FF"/>
                </a:solidFill>
                <a:latin typeface="Tahoma"/>
                <a:cs typeface="Tahoma"/>
              </a:rPr>
              <a:t>key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benefit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of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15" dirty="0">
                <a:solidFill>
                  <a:srgbClr val="0000FF"/>
                </a:solidFill>
                <a:latin typeface="Tahoma"/>
                <a:cs typeface="Tahoma"/>
              </a:rPr>
              <a:t>DT: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Prediction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at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test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is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very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fast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(just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testing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0000FF"/>
                </a:solidFill>
                <a:latin typeface="Tahoma"/>
                <a:cs typeface="Tahoma"/>
              </a:rPr>
              <a:t>few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conditions)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05" y="2630779"/>
            <a:ext cx="59601" cy="5960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705" y="2852204"/>
            <a:ext cx="59601" cy="59601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5" name="object 35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39" name="object 39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10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59877"/>
            <a:ext cx="41916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Tree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for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 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Another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Example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30402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869734"/>
            <a:ext cx="48018" cy="480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067434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6877" y="553318"/>
            <a:ext cx="4441825" cy="60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Deciding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whether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play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not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play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Tennis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Saturday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44100"/>
              </a:lnSpc>
              <a:spcBef>
                <a:spcPts val="215"/>
              </a:spcBef>
            </a:pPr>
            <a:r>
              <a:rPr sz="900" spc="-5" dirty="0">
                <a:latin typeface="Tahoma"/>
                <a:cs typeface="Tahoma"/>
              </a:rPr>
              <a:t>Each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input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(a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Saturday)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4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categorical</a:t>
            </a:r>
            <a:r>
              <a:rPr sz="900" spc="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features:</a:t>
            </a:r>
            <a:r>
              <a:rPr sz="900" spc="13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Outlook,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Temp.,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Humidity,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Wind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binary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classification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problem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(play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vs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no-play)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530" y="2978442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0" name="object 1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7030" y="3037169"/>
            <a:ext cx="108267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305" algn="ctr">
              <a:lnSpc>
                <a:spcPts val="580"/>
              </a:lnSpc>
            </a:pPr>
            <a:r>
              <a:rPr sz="500" spc="-15" dirty="0">
                <a:latin typeface="Microsoft Sans Serif"/>
                <a:cs typeface="Microsoft Sans Serif"/>
              </a:rPr>
              <a:t>Example</a:t>
            </a:r>
            <a:r>
              <a:rPr sz="500" spc="35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credit:</a:t>
            </a:r>
            <a:r>
              <a:rPr sz="500" spc="90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Tom</a:t>
            </a:r>
            <a:r>
              <a:rPr sz="500" spc="35" dirty="0">
                <a:latin typeface="Microsoft Sans Serif"/>
                <a:cs typeface="Microsoft Sans Serif"/>
              </a:rPr>
              <a:t> </a:t>
            </a:r>
            <a:r>
              <a:rPr sz="500" spc="5" dirty="0">
                <a:latin typeface="Microsoft Sans Serif"/>
                <a:cs typeface="Microsoft Sans Serif"/>
              </a:rPr>
              <a:t>Mitchell</a:t>
            </a:r>
            <a:endParaRPr sz="5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11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1916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Tree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for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 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Another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Example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30402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869734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067434"/>
            <a:ext cx="48018" cy="480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265123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6877" y="553318"/>
            <a:ext cx="4441825" cy="798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Deciding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whether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play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not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play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Tennis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Saturday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44100"/>
              </a:lnSpc>
              <a:spcBef>
                <a:spcPts val="215"/>
              </a:spcBef>
            </a:pPr>
            <a:r>
              <a:rPr sz="900" spc="-5" dirty="0">
                <a:latin typeface="Tahoma"/>
                <a:cs typeface="Tahoma"/>
              </a:rPr>
              <a:t>Each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input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(a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Saturday)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4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categorical</a:t>
            </a:r>
            <a:r>
              <a:rPr sz="900" spc="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features:</a:t>
            </a:r>
            <a:r>
              <a:rPr sz="900" spc="13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Outlook,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Temp.,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Humidity,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Wind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binary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classification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problem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(play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vs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no-play)</a:t>
            </a:r>
            <a:endParaRPr sz="9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480"/>
              </a:spcBef>
            </a:pPr>
            <a:r>
              <a:rPr sz="900" spc="-10" dirty="0">
                <a:latin typeface="Tahoma"/>
                <a:cs typeface="Tahoma"/>
              </a:rPr>
              <a:t>Left: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data,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Right:</a:t>
            </a:r>
            <a:r>
              <a:rPr sz="900" spc="135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decision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tree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constructed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this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data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530" y="2978442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0" name="object 1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7030" y="3037169"/>
            <a:ext cx="108267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305" algn="ctr">
              <a:lnSpc>
                <a:spcPts val="580"/>
              </a:lnSpc>
            </a:pPr>
            <a:r>
              <a:rPr sz="500" spc="-15" dirty="0">
                <a:latin typeface="Microsoft Sans Serif"/>
                <a:cs typeface="Microsoft Sans Serif"/>
              </a:rPr>
              <a:t>Example</a:t>
            </a:r>
            <a:r>
              <a:rPr sz="500" spc="35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credit:</a:t>
            </a:r>
            <a:r>
              <a:rPr sz="500" spc="90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Tom</a:t>
            </a:r>
            <a:r>
              <a:rPr sz="500" spc="35" dirty="0">
                <a:latin typeface="Microsoft Sans Serif"/>
                <a:cs typeface="Microsoft Sans Serif"/>
              </a:rPr>
              <a:t> </a:t>
            </a:r>
            <a:r>
              <a:rPr sz="500" spc="5" dirty="0">
                <a:latin typeface="Microsoft Sans Serif"/>
                <a:cs typeface="Microsoft Sans Serif"/>
              </a:rPr>
              <a:t>Mitchell</a:t>
            </a:r>
            <a:endParaRPr sz="5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11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1916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Tree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for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 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Another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Example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30402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869734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067434"/>
            <a:ext cx="48018" cy="480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265123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6877" y="553318"/>
            <a:ext cx="4441825" cy="798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Deciding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whether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play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not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play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Tennis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Saturday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44100"/>
              </a:lnSpc>
              <a:spcBef>
                <a:spcPts val="215"/>
              </a:spcBef>
            </a:pPr>
            <a:r>
              <a:rPr sz="900" spc="-5" dirty="0">
                <a:latin typeface="Tahoma"/>
                <a:cs typeface="Tahoma"/>
              </a:rPr>
              <a:t>Each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input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(a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Saturday)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4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categorical</a:t>
            </a:r>
            <a:r>
              <a:rPr sz="900" spc="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features:</a:t>
            </a:r>
            <a:r>
              <a:rPr sz="900" spc="13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Outlook,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Temp.,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Humidity,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Wind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binary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classification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problem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(play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vs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no-play)</a:t>
            </a:r>
            <a:endParaRPr sz="9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480"/>
              </a:spcBef>
            </a:pPr>
            <a:r>
              <a:rPr sz="900" spc="-10" dirty="0">
                <a:latin typeface="Tahoma"/>
                <a:cs typeface="Tahoma"/>
              </a:rPr>
              <a:t>Left: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data,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Right:</a:t>
            </a:r>
            <a:r>
              <a:rPr sz="900" spc="135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decision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tree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constructed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this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data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5123" y="1491556"/>
            <a:ext cx="1746474" cy="128471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26530" y="2978442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1" name="object 1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7030" y="3037169"/>
            <a:ext cx="108267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305" algn="ctr">
              <a:lnSpc>
                <a:spcPts val="580"/>
              </a:lnSpc>
            </a:pPr>
            <a:r>
              <a:rPr sz="500" spc="-15" dirty="0">
                <a:latin typeface="Microsoft Sans Serif"/>
                <a:cs typeface="Microsoft Sans Serif"/>
              </a:rPr>
              <a:t>Example</a:t>
            </a:r>
            <a:r>
              <a:rPr sz="500" spc="35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credit:</a:t>
            </a:r>
            <a:r>
              <a:rPr sz="500" spc="90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Tom</a:t>
            </a:r>
            <a:r>
              <a:rPr sz="500" spc="35" dirty="0">
                <a:latin typeface="Microsoft Sans Serif"/>
                <a:cs typeface="Microsoft Sans Serif"/>
              </a:rPr>
              <a:t> </a:t>
            </a:r>
            <a:r>
              <a:rPr sz="500" spc="5" dirty="0">
                <a:latin typeface="Microsoft Sans Serif"/>
                <a:cs typeface="Microsoft Sans Serif"/>
              </a:rPr>
              <a:t>Mitchell</a:t>
            </a:r>
            <a:endParaRPr sz="5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11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1916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Tree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for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Classification:  </a:t>
            </a:r>
            <a:r>
              <a:rPr sz="1400" b="1" spc="-50" dirty="0">
                <a:solidFill>
                  <a:srgbClr val="04064C"/>
                </a:solidFill>
                <a:latin typeface="Tahoma"/>
                <a:cs typeface="Tahoma"/>
              </a:rPr>
              <a:t>Another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Example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630402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869734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067434"/>
            <a:ext cx="48018" cy="480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265123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6877" y="553318"/>
            <a:ext cx="4441825" cy="798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Deciding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whether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play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not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play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Tennis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Saturday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44100"/>
              </a:lnSpc>
              <a:spcBef>
                <a:spcPts val="215"/>
              </a:spcBef>
            </a:pPr>
            <a:r>
              <a:rPr sz="900" spc="-5" dirty="0">
                <a:latin typeface="Tahoma"/>
                <a:cs typeface="Tahoma"/>
              </a:rPr>
              <a:t>Each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input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(a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Saturday)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4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0000FF"/>
                </a:solidFill>
                <a:latin typeface="Tahoma"/>
                <a:cs typeface="Tahoma"/>
              </a:rPr>
              <a:t>categorical</a:t>
            </a:r>
            <a:r>
              <a:rPr sz="900" spc="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features:</a:t>
            </a:r>
            <a:r>
              <a:rPr sz="900" spc="13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Outlook,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Temp.,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Humidity,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Wind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binary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classification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problem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(play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vs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no-play)</a:t>
            </a:r>
            <a:endParaRPr sz="9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480"/>
              </a:spcBef>
            </a:pPr>
            <a:r>
              <a:rPr sz="900" spc="-10" dirty="0">
                <a:latin typeface="Tahoma"/>
                <a:cs typeface="Tahoma"/>
              </a:rPr>
              <a:t>Left: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data,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Right:</a:t>
            </a:r>
            <a:r>
              <a:rPr sz="900" spc="135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A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decision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tree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constructed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this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data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300" y="1491556"/>
            <a:ext cx="1942297" cy="128471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274682" y="2058352"/>
            <a:ext cx="331470" cy="339090"/>
          </a:xfrm>
          <a:custGeom>
            <a:avLst/>
            <a:gdLst/>
            <a:ahLst/>
            <a:cxnLst/>
            <a:rect l="l" t="t" r="r" b="b"/>
            <a:pathLst>
              <a:path w="331470" h="339089">
                <a:moveTo>
                  <a:pt x="165608" y="0"/>
                </a:moveTo>
                <a:lnTo>
                  <a:pt x="331216" y="169164"/>
                </a:lnTo>
                <a:lnTo>
                  <a:pt x="165608" y="338582"/>
                </a:lnTo>
                <a:lnTo>
                  <a:pt x="0" y="169164"/>
                </a:lnTo>
                <a:lnTo>
                  <a:pt x="165608" y="0"/>
                </a:lnTo>
                <a:close/>
              </a:path>
              <a:path w="331470" h="339089">
                <a:moveTo>
                  <a:pt x="0" y="0"/>
                </a:moveTo>
                <a:lnTo>
                  <a:pt x="0" y="0"/>
                </a:lnTo>
              </a:path>
              <a:path w="331470" h="339089">
                <a:moveTo>
                  <a:pt x="331216" y="338582"/>
                </a:moveTo>
                <a:lnTo>
                  <a:pt x="331216" y="338582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8812" y="2171636"/>
            <a:ext cx="282575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5" dirty="0">
                <a:latin typeface="Arial MT"/>
                <a:cs typeface="Arial MT"/>
              </a:rPr>
              <a:t>H</a:t>
            </a:r>
            <a:r>
              <a:rPr sz="500" spc="10" dirty="0">
                <a:latin typeface="Arial MT"/>
                <a:cs typeface="Arial MT"/>
              </a:rPr>
              <a:t>um</a:t>
            </a:r>
            <a:r>
              <a:rPr sz="500" spc="-5" dirty="0">
                <a:latin typeface="Arial MT"/>
                <a:cs typeface="Arial MT"/>
              </a:rPr>
              <a:t>i</a:t>
            </a:r>
            <a:r>
              <a:rPr sz="500" spc="10" dirty="0">
                <a:latin typeface="Arial MT"/>
                <a:cs typeface="Arial MT"/>
              </a:rPr>
              <a:t>d</a:t>
            </a:r>
            <a:r>
              <a:rPr sz="500" dirty="0">
                <a:latin typeface="Arial MT"/>
                <a:cs typeface="Arial MT"/>
              </a:rPr>
              <a:t>ity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18318" y="1453578"/>
            <a:ext cx="331470" cy="338455"/>
          </a:xfrm>
          <a:custGeom>
            <a:avLst/>
            <a:gdLst/>
            <a:ahLst/>
            <a:cxnLst/>
            <a:rect l="l" t="t" r="r" b="b"/>
            <a:pathLst>
              <a:path w="331470" h="338455">
                <a:moveTo>
                  <a:pt x="165608" y="0"/>
                </a:moveTo>
                <a:lnTo>
                  <a:pt x="331216" y="169164"/>
                </a:lnTo>
                <a:lnTo>
                  <a:pt x="165608" y="338328"/>
                </a:lnTo>
                <a:lnTo>
                  <a:pt x="0" y="169164"/>
                </a:lnTo>
                <a:lnTo>
                  <a:pt x="165608" y="0"/>
                </a:lnTo>
                <a:close/>
              </a:path>
              <a:path w="331470" h="338455">
                <a:moveTo>
                  <a:pt x="0" y="0"/>
                </a:moveTo>
                <a:lnTo>
                  <a:pt x="0" y="0"/>
                </a:lnTo>
              </a:path>
              <a:path w="331470" h="338455">
                <a:moveTo>
                  <a:pt x="331216" y="338328"/>
                </a:moveTo>
                <a:lnTo>
                  <a:pt x="331216" y="338328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56926" y="1566862"/>
            <a:ext cx="253365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latin typeface="Arial MT"/>
                <a:cs typeface="Arial MT"/>
              </a:rPr>
              <a:t>Ou</a:t>
            </a:r>
            <a:r>
              <a:rPr sz="500" dirty="0">
                <a:latin typeface="Arial MT"/>
                <a:cs typeface="Arial MT"/>
              </a:rPr>
              <a:t>tl</a:t>
            </a:r>
            <a:r>
              <a:rPr sz="500" spc="10" dirty="0">
                <a:latin typeface="Arial MT"/>
                <a:cs typeface="Arial MT"/>
              </a:rPr>
              <a:t>ook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70568" y="1622742"/>
            <a:ext cx="2444496" cy="1152397"/>
            <a:chOff x="2870568" y="1622742"/>
            <a:chExt cx="2444496" cy="1152397"/>
          </a:xfrm>
        </p:grpSpPr>
        <p:sp>
          <p:nvSpPr>
            <p:cNvPr id="14" name="object 14"/>
            <p:cNvSpPr/>
            <p:nvPr/>
          </p:nvSpPr>
          <p:spPr>
            <a:xfrm>
              <a:off x="4249534" y="1622742"/>
              <a:ext cx="530225" cy="388620"/>
            </a:xfrm>
            <a:custGeom>
              <a:avLst/>
              <a:gdLst/>
              <a:ahLst/>
              <a:cxnLst/>
              <a:rect l="l" t="t" r="r" b="b"/>
              <a:pathLst>
                <a:path w="530225" h="388619">
                  <a:moveTo>
                    <a:pt x="0" y="0"/>
                  </a:moveTo>
                  <a:lnTo>
                    <a:pt x="529844" y="0"/>
                  </a:lnTo>
                  <a:lnTo>
                    <a:pt x="529844" y="388112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2868" y="2008822"/>
              <a:ext cx="33655" cy="49530"/>
            </a:xfrm>
            <a:custGeom>
              <a:avLst/>
              <a:gdLst/>
              <a:ahLst/>
              <a:cxnLst/>
              <a:rect l="l" t="t" r="r" b="b"/>
              <a:pathLst>
                <a:path w="33654" h="49530">
                  <a:moveTo>
                    <a:pt x="33274" y="0"/>
                  </a:moveTo>
                  <a:lnTo>
                    <a:pt x="0" y="0"/>
                  </a:lnTo>
                  <a:lnTo>
                    <a:pt x="16510" y="49530"/>
                  </a:lnTo>
                  <a:lnTo>
                    <a:pt x="33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40290" y="1622742"/>
              <a:ext cx="478155" cy="388620"/>
            </a:xfrm>
            <a:custGeom>
              <a:avLst/>
              <a:gdLst/>
              <a:ahLst/>
              <a:cxnLst/>
              <a:rect l="l" t="t" r="r" b="b"/>
              <a:pathLst>
                <a:path w="478154" h="388619">
                  <a:moveTo>
                    <a:pt x="478028" y="0"/>
                  </a:moveTo>
                  <a:lnTo>
                    <a:pt x="0" y="0"/>
                  </a:lnTo>
                  <a:lnTo>
                    <a:pt x="0" y="388112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3780" y="2008822"/>
              <a:ext cx="33020" cy="49530"/>
            </a:xfrm>
            <a:custGeom>
              <a:avLst/>
              <a:gdLst/>
              <a:ahLst/>
              <a:cxnLst/>
              <a:rect l="l" t="t" r="r" b="b"/>
              <a:pathLst>
                <a:path w="33020" h="49530">
                  <a:moveTo>
                    <a:pt x="33020" y="0"/>
                  </a:moveTo>
                  <a:lnTo>
                    <a:pt x="0" y="0"/>
                  </a:lnTo>
                  <a:lnTo>
                    <a:pt x="16510" y="4953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92996" y="2227516"/>
              <a:ext cx="281940" cy="241300"/>
            </a:xfrm>
            <a:custGeom>
              <a:avLst/>
              <a:gdLst/>
              <a:ahLst/>
              <a:cxnLst/>
              <a:rect l="l" t="t" r="r" b="b"/>
              <a:pathLst>
                <a:path w="281939" h="241300">
                  <a:moveTo>
                    <a:pt x="281686" y="0"/>
                  </a:moveTo>
                  <a:lnTo>
                    <a:pt x="0" y="0"/>
                  </a:lnTo>
                  <a:lnTo>
                    <a:pt x="0" y="240792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76486" y="2466022"/>
              <a:ext cx="33020" cy="49530"/>
            </a:xfrm>
            <a:custGeom>
              <a:avLst/>
              <a:gdLst/>
              <a:ahLst/>
              <a:cxnLst/>
              <a:rect l="l" t="t" r="r" b="b"/>
              <a:pathLst>
                <a:path w="33019" h="49530">
                  <a:moveTo>
                    <a:pt x="33020" y="0"/>
                  </a:moveTo>
                  <a:lnTo>
                    <a:pt x="0" y="0"/>
                  </a:lnTo>
                  <a:lnTo>
                    <a:pt x="16510" y="4953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05898" y="2227516"/>
              <a:ext cx="240665" cy="262890"/>
            </a:xfrm>
            <a:custGeom>
              <a:avLst/>
              <a:gdLst/>
              <a:ahLst/>
              <a:cxnLst/>
              <a:rect l="l" t="t" r="r" b="b"/>
              <a:pathLst>
                <a:path w="240664" h="262889">
                  <a:moveTo>
                    <a:pt x="0" y="0"/>
                  </a:moveTo>
                  <a:lnTo>
                    <a:pt x="240284" y="0"/>
                  </a:lnTo>
                  <a:lnTo>
                    <a:pt x="240284" y="262636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29418" y="2482532"/>
              <a:ext cx="33020" cy="50800"/>
            </a:xfrm>
            <a:custGeom>
              <a:avLst/>
              <a:gdLst/>
              <a:ahLst/>
              <a:cxnLst/>
              <a:rect l="l" t="t" r="r" b="b"/>
              <a:pathLst>
                <a:path w="33020" h="50800">
                  <a:moveTo>
                    <a:pt x="33020" y="0"/>
                  </a:moveTo>
                  <a:lnTo>
                    <a:pt x="0" y="2794"/>
                  </a:lnTo>
                  <a:lnTo>
                    <a:pt x="21082" y="5080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13770" y="2058352"/>
              <a:ext cx="331470" cy="339090"/>
            </a:xfrm>
            <a:custGeom>
              <a:avLst/>
              <a:gdLst/>
              <a:ahLst/>
              <a:cxnLst/>
              <a:rect l="l" t="t" r="r" b="b"/>
              <a:pathLst>
                <a:path w="331470" h="339089">
                  <a:moveTo>
                    <a:pt x="165608" y="0"/>
                  </a:moveTo>
                  <a:lnTo>
                    <a:pt x="331470" y="169164"/>
                  </a:lnTo>
                  <a:lnTo>
                    <a:pt x="165608" y="338582"/>
                  </a:lnTo>
                  <a:lnTo>
                    <a:pt x="0" y="169164"/>
                  </a:lnTo>
                  <a:lnTo>
                    <a:pt x="165608" y="0"/>
                  </a:lnTo>
                  <a:close/>
                </a:path>
                <a:path w="331470" h="339089">
                  <a:moveTo>
                    <a:pt x="0" y="0"/>
                  </a:moveTo>
                  <a:lnTo>
                    <a:pt x="0" y="0"/>
                  </a:lnTo>
                </a:path>
                <a:path w="331470" h="339089">
                  <a:moveTo>
                    <a:pt x="331470" y="338582"/>
                  </a:moveTo>
                  <a:lnTo>
                    <a:pt x="331470" y="338582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44986" y="2227516"/>
              <a:ext cx="240665" cy="262890"/>
            </a:xfrm>
            <a:custGeom>
              <a:avLst/>
              <a:gdLst/>
              <a:ahLst/>
              <a:cxnLst/>
              <a:rect l="l" t="t" r="r" b="b"/>
              <a:pathLst>
                <a:path w="240664" h="262889">
                  <a:moveTo>
                    <a:pt x="0" y="0"/>
                  </a:moveTo>
                  <a:lnTo>
                    <a:pt x="240538" y="0"/>
                  </a:lnTo>
                  <a:lnTo>
                    <a:pt x="240538" y="262636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68506" y="2482532"/>
              <a:ext cx="33020" cy="50800"/>
            </a:xfrm>
            <a:custGeom>
              <a:avLst/>
              <a:gdLst/>
              <a:ahLst/>
              <a:cxnLst/>
              <a:rect l="l" t="t" r="r" b="b"/>
              <a:pathLst>
                <a:path w="33020" h="50800">
                  <a:moveTo>
                    <a:pt x="33020" y="0"/>
                  </a:moveTo>
                  <a:lnTo>
                    <a:pt x="0" y="2794"/>
                  </a:lnTo>
                  <a:lnTo>
                    <a:pt x="21082" y="5080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0568" y="2511742"/>
              <a:ext cx="245109" cy="2308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9944" y="2533332"/>
              <a:ext cx="245363" cy="23088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077574" y="2537142"/>
              <a:ext cx="237490" cy="223520"/>
            </a:xfrm>
            <a:custGeom>
              <a:avLst/>
              <a:gdLst/>
              <a:ahLst/>
              <a:cxnLst/>
              <a:rect l="l" t="t" r="r" b="b"/>
              <a:pathLst>
                <a:path w="237489" h="223519">
                  <a:moveTo>
                    <a:pt x="200406" y="0"/>
                  </a:moveTo>
                  <a:lnTo>
                    <a:pt x="37084" y="0"/>
                  </a:lnTo>
                  <a:lnTo>
                    <a:pt x="23467" y="3190"/>
                  </a:lnTo>
                  <a:lnTo>
                    <a:pt x="11588" y="11620"/>
                  </a:lnTo>
                  <a:lnTo>
                    <a:pt x="3186" y="23574"/>
                  </a:lnTo>
                  <a:lnTo>
                    <a:pt x="0" y="37338"/>
                  </a:lnTo>
                  <a:lnTo>
                    <a:pt x="0" y="186182"/>
                  </a:lnTo>
                  <a:lnTo>
                    <a:pt x="3186" y="199798"/>
                  </a:lnTo>
                  <a:lnTo>
                    <a:pt x="11588" y="211677"/>
                  </a:lnTo>
                  <a:lnTo>
                    <a:pt x="23467" y="220079"/>
                  </a:lnTo>
                  <a:lnTo>
                    <a:pt x="37084" y="223266"/>
                  </a:lnTo>
                  <a:lnTo>
                    <a:pt x="200406" y="223266"/>
                  </a:lnTo>
                  <a:lnTo>
                    <a:pt x="214022" y="220079"/>
                  </a:lnTo>
                  <a:lnTo>
                    <a:pt x="225901" y="211677"/>
                  </a:lnTo>
                  <a:lnTo>
                    <a:pt x="234303" y="199798"/>
                  </a:lnTo>
                  <a:lnTo>
                    <a:pt x="237490" y="186182"/>
                  </a:lnTo>
                  <a:lnTo>
                    <a:pt x="237490" y="37338"/>
                  </a:lnTo>
                  <a:lnTo>
                    <a:pt x="234303" y="23574"/>
                  </a:lnTo>
                  <a:lnTo>
                    <a:pt x="225901" y="11620"/>
                  </a:lnTo>
                  <a:lnTo>
                    <a:pt x="214022" y="3190"/>
                  </a:lnTo>
                  <a:lnTo>
                    <a:pt x="200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77574" y="2537142"/>
              <a:ext cx="237490" cy="223520"/>
            </a:xfrm>
            <a:custGeom>
              <a:avLst/>
              <a:gdLst/>
              <a:ahLst/>
              <a:cxnLst/>
              <a:rect l="l" t="t" r="r" b="b"/>
              <a:pathLst>
                <a:path w="237489" h="223519">
                  <a:moveTo>
                    <a:pt x="37084" y="0"/>
                  </a:moveTo>
                  <a:lnTo>
                    <a:pt x="23467" y="3190"/>
                  </a:lnTo>
                  <a:lnTo>
                    <a:pt x="11588" y="11620"/>
                  </a:lnTo>
                  <a:lnTo>
                    <a:pt x="3186" y="23574"/>
                  </a:lnTo>
                  <a:lnTo>
                    <a:pt x="0" y="37338"/>
                  </a:lnTo>
                  <a:lnTo>
                    <a:pt x="0" y="186182"/>
                  </a:lnTo>
                  <a:lnTo>
                    <a:pt x="3186" y="199798"/>
                  </a:lnTo>
                  <a:lnTo>
                    <a:pt x="11588" y="211677"/>
                  </a:lnTo>
                  <a:lnTo>
                    <a:pt x="23467" y="220079"/>
                  </a:lnTo>
                  <a:lnTo>
                    <a:pt x="37084" y="223266"/>
                  </a:lnTo>
                  <a:lnTo>
                    <a:pt x="200406" y="223266"/>
                  </a:lnTo>
                  <a:lnTo>
                    <a:pt x="214022" y="220079"/>
                  </a:lnTo>
                  <a:lnTo>
                    <a:pt x="225901" y="211677"/>
                  </a:lnTo>
                  <a:lnTo>
                    <a:pt x="234303" y="199798"/>
                  </a:lnTo>
                  <a:lnTo>
                    <a:pt x="237490" y="186182"/>
                  </a:lnTo>
                  <a:lnTo>
                    <a:pt x="237490" y="37338"/>
                  </a:lnTo>
                  <a:lnTo>
                    <a:pt x="234303" y="23574"/>
                  </a:lnTo>
                  <a:lnTo>
                    <a:pt x="225901" y="11620"/>
                  </a:lnTo>
                  <a:lnTo>
                    <a:pt x="214022" y="3190"/>
                  </a:lnTo>
                  <a:lnTo>
                    <a:pt x="200406" y="0"/>
                  </a:lnTo>
                  <a:lnTo>
                    <a:pt x="37084" y="0"/>
                  </a:lnTo>
                  <a:close/>
                </a:path>
                <a:path w="237489" h="223519">
                  <a:moveTo>
                    <a:pt x="0" y="0"/>
                  </a:moveTo>
                  <a:lnTo>
                    <a:pt x="0" y="0"/>
                  </a:lnTo>
                </a:path>
                <a:path w="237489" h="223519">
                  <a:moveTo>
                    <a:pt x="237490" y="223266"/>
                  </a:moveTo>
                  <a:lnTo>
                    <a:pt x="237490" y="223266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2544" y="2544254"/>
              <a:ext cx="245109" cy="23088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968610" y="1791906"/>
              <a:ext cx="238125" cy="511809"/>
            </a:xfrm>
            <a:custGeom>
              <a:avLst/>
              <a:gdLst/>
              <a:ahLst/>
              <a:cxnLst/>
              <a:rect l="l" t="t" r="r" b="b"/>
              <a:pathLst>
                <a:path w="238125" h="511810">
                  <a:moveTo>
                    <a:pt x="37084" y="288036"/>
                  </a:moveTo>
                  <a:lnTo>
                    <a:pt x="23467" y="291222"/>
                  </a:lnTo>
                  <a:lnTo>
                    <a:pt x="11588" y="299624"/>
                  </a:lnTo>
                  <a:lnTo>
                    <a:pt x="3186" y="311503"/>
                  </a:lnTo>
                  <a:lnTo>
                    <a:pt x="0" y="325120"/>
                  </a:lnTo>
                  <a:lnTo>
                    <a:pt x="0" y="473964"/>
                  </a:lnTo>
                  <a:lnTo>
                    <a:pt x="3186" y="487727"/>
                  </a:lnTo>
                  <a:lnTo>
                    <a:pt x="11588" y="499681"/>
                  </a:lnTo>
                  <a:lnTo>
                    <a:pt x="23467" y="508111"/>
                  </a:lnTo>
                  <a:lnTo>
                    <a:pt x="37084" y="511302"/>
                  </a:lnTo>
                  <a:lnTo>
                    <a:pt x="200406" y="511302"/>
                  </a:lnTo>
                  <a:lnTo>
                    <a:pt x="214169" y="508111"/>
                  </a:lnTo>
                  <a:lnTo>
                    <a:pt x="226123" y="499681"/>
                  </a:lnTo>
                  <a:lnTo>
                    <a:pt x="234553" y="487727"/>
                  </a:lnTo>
                  <a:lnTo>
                    <a:pt x="237744" y="473964"/>
                  </a:lnTo>
                  <a:lnTo>
                    <a:pt x="237744" y="325120"/>
                  </a:lnTo>
                  <a:lnTo>
                    <a:pt x="234553" y="311503"/>
                  </a:lnTo>
                  <a:lnTo>
                    <a:pt x="226123" y="299624"/>
                  </a:lnTo>
                  <a:lnTo>
                    <a:pt x="214169" y="291222"/>
                  </a:lnTo>
                  <a:lnTo>
                    <a:pt x="200406" y="288036"/>
                  </a:lnTo>
                  <a:lnTo>
                    <a:pt x="37084" y="288036"/>
                  </a:lnTo>
                  <a:close/>
                </a:path>
                <a:path w="238125" h="511810">
                  <a:moveTo>
                    <a:pt x="0" y="288036"/>
                  </a:moveTo>
                  <a:lnTo>
                    <a:pt x="0" y="288036"/>
                  </a:lnTo>
                </a:path>
                <a:path w="238125" h="511810">
                  <a:moveTo>
                    <a:pt x="237744" y="511302"/>
                  </a:moveTo>
                  <a:lnTo>
                    <a:pt x="237744" y="511302"/>
                  </a:lnTo>
                </a:path>
                <a:path w="238125" h="511810">
                  <a:moveTo>
                    <a:pt x="115316" y="0"/>
                  </a:moveTo>
                  <a:lnTo>
                    <a:pt x="118364" y="240538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70210" y="2030158"/>
              <a:ext cx="33655" cy="50165"/>
            </a:xfrm>
            <a:custGeom>
              <a:avLst/>
              <a:gdLst/>
              <a:ahLst/>
              <a:cxnLst/>
              <a:rect l="l" t="t" r="r" b="b"/>
              <a:pathLst>
                <a:path w="33654" h="50164">
                  <a:moveTo>
                    <a:pt x="33274" y="0"/>
                  </a:moveTo>
                  <a:lnTo>
                    <a:pt x="0" y="508"/>
                  </a:lnTo>
                  <a:lnTo>
                    <a:pt x="17272" y="49784"/>
                  </a:lnTo>
                  <a:lnTo>
                    <a:pt x="33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576942" y="1637982"/>
            <a:ext cx="213360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latin typeface="Arial MT"/>
                <a:cs typeface="Arial MT"/>
              </a:rPr>
              <a:t>Sunny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99140" y="1630870"/>
            <a:ext cx="161925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latin typeface="Arial MT"/>
                <a:cs typeface="Arial MT"/>
              </a:rPr>
              <a:t>Ra</a:t>
            </a:r>
            <a:r>
              <a:rPr sz="500" spc="-5" dirty="0">
                <a:latin typeface="Arial MT"/>
                <a:cs typeface="Arial MT"/>
              </a:rPr>
              <a:t>i</a:t>
            </a:r>
            <a:r>
              <a:rPr sz="500" spc="10" dirty="0">
                <a:latin typeface="Arial MT"/>
                <a:cs typeface="Arial MT"/>
              </a:rPr>
              <a:t>n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16946" y="1826958"/>
            <a:ext cx="290830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5" dirty="0">
                <a:latin typeface="Arial MT"/>
                <a:cs typeface="Arial MT"/>
              </a:rPr>
              <a:t>Overcast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29826" y="2230056"/>
            <a:ext cx="161290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dirty="0">
                <a:latin typeface="Arial MT"/>
                <a:cs typeface="Arial MT"/>
              </a:rPr>
              <a:t>Hi</a:t>
            </a:r>
            <a:r>
              <a:rPr sz="500" spc="10" dirty="0">
                <a:latin typeface="Arial MT"/>
                <a:cs typeface="Arial MT"/>
              </a:rPr>
              <a:t>gh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91420" y="2228278"/>
            <a:ext cx="238760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5" dirty="0">
                <a:latin typeface="Arial MT"/>
                <a:cs typeface="Arial MT"/>
              </a:rPr>
              <a:t>Normal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77042" y="2232088"/>
            <a:ext cx="220345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latin typeface="Arial MT"/>
                <a:cs typeface="Arial MT"/>
              </a:rPr>
              <a:t>S</a:t>
            </a:r>
            <a:r>
              <a:rPr sz="500" dirty="0">
                <a:latin typeface="Arial MT"/>
                <a:cs typeface="Arial MT"/>
              </a:rPr>
              <a:t>tr</a:t>
            </a:r>
            <a:r>
              <a:rPr sz="500" spc="10" dirty="0">
                <a:latin typeface="Arial MT"/>
                <a:cs typeface="Arial MT"/>
              </a:rPr>
              <a:t>ong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57178" y="2234120"/>
            <a:ext cx="193675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5" dirty="0">
                <a:latin typeface="Arial MT"/>
                <a:cs typeface="Arial MT"/>
              </a:rPr>
              <a:t>W</a:t>
            </a:r>
            <a:r>
              <a:rPr sz="500" spc="10" dirty="0">
                <a:latin typeface="Arial MT"/>
                <a:cs typeface="Arial MT"/>
              </a:rPr>
              <a:t>eak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37116" y="2562542"/>
            <a:ext cx="116839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latin typeface="Arial MT"/>
                <a:cs typeface="Arial MT"/>
              </a:rPr>
              <a:t>N</a:t>
            </a:r>
            <a:r>
              <a:rPr sz="550" spc="5" dirty="0">
                <a:latin typeface="Arial MT"/>
                <a:cs typeface="Arial MT"/>
              </a:rPr>
              <a:t>o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61980" y="2598356"/>
            <a:ext cx="11620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latin typeface="Arial MT"/>
                <a:cs typeface="Arial MT"/>
              </a:rPr>
              <a:t>N</a:t>
            </a:r>
            <a:r>
              <a:rPr sz="550" spc="5" dirty="0">
                <a:latin typeface="Arial MT"/>
                <a:cs typeface="Arial MT"/>
              </a:rPr>
              <a:t>o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79634" y="2573464"/>
            <a:ext cx="14160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-50" dirty="0">
                <a:latin typeface="Arial MT"/>
                <a:cs typeface="Arial MT"/>
              </a:rPr>
              <a:t>Y</a:t>
            </a:r>
            <a:r>
              <a:rPr sz="550" dirty="0">
                <a:latin typeface="Arial MT"/>
                <a:cs typeface="Arial MT"/>
              </a:rPr>
              <a:t>es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18722" y="2580576"/>
            <a:ext cx="14160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-50" dirty="0">
                <a:latin typeface="Arial MT"/>
                <a:cs typeface="Arial MT"/>
              </a:rPr>
              <a:t>Y</a:t>
            </a:r>
            <a:r>
              <a:rPr sz="550" dirty="0">
                <a:latin typeface="Arial MT"/>
                <a:cs typeface="Arial MT"/>
              </a:rPr>
              <a:t>es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24490" y="2137600"/>
            <a:ext cx="140970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-55" dirty="0">
                <a:latin typeface="Arial MT"/>
                <a:cs typeface="Arial MT"/>
              </a:rPr>
              <a:t>Y</a:t>
            </a:r>
            <a:r>
              <a:rPr sz="550" dirty="0">
                <a:latin typeface="Arial MT"/>
                <a:cs typeface="Arial MT"/>
              </a:rPr>
              <a:t>es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86872" y="2166556"/>
            <a:ext cx="605790" cy="1111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  <a:tabLst>
                <a:tab pos="343535" algn="l"/>
              </a:tabLst>
            </a:pPr>
            <a:r>
              <a:rPr sz="825" u="sng" baseline="2525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825" baseline="25252" dirty="0">
                <a:latin typeface="Times New Roman"/>
                <a:cs typeface="Times New Roman"/>
              </a:rPr>
              <a:t>   </a:t>
            </a:r>
            <a:r>
              <a:rPr sz="825" spc="37" baseline="25252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Arial MT"/>
                <a:cs typeface="Arial MT"/>
              </a:rPr>
              <a:t>Wind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26530" y="2978442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48" name="object 4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17030" y="3037169"/>
            <a:ext cx="108267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305" algn="ctr">
              <a:lnSpc>
                <a:spcPts val="580"/>
              </a:lnSpc>
            </a:pPr>
            <a:r>
              <a:rPr sz="500" spc="-15" dirty="0">
                <a:latin typeface="Microsoft Sans Serif"/>
                <a:cs typeface="Microsoft Sans Serif"/>
              </a:rPr>
              <a:t>Example</a:t>
            </a:r>
            <a:r>
              <a:rPr sz="500" spc="35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credit:</a:t>
            </a:r>
            <a:r>
              <a:rPr sz="500" spc="90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Tom</a:t>
            </a:r>
            <a:r>
              <a:rPr sz="500" spc="35" dirty="0">
                <a:latin typeface="Microsoft Sans Serif"/>
                <a:cs typeface="Microsoft Sans Serif"/>
              </a:rPr>
              <a:t> </a:t>
            </a:r>
            <a:r>
              <a:rPr sz="500" spc="5" dirty="0">
                <a:latin typeface="Microsoft Sans Serif"/>
                <a:cs typeface="Microsoft Sans Serif"/>
              </a:rPr>
              <a:t>Mitchell</a:t>
            </a:r>
            <a:endParaRPr sz="5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11</a:t>
            </a:r>
            <a:endParaRPr sz="500">
              <a:latin typeface="Microsoft Sans Serif"/>
              <a:cs typeface="Microsoft Sans Serif"/>
            </a:endParaRPr>
          </a:p>
        </p:txBody>
      </p:sp>
      <p:cxnSp>
        <p:nvCxnSpPr>
          <p:cNvPr id="77" name="Straight Arrow Connector 76"/>
          <p:cNvCxnSpPr>
            <a:stCxn id="45" idx="1"/>
          </p:cNvCxnSpPr>
          <p:nvPr/>
        </p:nvCxnSpPr>
        <p:spPr>
          <a:xfrm rot="10800000" flipH="1" flipV="1">
            <a:off x="4286872" y="2222119"/>
            <a:ext cx="43828" cy="314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26060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Tree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for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Regression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30" y="676330"/>
            <a:ext cx="2959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/>
              <a:t>Decision</a:t>
            </a:r>
            <a:r>
              <a:rPr sz="1000" spc="15" dirty="0"/>
              <a:t> </a:t>
            </a:r>
            <a:r>
              <a:rPr sz="1000" spc="-50" dirty="0"/>
              <a:t>Trees</a:t>
            </a:r>
            <a:r>
              <a:rPr sz="1000" spc="20" dirty="0"/>
              <a:t> </a:t>
            </a:r>
            <a:r>
              <a:rPr sz="1000" spc="-40" dirty="0"/>
              <a:t>can</a:t>
            </a:r>
            <a:r>
              <a:rPr sz="1000" spc="25" dirty="0"/>
              <a:t> </a:t>
            </a:r>
            <a:r>
              <a:rPr sz="1000" spc="-40" dirty="0"/>
              <a:t>also</a:t>
            </a:r>
            <a:r>
              <a:rPr sz="1000" spc="15" dirty="0"/>
              <a:t> </a:t>
            </a:r>
            <a:r>
              <a:rPr sz="1000" spc="-50" dirty="0"/>
              <a:t>be</a:t>
            </a:r>
            <a:r>
              <a:rPr sz="1000" spc="15" dirty="0"/>
              <a:t> </a:t>
            </a:r>
            <a:r>
              <a:rPr sz="1000" spc="-60" dirty="0"/>
              <a:t>used</a:t>
            </a:r>
            <a:r>
              <a:rPr sz="1000" spc="25" dirty="0"/>
              <a:t> </a:t>
            </a:r>
            <a:r>
              <a:rPr sz="1000" spc="-40" dirty="0"/>
              <a:t>for</a:t>
            </a:r>
            <a:r>
              <a:rPr sz="1000" spc="20" dirty="0"/>
              <a:t> </a:t>
            </a:r>
            <a:r>
              <a:rPr sz="1000" spc="-50" dirty="0"/>
              <a:t>regression</a:t>
            </a:r>
            <a:r>
              <a:rPr sz="1000" spc="25" dirty="0"/>
              <a:t> </a:t>
            </a:r>
            <a:r>
              <a:rPr sz="1000" spc="-50" dirty="0"/>
              <a:t>problems</a:t>
            </a:r>
            <a:endParaRPr sz="10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8023" y="1639036"/>
          <a:ext cx="1536062" cy="745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10"/>
                <a:gridCol w="845819"/>
                <a:gridCol w="191134"/>
                <a:gridCol w="203834"/>
                <a:gridCol w="202565"/>
              </a:tblGrid>
              <a:tr h="111276">
                <a:tc>
                  <a:txBody>
                    <a:bodyPr/>
                    <a:lstStyle/>
                    <a:p>
                      <a:pPr marR="635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350" dirty="0">
                          <a:latin typeface="Arial MT"/>
                          <a:cs typeface="Arial MT"/>
                        </a:rPr>
                        <a:t>4</a:t>
                      </a:r>
                      <a:endParaRPr sz="35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6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635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50" dirty="0">
                          <a:latin typeface="Arial MT"/>
                          <a:cs typeface="Arial MT"/>
                        </a:rPr>
                        <a:t>3</a:t>
                      </a:r>
                      <a:endParaRPr sz="35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1188">
                <a:tc>
                  <a:txBody>
                    <a:bodyPr/>
                    <a:lstStyle/>
                    <a:p>
                      <a:pPr marL="31750">
                        <a:lnSpc>
                          <a:spcPts val="600"/>
                        </a:lnSpc>
                        <a:spcBef>
                          <a:spcPts val="75"/>
                        </a:spcBef>
                      </a:pPr>
                      <a:r>
                        <a:rPr sz="50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endParaRPr sz="500">
                        <a:latin typeface="Arial MT"/>
                        <a:cs typeface="Arial MT"/>
                      </a:endParaRPr>
                    </a:p>
                    <a:p>
                      <a:pPr marL="52705">
                        <a:lnSpc>
                          <a:spcPts val="420"/>
                        </a:lnSpc>
                      </a:pPr>
                      <a:r>
                        <a:rPr sz="350" dirty="0">
                          <a:latin typeface="Arial MT"/>
                          <a:cs typeface="Arial MT"/>
                        </a:rPr>
                        <a:t>2</a:t>
                      </a:r>
                      <a:endParaRPr sz="35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35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6350" algn="r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 MT"/>
                          <a:cs typeface="Arial MT"/>
                        </a:rPr>
                        <a:t>1</a:t>
                      </a:r>
                      <a:endParaRPr sz="35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6350" algn="r">
                        <a:lnSpc>
                          <a:spcPts val="325"/>
                        </a:lnSpc>
                        <a:spcBef>
                          <a:spcPts val="5"/>
                        </a:spcBef>
                      </a:pPr>
                      <a:r>
                        <a:rPr sz="350" dirty="0">
                          <a:latin typeface="Arial MT"/>
                          <a:cs typeface="Arial MT"/>
                        </a:rPr>
                        <a:t>0</a:t>
                      </a:r>
                      <a:endParaRPr sz="35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509"/>
                        </a:lnSpc>
                        <a:spcBef>
                          <a:spcPts val="40"/>
                        </a:spcBef>
                        <a:tabLst>
                          <a:tab pos="577850" algn="l"/>
                        </a:tabLst>
                      </a:pPr>
                      <a:r>
                        <a:rPr sz="525" spc="7" baseline="7936" dirty="0">
                          <a:latin typeface="Arial MT"/>
                          <a:cs typeface="Arial MT"/>
                        </a:rPr>
                        <a:t>0      </a:t>
                      </a:r>
                      <a:r>
                        <a:rPr sz="525" spc="127" baseline="7936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25" spc="7" baseline="7936" dirty="0">
                          <a:latin typeface="Arial MT"/>
                          <a:cs typeface="Arial MT"/>
                        </a:rPr>
                        <a:t>1      </a:t>
                      </a:r>
                      <a:r>
                        <a:rPr sz="525" spc="135" baseline="7936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25" spc="7" baseline="7936" dirty="0">
                          <a:latin typeface="Arial MT"/>
                          <a:cs typeface="Arial MT"/>
                        </a:rPr>
                        <a:t>2       </a:t>
                      </a:r>
                      <a:r>
                        <a:rPr sz="525" spc="127" baseline="7936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25" spc="7" baseline="7936" dirty="0">
                          <a:latin typeface="Arial MT"/>
                          <a:cs typeface="Arial MT"/>
                        </a:rPr>
                        <a:t>3	4  </a:t>
                      </a:r>
                      <a:r>
                        <a:rPr sz="525" spc="52" baseline="7936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00" spc="1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x </a:t>
                      </a:r>
                      <a:r>
                        <a:rPr sz="500" spc="130" dirty="0">
                          <a:solidFill>
                            <a:srgbClr val="0000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525" spc="7" baseline="7936" dirty="0">
                          <a:latin typeface="Arial MT"/>
                          <a:cs typeface="Arial MT"/>
                        </a:rPr>
                        <a:t>5</a:t>
                      </a:r>
                      <a:endParaRPr sz="525" baseline="7936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390"/>
                        </a:lnSpc>
                        <a:spcBef>
                          <a:spcPts val="160"/>
                        </a:spcBef>
                      </a:pPr>
                      <a:r>
                        <a:rPr sz="350" dirty="0">
                          <a:latin typeface="Arial MT"/>
                          <a:cs typeface="Arial MT"/>
                        </a:rPr>
                        <a:t>6</a:t>
                      </a:r>
                      <a:endParaRPr sz="35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0"/>
                        </a:lnSpc>
                        <a:spcBef>
                          <a:spcPts val="160"/>
                        </a:spcBef>
                      </a:pPr>
                      <a:r>
                        <a:rPr sz="350" dirty="0">
                          <a:latin typeface="Arial MT"/>
                          <a:cs typeface="Arial MT"/>
                        </a:rPr>
                        <a:t>7</a:t>
                      </a:r>
                      <a:endParaRPr sz="35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90"/>
                        </a:lnSpc>
                        <a:spcBef>
                          <a:spcPts val="160"/>
                        </a:spcBef>
                      </a:pPr>
                      <a:r>
                        <a:rPr sz="350" dirty="0">
                          <a:latin typeface="Arial MT"/>
                          <a:cs typeface="Arial MT"/>
                        </a:rPr>
                        <a:t>8</a:t>
                      </a:r>
                      <a:endParaRPr sz="35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525691" y="1862048"/>
            <a:ext cx="245110" cy="80010"/>
            <a:chOff x="525691" y="1862048"/>
            <a:chExt cx="245110" cy="80010"/>
          </a:xfrm>
        </p:grpSpPr>
        <p:sp>
          <p:nvSpPr>
            <p:cNvPr id="6" name="object 6"/>
            <p:cNvSpPr/>
            <p:nvPr/>
          </p:nvSpPr>
          <p:spPr>
            <a:xfrm>
              <a:off x="525691" y="19125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691" y="19125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3349" y="186204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3349" y="186204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8119" y="189811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8119" y="189811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777" y="1869414"/>
              <a:ext cx="64770" cy="6477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26427" y="1883384"/>
            <a:ext cx="29209" cy="29209"/>
            <a:chOff x="826427" y="1883384"/>
            <a:chExt cx="29209" cy="29209"/>
          </a:xfrm>
        </p:grpSpPr>
        <p:sp>
          <p:nvSpPr>
            <p:cNvPr id="14" name="object 14"/>
            <p:cNvSpPr/>
            <p:nvPr/>
          </p:nvSpPr>
          <p:spPr>
            <a:xfrm>
              <a:off x="826427" y="18833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6427" y="18833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20153" y="2135860"/>
            <a:ext cx="151765" cy="57785"/>
            <a:chOff x="920153" y="2135860"/>
            <a:chExt cx="151765" cy="57785"/>
          </a:xfrm>
        </p:grpSpPr>
        <p:sp>
          <p:nvSpPr>
            <p:cNvPr id="17" name="object 17"/>
            <p:cNvSpPr/>
            <p:nvPr/>
          </p:nvSpPr>
          <p:spPr>
            <a:xfrm>
              <a:off x="920153" y="216456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0153" y="216456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2035" y="21574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2035" y="21574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2581" y="213586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2581" y="213586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107351" y="1768576"/>
            <a:ext cx="86360" cy="79375"/>
            <a:chOff x="1107351" y="1768576"/>
            <a:chExt cx="86360" cy="79375"/>
          </a:xfrm>
        </p:grpSpPr>
        <p:sp>
          <p:nvSpPr>
            <p:cNvPr id="24" name="object 24"/>
            <p:cNvSpPr/>
            <p:nvPr/>
          </p:nvSpPr>
          <p:spPr>
            <a:xfrm>
              <a:off x="1107351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7351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65009" y="17685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352" y="0"/>
                  </a:moveTo>
                  <a:lnTo>
                    <a:pt x="6096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65009" y="17685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702" y="28956"/>
                  </a:moveTo>
                  <a:lnTo>
                    <a:pt x="28702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265847" y="1783054"/>
            <a:ext cx="100965" cy="64769"/>
            <a:chOff x="1265847" y="1783054"/>
            <a:chExt cx="100965" cy="64769"/>
          </a:xfrm>
        </p:grpSpPr>
        <p:sp>
          <p:nvSpPr>
            <p:cNvPr id="29" name="object 29"/>
            <p:cNvSpPr/>
            <p:nvPr/>
          </p:nvSpPr>
          <p:spPr>
            <a:xfrm>
              <a:off x="126584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6584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37729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7729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460157" y="1804644"/>
            <a:ext cx="29209" cy="29209"/>
            <a:chOff x="1460157" y="1804644"/>
            <a:chExt cx="29209" cy="29209"/>
          </a:xfrm>
        </p:grpSpPr>
        <p:sp>
          <p:nvSpPr>
            <p:cNvPr id="34" name="object 34"/>
            <p:cNvSpPr/>
            <p:nvPr/>
          </p:nvSpPr>
          <p:spPr>
            <a:xfrm>
              <a:off x="1460157" y="18046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60157" y="18046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553629" y="1775688"/>
            <a:ext cx="108585" cy="79375"/>
            <a:chOff x="1553629" y="1775688"/>
            <a:chExt cx="108585" cy="79375"/>
          </a:xfrm>
        </p:grpSpPr>
        <p:sp>
          <p:nvSpPr>
            <p:cNvPr id="37" name="object 37"/>
            <p:cNvSpPr/>
            <p:nvPr/>
          </p:nvSpPr>
          <p:spPr>
            <a:xfrm>
              <a:off x="1575219" y="182623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75219" y="182623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32877" y="177568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32877" y="177568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53629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53629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33131" y="177594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33131" y="177594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719237" y="1783054"/>
            <a:ext cx="29209" cy="29209"/>
            <a:chOff x="1719237" y="1783054"/>
            <a:chExt cx="29209" cy="29209"/>
          </a:xfrm>
        </p:grpSpPr>
        <p:sp>
          <p:nvSpPr>
            <p:cNvPr id="46" name="object 46"/>
            <p:cNvSpPr/>
            <p:nvPr/>
          </p:nvSpPr>
          <p:spPr>
            <a:xfrm>
              <a:off x="171923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1923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49" name="object 4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53" name="object 53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12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98425"/>
            <a:ext cx="3861003" cy="215444"/>
          </a:xfrm>
        </p:spPr>
        <p:txBody>
          <a:bodyPr/>
          <a:lstStyle/>
          <a:p>
            <a:pPr marL="12700">
              <a:spcBef>
                <a:spcPts val="135"/>
              </a:spcBef>
            </a:pPr>
            <a:r>
              <a:rPr lang="en-US" sz="1400" b="1" spc="-60" dirty="0" smtClean="0">
                <a:solidFill>
                  <a:srgbClr val="04064C"/>
                </a:solidFill>
              </a:rPr>
              <a:t>Decision tree</a:t>
            </a:r>
            <a:endParaRPr lang="en-US" sz="1400" b="1" spc="-60" dirty="0">
              <a:solidFill>
                <a:srgbClr val="04064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5486400" cy="176048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35"/>
              </a:spcBef>
            </a:pPr>
            <a:endParaRPr lang="en-US" sz="1200" dirty="0" smtClean="0">
              <a:latin typeface="Arial MT"/>
              <a:cs typeface="Arial MT"/>
            </a:endParaRPr>
          </a:p>
          <a:p>
            <a:pPr marL="12700" algn="just">
              <a:spcBef>
                <a:spcPts val="5"/>
              </a:spcBef>
            </a:pPr>
            <a:r>
              <a:rPr lang="en-US" sz="1200" spc="10" dirty="0" smtClean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lang="en-US" sz="1200" spc="5" dirty="0" smtClean="0">
                <a:latin typeface="Arial MT"/>
                <a:cs typeface="Arial MT"/>
              </a:rPr>
              <a:t>Decision</a:t>
            </a:r>
            <a:r>
              <a:rPr lang="en-US" sz="1200" dirty="0" smtClean="0">
                <a:latin typeface="Arial MT"/>
                <a:cs typeface="Arial MT"/>
              </a:rPr>
              <a:t> tree</a:t>
            </a:r>
            <a:r>
              <a:rPr lang="en-US" sz="1200" spc="20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is</a:t>
            </a:r>
            <a:r>
              <a:rPr lang="en-US" sz="1200" spc="15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a</a:t>
            </a:r>
            <a:r>
              <a:rPr lang="en-US" sz="1200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Arial MT"/>
                <a:cs typeface="Arial MT"/>
              </a:rPr>
              <a:t>type </a:t>
            </a:r>
            <a:r>
              <a:rPr lang="en-US" sz="1200" spc="5" dirty="0" smtClean="0">
                <a:solidFill>
                  <a:srgbClr val="0070C0"/>
                </a:solidFill>
                <a:latin typeface="Arial MT"/>
                <a:cs typeface="Arial MT"/>
              </a:rPr>
              <a:t>of</a:t>
            </a:r>
            <a:r>
              <a:rPr lang="en-US" sz="1200" dirty="0" smtClean="0">
                <a:solidFill>
                  <a:srgbClr val="0070C0"/>
                </a:solidFill>
                <a:latin typeface="Arial MT"/>
                <a:cs typeface="Arial MT"/>
              </a:rPr>
              <a:t> supervised</a:t>
            </a:r>
            <a:r>
              <a:rPr lang="en-US" sz="1200" spc="20" dirty="0" smtClean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Arial MT"/>
                <a:cs typeface="Arial MT"/>
              </a:rPr>
              <a:t>learning</a:t>
            </a:r>
            <a:r>
              <a:rPr lang="en-US" sz="1200" spc="25" dirty="0" smtClean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lang="en-US" sz="1200" spc="5" dirty="0" smtClean="0">
                <a:solidFill>
                  <a:srgbClr val="0070C0"/>
                </a:solidFill>
                <a:latin typeface="Arial MT"/>
                <a:cs typeface="Arial MT"/>
              </a:rPr>
              <a:t>algorithm </a:t>
            </a:r>
            <a:r>
              <a:rPr lang="en-US" sz="1200" dirty="0" smtClean="0">
                <a:latin typeface="Arial MT"/>
                <a:cs typeface="Arial MT"/>
              </a:rPr>
              <a:t>(having</a:t>
            </a:r>
            <a:r>
              <a:rPr lang="en-US" sz="1200" spc="50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a</a:t>
            </a:r>
            <a:r>
              <a:rPr lang="en-US" sz="1200" dirty="0" smtClean="0">
                <a:latin typeface="Arial MT"/>
                <a:cs typeface="Arial MT"/>
              </a:rPr>
              <a:t> pre-defined</a:t>
            </a:r>
            <a:r>
              <a:rPr lang="en-US" sz="1200" spc="15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target</a:t>
            </a:r>
            <a:r>
              <a:rPr lang="en-US" sz="1200" spc="10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variable)</a:t>
            </a:r>
            <a:r>
              <a:rPr lang="en-US" sz="1200" spc="30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that</a:t>
            </a:r>
            <a:r>
              <a:rPr lang="en-US" sz="1200" spc="10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is</a:t>
            </a:r>
            <a:r>
              <a:rPr lang="en-US" sz="1200" spc="-10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mostly used</a:t>
            </a:r>
            <a:r>
              <a:rPr lang="en-US" sz="1200" dirty="0" smtClean="0">
                <a:latin typeface="Arial MT"/>
                <a:cs typeface="Arial MT"/>
              </a:rPr>
              <a:t> in</a:t>
            </a:r>
            <a:r>
              <a:rPr lang="en-US" sz="1200" spc="-5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classification</a:t>
            </a:r>
            <a:r>
              <a:rPr lang="en-US" sz="1200" spc="-25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problems.</a:t>
            </a:r>
            <a:endParaRPr lang="en-US" sz="1200" dirty="0" smtClean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en-US" sz="1200" spc="10" dirty="0" smtClean="0">
              <a:solidFill>
                <a:srgbClr val="E47724"/>
              </a:solidFill>
              <a:latin typeface="Webdings"/>
              <a:cs typeface="Webdings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en-US" sz="1200" spc="15" dirty="0" smtClean="0">
                <a:solidFill>
                  <a:srgbClr val="E47724"/>
                </a:solidFill>
                <a:latin typeface="Webdings"/>
                <a:cs typeface="Webdings"/>
              </a:rPr>
              <a:t> </a:t>
            </a:r>
            <a:r>
              <a:rPr lang="en-US" sz="1200" spc="10" dirty="0" smtClean="0">
                <a:latin typeface="Arial MT"/>
                <a:cs typeface="Arial MT"/>
              </a:rPr>
              <a:t>It</a:t>
            </a:r>
            <a:r>
              <a:rPr lang="en-US" sz="1200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works</a:t>
            </a:r>
            <a:r>
              <a:rPr lang="en-US" sz="1200" spc="-5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for</a:t>
            </a:r>
            <a:r>
              <a:rPr lang="en-US" sz="1200" spc="10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both</a:t>
            </a:r>
            <a:r>
              <a:rPr lang="en-US" sz="1200" spc="25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categorical</a:t>
            </a:r>
            <a:r>
              <a:rPr lang="en-US" sz="1200" spc="10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and</a:t>
            </a:r>
            <a:r>
              <a:rPr lang="en-US" sz="1200" spc="30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continuous</a:t>
            </a:r>
            <a:r>
              <a:rPr lang="en-US" sz="1200" spc="15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input </a:t>
            </a:r>
            <a:r>
              <a:rPr lang="en-US" sz="1200" spc="5" dirty="0" smtClean="0">
                <a:latin typeface="Arial MT"/>
                <a:cs typeface="Arial MT"/>
              </a:rPr>
              <a:t>and</a:t>
            </a:r>
            <a:r>
              <a:rPr lang="en-US" sz="1200" spc="25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output variables.</a:t>
            </a: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lang="en-US" sz="1200" dirty="0" smtClean="0">
              <a:latin typeface="Arial MT"/>
              <a:cs typeface="Arial MT"/>
            </a:endParaRPr>
          </a:p>
          <a:p>
            <a:pPr marL="201295" marR="347980" indent="-189230" algn="just">
              <a:lnSpc>
                <a:spcPct val="90200"/>
              </a:lnSpc>
            </a:pPr>
            <a:r>
              <a:rPr lang="en-US" sz="1200" spc="15" dirty="0" smtClean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lang="en-US" sz="1200" spc="65" dirty="0" smtClean="0">
                <a:solidFill>
                  <a:srgbClr val="E47724"/>
                </a:solidFill>
                <a:latin typeface="Times New Roman"/>
                <a:cs typeface="Times New Roman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In</a:t>
            </a:r>
            <a:r>
              <a:rPr lang="en-US" sz="1200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this</a:t>
            </a:r>
            <a:r>
              <a:rPr lang="en-US" sz="1200" spc="-10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technique,</a:t>
            </a:r>
            <a:r>
              <a:rPr lang="en-US" sz="1200" spc="15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we</a:t>
            </a:r>
            <a:r>
              <a:rPr lang="en-US" sz="1200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split</a:t>
            </a:r>
            <a:r>
              <a:rPr lang="en-US" sz="1200" spc="-5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the </a:t>
            </a:r>
            <a:r>
              <a:rPr lang="en-US" sz="1200" spc="5" dirty="0" smtClean="0">
                <a:latin typeface="Arial MT"/>
                <a:cs typeface="Arial MT"/>
              </a:rPr>
              <a:t>population</a:t>
            </a:r>
            <a:r>
              <a:rPr lang="en-US" sz="1200" spc="20" dirty="0" smtClean="0">
                <a:latin typeface="Arial MT"/>
                <a:cs typeface="Arial MT"/>
              </a:rPr>
              <a:t> </a:t>
            </a:r>
            <a:r>
              <a:rPr lang="en-US" sz="1200" spc="-5" dirty="0" smtClean="0">
                <a:latin typeface="Arial MT"/>
                <a:cs typeface="Arial MT"/>
              </a:rPr>
              <a:t>or</a:t>
            </a:r>
            <a:r>
              <a:rPr lang="en-US" sz="1200" spc="5" dirty="0" smtClean="0">
                <a:latin typeface="Arial MT"/>
                <a:cs typeface="Arial MT"/>
              </a:rPr>
              <a:t> sample</a:t>
            </a:r>
            <a:r>
              <a:rPr lang="en-US" sz="1200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into</a:t>
            </a:r>
            <a:r>
              <a:rPr lang="en-US" sz="1200" dirty="0" smtClean="0">
                <a:latin typeface="Arial MT"/>
                <a:cs typeface="Arial MT"/>
              </a:rPr>
              <a:t> </a:t>
            </a:r>
            <a:r>
              <a:rPr lang="en-US" sz="1200" spc="5" dirty="0" smtClean="0">
                <a:latin typeface="Arial MT"/>
                <a:cs typeface="Arial MT"/>
              </a:rPr>
              <a:t>two</a:t>
            </a:r>
            <a:r>
              <a:rPr lang="en-US" sz="1200" dirty="0" smtClean="0">
                <a:latin typeface="Arial MT"/>
                <a:cs typeface="Arial MT"/>
              </a:rPr>
              <a:t> </a:t>
            </a:r>
            <a:r>
              <a:rPr lang="en-US" sz="1200" spc="-5" dirty="0" smtClean="0">
                <a:latin typeface="Arial MT"/>
                <a:cs typeface="Arial MT"/>
              </a:rPr>
              <a:t>or</a:t>
            </a:r>
            <a:r>
              <a:rPr lang="en-US" sz="1200" spc="5" dirty="0" smtClean="0">
                <a:latin typeface="Arial MT"/>
                <a:cs typeface="Arial MT"/>
              </a:rPr>
              <a:t> more </a:t>
            </a:r>
            <a:r>
              <a:rPr lang="en-US" sz="1200" spc="-620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homogeneous</a:t>
            </a:r>
            <a:r>
              <a:rPr lang="en-US" sz="1200" spc="65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sets</a:t>
            </a:r>
            <a:r>
              <a:rPr lang="en-US" sz="1200" spc="15" dirty="0" smtClean="0">
                <a:latin typeface="Arial MT"/>
                <a:cs typeface="Arial MT"/>
              </a:rPr>
              <a:t> </a:t>
            </a:r>
            <a:r>
              <a:rPr lang="en-US" sz="1200" spc="-5" dirty="0" smtClean="0">
                <a:latin typeface="Arial MT"/>
                <a:cs typeface="Arial MT"/>
              </a:rPr>
              <a:t>(or</a:t>
            </a:r>
            <a:r>
              <a:rPr lang="en-US" sz="1200" spc="5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sub-populations)</a:t>
            </a:r>
            <a:r>
              <a:rPr lang="en-US" sz="1200" spc="55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based</a:t>
            </a:r>
            <a:r>
              <a:rPr lang="en-US" sz="1200" spc="25" dirty="0" smtClean="0">
                <a:latin typeface="Arial MT"/>
                <a:cs typeface="Arial MT"/>
              </a:rPr>
              <a:t> </a:t>
            </a:r>
            <a:r>
              <a:rPr lang="en-US" sz="1200" dirty="0" smtClean="0">
                <a:latin typeface="Arial MT"/>
                <a:cs typeface="Arial MT"/>
              </a:rPr>
              <a:t>on</a:t>
            </a:r>
            <a:r>
              <a:rPr lang="en-US" sz="1200" spc="15" dirty="0" smtClean="0">
                <a:latin typeface="Arial MT"/>
                <a:cs typeface="Arial MT"/>
              </a:rPr>
              <a:t> </a:t>
            </a:r>
            <a:r>
              <a:rPr lang="en-US" sz="1200" b="1" i="1" spc="5" dirty="0" smtClean="0">
                <a:latin typeface="Arial"/>
                <a:cs typeface="Arial"/>
              </a:rPr>
              <a:t>most</a:t>
            </a:r>
            <a:r>
              <a:rPr lang="en-US" sz="1200" b="1" i="1" spc="-15" dirty="0" smtClean="0">
                <a:latin typeface="Arial"/>
                <a:cs typeface="Arial"/>
              </a:rPr>
              <a:t> </a:t>
            </a:r>
            <a:r>
              <a:rPr lang="en-US" sz="1200" b="1" i="1" spc="5" dirty="0" smtClean="0">
                <a:latin typeface="Arial"/>
                <a:cs typeface="Arial"/>
              </a:rPr>
              <a:t>significant </a:t>
            </a:r>
            <a:r>
              <a:rPr lang="en-US" sz="1200" b="1" i="1" spc="10" dirty="0" smtClean="0">
                <a:latin typeface="Arial"/>
                <a:cs typeface="Arial"/>
              </a:rPr>
              <a:t> </a:t>
            </a:r>
            <a:r>
              <a:rPr lang="en-US" sz="1200" b="1" i="1" dirty="0" smtClean="0">
                <a:latin typeface="Arial"/>
                <a:cs typeface="Arial"/>
              </a:rPr>
              <a:t>splitter</a:t>
            </a:r>
            <a:r>
              <a:rPr lang="en-US" sz="1200" b="1" i="1" spc="10" dirty="0" smtClean="0">
                <a:latin typeface="Arial"/>
                <a:cs typeface="Arial"/>
              </a:rPr>
              <a:t> </a:t>
            </a:r>
            <a:r>
              <a:rPr lang="en-US" sz="1200" b="1" i="1" dirty="0" smtClean="0">
                <a:latin typeface="Arial"/>
                <a:cs typeface="Arial"/>
              </a:rPr>
              <a:t>/</a:t>
            </a:r>
            <a:r>
              <a:rPr lang="en-US" sz="1200" b="1" i="1" spc="-10" dirty="0" smtClean="0">
                <a:latin typeface="Arial"/>
                <a:cs typeface="Arial"/>
              </a:rPr>
              <a:t> </a:t>
            </a:r>
            <a:r>
              <a:rPr lang="en-US" sz="1200" b="1" i="1" dirty="0" smtClean="0">
                <a:latin typeface="Arial"/>
                <a:cs typeface="Arial"/>
              </a:rPr>
              <a:t>differentiator</a:t>
            </a:r>
            <a:r>
              <a:rPr lang="en-US" sz="1200" b="1" i="1" spc="-15" dirty="0" smtClean="0">
                <a:latin typeface="Arial"/>
                <a:cs typeface="Arial"/>
              </a:rPr>
              <a:t> </a:t>
            </a:r>
            <a:r>
              <a:rPr lang="en-US" sz="1200" b="1" i="1" spc="5" dirty="0" smtClean="0">
                <a:latin typeface="Arial"/>
                <a:cs typeface="Arial"/>
              </a:rPr>
              <a:t>in</a:t>
            </a:r>
            <a:r>
              <a:rPr lang="en-US" sz="1200" b="1" i="1" spc="-20" dirty="0" smtClean="0">
                <a:latin typeface="Arial"/>
                <a:cs typeface="Arial"/>
              </a:rPr>
              <a:t> </a:t>
            </a:r>
            <a:r>
              <a:rPr lang="en-US" sz="1200" b="1" i="1" spc="5" dirty="0" smtClean="0">
                <a:latin typeface="Arial"/>
                <a:cs typeface="Arial"/>
              </a:rPr>
              <a:t>input</a:t>
            </a:r>
            <a:r>
              <a:rPr lang="en-US" sz="1200" b="1" i="1" dirty="0" smtClean="0">
                <a:latin typeface="Arial"/>
                <a:cs typeface="Arial"/>
              </a:rPr>
              <a:t> variables.</a:t>
            </a:r>
            <a:endParaRPr lang="en-US" sz="1200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6060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Tree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for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Regression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830" y="676330"/>
            <a:ext cx="2959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Decision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Trees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used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regression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problems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7177" y="1639036"/>
            <a:ext cx="293370" cy="669925"/>
            <a:chOff x="477177" y="1639036"/>
            <a:chExt cx="293370" cy="669925"/>
          </a:xfrm>
        </p:grpSpPr>
        <p:sp>
          <p:nvSpPr>
            <p:cNvPr id="5" name="object 5"/>
            <p:cNvSpPr/>
            <p:nvPr/>
          </p:nvSpPr>
          <p:spPr>
            <a:xfrm>
              <a:off x="480987" y="1639036"/>
              <a:ext cx="0" cy="669925"/>
            </a:xfrm>
            <a:custGeom>
              <a:avLst/>
              <a:gdLst/>
              <a:ahLst/>
              <a:cxnLst/>
              <a:rect l="l" t="t" r="r" b="b"/>
              <a:pathLst>
                <a:path h="669925">
                  <a:moveTo>
                    <a:pt x="0" y="669544"/>
                  </a:moveTo>
                  <a:lnTo>
                    <a:pt x="0" y="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691" y="19125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691" y="19125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3349" y="186204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3349" y="186204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8119" y="189811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8119" y="189811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777" y="1869414"/>
              <a:ext cx="64770" cy="6477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26427" y="1883384"/>
            <a:ext cx="29209" cy="29209"/>
            <a:chOff x="826427" y="1883384"/>
            <a:chExt cx="29209" cy="29209"/>
          </a:xfrm>
        </p:grpSpPr>
        <p:sp>
          <p:nvSpPr>
            <p:cNvPr id="14" name="object 14"/>
            <p:cNvSpPr/>
            <p:nvPr/>
          </p:nvSpPr>
          <p:spPr>
            <a:xfrm>
              <a:off x="826427" y="18833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6427" y="18833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20153" y="2135860"/>
            <a:ext cx="151765" cy="57785"/>
            <a:chOff x="920153" y="2135860"/>
            <a:chExt cx="151765" cy="57785"/>
          </a:xfrm>
        </p:grpSpPr>
        <p:sp>
          <p:nvSpPr>
            <p:cNvPr id="17" name="object 17"/>
            <p:cNvSpPr/>
            <p:nvPr/>
          </p:nvSpPr>
          <p:spPr>
            <a:xfrm>
              <a:off x="920153" y="216456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0153" y="216456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2035" y="21574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2035" y="21574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2581" y="213586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2581" y="213586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107351" y="1768576"/>
            <a:ext cx="86360" cy="79375"/>
            <a:chOff x="1107351" y="1768576"/>
            <a:chExt cx="86360" cy="79375"/>
          </a:xfrm>
        </p:grpSpPr>
        <p:sp>
          <p:nvSpPr>
            <p:cNvPr id="24" name="object 24"/>
            <p:cNvSpPr/>
            <p:nvPr/>
          </p:nvSpPr>
          <p:spPr>
            <a:xfrm>
              <a:off x="1107351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7351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65009" y="17685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352" y="0"/>
                  </a:moveTo>
                  <a:lnTo>
                    <a:pt x="6096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65009" y="17685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702" y="28956"/>
                  </a:moveTo>
                  <a:lnTo>
                    <a:pt x="28702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265847" y="1783054"/>
            <a:ext cx="100965" cy="64769"/>
            <a:chOff x="1265847" y="1783054"/>
            <a:chExt cx="100965" cy="64769"/>
          </a:xfrm>
        </p:grpSpPr>
        <p:sp>
          <p:nvSpPr>
            <p:cNvPr id="29" name="object 29"/>
            <p:cNvSpPr/>
            <p:nvPr/>
          </p:nvSpPr>
          <p:spPr>
            <a:xfrm>
              <a:off x="126584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6584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37729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7729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460157" y="1804644"/>
            <a:ext cx="29209" cy="29209"/>
            <a:chOff x="1460157" y="1804644"/>
            <a:chExt cx="29209" cy="29209"/>
          </a:xfrm>
        </p:grpSpPr>
        <p:sp>
          <p:nvSpPr>
            <p:cNvPr id="34" name="object 34"/>
            <p:cNvSpPr/>
            <p:nvPr/>
          </p:nvSpPr>
          <p:spPr>
            <a:xfrm>
              <a:off x="1460157" y="18046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60157" y="18046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553629" y="1775688"/>
            <a:ext cx="108585" cy="79375"/>
            <a:chOff x="1553629" y="1775688"/>
            <a:chExt cx="108585" cy="79375"/>
          </a:xfrm>
        </p:grpSpPr>
        <p:sp>
          <p:nvSpPr>
            <p:cNvPr id="37" name="object 37"/>
            <p:cNvSpPr/>
            <p:nvPr/>
          </p:nvSpPr>
          <p:spPr>
            <a:xfrm>
              <a:off x="1575219" y="182623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75219" y="182623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32877" y="177568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32877" y="177568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53629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53629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33131" y="177594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33131" y="177594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719237" y="1783054"/>
            <a:ext cx="29209" cy="29209"/>
            <a:chOff x="1719237" y="1783054"/>
            <a:chExt cx="29209" cy="29209"/>
          </a:xfrm>
        </p:grpSpPr>
        <p:sp>
          <p:nvSpPr>
            <p:cNvPr id="46" name="object 46"/>
            <p:cNvSpPr/>
            <p:nvPr/>
          </p:nvSpPr>
          <p:spPr>
            <a:xfrm>
              <a:off x="171923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1923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594584" y="2307818"/>
            <a:ext cx="25527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5900" algn="l"/>
              </a:tabLst>
            </a:pPr>
            <a:r>
              <a:rPr sz="350" spc="5" dirty="0">
                <a:latin typeface="Arial MT"/>
                <a:cs typeface="Arial MT"/>
              </a:rPr>
              <a:t>7	8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8663" y="163090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4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6321" y="2291308"/>
            <a:ext cx="955675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72770" algn="l"/>
                <a:tab pos="916940" algn="l"/>
              </a:tabLst>
            </a:pPr>
            <a:r>
              <a:rPr sz="525" spc="7" baseline="7936" dirty="0">
                <a:latin typeface="Arial MT"/>
                <a:cs typeface="Arial MT"/>
              </a:rPr>
              <a:t>0       </a:t>
            </a:r>
            <a:r>
              <a:rPr sz="525" spc="30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1</a:t>
            </a:r>
            <a:r>
              <a:rPr sz="525" baseline="7936" dirty="0">
                <a:latin typeface="Arial MT"/>
                <a:cs typeface="Arial MT"/>
              </a:rPr>
              <a:t>       </a:t>
            </a:r>
            <a:r>
              <a:rPr sz="525" spc="30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2</a:t>
            </a:r>
            <a:r>
              <a:rPr sz="525" baseline="7936" dirty="0">
                <a:latin typeface="Arial MT"/>
                <a:cs typeface="Arial MT"/>
              </a:rPr>
              <a:t>        </a:t>
            </a:r>
            <a:r>
              <a:rPr sz="525" spc="37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3</a:t>
            </a:r>
            <a:r>
              <a:rPr sz="525" baseline="7936" dirty="0">
                <a:latin typeface="Arial MT"/>
                <a:cs typeface="Arial MT"/>
              </a:rPr>
              <a:t>	</a:t>
            </a:r>
            <a:r>
              <a:rPr sz="525" spc="7" baseline="7936" dirty="0">
                <a:latin typeface="Arial MT"/>
                <a:cs typeface="Arial MT"/>
              </a:rPr>
              <a:t>4</a:t>
            </a:r>
            <a:r>
              <a:rPr sz="525" baseline="7936" dirty="0">
                <a:latin typeface="Arial MT"/>
                <a:cs typeface="Arial MT"/>
              </a:rPr>
              <a:t>   </a:t>
            </a:r>
            <a:r>
              <a:rPr sz="525" spc="-22" baseline="7936" dirty="0">
                <a:latin typeface="Arial MT"/>
                <a:cs typeface="Arial MT"/>
              </a:rPr>
              <a:t> </a:t>
            </a:r>
            <a:r>
              <a:rPr sz="500" spc="10" dirty="0">
                <a:solidFill>
                  <a:srgbClr val="0000FF"/>
                </a:solidFill>
                <a:latin typeface="Arial MT"/>
                <a:cs typeface="Arial MT"/>
              </a:rPr>
              <a:t>x</a:t>
            </a:r>
            <a:r>
              <a:rPr sz="500" dirty="0">
                <a:solidFill>
                  <a:srgbClr val="0000FF"/>
                </a:solidFill>
                <a:latin typeface="Arial MT"/>
                <a:cs typeface="Arial MT"/>
              </a:rPr>
              <a:t>  </a:t>
            </a:r>
            <a:r>
              <a:rPr sz="500" spc="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5</a:t>
            </a:r>
            <a:r>
              <a:rPr sz="525" baseline="7936" dirty="0">
                <a:latin typeface="Arial MT"/>
                <a:cs typeface="Arial MT"/>
              </a:rPr>
              <a:t>	</a:t>
            </a:r>
            <a:r>
              <a:rPr sz="525" spc="7" baseline="7936" dirty="0">
                <a:latin typeface="Arial MT"/>
                <a:cs typeface="Arial MT"/>
              </a:rPr>
              <a:t>6</a:t>
            </a:r>
            <a:endParaRPr sz="525" baseline="7936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7073" y="1769631"/>
            <a:ext cx="73025" cy="4025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225"/>
              </a:spcBef>
            </a:pPr>
            <a:r>
              <a:rPr sz="350" spc="5" dirty="0">
                <a:latin typeface="Arial MT"/>
                <a:cs typeface="Arial MT"/>
              </a:rPr>
              <a:t>3</a:t>
            </a:r>
            <a:endParaRPr sz="350">
              <a:latin typeface="Arial MT"/>
              <a:cs typeface="Arial MT"/>
            </a:endParaRPr>
          </a:p>
          <a:p>
            <a:pPr marL="12700">
              <a:lnSpc>
                <a:spcPts val="600"/>
              </a:lnSpc>
              <a:spcBef>
                <a:spcPts val="195"/>
              </a:spcBef>
            </a:pPr>
            <a:r>
              <a:rPr sz="500" spc="10" dirty="0">
                <a:solidFill>
                  <a:srgbClr val="0000FF"/>
                </a:solidFill>
                <a:latin typeface="Arial MT"/>
                <a:cs typeface="Arial MT"/>
              </a:rPr>
              <a:t>y</a:t>
            </a:r>
            <a:endParaRPr sz="500">
              <a:latin typeface="Arial MT"/>
              <a:cs typeface="Arial MT"/>
            </a:endParaRPr>
          </a:p>
          <a:p>
            <a:pPr marL="33655">
              <a:lnSpc>
                <a:spcPts val="420"/>
              </a:lnSpc>
            </a:pPr>
            <a:r>
              <a:rPr sz="350" spc="5" dirty="0">
                <a:latin typeface="Arial MT"/>
                <a:cs typeface="Arial MT"/>
              </a:rPr>
              <a:t>2</a:t>
            </a:r>
            <a:endParaRPr sz="3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400">
              <a:latin typeface="Arial MT"/>
              <a:cs typeface="Arial MT"/>
            </a:endParaRPr>
          </a:p>
          <a:p>
            <a:pPr marL="33655">
              <a:lnSpc>
                <a:spcPct val="100000"/>
              </a:lnSpc>
              <a:spcBef>
                <a:spcPts val="325"/>
              </a:spcBef>
            </a:pPr>
            <a:r>
              <a:rPr sz="350" spc="5" dirty="0">
                <a:latin typeface="Arial MT"/>
                <a:cs typeface="Arial MT"/>
              </a:rPr>
              <a:t>1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3263" y="2209266"/>
            <a:ext cx="1574165" cy="971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  <a:tabLst>
                <a:tab pos="1535430" algn="l"/>
              </a:tabLst>
            </a:pPr>
            <a:r>
              <a:rPr sz="525" spc="7" baseline="-31746" dirty="0">
                <a:latin typeface="Arial MT"/>
                <a:cs typeface="Arial MT"/>
              </a:rPr>
              <a:t>0</a:t>
            </a:r>
            <a:r>
              <a:rPr sz="525" spc="-30" baseline="-31746" dirty="0">
                <a:latin typeface="Arial MT"/>
                <a:cs typeface="Arial MT"/>
              </a:rPr>
              <a:t> </a:t>
            </a:r>
            <a:r>
              <a:rPr sz="4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57793" y="973023"/>
            <a:ext cx="1547495" cy="1400175"/>
            <a:chOff x="2057793" y="973023"/>
            <a:chExt cx="1547495" cy="1400175"/>
          </a:xfrm>
        </p:grpSpPr>
        <p:sp>
          <p:nvSpPr>
            <p:cNvPr id="54" name="object 54"/>
            <p:cNvSpPr/>
            <p:nvPr/>
          </p:nvSpPr>
          <p:spPr>
            <a:xfrm>
              <a:off x="2282329" y="978103"/>
              <a:ext cx="1301750" cy="927100"/>
            </a:xfrm>
            <a:custGeom>
              <a:avLst/>
              <a:gdLst/>
              <a:ahLst/>
              <a:cxnLst/>
              <a:rect l="l" t="t" r="r" b="b"/>
              <a:pathLst>
                <a:path w="1301750" h="927100">
                  <a:moveTo>
                    <a:pt x="215290" y="486714"/>
                  </a:moveTo>
                  <a:lnTo>
                    <a:pt x="430910" y="706627"/>
                  </a:lnTo>
                  <a:lnTo>
                    <a:pt x="215290" y="926871"/>
                  </a:lnTo>
                  <a:lnTo>
                    <a:pt x="0" y="706627"/>
                  </a:lnTo>
                  <a:lnTo>
                    <a:pt x="215290" y="486714"/>
                  </a:lnTo>
                  <a:close/>
                </a:path>
                <a:path w="1301750" h="927100">
                  <a:moveTo>
                    <a:pt x="0" y="486714"/>
                  </a:moveTo>
                  <a:lnTo>
                    <a:pt x="0" y="486714"/>
                  </a:lnTo>
                </a:path>
                <a:path w="1301750" h="927100">
                  <a:moveTo>
                    <a:pt x="430910" y="926871"/>
                  </a:moveTo>
                  <a:lnTo>
                    <a:pt x="430910" y="926871"/>
                  </a:lnTo>
                </a:path>
                <a:path w="1301750" h="927100">
                  <a:moveTo>
                    <a:pt x="758139" y="0"/>
                  </a:moveTo>
                  <a:lnTo>
                    <a:pt x="973759" y="219913"/>
                  </a:lnTo>
                  <a:lnTo>
                    <a:pt x="758139" y="440156"/>
                  </a:lnTo>
                  <a:lnTo>
                    <a:pt x="542848" y="219913"/>
                  </a:lnTo>
                  <a:lnTo>
                    <a:pt x="758139" y="0"/>
                  </a:lnTo>
                  <a:close/>
                </a:path>
                <a:path w="1301750" h="927100">
                  <a:moveTo>
                    <a:pt x="542848" y="0"/>
                  </a:moveTo>
                  <a:lnTo>
                    <a:pt x="542848" y="0"/>
                  </a:lnTo>
                </a:path>
                <a:path w="1301750" h="927100">
                  <a:moveTo>
                    <a:pt x="973759" y="440156"/>
                  </a:moveTo>
                  <a:lnTo>
                    <a:pt x="973759" y="440156"/>
                  </a:lnTo>
                </a:path>
                <a:path w="1301750" h="927100">
                  <a:moveTo>
                    <a:pt x="973429" y="219913"/>
                  </a:moveTo>
                  <a:lnTo>
                    <a:pt x="1301318" y="219913"/>
                  </a:lnTo>
                  <a:lnTo>
                    <a:pt x="1301318" y="443788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62184" y="1419250"/>
              <a:ext cx="43180" cy="64769"/>
            </a:xfrm>
            <a:custGeom>
              <a:avLst/>
              <a:gdLst/>
              <a:ahLst/>
              <a:cxnLst/>
              <a:rect l="l" t="t" r="r" b="b"/>
              <a:pathLst>
                <a:path w="43179" h="64769">
                  <a:moveTo>
                    <a:pt x="42925" y="0"/>
                  </a:moveTo>
                  <a:lnTo>
                    <a:pt x="0" y="0"/>
                  </a:lnTo>
                  <a:lnTo>
                    <a:pt x="21462" y="64388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97619" y="1198016"/>
              <a:ext cx="327660" cy="205104"/>
            </a:xfrm>
            <a:custGeom>
              <a:avLst/>
              <a:gdLst/>
              <a:ahLst/>
              <a:cxnLst/>
              <a:rect l="l" t="t" r="r" b="b"/>
              <a:pathLst>
                <a:path w="327660" h="205105">
                  <a:moveTo>
                    <a:pt x="327558" y="0"/>
                  </a:moveTo>
                  <a:lnTo>
                    <a:pt x="0" y="0"/>
                  </a:lnTo>
                  <a:lnTo>
                    <a:pt x="0" y="205054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76156" y="1400429"/>
              <a:ext cx="43815" cy="64769"/>
            </a:xfrm>
            <a:custGeom>
              <a:avLst/>
              <a:gdLst/>
              <a:ahLst/>
              <a:cxnLst/>
              <a:rect l="l" t="t" r="r" b="b"/>
              <a:pathLst>
                <a:path w="43814" h="64769">
                  <a:moveTo>
                    <a:pt x="43256" y="0"/>
                  </a:moveTo>
                  <a:lnTo>
                    <a:pt x="0" y="0"/>
                  </a:lnTo>
                  <a:lnTo>
                    <a:pt x="21462" y="64388"/>
                  </a:lnTo>
                  <a:lnTo>
                    <a:pt x="43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57793" y="2082622"/>
              <a:ext cx="309245" cy="290830"/>
            </a:xfrm>
            <a:custGeom>
              <a:avLst/>
              <a:gdLst/>
              <a:ahLst/>
              <a:cxnLst/>
              <a:rect l="l" t="t" r="r" b="b"/>
              <a:pathLst>
                <a:path w="309244" h="290830">
                  <a:moveTo>
                    <a:pt x="260527" y="0"/>
                  </a:moveTo>
                  <a:lnTo>
                    <a:pt x="48209" y="0"/>
                  </a:ln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60527" y="290245"/>
                  </a:lnTo>
                  <a:lnTo>
                    <a:pt x="278281" y="286051"/>
                  </a:lnTo>
                  <a:lnTo>
                    <a:pt x="293836" y="275015"/>
                  </a:lnTo>
                  <a:lnTo>
                    <a:pt x="304872" y="259459"/>
                  </a:lnTo>
                  <a:lnTo>
                    <a:pt x="309067" y="241706"/>
                  </a:lnTo>
                  <a:lnTo>
                    <a:pt x="309067" y="48209"/>
                  </a:lnTo>
                  <a:lnTo>
                    <a:pt x="304872" y="30507"/>
                  </a:lnTo>
                  <a:lnTo>
                    <a:pt x="293836" y="15065"/>
                  </a:lnTo>
                  <a:lnTo>
                    <a:pt x="278281" y="4142"/>
                  </a:lnTo>
                  <a:lnTo>
                    <a:pt x="26052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57793" y="2082622"/>
              <a:ext cx="309245" cy="290830"/>
            </a:xfrm>
            <a:custGeom>
              <a:avLst/>
              <a:gdLst/>
              <a:ahLst/>
              <a:cxnLst/>
              <a:rect l="l" t="t" r="r" b="b"/>
              <a:pathLst>
                <a:path w="309244" h="290830">
                  <a:moveTo>
                    <a:pt x="48209" y="0"/>
                  </a:move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60527" y="290245"/>
                  </a:lnTo>
                  <a:lnTo>
                    <a:pt x="278281" y="286051"/>
                  </a:lnTo>
                  <a:lnTo>
                    <a:pt x="293836" y="275015"/>
                  </a:lnTo>
                  <a:lnTo>
                    <a:pt x="304872" y="259459"/>
                  </a:lnTo>
                  <a:lnTo>
                    <a:pt x="309067" y="241706"/>
                  </a:lnTo>
                  <a:lnTo>
                    <a:pt x="309067" y="48209"/>
                  </a:lnTo>
                  <a:lnTo>
                    <a:pt x="304872" y="30507"/>
                  </a:lnTo>
                  <a:lnTo>
                    <a:pt x="293836" y="15065"/>
                  </a:lnTo>
                  <a:lnTo>
                    <a:pt x="278281" y="4142"/>
                  </a:lnTo>
                  <a:lnTo>
                    <a:pt x="260527" y="0"/>
                  </a:lnTo>
                  <a:lnTo>
                    <a:pt x="48209" y="0"/>
                  </a:lnTo>
                  <a:close/>
                </a:path>
                <a:path w="309244" h="290830">
                  <a:moveTo>
                    <a:pt x="0" y="0"/>
                  </a:moveTo>
                  <a:lnTo>
                    <a:pt x="0" y="0"/>
                  </a:lnTo>
                </a:path>
                <a:path w="309244" h="290830">
                  <a:moveTo>
                    <a:pt x="309067" y="290245"/>
                  </a:moveTo>
                  <a:lnTo>
                    <a:pt x="309067" y="290245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107171" y="2142896"/>
            <a:ext cx="210185" cy="1631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1115" marR="5080" indent="-19050">
              <a:lnSpc>
                <a:spcPts val="520"/>
              </a:lnSpc>
              <a:spcBef>
                <a:spcPts val="150"/>
              </a:spcBef>
            </a:pPr>
            <a:r>
              <a:rPr sz="450" dirty="0">
                <a:latin typeface="Arial MT"/>
                <a:cs typeface="Arial MT"/>
              </a:rPr>
              <a:t>Predi</a:t>
            </a:r>
            <a:r>
              <a:rPr sz="450" spc="5" dirty="0">
                <a:latin typeface="Arial MT"/>
                <a:cs typeface="Arial MT"/>
              </a:rPr>
              <a:t>ct  y=2.5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610218" y="2082622"/>
            <a:ext cx="327660" cy="290830"/>
            <a:chOff x="2610218" y="2082622"/>
            <a:chExt cx="327660" cy="290830"/>
          </a:xfrm>
        </p:grpSpPr>
        <p:sp>
          <p:nvSpPr>
            <p:cNvPr id="62" name="object 62"/>
            <p:cNvSpPr/>
            <p:nvPr/>
          </p:nvSpPr>
          <p:spPr>
            <a:xfrm>
              <a:off x="2610218" y="2082622"/>
              <a:ext cx="327660" cy="290830"/>
            </a:xfrm>
            <a:custGeom>
              <a:avLst/>
              <a:gdLst/>
              <a:ahLst/>
              <a:cxnLst/>
              <a:rect l="l" t="t" r="r" b="b"/>
              <a:pathLst>
                <a:path w="327660" h="290830">
                  <a:moveTo>
                    <a:pt x="279018" y="0"/>
                  </a:moveTo>
                  <a:lnTo>
                    <a:pt x="48209" y="0"/>
                  </a:ln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79018" y="290245"/>
                  </a:lnTo>
                  <a:lnTo>
                    <a:pt x="296911" y="286051"/>
                  </a:lnTo>
                  <a:lnTo>
                    <a:pt x="312451" y="275015"/>
                  </a:lnTo>
                  <a:lnTo>
                    <a:pt x="323410" y="259459"/>
                  </a:lnTo>
                  <a:lnTo>
                    <a:pt x="327558" y="241706"/>
                  </a:lnTo>
                  <a:lnTo>
                    <a:pt x="327558" y="48209"/>
                  </a:lnTo>
                  <a:lnTo>
                    <a:pt x="323410" y="30507"/>
                  </a:lnTo>
                  <a:lnTo>
                    <a:pt x="312451" y="15065"/>
                  </a:lnTo>
                  <a:lnTo>
                    <a:pt x="296911" y="4142"/>
                  </a:lnTo>
                  <a:lnTo>
                    <a:pt x="27901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10218" y="2082622"/>
              <a:ext cx="327660" cy="290830"/>
            </a:xfrm>
            <a:custGeom>
              <a:avLst/>
              <a:gdLst/>
              <a:ahLst/>
              <a:cxnLst/>
              <a:rect l="l" t="t" r="r" b="b"/>
              <a:pathLst>
                <a:path w="327660" h="290830">
                  <a:moveTo>
                    <a:pt x="48209" y="0"/>
                  </a:move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79018" y="290245"/>
                  </a:lnTo>
                  <a:lnTo>
                    <a:pt x="296911" y="286051"/>
                  </a:lnTo>
                  <a:lnTo>
                    <a:pt x="312451" y="275015"/>
                  </a:lnTo>
                  <a:lnTo>
                    <a:pt x="323410" y="259459"/>
                  </a:lnTo>
                  <a:lnTo>
                    <a:pt x="327558" y="241706"/>
                  </a:lnTo>
                  <a:lnTo>
                    <a:pt x="327558" y="48209"/>
                  </a:lnTo>
                  <a:lnTo>
                    <a:pt x="323410" y="30507"/>
                  </a:lnTo>
                  <a:lnTo>
                    <a:pt x="312451" y="15065"/>
                  </a:lnTo>
                  <a:lnTo>
                    <a:pt x="296911" y="4142"/>
                  </a:lnTo>
                  <a:lnTo>
                    <a:pt x="279018" y="0"/>
                  </a:lnTo>
                  <a:lnTo>
                    <a:pt x="48209" y="0"/>
                  </a:lnTo>
                  <a:close/>
                </a:path>
                <a:path w="327660" h="290830">
                  <a:moveTo>
                    <a:pt x="0" y="0"/>
                  </a:moveTo>
                  <a:lnTo>
                    <a:pt x="0" y="0"/>
                  </a:lnTo>
                </a:path>
                <a:path w="327660" h="290830">
                  <a:moveTo>
                    <a:pt x="327558" y="290245"/>
                  </a:moveTo>
                  <a:lnTo>
                    <a:pt x="327558" y="290245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668841" y="2142896"/>
            <a:ext cx="210185" cy="1631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1115" marR="5080" indent="-19050">
              <a:lnSpc>
                <a:spcPts val="520"/>
              </a:lnSpc>
              <a:spcBef>
                <a:spcPts val="150"/>
              </a:spcBef>
            </a:pPr>
            <a:r>
              <a:rPr sz="450" dirty="0">
                <a:latin typeface="Arial MT"/>
                <a:cs typeface="Arial MT"/>
              </a:rPr>
              <a:t>Predict  </a:t>
            </a:r>
            <a:r>
              <a:rPr sz="450" spc="5" dirty="0">
                <a:latin typeface="Arial MT"/>
                <a:cs typeface="Arial MT"/>
              </a:rPr>
              <a:t>y=0.5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424491" y="1483639"/>
            <a:ext cx="327660" cy="290830"/>
            <a:chOff x="3424491" y="1483639"/>
            <a:chExt cx="327660" cy="290830"/>
          </a:xfrm>
        </p:grpSpPr>
        <p:sp>
          <p:nvSpPr>
            <p:cNvPr id="66" name="object 66"/>
            <p:cNvSpPr/>
            <p:nvPr/>
          </p:nvSpPr>
          <p:spPr>
            <a:xfrm>
              <a:off x="3424491" y="1483639"/>
              <a:ext cx="327660" cy="290830"/>
            </a:xfrm>
            <a:custGeom>
              <a:avLst/>
              <a:gdLst/>
              <a:ahLst/>
              <a:cxnLst/>
              <a:rect l="l" t="t" r="r" b="b"/>
              <a:pathLst>
                <a:path w="327660" h="290830">
                  <a:moveTo>
                    <a:pt x="279349" y="0"/>
                  </a:moveTo>
                  <a:lnTo>
                    <a:pt x="48209" y="0"/>
                  </a:ln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79349" y="290245"/>
                  </a:lnTo>
                  <a:lnTo>
                    <a:pt x="297051" y="286051"/>
                  </a:lnTo>
                  <a:lnTo>
                    <a:pt x="312493" y="275015"/>
                  </a:lnTo>
                  <a:lnTo>
                    <a:pt x="323415" y="259459"/>
                  </a:lnTo>
                  <a:lnTo>
                    <a:pt x="327558" y="241706"/>
                  </a:lnTo>
                  <a:lnTo>
                    <a:pt x="327558" y="48209"/>
                  </a:lnTo>
                  <a:lnTo>
                    <a:pt x="323415" y="30507"/>
                  </a:lnTo>
                  <a:lnTo>
                    <a:pt x="312493" y="15065"/>
                  </a:lnTo>
                  <a:lnTo>
                    <a:pt x="297051" y="4142"/>
                  </a:lnTo>
                  <a:lnTo>
                    <a:pt x="279349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24491" y="1483639"/>
              <a:ext cx="327660" cy="290830"/>
            </a:xfrm>
            <a:custGeom>
              <a:avLst/>
              <a:gdLst/>
              <a:ahLst/>
              <a:cxnLst/>
              <a:rect l="l" t="t" r="r" b="b"/>
              <a:pathLst>
                <a:path w="327660" h="290830">
                  <a:moveTo>
                    <a:pt x="48209" y="0"/>
                  </a:move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79349" y="290245"/>
                  </a:lnTo>
                  <a:lnTo>
                    <a:pt x="297051" y="286051"/>
                  </a:lnTo>
                  <a:lnTo>
                    <a:pt x="312493" y="275015"/>
                  </a:lnTo>
                  <a:lnTo>
                    <a:pt x="323415" y="259459"/>
                  </a:lnTo>
                  <a:lnTo>
                    <a:pt x="327558" y="241706"/>
                  </a:lnTo>
                  <a:lnTo>
                    <a:pt x="327558" y="48209"/>
                  </a:lnTo>
                  <a:lnTo>
                    <a:pt x="323415" y="30507"/>
                  </a:lnTo>
                  <a:lnTo>
                    <a:pt x="312493" y="15065"/>
                  </a:lnTo>
                  <a:lnTo>
                    <a:pt x="297051" y="4142"/>
                  </a:lnTo>
                  <a:lnTo>
                    <a:pt x="279349" y="0"/>
                  </a:lnTo>
                  <a:lnTo>
                    <a:pt x="48209" y="0"/>
                  </a:lnTo>
                  <a:close/>
                </a:path>
                <a:path w="327660" h="290830">
                  <a:moveTo>
                    <a:pt x="0" y="0"/>
                  </a:moveTo>
                  <a:lnTo>
                    <a:pt x="0" y="0"/>
                  </a:lnTo>
                </a:path>
                <a:path w="327660" h="290830">
                  <a:moveTo>
                    <a:pt x="327558" y="290245"/>
                  </a:moveTo>
                  <a:lnTo>
                    <a:pt x="327558" y="290245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483114" y="1543913"/>
            <a:ext cx="210185" cy="1631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1115" marR="5080" indent="-19050">
              <a:lnSpc>
                <a:spcPts val="520"/>
              </a:lnSpc>
              <a:spcBef>
                <a:spcPts val="150"/>
              </a:spcBef>
            </a:pPr>
            <a:r>
              <a:rPr sz="450" dirty="0">
                <a:latin typeface="Arial MT"/>
                <a:cs typeface="Arial MT"/>
              </a:rPr>
              <a:t>Predict  </a:t>
            </a:r>
            <a:r>
              <a:rPr sz="450" spc="5" dirty="0">
                <a:latin typeface="Arial MT"/>
                <a:cs typeface="Arial MT"/>
              </a:rPr>
              <a:t>y=3.5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190864" y="1679651"/>
            <a:ext cx="605155" cy="403225"/>
            <a:chOff x="2190864" y="1679651"/>
            <a:chExt cx="605155" cy="403225"/>
          </a:xfrm>
        </p:grpSpPr>
        <p:sp>
          <p:nvSpPr>
            <p:cNvPr id="70" name="object 70"/>
            <p:cNvSpPr/>
            <p:nvPr/>
          </p:nvSpPr>
          <p:spPr>
            <a:xfrm>
              <a:off x="2212327" y="1684731"/>
              <a:ext cx="70485" cy="336550"/>
            </a:xfrm>
            <a:custGeom>
              <a:avLst/>
              <a:gdLst/>
              <a:ahLst/>
              <a:cxnLst/>
              <a:rect l="l" t="t" r="r" b="b"/>
              <a:pathLst>
                <a:path w="70485" h="336550">
                  <a:moveTo>
                    <a:pt x="70002" y="0"/>
                  </a:moveTo>
                  <a:lnTo>
                    <a:pt x="0" y="0"/>
                  </a:lnTo>
                  <a:lnTo>
                    <a:pt x="0" y="336143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90864" y="2018233"/>
              <a:ext cx="43180" cy="64769"/>
            </a:xfrm>
            <a:custGeom>
              <a:avLst/>
              <a:gdLst/>
              <a:ahLst/>
              <a:cxnLst/>
              <a:rect l="l" t="t" r="r" b="b"/>
              <a:pathLst>
                <a:path w="43180" h="64769">
                  <a:moveTo>
                    <a:pt x="42925" y="0"/>
                  </a:moveTo>
                  <a:lnTo>
                    <a:pt x="0" y="0"/>
                  </a:lnTo>
                  <a:lnTo>
                    <a:pt x="21462" y="64388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12910" y="1684731"/>
              <a:ext cx="61594" cy="336550"/>
            </a:xfrm>
            <a:custGeom>
              <a:avLst/>
              <a:gdLst/>
              <a:ahLst/>
              <a:cxnLst/>
              <a:rect l="l" t="t" r="r" b="b"/>
              <a:pathLst>
                <a:path w="61594" h="336550">
                  <a:moveTo>
                    <a:pt x="0" y="0"/>
                  </a:moveTo>
                  <a:lnTo>
                    <a:pt x="61086" y="0"/>
                  </a:lnTo>
                  <a:lnTo>
                    <a:pt x="61086" y="336143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2534" y="2018233"/>
              <a:ext cx="43180" cy="64769"/>
            </a:xfrm>
            <a:custGeom>
              <a:avLst/>
              <a:gdLst/>
              <a:ahLst/>
              <a:cxnLst/>
              <a:rect l="l" t="t" r="r" b="b"/>
              <a:pathLst>
                <a:path w="43180" h="64769">
                  <a:moveTo>
                    <a:pt x="42925" y="0"/>
                  </a:moveTo>
                  <a:lnTo>
                    <a:pt x="0" y="0"/>
                  </a:lnTo>
                  <a:lnTo>
                    <a:pt x="21462" y="64388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397593" y="1055877"/>
            <a:ext cx="14478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latin typeface="Arial MT"/>
                <a:cs typeface="Arial MT"/>
              </a:rPr>
              <a:t>YES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726296" y="1564716"/>
            <a:ext cx="14478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latin typeface="Arial MT"/>
                <a:cs typeface="Arial MT"/>
              </a:rPr>
              <a:t>YES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606103" y="1065123"/>
            <a:ext cx="11493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latin typeface="Arial MT"/>
                <a:cs typeface="Arial MT"/>
              </a:rPr>
              <a:t>NO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110143" y="1561083"/>
            <a:ext cx="11493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latin typeface="Arial MT"/>
                <a:cs typeface="Arial MT"/>
              </a:rPr>
              <a:t>NO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359926" y="1137259"/>
            <a:ext cx="806450" cy="608330"/>
            <a:chOff x="2359926" y="1137259"/>
            <a:chExt cx="806450" cy="608330"/>
          </a:xfrm>
        </p:grpSpPr>
        <p:sp>
          <p:nvSpPr>
            <p:cNvPr id="79" name="object 79"/>
            <p:cNvSpPr/>
            <p:nvPr/>
          </p:nvSpPr>
          <p:spPr>
            <a:xfrm>
              <a:off x="2359914" y="1655013"/>
              <a:ext cx="142875" cy="76835"/>
            </a:xfrm>
            <a:custGeom>
              <a:avLst/>
              <a:gdLst/>
              <a:ahLst/>
              <a:cxnLst/>
              <a:rect l="l" t="t" r="r" b="b"/>
              <a:pathLst>
                <a:path w="142875" h="76835">
                  <a:moveTo>
                    <a:pt x="8394" y="20421"/>
                  </a:moveTo>
                  <a:lnTo>
                    <a:pt x="7023" y="22174"/>
                  </a:lnTo>
                  <a:lnTo>
                    <a:pt x="4013" y="28956"/>
                  </a:lnTo>
                  <a:lnTo>
                    <a:pt x="2971" y="33362"/>
                  </a:lnTo>
                  <a:lnTo>
                    <a:pt x="2971" y="34683"/>
                  </a:lnTo>
                  <a:lnTo>
                    <a:pt x="5283" y="34683"/>
                  </a:lnTo>
                  <a:lnTo>
                    <a:pt x="5613" y="33362"/>
                  </a:lnTo>
                  <a:lnTo>
                    <a:pt x="8394" y="20421"/>
                  </a:lnTo>
                  <a:close/>
                </a:path>
                <a:path w="142875" h="76835">
                  <a:moveTo>
                    <a:pt x="9563" y="18923"/>
                  </a:moveTo>
                  <a:lnTo>
                    <a:pt x="8585" y="19494"/>
                  </a:lnTo>
                  <a:lnTo>
                    <a:pt x="8394" y="20421"/>
                  </a:lnTo>
                  <a:lnTo>
                    <a:pt x="9563" y="18923"/>
                  </a:lnTo>
                  <a:close/>
                </a:path>
                <a:path w="142875" h="76835">
                  <a:moveTo>
                    <a:pt x="47218" y="14871"/>
                  </a:moveTo>
                  <a:lnTo>
                    <a:pt x="41605" y="13220"/>
                  </a:lnTo>
                  <a:lnTo>
                    <a:pt x="32689" y="13220"/>
                  </a:lnTo>
                  <a:lnTo>
                    <a:pt x="29387" y="19824"/>
                  </a:lnTo>
                  <a:lnTo>
                    <a:pt x="28397" y="23126"/>
                  </a:lnTo>
                  <a:lnTo>
                    <a:pt x="26517" y="15862"/>
                  </a:lnTo>
                  <a:lnTo>
                    <a:pt x="26085" y="14211"/>
                  </a:lnTo>
                  <a:lnTo>
                    <a:pt x="20802" y="13220"/>
                  </a:lnTo>
                  <a:lnTo>
                    <a:pt x="18491" y="13220"/>
                  </a:lnTo>
                  <a:lnTo>
                    <a:pt x="11887" y="15938"/>
                  </a:lnTo>
                  <a:lnTo>
                    <a:pt x="9563" y="18923"/>
                  </a:lnTo>
                  <a:lnTo>
                    <a:pt x="14859" y="15862"/>
                  </a:lnTo>
                  <a:lnTo>
                    <a:pt x="19812" y="15862"/>
                  </a:lnTo>
                  <a:lnTo>
                    <a:pt x="23114" y="17183"/>
                  </a:lnTo>
                  <a:lnTo>
                    <a:pt x="23114" y="24777"/>
                  </a:lnTo>
                  <a:lnTo>
                    <a:pt x="16510" y="64401"/>
                  </a:lnTo>
                  <a:lnTo>
                    <a:pt x="13208" y="70015"/>
                  </a:lnTo>
                  <a:lnTo>
                    <a:pt x="6273" y="70015"/>
                  </a:lnTo>
                  <a:lnTo>
                    <a:pt x="4292" y="68364"/>
                  </a:lnTo>
                  <a:lnTo>
                    <a:pt x="6934" y="67373"/>
                  </a:lnTo>
                  <a:lnTo>
                    <a:pt x="8915" y="64731"/>
                  </a:lnTo>
                  <a:lnTo>
                    <a:pt x="8915" y="57467"/>
                  </a:lnTo>
                  <a:lnTo>
                    <a:pt x="6934" y="56476"/>
                  </a:lnTo>
                  <a:lnTo>
                    <a:pt x="2641" y="56476"/>
                  </a:lnTo>
                  <a:lnTo>
                    <a:pt x="0" y="60109"/>
                  </a:lnTo>
                  <a:lnTo>
                    <a:pt x="0" y="70345"/>
                  </a:lnTo>
                  <a:lnTo>
                    <a:pt x="4953" y="72656"/>
                  </a:lnTo>
                  <a:lnTo>
                    <a:pt x="15519" y="72656"/>
                  </a:lnTo>
                  <a:lnTo>
                    <a:pt x="16471" y="70015"/>
                  </a:lnTo>
                  <a:lnTo>
                    <a:pt x="18821" y="63411"/>
                  </a:lnTo>
                  <a:lnTo>
                    <a:pt x="18821" y="62750"/>
                  </a:lnTo>
                  <a:lnTo>
                    <a:pt x="19812" y="67703"/>
                  </a:lnTo>
                  <a:lnTo>
                    <a:pt x="23444" y="72656"/>
                  </a:lnTo>
                  <a:lnTo>
                    <a:pt x="38963" y="72656"/>
                  </a:lnTo>
                  <a:lnTo>
                    <a:pt x="39801" y="70015"/>
                  </a:lnTo>
                  <a:lnTo>
                    <a:pt x="44145" y="56146"/>
                  </a:lnTo>
                  <a:lnTo>
                    <a:pt x="44246" y="51193"/>
                  </a:lnTo>
                  <a:lnTo>
                    <a:pt x="42265" y="51193"/>
                  </a:lnTo>
                  <a:lnTo>
                    <a:pt x="42265" y="51523"/>
                  </a:lnTo>
                  <a:lnTo>
                    <a:pt x="41935" y="52844"/>
                  </a:lnTo>
                  <a:lnTo>
                    <a:pt x="38963" y="67043"/>
                  </a:lnTo>
                  <a:lnTo>
                    <a:pt x="32359" y="70015"/>
                  </a:lnTo>
                  <a:lnTo>
                    <a:pt x="25425" y="70015"/>
                  </a:lnTo>
                  <a:lnTo>
                    <a:pt x="24434" y="65722"/>
                  </a:lnTo>
                  <a:lnTo>
                    <a:pt x="24434" y="62750"/>
                  </a:lnTo>
                  <a:lnTo>
                    <a:pt x="24561" y="57467"/>
                  </a:lnTo>
                  <a:lnTo>
                    <a:pt x="24765" y="55816"/>
                  </a:lnTo>
                  <a:lnTo>
                    <a:pt x="25755" y="49542"/>
                  </a:lnTo>
                  <a:lnTo>
                    <a:pt x="29057" y="31711"/>
                  </a:lnTo>
                  <a:lnTo>
                    <a:pt x="29387" y="28079"/>
                  </a:lnTo>
                  <a:lnTo>
                    <a:pt x="30327" y="23126"/>
                  </a:lnTo>
                  <a:lnTo>
                    <a:pt x="31699" y="15862"/>
                  </a:lnTo>
                  <a:lnTo>
                    <a:pt x="40944" y="15862"/>
                  </a:lnTo>
                  <a:lnTo>
                    <a:pt x="42926" y="17513"/>
                  </a:lnTo>
                  <a:lnTo>
                    <a:pt x="40284" y="18503"/>
                  </a:lnTo>
                  <a:lnTo>
                    <a:pt x="38303" y="21475"/>
                  </a:lnTo>
                  <a:lnTo>
                    <a:pt x="38303" y="27089"/>
                  </a:lnTo>
                  <a:lnTo>
                    <a:pt x="39293" y="29400"/>
                  </a:lnTo>
                  <a:lnTo>
                    <a:pt x="44246" y="29400"/>
                  </a:lnTo>
                  <a:lnTo>
                    <a:pt x="47218" y="27089"/>
                  </a:lnTo>
                  <a:lnTo>
                    <a:pt x="47218" y="15862"/>
                  </a:lnTo>
                  <a:lnTo>
                    <a:pt x="47218" y="14871"/>
                  </a:lnTo>
                  <a:close/>
                </a:path>
                <a:path w="142875" h="76835">
                  <a:moveTo>
                    <a:pt x="142328" y="36652"/>
                  </a:moveTo>
                  <a:lnTo>
                    <a:pt x="141998" y="35991"/>
                  </a:lnTo>
                  <a:lnTo>
                    <a:pt x="140677" y="35001"/>
                  </a:lnTo>
                  <a:lnTo>
                    <a:pt x="88836" y="660"/>
                  </a:lnTo>
                  <a:lnTo>
                    <a:pt x="87515" y="0"/>
                  </a:lnTo>
                  <a:lnTo>
                    <a:pt x="85864" y="0"/>
                  </a:lnTo>
                  <a:lnTo>
                    <a:pt x="84874" y="990"/>
                  </a:lnTo>
                  <a:lnTo>
                    <a:pt x="84874" y="3632"/>
                  </a:lnTo>
                  <a:lnTo>
                    <a:pt x="85534" y="4622"/>
                  </a:lnTo>
                  <a:lnTo>
                    <a:pt x="86525" y="5613"/>
                  </a:lnTo>
                  <a:lnTo>
                    <a:pt x="136385" y="37973"/>
                  </a:lnTo>
                  <a:lnTo>
                    <a:pt x="86525" y="70662"/>
                  </a:lnTo>
                  <a:lnTo>
                    <a:pt x="84874" y="72313"/>
                  </a:lnTo>
                  <a:lnTo>
                    <a:pt x="84874" y="75285"/>
                  </a:lnTo>
                  <a:lnTo>
                    <a:pt x="85864" y="76606"/>
                  </a:lnTo>
                  <a:lnTo>
                    <a:pt x="87515" y="76606"/>
                  </a:lnTo>
                  <a:lnTo>
                    <a:pt x="88836" y="75615"/>
                  </a:lnTo>
                  <a:lnTo>
                    <a:pt x="140677" y="40944"/>
                  </a:lnTo>
                  <a:lnTo>
                    <a:pt x="141998" y="40284"/>
                  </a:lnTo>
                  <a:lnTo>
                    <a:pt x="142328" y="39624"/>
                  </a:lnTo>
                  <a:lnTo>
                    <a:pt x="142328" y="36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215" y="1633220"/>
              <a:ext cx="88493" cy="11226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902762" y="1160043"/>
              <a:ext cx="143510" cy="80645"/>
            </a:xfrm>
            <a:custGeom>
              <a:avLst/>
              <a:gdLst/>
              <a:ahLst/>
              <a:cxnLst/>
              <a:rect l="l" t="t" r="r" b="b"/>
              <a:pathLst>
                <a:path w="143510" h="80644">
                  <a:moveTo>
                    <a:pt x="8775" y="20815"/>
                  </a:moveTo>
                  <a:lnTo>
                    <a:pt x="7188" y="22999"/>
                  </a:lnTo>
                  <a:lnTo>
                    <a:pt x="4292" y="30124"/>
                  </a:lnTo>
                  <a:lnTo>
                    <a:pt x="3302" y="34683"/>
                  </a:lnTo>
                  <a:lnTo>
                    <a:pt x="3302" y="36334"/>
                  </a:lnTo>
                  <a:lnTo>
                    <a:pt x="5283" y="36334"/>
                  </a:lnTo>
                  <a:lnTo>
                    <a:pt x="5613" y="34683"/>
                  </a:lnTo>
                  <a:lnTo>
                    <a:pt x="8775" y="20815"/>
                  </a:lnTo>
                  <a:close/>
                </a:path>
                <a:path w="143510" h="80644">
                  <a:moveTo>
                    <a:pt x="9448" y="19862"/>
                  </a:moveTo>
                  <a:lnTo>
                    <a:pt x="8915" y="20154"/>
                  </a:lnTo>
                  <a:lnTo>
                    <a:pt x="8775" y="20815"/>
                  </a:lnTo>
                  <a:lnTo>
                    <a:pt x="9448" y="19862"/>
                  </a:lnTo>
                  <a:close/>
                </a:path>
                <a:path w="143510" h="80644">
                  <a:moveTo>
                    <a:pt x="39636" y="68110"/>
                  </a:moveTo>
                  <a:lnTo>
                    <a:pt x="37744" y="70675"/>
                  </a:lnTo>
                  <a:lnTo>
                    <a:pt x="39293" y="70015"/>
                  </a:lnTo>
                  <a:lnTo>
                    <a:pt x="39636" y="68110"/>
                  </a:lnTo>
                  <a:close/>
                </a:path>
                <a:path w="143510" h="80644">
                  <a:moveTo>
                    <a:pt x="44577" y="53505"/>
                  </a:moveTo>
                  <a:lnTo>
                    <a:pt x="42595" y="53505"/>
                  </a:lnTo>
                  <a:lnTo>
                    <a:pt x="42265" y="53835"/>
                  </a:lnTo>
                  <a:lnTo>
                    <a:pt x="41935" y="55156"/>
                  </a:lnTo>
                  <a:lnTo>
                    <a:pt x="39636" y="68110"/>
                  </a:lnTo>
                  <a:lnTo>
                    <a:pt x="40703" y="66662"/>
                  </a:lnTo>
                  <a:lnTo>
                    <a:pt x="43599" y="59651"/>
                  </a:lnTo>
                  <a:lnTo>
                    <a:pt x="44577" y="55156"/>
                  </a:lnTo>
                  <a:lnTo>
                    <a:pt x="44577" y="53505"/>
                  </a:lnTo>
                  <a:close/>
                </a:path>
                <a:path w="143510" h="80644">
                  <a:moveTo>
                    <a:pt x="47548" y="15532"/>
                  </a:moveTo>
                  <a:lnTo>
                    <a:pt x="41935" y="13550"/>
                  </a:lnTo>
                  <a:lnTo>
                    <a:pt x="33020" y="13550"/>
                  </a:lnTo>
                  <a:lnTo>
                    <a:pt x="29718" y="20485"/>
                  </a:lnTo>
                  <a:lnTo>
                    <a:pt x="28727" y="24117"/>
                  </a:lnTo>
                  <a:lnTo>
                    <a:pt x="26911" y="16852"/>
                  </a:lnTo>
                  <a:lnTo>
                    <a:pt x="26416" y="14871"/>
                  </a:lnTo>
                  <a:lnTo>
                    <a:pt x="21132" y="13550"/>
                  </a:lnTo>
                  <a:lnTo>
                    <a:pt x="18491" y="13550"/>
                  </a:lnTo>
                  <a:lnTo>
                    <a:pt x="11950" y="16433"/>
                  </a:lnTo>
                  <a:lnTo>
                    <a:pt x="9448" y="19862"/>
                  </a:lnTo>
                  <a:lnTo>
                    <a:pt x="15189" y="16852"/>
                  </a:lnTo>
                  <a:lnTo>
                    <a:pt x="20142" y="16852"/>
                  </a:lnTo>
                  <a:lnTo>
                    <a:pt x="23114" y="17843"/>
                  </a:lnTo>
                  <a:lnTo>
                    <a:pt x="23114" y="25768"/>
                  </a:lnTo>
                  <a:lnTo>
                    <a:pt x="22860" y="29984"/>
                  </a:lnTo>
                  <a:lnTo>
                    <a:pt x="22009" y="36537"/>
                  </a:lnTo>
                  <a:lnTo>
                    <a:pt x="20472" y="45872"/>
                  </a:lnTo>
                  <a:lnTo>
                    <a:pt x="18161" y="58458"/>
                  </a:lnTo>
                  <a:lnTo>
                    <a:pt x="16840" y="67043"/>
                  </a:lnTo>
                  <a:lnTo>
                    <a:pt x="13208" y="72986"/>
                  </a:lnTo>
                  <a:lnTo>
                    <a:pt x="6273" y="72986"/>
                  </a:lnTo>
                  <a:lnTo>
                    <a:pt x="4622" y="71666"/>
                  </a:lnTo>
                  <a:lnTo>
                    <a:pt x="6934" y="70345"/>
                  </a:lnTo>
                  <a:lnTo>
                    <a:pt x="8915" y="67703"/>
                  </a:lnTo>
                  <a:lnTo>
                    <a:pt x="8915" y="60109"/>
                  </a:lnTo>
                  <a:lnTo>
                    <a:pt x="6934" y="59118"/>
                  </a:lnTo>
                  <a:lnTo>
                    <a:pt x="2641" y="59118"/>
                  </a:lnTo>
                  <a:lnTo>
                    <a:pt x="0" y="62750"/>
                  </a:lnTo>
                  <a:lnTo>
                    <a:pt x="0" y="73317"/>
                  </a:lnTo>
                  <a:lnTo>
                    <a:pt x="4953" y="75958"/>
                  </a:lnTo>
                  <a:lnTo>
                    <a:pt x="15519" y="75958"/>
                  </a:lnTo>
                  <a:lnTo>
                    <a:pt x="16548" y="72986"/>
                  </a:lnTo>
                  <a:lnTo>
                    <a:pt x="18732" y="66662"/>
                  </a:lnTo>
                  <a:lnTo>
                    <a:pt x="18821" y="65722"/>
                  </a:lnTo>
                  <a:lnTo>
                    <a:pt x="20154" y="70675"/>
                  </a:lnTo>
                  <a:lnTo>
                    <a:pt x="23444" y="75958"/>
                  </a:lnTo>
                  <a:lnTo>
                    <a:pt x="29387" y="75958"/>
                  </a:lnTo>
                  <a:lnTo>
                    <a:pt x="35941" y="73113"/>
                  </a:lnTo>
                  <a:lnTo>
                    <a:pt x="36055" y="72986"/>
                  </a:lnTo>
                  <a:lnTo>
                    <a:pt x="37744" y="70675"/>
                  </a:lnTo>
                  <a:lnTo>
                    <a:pt x="32359" y="72986"/>
                  </a:lnTo>
                  <a:lnTo>
                    <a:pt x="25755" y="72986"/>
                  </a:lnTo>
                  <a:lnTo>
                    <a:pt x="24434" y="68694"/>
                  </a:lnTo>
                  <a:lnTo>
                    <a:pt x="24434" y="65722"/>
                  </a:lnTo>
                  <a:lnTo>
                    <a:pt x="24434" y="61099"/>
                  </a:lnTo>
                  <a:lnTo>
                    <a:pt x="25095" y="58127"/>
                  </a:lnTo>
                  <a:lnTo>
                    <a:pt x="26085" y="51854"/>
                  </a:lnTo>
                  <a:lnTo>
                    <a:pt x="29387" y="33032"/>
                  </a:lnTo>
                  <a:lnTo>
                    <a:pt x="29718" y="29400"/>
                  </a:lnTo>
                  <a:lnTo>
                    <a:pt x="30695" y="24117"/>
                  </a:lnTo>
                  <a:lnTo>
                    <a:pt x="32029" y="16852"/>
                  </a:lnTo>
                  <a:lnTo>
                    <a:pt x="41275" y="16852"/>
                  </a:lnTo>
                  <a:lnTo>
                    <a:pt x="43256" y="18173"/>
                  </a:lnTo>
                  <a:lnTo>
                    <a:pt x="40614" y="19164"/>
                  </a:lnTo>
                  <a:lnTo>
                    <a:pt x="38633" y="22466"/>
                  </a:lnTo>
                  <a:lnTo>
                    <a:pt x="38760" y="28409"/>
                  </a:lnTo>
                  <a:lnTo>
                    <a:pt x="39624" y="30721"/>
                  </a:lnTo>
                  <a:lnTo>
                    <a:pt x="44577" y="30721"/>
                  </a:lnTo>
                  <a:lnTo>
                    <a:pt x="47548" y="28409"/>
                  </a:lnTo>
                  <a:lnTo>
                    <a:pt x="47548" y="16852"/>
                  </a:lnTo>
                  <a:lnTo>
                    <a:pt x="47548" y="15532"/>
                  </a:lnTo>
                  <a:close/>
                </a:path>
                <a:path w="143510" h="80644">
                  <a:moveTo>
                    <a:pt x="143319" y="38303"/>
                  </a:moveTo>
                  <a:lnTo>
                    <a:pt x="141668" y="36652"/>
                  </a:lnTo>
                  <a:lnTo>
                    <a:pt x="89166" y="660"/>
                  </a:lnTo>
                  <a:lnTo>
                    <a:pt x="87845" y="0"/>
                  </a:lnTo>
                  <a:lnTo>
                    <a:pt x="86194" y="0"/>
                  </a:lnTo>
                  <a:lnTo>
                    <a:pt x="85534" y="990"/>
                  </a:lnTo>
                  <a:lnTo>
                    <a:pt x="85534" y="3962"/>
                  </a:lnTo>
                  <a:lnTo>
                    <a:pt x="85864" y="4622"/>
                  </a:lnTo>
                  <a:lnTo>
                    <a:pt x="87185" y="5943"/>
                  </a:lnTo>
                  <a:lnTo>
                    <a:pt x="137045" y="39954"/>
                  </a:lnTo>
                  <a:lnTo>
                    <a:pt x="87185" y="73964"/>
                  </a:lnTo>
                  <a:lnTo>
                    <a:pt x="85864" y="74955"/>
                  </a:lnTo>
                  <a:lnTo>
                    <a:pt x="85534" y="75946"/>
                  </a:lnTo>
                  <a:lnTo>
                    <a:pt x="85534" y="78587"/>
                  </a:lnTo>
                  <a:lnTo>
                    <a:pt x="86194" y="80238"/>
                  </a:lnTo>
                  <a:lnTo>
                    <a:pt x="87845" y="80238"/>
                  </a:lnTo>
                  <a:lnTo>
                    <a:pt x="89166" y="78917"/>
                  </a:lnTo>
                  <a:lnTo>
                    <a:pt x="141668" y="42926"/>
                  </a:lnTo>
                  <a:lnTo>
                    <a:pt x="142659" y="42265"/>
                  </a:lnTo>
                  <a:lnTo>
                    <a:pt x="143319" y="41605"/>
                  </a:lnTo>
                  <a:lnTo>
                    <a:pt x="143319" y="38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2404" y="1137259"/>
              <a:ext cx="83870" cy="97408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4" name="object 84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88" name="object 88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12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6060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Tree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for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Regression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830" y="676330"/>
            <a:ext cx="2959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Decision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Trees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used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regression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problems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7177" y="1639036"/>
            <a:ext cx="1447800" cy="673735"/>
            <a:chOff x="477177" y="1639036"/>
            <a:chExt cx="1447800" cy="673735"/>
          </a:xfrm>
        </p:grpSpPr>
        <p:sp>
          <p:nvSpPr>
            <p:cNvPr id="5" name="object 5"/>
            <p:cNvSpPr/>
            <p:nvPr/>
          </p:nvSpPr>
          <p:spPr>
            <a:xfrm>
              <a:off x="480987" y="1639036"/>
              <a:ext cx="1440180" cy="669925"/>
            </a:xfrm>
            <a:custGeom>
              <a:avLst/>
              <a:gdLst/>
              <a:ahLst/>
              <a:cxnLst/>
              <a:rect l="l" t="t" r="r" b="b"/>
              <a:pathLst>
                <a:path w="1440180" h="669925">
                  <a:moveTo>
                    <a:pt x="0" y="669544"/>
                  </a:moveTo>
                  <a:lnTo>
                    <a:pt x="1439926" y="655066"/>
                  </a:lnTo>
                </a:path>
                <a:path w="1440180" h="669925">
                  <a:moveTo>
                    <a:pt x="0" y="669544"/>
                  </a:moveTo>
                  <a:lnTo>
                    <a:pt x="0" y="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691" y="19125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691" y="19125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3349" y="186204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3349" y="186204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8119" y="189811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8119" y="189811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777" y="1869414"/>
              <a:ext cx="64770" cy="647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26427" y="18833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6427" y="18833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0153" y="216456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0153" y="216456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2035" y="21574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2035" y="21574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581" y="213586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581" y="213586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7351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7351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65009" y="17685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352" y="0"/>
                  </a:moveTo>
                  <a:lnTo>
                    <a:pt x="6096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5009" y="17685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702" y="28956"/>
                  </a:moveTo>
                  <a:lnTo>
                    <a:pt x="28702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6584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6584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37729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37729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60157" y="18046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60157" y="18046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5219" y="182623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5219" y="182623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32877" y="177568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32877" y="177568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53629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3629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33131" y="177594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33131" y="177594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1923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1923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390726" y="230781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6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94584" y="230781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7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98443" y="230781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8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8663" y="163090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4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8663" y="2091664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1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8663" y="2245334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0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6321" y="2291308"/>
            <a:ext cx="777240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72770" algn="l"/>
              </a:tabLst>
            </a:pPr>
            <a:r>
              <a:rPr sz="525" spc="7" baseline="7936" dirty="0">
                <a:latin typeface="Arial MT"/>
                <a:cs typeface="Arial MT"/>
              </a:rPr>
              <a:t>0      </a:t>
            </a:r>
            <a:r>
              <a:rPr sz="525" spc="127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1      </a:t>
            </a:r>
            <a:r>
              <a:rPr sz="525" spc="135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2       </a:t>
            </a:r>
            <a:r>
              <a:rPr sz="525" spc="127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3	4  </a:t>
            </a:r>
            <a:r>
              <a:rPr sz="525" spc="52" baseline="7936" dirty="0">
                <a:latin typeface="Arial MT"/>
                <a:cs typeface="Arial MT"/>
              </a:rPr>
              <a:t> </a:t>
            </a:r>
            <a:r>
              <a:rPr sz="500" spc="10" dirty="0">
                <a:solidFill>
                  <a:srgbClr val="0000FF"/>
                </a:solidFill>
                <a:latin typeface="Arial MT"/>
                <a:cs typeface="Arial MT"/>
              </a:rPr>
              <a:t>x </a:t>
            </a:r>
            <a:r>
              <a:rPr sz="500" spc="1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5</a:t>
            </a:r>
            <a:endParaRPr sz="525" baseline="7936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7073" y="1769631"/>
            <a:ext cx="73025" cy="248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225"/>
              </a:spcBef>
            </a:pPr>
            <a:r>
              <a:rPr sz="350" spc="5" dirty="0">
                <a:latin typeface="Arial MT"/>
                <a:cs typeface="Arial MT"/>
              </a:rPr>
              <a:t>3</a:t>
            </a:r>
            <a:endParaRPr sz="350">
              <a:latin typeface="Arial MT"/>
              <a:cs typeface="Arial MT"/>
            </a:endParaRPr>
          </a:p>
          <a:p>
            <a:pPr marL="12700">
              <a:lnSpc>
                <a:spcPts val="600"/>
              </a:lnSpc>
              <a:spcBef>
                <a:spcPts val="195"/>
              </a:spcBef>
            </a:pPr>
            <a:r>
              <a:rPr sz="500" spc="10" dirty="0">
                <a:solidFill>
                  <a:srgbClr val="0000FF"/>
                </a:solidFill>
                <a:latin typeface="Arial MT"/>
                <a:cs typeface="Arial MT"/>
              </a:rPr>
              <a:t>y</a:t>
            </a:r>
            <a:endParaRPr sz="500">
              <a:latin typeface="Arial MT"/>
              <a:cs typeface="Arial MT"/>
            </a:endParaRPr>
          </a:p>
          <a:p>
            <a:pPr marL="33655">
              <a:lnSpc>
                <a:spcPts val="420"/>
              </a:lnSpc>
            </a:pPr>
            <a:r>
              <a:rPr sz="350" spc="5" dirty="0">
                <a:latin typeface="Arial MT"/>
                <a:cs typeface="Arial MT"/>
              </a:rPr>
              <a:t>2</a:t>
            </a:r>
            <a:endParaRPr sz="350">
              <a:latin typeface="Arial MT"/>
              <a:cs typeface="Arial MT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057793" y="973023"/>
            <a:ext cx="1547495" cy="1400175"/>
            <a:chOff x="2057793" y="973023"/>
            <a:chExt cx="1547495" cy="1400175"/>
          </a:xfrm>
        </p:grpSpPr>
        <p:sp>
          <p:nvSpPr>
            <p:cNvPr id="50" name="object 50"/>
            <p:cNvSpPr/>
            <p:nvPr/>
          </p:nvSpPr>
          <p:spPr>
            <a:xfrm>
              <a:off x="2282329" y="978103"/>
              <a:ext cx="1301750" cy="927100"/>
            </a:xfrm>
            <a:custGeom>
              <a:avLst/>
              <a:gdLst/>
              <a:ahLst/>
              <a:cxnLst/>
              <a:rect l="l" t="t" r="r" b="b"/>
              <a:pathLst>
                <a:path w="1301750" h="927100">
                  <a:moveTo>
                    <a:pt x="215290" y="486714"/>
                  </a:moveTo>
                  <a:lnTo>
                    <a:pt x="430910" y="706627"/>
                  </a:lnTo>
                  <a:lnTo>
                    <a:pt x="215290" y="926871"/>
                  </a:lnTo>
                  <a:lnTo>
                    <a:pt x="0" y="706627"/>
                  </a:lnTo>
                  <a:lnTo>
                    <a:pt x="215290" y="486714"/>
                  </a:lnTo>
                  <a:close/>
                </a:path>
                <a:path w="1301750" h="927100">
                  <a:moveTo>
                    <a:pt x="0" y="486714"/>
                  </a:moveTo>
                  <a:lnTo>
                    <a:pt x="0" y="486714"/>
                  </a:lnTo>
                </a:path>
                <a:path w="1301750" h="927100">
                  <a:moveTo>
                    <a:pt x="430910" y="926871"/>
                  </a:moveTo>
                  <a:lnTo>
                    <a:pt x="430910" y="926871"/>
                  </a:lnTo>
                </a:path>
                <a:path w="1301750" h="927100">
                  <a:moveTo>
                    <a:pt x="758139" y="0"/>
                  </a:moveTo>
                  <a:lnTo>
                    <a:pt x="973759" y="219913"/>
                  </a:lnTo>
                  <a:lnTo>
                    <a:pt x="758139" y="440156"/>
                  </a:lnTo>
                  <a:lnTo>
                    <a:pt x="542848" y="219913"/>
                  </a:lnTo>
                  <a:lnTo>
                    <a:pt x="758139" y="0"/>
                  </a:lnTo>
                  <a:close/>
                </a:path>
                <a:path w="1301750" h="927100">
                  <a:moveTo>
                    <a:pt x="542848" y="0"/>
                  </a:moveTo>
                  <a:lnTo>
                    <a:pt x="542848" y="0"/>
                  </a:lnTo>
                </a:path>
                <a:path w="1301750" h="927100">
                  <a:moveTo>
                    <a:pt x="973759" y="440156"/>
                  </a:moveTo>
                  <a:lnTo>
                    <a:pt x="973759" y="440156"/>
                  </a:lnTo>
                </a:path>
                <a:path w="1301750" h="927100">
                  <a:moveTo>
                    <a:pt x="973429" y="219913"/>
                  </a:moveTo>
                  <a:lnTo>
                    <a:pt x="1301318" y="219913"/>
                  </a:lnTo>
                  <a:lnTo>
                    <a:pt x="1301318" y="443788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62184" y="1419250"/>
              <a:ext cx="43180" cy="64769"/>
            </a:xfrm>
            <a:custGeom>
              <a:avLst/>
              <a:gdLst/>
              <a:ahLst/>
              <a:cxnLst/>
              <a:rect l="l" t="t" r="r" b="b"/>
              <a:pathLst>
                <a:path w="43179" h="64769">
                  <a:moveTo>
                    <a:pt x="42925" y="0"/>
                  </a:moveTo>
                  <a:lnTo>
                    <a:pt x="0" y="0"/>
                  </a:lnTo>
                  <a:lnTo>
                    <a:pt x="21462" y="64388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97619" y="1198016"/>
              <a:ext cx="327660" cy="205104"/>
            </a:xfrm>
            <a:custGeom>
              <a:avLst/>
              <a:gdLst/>
              <a:ahLst/>
              <a:cxnLst/>
              <a:rect l="l" t="t" r="r" b="b"/>
              <a:pathLst>
                <a:path w="327660" h="205105">
                  <a:moveTo>
                    <a:pt x="327558" y="0"/>
                  </a:moveTo>
                  <a:lnTo>
                    <a:pt x="0" y="0"/>
                  </a:lnTo>
                  <a:lnTo>
                    <a:pt x="0" y="205054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76156" y="1400429"/>
              <a:ext cx="43815" cy="64769"/>
            </a:xfrm>
            <a:custGeom>
              <a:avLst/>
              <a:gdLst/>
              <a:ahLst/>
              <a:cxnLst/>
              <a:rect l="l" t="t" r="r" b="b"/>
              <a:pathLst>
                <a:path w="43814" h="64769">
                  <a:moveTo>
                    <a:pt x="43256" y="0"/>
                  </a:moveTo>
                  <a:lnTo>
                    <a:pt x="0" y="0"/>
                  </a:lnTo>
                  <a:lnTo>
                    <a:pt x="21462" y="64388"/>
                  </a:lnTo>
                  <a:lnTo>
                    <a:pt x="43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57793" y="2082622"/>
              <a:ext cx="309245" cy="290830"/>
            </a:xfrm>
            <a:custGeom>
              <a:avLst/>
              <a:gdLst/>
              <a:ahLst/>
              <a:cxnLst/>
              <a:rect l="l" t="t" r="r" b="b"/>
              <a:pathLst>
                <a:path w="309244" h="290830">
                  <a:moveTo>
                    <a:pt x="260527" y="0"/>
                  </a:moveTo>
                  <a:lnTo>
                    <a:pt x="48209" y="0"/>
                  </a:ln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60527" y="290245"/>
                  </a:lnTo>
                  <a:lnTo>
                    <a:pt x="278281" y="286051"/>
                  </a:lnTo>
                  <a:lnTo>
                    <a:pt x="293836" y="275015"/>
                  </a:lnTo>
                  <a:lnTo>
                    <a:pt x="304872" y="259459"/>
                  </a:lnTo>
                  <a:lnTo>
                    <a:pt x="309067" y="241706"/>
                  </a:lnTo>
                  <a:lnTo>
                    <a:pt x="309067" y="48209"/>
                  </a:lnTo>
                  <a:lnTo>
                    <a:pt x="304872" y="30507"/>
                  </a:lnTo>
                  <a:lnTo>
                    <a:pt x="293836" y="15065"/>
                  </a:lnTo>
                  <a:lnTo>
                    <a:pt x="278281" y="4142"/>
                  </a:lnTo>
                  <a:lnTo>
                    <a:pt x="26052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7793" y="2082622"/>
              <a:ext cx="309245" cy="290830"/>
            </a:xfrm>
            <a:custGeom>
              <a:avLst/>
              <a:gdLst/>
              <a:ahLst/>
              <a:cxnLst/>
              <a:rect l="l" t="t" r="r" b="b"/>
              <a:pathLst>
                <a:path w="309244" h="290830">
                  <a:moveTo>
                    <a:pt x="48209" y="0"/>
                  </a:move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60527" y="290245"/>
                  </a:lnTo>
                  <a:lnTo>
                    <a:pt x="278281" y="286051"/>
                  </a:lnTo>
                  <a:lnTo>
                    <a:pt x="293836" y="275015"/>
                  </a:lnTo>
                  <a:lnTo>
                    <a:pt x="304872" y="259459"/>
                  </a:lnTo>
                  <a:lnTo>
                    <a:pt x="309067" y="241706"/>
                  </a:lnTo>
                  <a:lnTo>
                    <a:pt x="309067" y="48209"/>
                  </a:lnTo>
                  <a:lnTo>
                    <a:pt x="304872" y="30507"/>
                  </a:lnTo>
                  <a:lnTo>
                    <a:pt x="293836" y="15065"/>
                  </a:lnTo>
                  <a:lnTo>
                    <a:pt x="278281" y="4142"/>
                  </a:lnTo>
                  <a:lnTo>
                    <a:pt x="260527" y="0"/>
                  </a:lnTo>
                  <a:lnTo>
                    <a:pt x="48209" y="0"/>
                  </a:lnTo>
                  <a:close/>
                </a:path>
                <a:path w="309244" h="290830">
                  <a:moveTo>
                    <a:pt x="0" y="0"/>
                  </a:moveTo>
                  <a:lnTo>
                    <a:pt x="0" y="0"/>
                  </a:lnTo>
                </a:path>
                <a:path w="309244" h="290830">
                  <a:moveTo>
                    <a:pt x="309067" y="290245"/>
                  </a:moveTo>
                  <a:lnTo>
                    <a:pt x="309067" y="290245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107171" y="2142896"/>
            <a:ext cx="210185" cy="1631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1115" marR="5080" indent="-19050">
              <a:lnSpc>
                <a:spcPts val="520"/>
              </a:lnSpc>
              <a:spcBef>
                <a:spcPts val="150"/>
              </a:spcBef>
            </a:pPr>
            <a:r>
              <a:rPr sz="450" dirty="0">
                <a:latin typeface="Arial MT"/>
                <a:cs typeface="Arial MT"/>
              </a:rPr>
              <a:t>Predi</a:t>
            </a:r>
            <a:r>
              <a:rPr sz="450" spc="5" dirty="0">
                <a:latin typeface="Arial MT"/>
                <a:cs typeface="Arial MT"/>
              </a:rPr>
              <a:t>ct  y=2.5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610218" y="2082622"/>
            <a:ext cx="327660" cy="290830"/>
            <a:chOff x="2610218" y="2082622"/>
            <a:chExt cx="327660" cy="290830"/>
          </a:xfrm>
        </p:grpSpPr>
        <p:sp>
          <p:nvSpPr>
            <p:cNvPr id="58" name="object 58"/>
            <p:cNvSpPr/>
            <p:nvPr/>
          </p:nvSpPr>
          <p:spPr>
            <a:xfrm>
              <a:off x="2610218" y="2082622"/>
              <a:ext cx="327660" cy="290830"/>
            </a:xfrm>
            <a:custGeom>
              <a:avLst/>
              <a:gdLst/>
              <a:ahLst/>
              <a:cxnLst/>
              <a:rect l="l" t="t" r="r" b="b"/>
              <a:pathLst>
                <a:path w="327660" h="290830">
                  <a:moveTo>
                    <a:pt x="279018" y="0"/>
                  </a:moveTo>
                  <a:lnTo>
                    <a:pt x="48209" y="0"/>
                  </a:ln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79018" y="290245"/>
                  </a:lnTo>
                  <a:lnTo>
                    <a:pt x="296911" y="286051"/>
                  </a:lnTo>
                  <a:lnTo>
                    <a:pt x="312451" y="275015"/>
                  </a:lnTo>
                  <a:lnTo>
                    <a:pt x="323410" y="259459"/>
                  </a:lnTo>
                  <a:lnTo>
                    <a:pt x="327558" y="241706"/>
                  </a:lnTo>
                  <a:lnTo>
                    <a:pt x="327558" y="48209"/>
                  </a:lnTo>
                  <a:lnTo>
                    <a:pt x="323410" y="30507"/>
                  </a:lnTo>
                  <a:lnTo>
                    <a:pt x="312451" y="15065"/>
                  </a:lnTo>
                  <a:lnTo>
                    <a:pt x="296911" y="4142"/>
                  </a:lnTo>
                  <a:lnTo>
                    <a:pt x="27901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10218" y="2082622"/>
              <a:ext cx="327660" cy="290830"/>
            </a:xfrm>
            <a:custGeom>
              <a:avLst/>
              <a:gdLst/>
              <a:ahLst/>
              <a:cxnLst/>
              <a:rect l="l" t="t" r="r" b="b"/>
              <a:pathLst>
                <a:path w="327660" h="290830">
                  <a:moveTo>
                    <a:pt x="48209" y="0"/>
                  </a:move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79018" y="290245"/>
                  </a:lnTo>
                  <a:lnTo>
                    <a:pt x="296911" y="286051"/>
                  </a:lnTo>
                  <a:lnTo>
                    <a:pt x="312451" y="275015"/>
                  </a:lnTo>
                  <a:lnTo>
                    <a:pt x="323410" y="259459"/>
                  </a:lnTo>
                  <a:lnTo>
                    <a:pt x="327558" y="241706"/>
                  </a:lnTo>
                  <a:lnTo>
                    <a:pt x="327558" y="48209"/>
                  </a:lnTo>
                  <a:lnTo>
                    <a:pt x="323410" y="30507"/>
                  </a:lnTo>
                  <a:lnTo>
                    <a:pt x="312451" y="15065"/>
                  </a:lnTo>
                  <a:lnTo>
                    <a:pt x="296911" y="4142"/>
                  </a:lnTo>
                  <a:lnTo>
                    <a:pt x="279018" y="0"/>
                  </a:lnTo>
                  <a:lnTo>
                    <a:pt x="48209" y="0"/>
                  </a:lnTo>
                  <a:close/>
                </a:path>
                <a:path w="327660" h="290830">
                  <a:moveTo>
                    <a:pt x="0" y="0"/>
                  </a:moveTo>
                  <a:lnTo>
                    <a:pt x="0" y="0"/>
                  </a:lnTo>
                </a:path>
                <a:path w="327660" h="290830">
                  <a:moveTo>
                    <a:pt x="327558" y="290245"/>
                  </a:moveTo>
                  <a:lnTo>
                    <a:pt x="327558" y="290245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668841" y="2142896"/>
            <a:ext cx="210185" cy="1631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1115" marR="5080" indent="-19050">
              <a:lnSpc>
                <a:spcPts val="520"/>
              </a:lnSpc>
              <a:spcBef>
                <a:spcPts val="150"/>
              </a:spcBef>
            </a:pPr>
            <a:r>
              <a:rPr sz="450" dirty="0">
                <a:latin typeface="Arial MT"/>
                <a:cs typeface="Arial MT"/>
              </a:rPr>
              <a:t>Predict  </a:t>
            </a:r>
            <a:r>
              <a:rPr sz="450" spc="5" dirty="0">
                <a:latin typeface="Arial MT"/>
                <a:cs typeface="Arial MT"/>
              </a:rPr>
              <a:t>y=0.5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424491" y="1483639"/>
            <a:ext cx="327660" cy="290830"/>
            <a:chOff x="3424491" y="1483639"/>
            <a:chExt cx="327660" cy="290830"/>
          </a:xfrm>
        </p:grpSpPr>
        <p:sp>
          <p:nvSpPr>
            <p:cNvPr id="62" name="object 62"/>
            <p:cNvSpPr/>
            <p:nvPr/>
          </p:nvSpPr>
          <p:spPr>
            <a:xfrm>
              <a:off x="3424491" y="1483639"/>
              <a:ext cx="327660" cy="290830"/>
            </a:xfrm>
            <a:custGeom>
              <a:avLst/>
              <a:gdLst/>
              <a:ahLst/>
              <a:cxnLst/>
              <a:rect l="l" t="t" r="r" b="b"/>
              <a:pathLst>
                <a:path w="327660" h="290830">
                  <a:moveTo>
                    <a:pt x="279349" y="0"/>
                  </a:moveTo>
                  <a:lnTo>
                    <a:pt x="48209" y="0"/>
                  </a:ln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79349" y="290245"/>
                  </a:lnTo>
                  <a:lnTo>
                    <a:pt x="297051" y="286051"/>
                  </a:lnTo>
                  <a:lnTo>
                    <a:pt x="312493" y="275015"/>
                  </a:lnTo>
                  <a:lnTo>
                    <a:pt x="323415" y="259459"/>
                  </a:lnTo>
                  <a:lnTo>
                    <a:pt x="327558" y="241706"/>
                  </a:lnTo>
                  <a:lnTo>
                    <a:pt x="327558" y="48209"/>
                  </a:lnTo>
                  <a:lnTo>
                    <a:pt x="323415" y="30507"/>
                  </a:lnTo>
                  <a:lnTo>
                    <a:pt x="312493" y="15065"/>
                  </a:lnTo>
                  <a:lnTo>
                    <a:pt x="297051" y="4142"/>
                  </a:lnTo>
                  <a:lnTo>
                    <a:pt x="279349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24491" y="1483639"/>
              <a:ext cx="327660" cy="290830"/>
            </a:xfrm>
            <a:custGeom>
              <a:avLst/>
              <a:gdLst/>
              <a:ahLst/>
              <a:cxnLst/>
              <a:rect l="l" t="t" r="r" b="b"/>
              <a:pathLst>
                <a:path w="327660" h="290830">
                  <a:moveTo>
                    <a:pt x="48209" y="0"/>
                  </a:move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79349" y="290245"/>
                  </a:lnTo>
                  <a:lnTo>
                    <a:pt x="297051" y="286051"/>
                  </a:lnTo>
                  <a:lnTo>
                    <a:pt x="312493" y="275015"/>
                  </a:lnTo>
                  <a:lnTo>
                    <a:pt x="323415" y="259459"/>
                  </a:lnTo>
                  <a:lnTo>
                    <a:pt x="327558" y="241706"/>
                  </a:lnTo>
                  <a:lnTo>
                    <a:pt x="327558" y="48209"/>
                  </a:lnTo>
                  <a:lnTo>
                    <a:pt x="323415" y="30507"/>
                  </a:lnTo>
                  <a:lnTo>
                    <a:pt x="312493" y="15065"/>
                  </a:lnTo>
                  <a:lnTo>
                    <a:pt x="297051" y="4142"/>
                  </a:lnTo>
                  <a:lnTo>
                    <a:pt x="279349" y="0"/>
                  </a:lnTo>
                  <a:lnTo>
                    <a:pt x="48209" y="0"/>
                  </a:lnTo>
                  <a:close/>
                </a:path>
                <a:path w="327660" h="290830">
                  <a:moveTo>
                    <a:pt x="0" y="0"/>
                  </a:moveTo>
                  <a:lnTo>
                    <a:pt x="0" y="0"/>
                  </a:lnTo>
                </a:path>
                <a:path w="327660" h="290830">
                  <a:moveTo>
                    <a:pt x="327558" y="290245"/>
                  </a:moveTo>
                  <a:lnTo>
                    <a:pt x="327558" y="290245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483114" y="1543913"/>
            <a:ext cx="210185" cy="1631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1115" marR="5080" indent="-19050">
              <a:lnSpc>
                <a:spcPts val="520"/>
              </a:lnSpc>
              <a:spcBef>
                <a:spcPts val="150"/>
              </a:spcBef>
            </a:pPr>
            <a:r>
              <a:rPr sz="450" dirty="0">
                <a:latin typeface="Arial MT"/>
                <a:cs typeface="Arial MT"/>
              </a:rPr>
              <a:t>Predict  </a:t>
            </a:r>
            <a:r>
              <a:rPr sz="450" spc="5" dirty="0">
                <a:latin typeface="Arial MT"/>
                <a:cs typeface="Arial MT"/>
              </a:rPr>
              <a:t>y=3.5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190864" y="1679651"/>
            <a:ext cx="605155" cy="403225"/>
            <a:chOff x="2190864" y="1679651"/>
            <a:chExt cx="605155" cy="403225"/>
          </a:xfrm>
        </p:grpSpPr>
        <p:sp>
          <p:nvSpPr>
            <p:cNvPr id="66" name="object 66"/>
            <p:cNvSpPr/>
            <p:nvPr/>
          </p:nvSpPr>
          <p:spPr>
            <a:xfrm>
              <a:off x="2212327" y="1684731"/>
              <a:ext cx="70485" cy="336550"/>
            </a:xfrm>
            <a:custGeom>
              <a:avLst/>
              <a:gdLst/>
              <a:ahLst/>
              <a:cxnLst/>
              <a:rect l="l" t="t" r="r" b="b"/>
              <a:pathLst>
                <a:path w="70485" h="336550">
                  <a:moveTo>
                    <a:pt x="70002" y="0"/>
                  </a:moveTo>
                  <a:lnTo>
                    <a:pt x="0" y="0"/>
                  </a:lnTo>
                  <a:lnTo>
                    <a:pt x="0" y="336143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90864" y="2018233"/>
              <a:ext cx="43180" cy="64769"/>
            </a:xfrm>
            <a:custGeom>
              <a:avLst/>
              <a:gdLst/>
              <a:ahLst/>
              <a:cxnLst/>
              <a:rect l="l" t="t" r="r" b="b"/>
              <a:pathLst>
                <a:path w="43180" h="64769">
                  <a:moveTo>
                    <a:pt x="42925" y="0"/>
                  </a:moveTo>
                  <a:lnTo>
                    <a:pt x="0" y="0"/>
                  </a:lnTo>
                  <a:lnTo>
                    <a:pt x="21462" y="64388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12910" y="1684731"/>
              <a:ext cx="61594" cy="336550"/>
            </a:xfrm>
            <a:custGeom>
              <a:avLst/>
              <a:gdLst/>
              <a:ahLst/>
              <a:cxnLst/>
              <a:rect l="l" t="t" r="r" b="b"/>
              <a:pathLst>
                <a:path w="61594" h="336550">
                  <a:moveTo>
                    <a:pt x="0" y="0"/>
                  </a:moveTo>
                  <a:lnTo>
                    <a:pt x="61086" y="0"/>
                  </a:lnTo>
                  <a:lnTo>
                    <a:pt x="61086" y="336143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52534" y="2018233"/>
              <a:ext cx="43180" cy="64769"/>
            </a:xfrm>
            <a:custGeom>
              <a:avLst/>
              <a:gdLst/>
              <a:ahLst/>
              <a:cxnLst/>
              <a:rect l="l" t="t" r="r" b="b"/>
              <a:pathLst>
                <a:path w="43180" h="64769">
                  <a:moveTo>
                    <a:pt x="42925" y="0"/>
                  </a:moveTo>
                  <a:lnTo>
                    <a:pt x="0" y="0"/>
                  </a:lnTo>
                  <a:lnTo>
                    <a:pt x="21462" y="64388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397593" y="1055877"/>
            <a:ext cx="14478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latin typeface="Arial MT"/>
                <a:cs typeface="Arial MT"/>
              </a:rPr>
              <a:t>YES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726296" y="1564716"/>
            <a:ext cx="14478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latin typeface="Arial MT"/>
                <a:cs typeface="Arial MT"/>
              </a:rPr>
              <a:t>YES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606103" y="1065123"/>
            <a:ext cx="11493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latin typeface="Arial MT"/>
                <a:cs typeface="Arial MT"/>
              </a:rPr>
              <a:t>NO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110143" y="1561083"/>
            <a:ext cx="11493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latin typeface="Arial MT"/>
                <a:cs typeface="Arial MT"/>
              </a:rPr>
              <a:t>NO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359926" y="1137259"/>
            <a:ext cx="806450" cy="608330"/>
            <a:chOff x="2359926" y="1137259"/>
            <a:chExt cx="806450" cy="608330"/>
          </a:xfrm>
        </p:grpSpPr>
        <p:sp>
          <p:nvSpPr>
            <p:cNvPr id="75" name="object 75"/>
            <p:cNvSpPr/>
            <p:nvPr/>
          </p:nvSpPr>
          <p:spPr>
            <a:xfrm>
              <a:off x="2359914" y="1655013"/>
              <a:ext cx="142875" cy="76835"/>
            </a:xfrm>
            <a:custGeom>
              <a:avLst/>
              <a:gdLst/>
              <a:ahLst/>
              <a:cxnLst/>
              <a:rect l="l" t="t" r="r" b="b"/>
              <a:pathLst>
                <a:path w="142875" h="76835">
                  <a:moveTo>
                    <a:pt x="8394" y="20421"/>
                  </a:moveTo>
                  <a:lnTo>
                    <a:pt x="7023" y="22174"/>
                  </a:lnTo>
                  <a:lnTo>
                    <a:pt x="4013" y="28956"/>
                  </a:lnTo>
                  <a:lnTo>
                    <a:pt x="2971" y="33362"/>
                  </a:lnTo>
                  <a:lnTo>
                    <a:pt x="2971" y="34683"/>
                  </a:lnTo>
                  <a:lnTo>
                    <a:pt x="5283" y="34683"/>
                  </a:lnTo>
                  <a:lnTo>
                    <a:pt x="5613" y="33362"/>
                  </a:lnTo>
                  <a:lnTo>
                    <a:pt x="8394" y="20421"/>
                  </a:lnTo>
                  <a:close/>
                </a:path>
                <a:path w="142875" h="76835">
                  <a:moveTo>
                    <a:pt x="9563" y="18923"/>
                  </a:moveTo>
                  <a:lnTo>
                    <a:pt x="8585" y="19494"/>
                  </a:lnTo>
                  <a:lnTo>
                    <a:pt x="8394" y="20421"/>
                  </a:lnTo>
                  <a:lnTo>
                    <a:pt x="9563" y="18923"/>
                  </a:lnTo>
                  <a:close/>
                </a:path>
                <a:path w="142875" h="76835">
                  <a:moveTo>
                    <a:pt x="47218" y="14871"/>
                  </a:moveTo>
                  <a:lnTo>
                    <a:pt x="41605" y="13220"/>
                  </a:lnTo>
                  <a:lnTo>
                    <a:pt x="32689" y="13220"/>
                  </a:lnTo>
                  <a:lnTo>
                    <a:pt x="29387" y="19824"/>
                  </a:lnTo>
                  <a:lnTo>
                    <a:pt x="28397" y="23126"/>
                  </a:lnTo>
                  <a:lnTo>
                    <a:pt x="26517" y="15862"/>
                  </a:lnTo>
                  <a:lnTo>
                    <a:pt x="26085" y="14211"/>
                  </a:lnTo>
                  <a:lnTo>
                    <a:pt x="20802" y="13220"/>
                  </a:lnTo>
                  <a:lnTo>
                    <a:pt x="18491" y="13220"/>
                  </a:lnTo>
                  <a:lnTo>
                    <a:pt x="11887" y="15938"/>
                  </a:lnTo>
                  <a:lnTo>
                    <a:pt x="9563" y="18923"/>
                  </a:lnTo>
                  <a:lnTo>
                    <a:pt x="14859" y="15862"/>
                  </a:lnTo>
                  <a:lnTo>
                    <a:pt x="19812" y="15862"/>
                  </a:lnTo>
                  <a:lnTo>
                    <a:pt x="23114" y="17183"/>
                  </a:lnTo>
                  <a:lnTo>
                    <a:pt x="23114" y="24777"/>
                  </a:lnTo>
                  <a:lnTo>
                    <a:pt x="16510" y="64401"/>
                  </a:lnTo>
                  <a:lnTo>
                    <a:pt x="13208" y="70015"/>
                  </a:lnTo>
                  <a:lnTo>
                    <a:pt x="6273" y="70015"/>
                  </a:lnTo>
                  <a:lnTo>
                    <a:pt x="4292" y="68364"/>
                  </a:lnTo>
                  <a:lnTo>
                    <a:pt x="6934" y="67373"/>
                  </a:lnTo>
                  <a:lnTo>
                    <a:pt x="8915" y="64731"/>
                  </a:lnTo>
                  <a:lnTo>
                    <a:pt x="8915" y="57467"/>
                  </a:lnTo>
                  <a:lnTo>
                    <a:pt x="6934" y="56476"/>
                  </a:lnTo>
                  <a:lnTo>
                    <a:pt x="2641" y="56476"/>
                  </a:lnTo>
                  <a:lnTo>
                    <a:pt x="0" y="60109"/>
                  </a:lnTo>
                  <a:lnTo>
                    <a:pt x="0" y="70345"/>
                  </a:lnTo>
                  <a:lnTo>
                    <a:pt x="4953" y="72656"/>
                  </a:lnTo>
                  <a:lnTo>
                    <a:pt x="15519" y="72656"/>
                  </a:lnTo>
                  <a:lnTo>
                    <a:pt x="16471" y="70015"/>
                  </a:lnTo>
                  <a:lnTo>
                    <a:pt x="18821" y="63411"/>
                  </a:lnTo>
                  <a:lnTo>
                    <a:pt x="18821" y="62750"/>
                  </a:lnTo>
                  <a:lnTo>
                    <a:pt x="19812" y="67703"/>
                  </a:lnTo>
                  <a:lnTo>
                    <a:pt x="23444" y="72656"/>
                  </a:lnTo>
                  <a:lnTo>
                    <a:pt x="38963" y="72656"/>
                  </a:lnTo>
                  <a:lnTo>
                    <a:pt x="39801" y="70015"/>
                  </a:lnTo>
                  <a:lnTo>
                    <a:pt x="44145" y="56146"/>
                  </a:lnTo>
                  <a:lnTo>
                    <a:pt x="44246" y="51193"/>
                  </a:lnTo>
                  <a:lnTo>
                    <a:pt x="42265" y="51193"/>
                  </a:lnTo>
                  <a:lnTo>
                    <a:pt x="42265" y="51523"/>
                  </a:lnTo>
                  <a:lnTo>
                    <a:pt x="41935" y="52844"/>
                  </a:lnTo>
                  <a:lnTo>
                    <a:pt x="38963" y="67043"/>
                  </a:lnTo>
                  <a:lnTo>
                    <a:pt x="32359" y="70015"/>
                  </a:lnTo>
                  <a:lnTo>
                    <a:pt x="25425" y="70015"/>
                  </a:lnTo>
                  <a:lnTo>
                    <a:pt x="24434" y="65722"/>
                  </a:lnTo>
                  <a:lnTo>
                    <a:pt x="24434" y="62750"/>
                  </a:lnTo>
                  <a:lnTo>
                    <a:pt x="24561" y="57467"/>
                  </a:lnTo>
                  <a:lnTo>
                    <a:pt x="24765" y="55816"/>
                  </a:lnTo>
                  <a:lnTo>
                    <a:pt x="25755" y="49542"/>
                  </a:lnTo>
                  <a:lnTo>
                    <a:pt x="29057" y="31711"/>
                  </a:lnTo>
                  <a:lnTo>
                    <a:pt x="29387" y="28079"/>
                  </a:lnTo>
                  <a:lnTo>
                    <a:pt x="30327" y="23126"/>
                  </a:lnTo>
                  <a:lnTo>
                    <a:pt x="31699" y="15862"/>
                  </a:lnTo>
                  <a:lnTo>
                    <a:pt x="40944" y="15862"/>
                  </a:lnTo>
                  <a:lnTo>
                    <a:pt x="42926" y="17513"/>
                  </a:lnTo>
                  <a:lnTo>
                    <a:pt x="40284" y="18503"/>
                  </a:lnTo>
                  <a:lnTo>
                    <a:pt x="38303" y="21475"/>
                  </a:lnTo>
                  <a:lnTo>
                    <a:pt x="38303" y="27089"/>
                  </a:lnTo>
                  <a:lnTo>
                    <a:pt x="39293" y="29400"/>
                  </a:lnTo>
                  <a:lnTo>
                    <a:pt x="44246" y="29400"/>
                  </a:lnTo>
                  <a:lnTo>
                    <a:pt x="47218" y="27089"/>
                  </a:lnTo>
                  <a:lnTo>
                    <a:pt x="47218" y="15862"/>
                  </a:lnTo>
                  <a:lnTo>
                    <a:pt x="47218" y="14871"/>
                  </a:lnTo>
                  <a:close/>
                </a:path>
                <a:path w="142875" h="76835">
                  <a:moveTo>
                    <a:pt x="142328" y="36652"/>
                  </a:moveTo>
                  <a:lnTo>
                    <a:pt x="141998" y="35991"/>
                  </a:lnTo>
                  <a:lnTo>
                    <a:pt x="140677" y="35001"/>
                  </a:lnTo>
                  <a:lnTo>
                    <a:pt x="88836" y="660"/>
                  </a:lnTo>
                  <a:lnTo>
                    <a:pt x="87515" y="0"/>
                  </a:lnTo>
                  <a:lnTo>
                    <a:pt x="85864" y="0"/>
                  </a:lnTo>
                  <a:lnTo>
                    <a:pt x="84874" y="990"/>
                  </a:lnTo>
                  <a:lnTo>
                    <a:pt x="84874" y="3632"/>
                  </a:lnTo>
                  <a:lnTo>
                    <a:pt x="85534" y="4622"/>
                  </a:lnTo>
                  <a:lnTo>
                    <a:pt x="86525" y="5613"/>
                  </a:lnTo>
                  <a:lnTo>
                    <a:pt x="136385" y="37973"/>
                  </a:lnTo>
                  <a:lnTo>
                    <a:pt x="86525" y="70662"/>
                  </a:lnTo>
                  <a:lnTo>
                    <a:pt x="84874" y="72313"/>
                  </a:lnTo>
                  <a:lnTo>
                    <a:pt x="84874" y="75285"/>
                  </a:lnTo>
                  <a:lnTo>
                    <a:pt x="85864" y="76606"/>
                  </a:lnTo>
                  <a:lnTo>
                    <a:pt x="87515" y="76606"/>
                  </a:lnTo>
                  <a:lnTo>
                    <a:pt x="88836" y="75615"/>
                  </a:lnTo>
                  <a:lnTo>
                    <a:pt x="140677" y="40944"/>
                  </a:lnTo>
                  <a:lnTo>
                    <a:pt x="141998" y="40284"/>
                  </a:lnTo>
                  <a:lnTo>
                    <a:pt x="142328" y="39624"/>
                  </a:lnTo>
                  <a:lnTo>
                    <a:pt x="142328" y="36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215" y="1633220"/>
              <a:ext cx="88493" cy="11226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902762" y="1160043"/>
              <a:ext cx="143510" cy="80645"/>
            </a:xfrm>
            <a:custGeom>
              <a:avLst/>
              <a:gdLst/>
              <a:ahLst/>
              <a:cxnLst/>
              <a:rect l="l" t="t" r="r" b="b"/>
              <a:pathLst>
                <a:path w="143510" h="80644">
                  <a:moveTo>
                    <a:pt x="8775" y="20815"/>
                  </a:moveTo>
                  <a:lnTo>
                    <a:pt x="7188" y="22999"/>
                  </a:lnTo>
                  <a:lnTo>
                    <a:pt x="4292" y="30124"/>
                  </a:lnTo>
                  <a:lnTo>
                    <a:pt x="3302" y="34683"/>
                  </a:lnTo>
                  <a:lnTo>
                    <a:pt x="3302" y="36334"/>
                  </a:lnTo>
                  <a:lnTo>
                    <a:pt x="5283" y="36334"/>
                  </a:lnTo>
                  <a:lnTo>
                    <a:pt x="5613" y="34683"/>
                  </a:lnTo>
                  <a:lnTo>
                    <a:pt x="8775" y="20815"/>
                  </a:lnTo>
                  <a:close/>
                </a:path>
                <a:path w="143510" h="80644">
                  <a:moveTo>
                    <a:pt x="9448" y="19862"/>
                  </a:moveTo>
                  <a:lnTo>
                    <a:pt x="8915" y="20154"/>
                  </a:lnTo>
                  <a:lnTo>
                    <a:pt x="8775" y="20815"/>
                  </a:lnTo>
                  <a:lnTo>
                    <a:pt x="9448" y="19862"/>
                  </a:lnTo>
                  <a:close/>
                </a:path>
                <a:path w="143510" h="80644">
                  <a:moveTo>
                    <a:pt x="39636" y="68110"/>
                  </a:moveTo>
                  <a:lnTo>
                    <a:pt x="37744" y="70675"/>
                  </a:lnTo>
                  <a:lnTo>
                    <a:pt x="39293" y="70015"/>
                  </a:lnTo>
                  <a:lnTo>
                    <a:pt x="39636" y="68110"/>
                  </a:lnTo>
                  <a:close/>
                </a:path>
                <a:path w="143510" h="80644">
                  <a:moveTo>
                    <a:pt x="44577" y="53505"/>
                  </a:moveTo>
                  <a:lnTo>
                    <a:pt x="42595" y="53505"/>
                  </a:lnTo>
                  <a:lnTo>
                    <a:pt x="42265" y="53835"/>
                  </a:lnTo>
                  <a:lnTo>
                    <a:pt x="41935" y="55156"/>
                  </a:lnTo>
                  <a:lnTo>
                    <a:pt x="39636" y="68110"/>
                  </a:lnTo>
                  <a:lnTo>
                    <a:pt x="40703" y="66662"/>
                  </a:lnTo>
                  <a:lnTo>
                    <a:pt x="43599" y="59651"/>
                  </a:lnTo>
                  <a:lnTo>
                    <a:pt x="44577" y="55156"/>
                  </a:lnTo>
                  <a:lnTo>
                    <a:pt x="44577" y="53505"/>
                  </a:lnTo>
                  <a:close/>
                </a:path>
                <a:path w="143510" h="80644">
                  <a:moveTo>
                    <a:pt x="47548" y="15532"/>
                  </a:moveTo>
                  <a:lnTo>
                    <a:pt x="41935" y="13550"/>
                  </a:lnTo>
                  <a:lnTo>
                    <a:pt x="33020" y="13550"/>
                  </a:lnTo>
                  <a:lnTo>
                    <a:pt x="29718" y="20485"/>
                  </a:lnTo>
                  <a:lnTo>
                    <a:pt x="28727" y="24117"/>
                  </a:lnTo>
                  <a:lnTo>
                    <a:pt x="26911" y="16852"/>
                  </a:lnTo>
                  <a:lnTo>
                    <a:pt x="26416" y="14871"/>
                  </a:lnTo>
                  <a:lnTo>
                    <a:pt x="21132" y="13550"/>
                  </a:lnTo>
                  <a:lnTo>
                    <a:pt x="18491" y="13550"/>
                  </a:lnTo>
                  <a:lnTo>
                    <a:pt x="11950" y="16433"/>
                  </a:lnTo>
                  <a:lnTo>
                    <a:pt x="9448" y="19862"/>
                  </a:lnTo>
                  <a:lnTo>
                    <a:pt x="15189" y="16852"/>
                  </a:lnTo>
                  <a:lnTo>
                    <a:pt x="20142" y="16852"/>
                  </a:lnTo>
                  <a:lnTo>
                    <a:pt x="23114" y="17843"/>
                  </a:lnTo>
                  <a:lnTo>
                    <a:pt x="23114" y="25768"/>
                  </a:lnTo>
                  <a:lnTo>
                    <a:pt x="22860" y="29984"/>
                  </a:lnTo>
                  <a:lnTo>
                    <a:pt x="22009" y="36537"/>
                  </a:lnTo>
                  <a:lnTo>
                    <a:pt x="20472" y="45872"/>
                  </a:lnTo>
                  <a:lnTo>
                    <a:pt x="18161" y="58458"/>
                  </a:lnTo>
                  <a:lnTo>
                    <a:pt x="16840" y="67043"/>
                  </a:lnTo>
                  <a:lnTo>
                    <a:pt x="13208" y="72986"/>
                  </a:lnTo>
                  <a:lnTo>
                    <a:pt x="6273" y="72986"/>
                  </a:lnTo>
                  <a:lnTo>
                    <a:pt x="4622" y="71666"/>
                  </a:lnTo>
                  <a:lnTo>
                    <a:pt x="6934" y="70345"/>
                  </a:lnTo>
                  <a:lnTo>
                    <a:pt x="8915" y="67703"/>
                  </a:lnTo>
                  <a:lnTo>
                    <a:pt x="8915" y="60109"/>
                  </a:lnTo>
                  <a:lnTo>
                    <a:pt x="6934" y="59118"/>
                  </a:lnTo>
                  <a:lnTo>
                    <a:pt x="2641" y="59118"/>
                  </a:lnTo>
                  <a:lnTo>
                    <a:pt x="0" y="62750"/>
                  </a:lnTo>
                  <a:lnTo>
                    <a:pt x="0" y="73317"/>
                  </a:lnTo>
                  <a:lnTo>
                    <a:pt x="4953" y="75958"/>
                  </a:lnTo>
                  <a:lnTo>
                    <a:pt x="15519" y="75958"/>
                  </a:lnTo>
                  <a:lnTo>
                    <a:pt x="16548" y="72986"/>
                  </a:lnTo>
                  <a:lnTo>
                    <a:pt x="18732" y="66662"/>
                  </a:lnTo>
                  <a:lnTo>
                    <a:pt x="18821" y="65722"/>
                  </a:lnTo>
                  <a:lnTo>
                    <a:pt x="20154" y="70675"/>
                  </a:lnTo>
                  <a:lnTo>
                    <a:pt x="23444" y="75958"/>
                  </a:lnTo>
                  <a:lnTo>
                    <a:pt x="29387" y="75958"/>
                  </a:lnTo>
                  <a:lnTo>
                    <a:pt x="35941" y="73113"/>
                  </a:lnTo>
                  <a:lnTo>
                    <a:pt x="36055" y="72986"/>
                  </a:lnTo>
                  <a:lnTo>
                    <a:pt x="37744" y="70675"/>
                  </a:lnTo>
                  <a:lnTo>
                    <a:pt x="32359" y="72986"/>
                  </a:lnTo>
                  <a:lnTo>
                    <a:pt x="25755" y="72986"/>
                  </a:lnTo>
                  <a:lnTo>
                    <a:pt x="24434" y="68694"/>
                  </a:lnTo>
                  <a:lnTo>
                    <a:pt x="24434" y="65722"/>
                  </a:lnTo>
                  <a:lnTo>
                    <a:pt x="24434" y="61099"/>
                  </a:lnTo>
                  <a:lnTo>
                    <a:pt x="25095" y="58127"/>
                  </a:lnTo>
                  <a:lnTo>
                    <a:pt x="26085" y="51854"/>
                  </a:lnTo>
                  <a:lnTo>
                    <a:pt x="29387" y="33032"/>
                  </a:lnTo>
                  <a:lnTo>
                    <a:pt x="29718" y="29400"/>
                  </a:lnTo>
                  <a:lnTo>
                    <a:pt x="30695" y="24117"/>
                  </a:lnTo>
                  <a:lnTo>
                    <a:pt x="32029" y="16852"/>
                  </a:lnTo>
                  <a:lnTo>
                    <a:pt x="41275" y="16852"/>
                  </a:lnTo>
                  <a:lnTo>
                    <a:pt x="43256" y="18173"/>
                  </a:lnTo>
                  <a:lnTo>
                    <a:pt x="40614" y="19164"/>
                  </a:lnTo>
                  <a:lnTo>
                    <a:pt x="38633" y="22466"/>
                  </a:lnTo>
                  <a:lnTo>
                    <a:pt x="38760" y="28409"/>
                  </a:lnTo>
                  <a:lnTo>
                    <a:pt x="39624" y="30721"/>
                  </a:lnTo>
                  <a:lnTo>
                    <a:pt x="44577" y="30721"/>
                  </a:lnTo>
                  <a:lnTo>
                    <a:pt x="47548" y="28409"/>
                  </a:lnTo>
                  <a:lnTo>
                    <a:pt x="47548" y="16852"/>
                  </a:lnTo>
                  <a:lnTo>
                    <a:pt x="47548" y="15532"/>
                  </a:lnTo>
                  <a:close/>
                </a:path>
                <a:path w="143510" h="80644">
                  <a:moveTo>
                    <a:pt x="143319" y="38303"/>
                  </a:moveTo>
                  <a:lnTo>
                    <a:pt x="141668" y="36652"/>
                  </a:lnTo>
                  <a:lnTo>
                    <a:pt x="89166" y="660"/>
                  </a:lnTo>
                  <a:lnTo>
                    <a:pt x="87845" y="0"/>
                  </a:lnTo>
                  <a:lnTo>
                    <a:pt x="86194" y="0"/>
                  </a:lnTo>
                  <a:lnTo>
                    <a:pt x="85534" y="990"/>
                  </a:lnTo>
                  <a:lnTo>
                    <a:pt x="85534" y="3962"/>
                  </a:lnTo>
                  <a:lnTo>
                    <a:pt x="85864" y="4622"/>
                  </a:lnTo>
                  <a:lnTo>
                    <a:pt x="87185" y="5943"/>
                  </a:lnTo>
                  <a:lnTo>
                    <a:pt x="137045" y="39954"/>
                  </a:lnTo>
                  <a:lnTo>
                    <a:pt x="87185" y="73964"/>
                  </a:lnTo>
                  <a:lnTo>
                    <a:pt x="85864" y="74955"/>
                  </a:lnTo>
                  <a:lnTo>
                    <a:pt x="85534" y="75946"/>
                  </a:lnTo>
                  <a:lnTo>
                    <a:pt x="85534" y="78587"/>
                  </a:lnTo>
                  <a:lnTo>
                    <a:pt x="86194" y="80238"/>
                  </a:lnTo>
                  <a:lnTo>
                    <a:pt x="87845" y="80238"/>
                  </a:lnTo>
                  <a:lnTo>
                    <a:pt x="89166" y="78917"/>
                  </a:lnTo>
                  <a:lnTo>
                    <a:pt x="141668" y="42926"/>
                  </a:lnTo>
                  <a:lnTo>
                    <a:pt x="142659" y="42265"/>
                  </a:lnTo>
                  <a:lnTo>
                    <a:pt x="143319" y="41605"/>
                  </a:lnTo>
                  <a:lnTo>
                    <a:pt x="143319" y="38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2404" y="1137259"/>
              <a:ext cx="83870" cy="97408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3947312" y="1635226"/>
            <a:ext cx="1397635" cy="677545"/>
            <a:chOff x="3947312" y="1635226"/>
            <a:chExt cx="1397635" cy="677545"/>
          </a:xfrm>
        </p:grpSpPr>
        <p:sp>
          <p:nvSpPr>
            <p:cNvPr id="80" name="object 80"/>
            <p:cNvSpPr/>
            <p:nvPr/>
          </p:nvSpPr>
          <p:spPr>
            <a:xfrm>
              <a:off x="3951122" y="1639036"/>
              <a:ext cx="1390015" cy="669925"/>
            </a:xfrm>
            <a:custGeom>
              <a:avLst/>
              <a:gdLst/>
              <a:ahLst/>
              <a:cxnLst/>
              <a:rect l="l" t="t" r="r" b="b"/>
              <a:pathLst>
                <a:path w="1390014" h="669925">
                  <a:moveTo>
                    <a:pt x="0" y="669544"/>
                  </a:moveTo>
                  <a:lnTo>
                    <a:pt x="1389634" y="655066"/>
                  </a:lnTo>
                </a:path>
                <a:path w="1390014" h="669925">
                  <a:moveTo>
                    <a:pt x="0" y="669544"/>
                  </a:moveTo>
                  <a:lnTo>
                    <a:pt x="0" y="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988714" y="190548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096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88714" y="190548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046372" y="185493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046372" y="185493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956"/>
                  </a:moveTo>
                  <a:lnTo>
                    <a:pt x="28702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111142" y="189100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111142" y="189100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8546" y="1862048"/>
              <a:ext cx="65024" cy="6502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4289450" y="187627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89450" y="187627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83176" y="218615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83176" y="218615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956"/>
                  </a:moveTo>
                  <a:lnTo>
                    <a:pt x="28702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455058" y="217904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455058" y="217904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05604" y="21574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05604" y="21574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577486" y="176146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577486" y="176146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635144" y="171091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096" y="28956"/>
                  </a:lnTo>
                  <a:lnTo>
                    <a:pt x="22352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635144" y="171091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956"/>
                  </a:lnTo>
                  <a:lnTo>
                    <a:pt x="14224" y="28956"/>
                  </a:lnTo>
                  <a:lnTo>
                    <a:pt x="6096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956"/>
                  </a:moveTo>
                  <a:lnTo>
                    <a:pt x="28702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735982" y="1725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735982" y="1725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956"/>
                  </a:moveTo>
                  <a:lnTo>
                    <a:pt x="28702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807864" y="176146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807864" y="176146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930292" y="174698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930292" y="174698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045354" y="17685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045354" y="17685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103012" y="171803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103012" y="171803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023764" y="1725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023764" y="1725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103266" y="17182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103266" y="17182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189372" y="1725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89372" y="1725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4860861" y="230781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6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064720" y="230781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7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268578" y="230781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8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898798" y="163090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4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898798" y="2091664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1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898798" y="2245334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0</a:t>
            </a:r>
            <a:endParaRPr sz="350">
              <a:latin typeface="Arial MT"/>
              <a:cs typeface="Arial MT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3961790" y="1703806"/>
            <a:ext cx="1321435" cy="608965"/>
            <a:chOff x="3961790" y="1703806"/>
            <a:chExt cx="1321435" cy="608965"/>
          </a:xfrm>
        </p:grpSpPr>
        <p:sp>
          <p:nvSpPr>
            <p:cNvPr id="123" name="object 123"/>
            <p:cNvSpPr/>
            <p:nvPr/>
          </p:nvSpPr>
          <p:spPr>
            <a:xfrm>
              <a:off x="4563008" y="1746986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20090" y="0"/>
                  </a:lnTo>
                </a:path>
              </a:pathLst>
            </a:custGeom>
            <a:ln w="7619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361586" y="2193264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7198" y="0"/>
                  </a:lnTo>
                </a:path>
              </a:pathLst>
            </a:custGeom>
            <a:ln w="7619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965600" y="1891004"/>
              <a:ext cx="381635" cy="7620"/>
            </a:xfrm>
            <a:custGeom>
              <a:avLst/>
              <a:gdLst/>
              <a:ahLst/>
              <a:cxnLst/>
              <a:rect l="l" t="t" r="r" b="b"/>
              <a:pathLst>
                <a:path w="381635" h="7619">
                  <a:moveTo>
                    <a:pt x="0" y="7112"/>
                  </a:moveTo>
                  <a:lnTo>
                    <a:pt x="381508" y="0"/>
                  </a:lnTo>
                </a:path>
              </a:pathLst>
            </a:custGeom>
            <a:ln w="7619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361586" y="1703806"/>
              <a:ext cx="198120" cy="608965"/>
            </a:xfrm>
            <a:custGeom>
              <a:avLst/>
              <a:gdLst/>
              <a:ahLst/>
              <a:cxnLst/>
              <a:rect l="l" t="t" r="r" b="b"/>
              <a:pathLst>
                <a:path w="198120" h="608964">
                  <a:moveTo>
                    <a:pt x="197866" y="0"/>
                  </a:moveTo>
                  <a:lnTo>
                    <a:pt x="197866" y="590296"/>
                  </a:lnTo>
                </a:path>
                <a:path w="198120" h="608964">
                  <a:moveTo>
                    <a:pt x="0" y="0"/>
                  </a:moveTo>
                  <a:lnTo>
                    <a:pt x="0" y="608838"/>
                  </a:lnTo>
                </a:path>
              </a:pathLst>
            </a:custGeom>
            <a:ln w="380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956456" y="2291308"/>
            <a:ext cx="777240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72770" algn="l"/>
              </a:tabLst>
            </a:pPr>
            <a:r>
              <a:rPr sz="525" spc="7" baseline="7936" dirty="0">
                <a:latin typeface="Arial MT"/>
                <a:cs typeface="Arial MT"/>
              </a:rPr>
              <a:t>0      </a:t>
            </a:r>
            <a:r>
              <a:rPr sz="525" spc="127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1      </a:t>
            </a:r>
            <a:r>
              <a:rPr sz="525" spc="135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2       </a:t>
            </a:r>
            <a:r>
              <a:rPr sz="525" spc="127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3	4  </a:t>
            </a:r>
            <a:r>
              <a:rPr sz="525" spc="52" baseline="7936" dirty="0">
                <a:latin typeface="Arial MT"/>
                <a:cs typeface="Arial MT"/>
              </a:rPr>
              <a:t> </a:t>
            </a:r>
            <a:r>
              <a:rPr sz="500" spc="10" dirty="0">
                <a:solidFill>
                  <a:srgbClr val="0000FF"/>
                </a:solidFill>
                <a:latin typeface="Arial MT"/>
                <a:cs typeface="Arial MT"/>
              </a:rPr>
              <a:t>x </a:t>
            </a:r>
            <a:r>
              <a:rPr sz="500" spc="1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5</a:t>
            </a:r>
            <a:endParaRPr sz="525" baseline="7936">
              <a:latin typeface="Arial MT"/>
              <a:cs typeface="Arial MT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877208" y="1769631"/>
            <a:ext cx="73025" cy="248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5" dirty="0">
                <a:latin typeface="Arial MT"/>
                <a:cs typeface="Arial MT"/>
              </a:rPr>
              <a:t>3</a:t>
            </a:r>
            <a:endParaRPr sz="350">
              <a:latin typeface="Arial MT"/>
              <a:cs typeface="Arial MT"/>
            </a:endParaRPr>
          </a:p>
          <a:p>
            <a:pPr marL="12700">
              <a:lnSpc>
                <a:spcPts val="600"/>
              </a:lnSpc>
              <a:spcBef>
                <a:spcPts val="195"/>
              </a:spcBef>
            </a:pPr>
            <a:r>
              <a:rPr sz="500" spc="10" dirty="0">
                <a:solidFill>
                  <a:srgbClr val="0000FF"/>
                </a:solidFill>
                <a:latin typeface="Arial MT"/>
                <a:cs typeface="Arial MT"/>
              </a:rPr>
              <a:t>y</a:t>
            </a:r>
            <a:endParaRPr sz="500">
              <a:latin typeface="Arial MT"/>
              <a:cs typeface="Arial MT"/>
            </a:endParaRPr>
          </a:p>
          <a:p>
            <a:pPr marL="34290">
              <a:lnSpc>
                <a:spcPts val="420"/>
              </a:lnSpc>
            </a:pPr>
            <a:r>
              <a:rPr sz="350" spc="5" dirty="0">
                <a:latin typeface="Arial MT"/>
                <a:cs typeface="Arial MT"/>
              </a:rPr>
              <a:t>2</a:t>
            </a:r>
            <a:endParaRPr sz="350">
              <a:latin typeface="Arial MT"/>
              <a:cs typeface="Arial MT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30" name="object 13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34" name="object 134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12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6060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Tree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for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04064C"/>
                </a:solidFill>
                <a:latin typeface="Tahoma"/>
                <a:cs typeface="Tahoma"/>
              </a:rPr>
              <a:t>Regression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830" y="676330"/>
            <a:ext cx="2959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Decision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Trees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used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regression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problems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7177" y="1639036"/>
            <a:ext cx="293370" cy="669925"/>
            <a:chOff x="477177" y="1639036"/>
            <a:chExt cx="293370" cy="669925"/>
          </a:xfrm>
        </p:grpSpPr>
        <p:sp>
          <p:nvSpPr>
            <p:cNvPr id="5" name="object 5"/>
            <p:cNvSpPr/>
            <p:nvPr/>
          </p:nvSpPr>
          <p:spPr>
            <a:xfrm>
              <a:off x="480987" y="1639036"/>
              <a:ext cx="0" cy="669925"/>
            </a:xfrm>
            <a:custGeom>
              <a:avLst/>
              <a:gdLst/>
              <a:ahLst/>
              <a:cxnLst/>
              <a:rect l="l" t="t" r="r" b="b"/>
              <a:pathLst>
                <a:path h="669925">
                  <a:moveTo>
                    <a:pt x="0" y="669544"/>
                  </a:moveTo>
                  <a:lnTo>
                    <a:pt x="0" y="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691" y="19125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691" y="191259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3349" y="186204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3349" y="186204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8119" y="189811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8119" y="189811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777" y="1869414"/>
              <a:ext cx="64770" cy="6477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26427" y="1883384"/>
            <a:ext cx="29209" cy="29209"/>
            <a:chOff x="826427" y="1883384"/>
            <a:chExt cx="29209" cy="29209"/>
          </a:xfrm>
        </p:grpSpPr>
        <p:sp>
          <p:nvSpPr>
            <p:cNvPr id="14" name="object 14"/>
            <p:cNvSpPr/>
            <p:nvPr/>
          </p:nvSpPr>
          <p:spPr>
            <a:xfrm>
              <a:off x="826427" y="18833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6427" y="18833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20153" y="2135860"/>
            <a:ext cx="151765" cy="57785"/>
            <a:chOff x="920153" y="2135860"/>
            <a:chExt cx="151765" cy="57785"/>
          </a:xfrm>
        </p:grpSpPr>
        <p:sp>
          <p:nvSpPr>
            <p:cNvPr id="17" name="object 17"/>
            <p:cNvSpPr/>
            <p:nvPr/>
          </p:nvSpPr>
          <p:spPr>
            <a:xfrm>
              <a:off x="920153" y="216456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0153" y="216456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2035" y="21574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2035" y="21574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2581" y="213586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2581" y="213586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107351" y="1768576"/>
            <a:ext cx="86360" cy="79375"/>
            <a:chOff x="1107351" y="1768576"/>
            <a:chExt cx="86360" cy="79375"/>
          </a:xfrm>
        </p:grpSpPr>
        <p:sp>
          <p:nvSpPr>
            <p:cNvPr id="24" name="object 24"/>
            <p:cNvSpPr/>
            <p:nvPr/>
          </p:nvSpPr>
          <p:spPr>
            <a:xfrm>
              <a:off x="1107351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7351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65009" y="17685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352" y="0"/>
                  </a:moveTo>
                  <a:lnTo>
                    <a:pt x="6096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65009" y="17685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702" y="28956"/>
                  </a:moveTo>
                  <a:lnTo>
                    <a:pt x="28702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265847" y="1783054"/>
            <a:ext cx="100965" cy="64769"/>
            <a:chOff x="1265847" y="1783054"/>
            <a:chExt cx="100965" cy="64769"/>
          </a:xfrm>
        </p:grpSpPr>
        <p:sp>
          <p:nvSpPr>
            <p:cNvPr id="29" name="object 29"/>
            <p:cNvSpPr/>
            <p:nvPr/>
          </p:nvSpPr>
          <p:spPr>
            <a:xfrm>
              <a:off x="126584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6584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37729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7729" y="18188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460157" y="1804644"/>
            <a:ext cx="29209" cy="29209"/>
            <a:chOff x="1460157" y="1804644"/>
            <a:chExt cx="29209" cy="29209"/>
          </a:xfrm>
        </p:grpSpPr>
        <p:sp>
          <p:nvSpPr>
            <p:cNvPr id="34" name="object 34"/>
            <p:cNvSpPr/>
            <p:nvPr/>
          </p:nvSpPr>
          <p:spPr>
            <a:xfrm>
              <a:off x="1460157" y="18046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60157" y="18046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553629" y="1775688"/>
            <a:ext cx="108585" cy="79375"/>
            <a:chOff x="1553629" y="1775688"/>
            <a:chExt cx="108585" cy="79375"/>
          </a:xfrm>
        </p:grpSpPr>
        <p:sp>
          <p:nvSpPr>
            <p:cNvPr id="37" name="object 37"/>
            <p:cNvSpPr/>
            <p:nvPr/>
          </p:nvSpPr>
          <p:spPr>
            <a:xfrm>
              <a:off x="1575219" y="182623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75219" y="182623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32877" y="177568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32877" y="177568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53629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53629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09" h="29210">
                  <a:moveTo>
                    <a:pt x="0" y="0"/>
                  </a:moveTo>
                  <a:lnTo>
                    <a:pt x="0" y="0"/>
                  </a:lnTo>
                </a:path>
                <a:path w="29209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33131" y="177594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33131" y="177594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719237" y="1783054"/>
            <a:ext cx="29209" cy="29209"/>
            <a:chOff x="1719237" y="1783054"/>
            <a:chExt cx="29209" cy="29209"/>
          </a:xfrm>
        </p:grpSpPr>
        <p:sp>
          <p:nvSpPr>
            <p:cNvPr id="46" name="object 46"/>
            <p:cNvSpPr/>
            <p:nvPr/>
          </p:nvSpPr>
          <p:spPr>
            <a:xfrm>
              <a:off x="171923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352"/>
                  </a:lnTo>
                  <a:lnTo>
                    <a:pt x="28956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19237" y="178305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096"/>
                  </a:lnTo>
                  <a:lnTo>
                    <a:pt x="28956" y="14224"/>
                  </a:lnTo>
                  <a:lnTo>
                    <a:pt x="28956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594584" y="2307818"/>
            <a:ext cx="25527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5900" algn="l"/>
              </a:tabLst>
            </a:pPr>
            <a:r>
              <a:rPr sz="350" spc="5" dirty="0">
                <a:latin typeface="Arial MT"/>
                <a:cs typeface="Arial MT"/>
              </a:rPr>
              <a:t>7	8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8663" y="163090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4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8663" y="2091664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1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6321" y="2291308"/>
            <a:ext cx="955675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72770" algn="l"/>
                <a:tab pos="916940" algn="l"/>
              </a:tabLst>
            </a:pPr>
            <a:r>
              <a:rPr sz="525" spc="7" baseline="7936" dirty="0">
                <a:latin typeface="Arial MT"/>
                <a:cs typeface="Arial MT"/>
              </a:rPr>
              <a:t>0       </a:t>
            </a:r>
            <a:r>
              <a:rPr sz="525" spc="30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1</a:t>
            </a:r>
            <a:r>
              <a:rPr sz="525" baseline="7936" dirty="0">
                <a:latin typeface="Arial MT"/>
                <a:cs typeface="Arial MT"/>
              </a:rPr>
              <a:t>       </a:t>
            </a:r>
            <a:r>
              <a:rPr sz="525" spc="30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2</a:t>
            </a:r>
            <a:r>
              <a:rPr sz="525" baseline="7936" dirty="0">
                <a:latin typeface="Arial MT"/>
                <a:cs typeface="Arial MT"/>
              </a:rPr>
              <a:t>        </a:t>
            </a:r>
            <a:r>
              <a:rPr sz="525" spc="37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3</a:t>
            </a:r>
            <a:r>
              <a:rPr sz="525" baseline="7936" dirty="0">
                <a:latin typeface="Arial MT"/>
                <a:cs typeface="Arial MT"/>
              </a:rPr>
              <a:t>	</a:t>
            </a:r>
            <a:r>
              <a:rPr sz="525" spc="7" baseline="7936" dirty="0">
                <a:latin typeface="Arial MT"/>
                <a:cs typeface="Arial MT"/>
              </a:rPr>
              <a:t>4</a:t>
            </a:r>
            <a:r>
              <a:rPr sz="525" baseline="7936" dirty="0">
                <a:latin typeface="Arial MT"/>
                <a:cs typeface="Arial MT"/>
              </a:rPr>
              <a:t>   </a:t>
            </a:r>
            <a:r>
              <a:rPr sz="525" spc="-22" baseline="7936" dirty="0">
                <a:latin typeface="Arial MT"/>
                <a:cs typeface="Arial MT"/>
              </a:rPr>
              <a:t> </a:t>
            </a:r>
            <a:r>
              <a:rPr sz="500" spc="10" dirty="0">
                <a:solidFill>
                  <a:srgbClr val="0000FF"/>
                </a:solidFill>
                <a:latin typeface="Arial MT"/>
                <a:cs typeface="Arial MT"/>
              </a:rPr>
              <a:t>x</a:t>
            </a:r>
            <a:r>
              <a:rPr sz="500" dirty="0">
                <a:solidFill>
                  <a:srgbClr val="0000FF"/>
                </a:solidFill>
                <a:latin typeface="Arial MT"/>
                <a:cs typeface="Arial MT"/>
              </a:rPr>
              <a:t>  </a:t>
            </a:r>
            <a:r>
              <a:rPr sz="500" spc="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5</a:t>
            </a:r>
            <a:r>
              <a:rPr sz="525" baseline="7936" dirty="0">
                <a:latin typeface="Arial MT"/>
                <a:cs typeface="Arial MT"/>
              </a:rPr>
              <a:t>	</a:t>
            </a:r>
            <a:r>
              <a:rPr sz="525" spc="7" baseline="7936" dirty="0">
                <a:latin typeface="Arial MT"/>
                <a:cs typeface="Arial MT"/>
              </a:rPr>
              <a:t>6</a:t>
            </a:r>
            <a:endParaRPr sz="525" baseline="7936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7073" y="1769631"/>
            <a:ext cx="73025" cy="248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225"/>
              </a:spcBef>
            </a:pPr>
            <a:r>
              <a:rPr sz="350" spc="5" dirty="0">
                <a:latin typeface="Arial MT"/>
                <a:cs typeface="Arial MT"/>
              </a:rPr>
              <a:t>3</a:t>
            </a:r>
            <a:endParaRPr sz="350">
              <a:latin typeface="Arial MT"/>
              <a:cs typeface="Arial MT"/>
            </a:endParaRPr>
          </a:p>
          <a:p>
            <a:pPr marL="12700">
              <a:lnSpc>
                <a:spcPts val="600"/>
              </a:lnSpc>
              <a:spcBef>
                <a:spcPts val="195"/>
              </a:spcBef>
            </a:pPr>
            <a:r>
              <a:rPr sz="500" spc="10" dirty="0">
                <a:solidFill>
                  <a:srgbClr val="0000FF"/>
                </a:solidFill>
                <a:latin typeface="Arial MT"/>
                <a:cs typeface="Arial MT"/>
              </a:rPr>
              <a:t>y</a:t>
            </a:r>
            <a:endParaRPr sz="500">
              <a:latin typeface="Arial MT"/>
              <a:cs typeface="Arial MT"/>
            </a:endParaRPr>
          </a:p>
          <a:p>
            <a:pPr marL="33655">
              <a:lnSpc>
                <a:spcPts val="420"/>
              </a:lnSpc>
            </a:pPr>
            <a:r>
              <a:rPr sz="350" spc="5" dirty="0">
                <a:latin typeface="Arial MT"/>
                <a:cs typeface="Arial MT"/>
              </a:rPr>
              <a:t>2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3263" y="2209266"/>
            <a:ext cx="1574165" cy="971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  <a:tabLst>
                <a:tab pos="1535430" algn="l"/>
              </a:tabLst>
            </a:pPr>
            <a:r>
              <a:rPr sz="525" spc="7" baseline="-31746" dirty="0">
                <a:latin typeface="Arial MT"/>
                <a:cs typeface="Arial MT"/>
              </a:rPr>
              <a:t>0</a:t>
            </a:r>
            <a:r>
              <a:rPr sz="525" spc="-30" baseline="-31746" dirty="0">
                <a:latin typeface="Arial MT"/>
                <a:cs typeface="Arial MT"/>
              </a:rPr>
              <a:t> </a:t>
            </a:r>
            <a:r>
              <a:rPr sz="4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057793" y="973023"/>
            <a:ext cx="1547495" cy="1400175"/>
            <a:chOff x="2057793" y="973023"/>
            <a:chExt cx="1547495" cy="1400175"/>
          </a:xfrm>
        </p:grpSpPr>
        <p:sp>
          <p:nvSpPr>
            <p:cNvPr id="55" name="object 55"/>
            <p:cNvSpPr/>
            <p:nvPr/>
          </p:nvSpPr>
          <p:spPr>
            <a:xfrm>
              <a:off x="2282329" y="978103"/>
              <a:ext cx="1301750" cy="927100"/>
            </a:xfrm>
            <a:custGeom>
              <a:avLst/>
              <a:gdLst/>
              <a:ahLst/>
              <a:cxnLst/>
              <a:rect l="l" t="t" r="r" b="b"/>
              <a:pathLst>
                <a:path w="1301750" h="927100">
                  <a:moveTo>
                    <a:pt x="215290" y="486714"/>
                  </a:moveTo>
                  <a:lnTo>
                    <a:pt x="430910" y="706627"/>
                  </a:lnTo>
                  <a:lnTo>
                    <a:pt x="215290" y="926871"/>
                  </a:lnTo>
                  <a:lnTo>
                    <a:pt x="0" y="706627"/>
                  </a:lnTo>
                  <a:lnTo>
                    <a:pt x="215290" y="486714"/>
                  </a:lnTo>
                  <a:close/>
                </a:path>
                <a:path w="1301750" h="927100">
                  <a:moveTo>
                    <a:pt x="0" y="486714"/>
                  </a:moveTo>
                  <a:lnTo>
                    <a:pt x="0" y="486714"/>
                  </a:lnTo>
                </a:path>
                <a:path w="1301750" h="927100">
                  <a:moveTo>
                    <a:pt x="430910" y="926871"/>
                  </a:moveTo>
                  <a:lnTo>
                    <a:pt x="430910" y="926871"/>
                  </a:lnTo>
                </a:path>
                <a:path w="1301750" h="927100">
                  <a:moveTo>
                    <a:pt x="758139" y="0"/>
                  </a:moveTo>
                  <a:lnTo>
                    <a:pt x="973759" y="219913"/>
                  </a:lnTo>
                  <a:lnTo>
                    <a:pt x="758139" y="440156"/>
                  </a:lnTo>
                  <a:lnTo>
                    <a:pt x="542848" y="219913"/>
                  </a:lnTo>
                  <a:lnTo>
                    <a:pt x="758139" y="0"/>
                  </a:lnTo>
                  <a:close/>
                </a:path>
                <a:path w="1301750" h="927100">
                  <a:moveTo>
                    <a:pt x="542848" y="0"/>
                  </a:moveTo>
                  <a:lnTo>
                    <a:pt x="542848" y="0"/>
                  </a:lnTo>
                </a:path>
                <a:path w="1301750" h="927100">
                  <a:moveTo>
                    <a:pt x="973759" y="440156"/>
                  </a:moveTo>
                  <a:lnTo>
                    <a:pt x="973759" y="440156"/>
                  </a:lnTo>
                </a:path>
                <a:path w="1301750" h="927100">
                  <a:moveTo>
                    <a:pt x="973429" y="219913"/>
                  </a:moveTo>
                  <a:lnTo>
                    <a:pt x="1301318" y="219913"/>
                  </a:lnTo>
                  <a:lnTo>
                    <a:pt x="1301318" y="443788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62184" y="1419250"/>
              <a:ext cx="43180" cy="64769"/>
            </a:xfrm>
            <a:custGeom>
              <a:avLst/>
              <a:gdLst/>
              <a:ahLst/>
              <a:cxnLst/>
              <a:rect l="l" t="t" r="r" b="b"/>
              <a:pathLst>
                <a:path w="43179" h="64769">
                  <a:moveTo>
                    <a:pt x="42925" y="0"/>
                  </a:moveTo>
                  <a:lnTo>
                    <a:pt x="0" y="0"/>
                  </a:lnTo>
                  <a:lnTo>
                    <a:pt x="21462" y="64388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97619" y="1198016"/>
              <a:ext cx="327660" cy="205104"/>
            </a:xfrm>
            <a:custGeom>
              <a:avLst/>
              <a:gdLst/>
              <a:ahLst/>
              <a:cxnLst/>
              <a:rect l="l" t="t" r="r" b="b"/>
              <a:pathLst>
                <a:path w="327660" h="205105">
                  <a:moveTo>
                    <a:pt x="327558" y="0"/>
                  </a:moveTo>
                  <a:lnTo>
                    <a:pt x="0" y="0"/>
                  </a:lnTo>
                  <a:lnTo>
                    <a:pt x="0" y="205054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76156" y="1400429"/>
              <a:ext cx="43815" cy="64769"/>
            </a:xfrm>
            <a:custGeom>
              <a:avLst/>
              <a:gdLst/>
              <a:ahLst/>
              <a:cxnLst/>
              <a:rect l="l" t="t" r="r" b="b"/>
              <a:pathLst>
                <a:path w="43814" h="64769">
                  <a:moveTo>
                    <a:pt x="43256" y="0"/>
                  </a:moveTo>
                  <a:lnTo>
                    <a:pt x="0" y="0"/>
                  </a:lnTo>
                  <a:lnTo>
                    <a:pt x="21462" y="64388"/>
                  </a:lnTo>
                  <a:lnTo>
                    <a:pt x="43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57793" y="2082622"/>
              <a:ext cx="309245" cy="290830"/>
            </a:xfrm>
            <a:custGeom>
              <a:avLst/>
              <a:gdLst/>
              <a:ahLst/>
              <a:cxnLst/>
              <a:rect l="l" t="t" r="r" b="b"/>
              <a:pathLst>
                <a:path w="309244" h="290830">
                  <a:moveTo>
                    <a:pt x="260527" y="0"/>
                  </a:moveTo>
                  <a:lnTo>
                    <a:pt x="48209" y="0"/>
                  </a:ln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60527" y="290245"/>
                  </a:lnTo>
                  <a:lnTo>
                    <a:pt x="278281" y="286051"/>
                  </a:lnTo>
                  <a:lnTo>
                    <a:pt x="293836" y="275015"/>
                  </a:lnTo>
                  <a:lnTo>
                    <a:pt x="304872" y="259459"/>
                  </a:lnTo>
                  <a:lnTo>
                    <a:pt x="309067" y="241706"/>
                  </a:lnTo>
                  <a:lnTo>
                    <a:pt x="309067" y="48209"/>
                  </a:lnTo>
                  <a:lnTo>
                    <a:pt x="304872" y="30507"/>
                  </a:lnTo>
                  <a:lnTo>
                    <a:pt x="293836" y="15065"/>
                  </a:lnTo>
                  <a:lnTo>
                    <a:pt x="278281" y="4142"/>
                  </a:lnTo>
                  <a:lnTo>
                    <a:pt x="26052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7793" y="2082622"/>
              <a:ext cx="309245" cy="290830"/>
            </a:xfrm>
            <a:custGeom>
              <a:avLst/>
              <a:gdLst/>
              <a:ahLst/>
              <a:cxnLst/>
              <a:rect l="l" t="t" r="r" b="b"/>
              <a:pathLst>
                <a:path w="309244" h="290830">
                  <a:moveTo>
                    <a:pt x="48209" y="0"/>
                  </a:move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60527" y="290245"/>
                  </a:lnTo>
                  <a:lnTo>
                    <a:pt x="278281" y="286051"/>
                  </a:lnTo>
                  <a:lnTo>
                    <a:pt x="293836" y="275015"/>
                  </a:lnTo>
                  <a:lnTo>
                    <a:pt x="304872" y="259459"/>
                  </a:lnTo>
                  <a:lnTo>
                    <a:pt x="309067" y="241706"/>
                  </a:lnTo>
                  <a:lnTo>
                    <a:pt x="309067" y="48209"/>
                  </a:lnTo>
                  <a:lnTo>
                    <a:pt x="304872" y="30507"/>
                  </a:lnTo>
                  <a:lnTo>
                    <a:pt x="293836" y="15065"/>
                  </a:lnTo>
                  <a:lnTo>
                    <a:pt x="278281" y="4142"/>
                  </a:lnTo>
                  <a:lnTo>
                    <a:pt x="260527" y="0"/>
                  </a:lnTo>
                  <a:lnTo>
                    <a:pt x="48209" y="0"/>
                  </a:lnTo>
                  <a:close/>
                </a:path>
                <a:path w="309244" h="290830">
                  <a:moveTo>
                    <a:pt x="0" y="0"/>
                  </a:moveTo>
                  <a:lnTo>
                    <a:pt x="0" y="0"/>
                  </a:lnTo>
                </a:path>
                <a:path w="309244" h="290830">
                  <a:moveTo>
                    <a:pt x="309067" y="290245"/>
                  </a:moveTo>
                  <a:lnTo>
                    <a:pt x="309067" y="290245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107171" y="2142896"/>
            <a:ext cx="210185" cy="1631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1115" marR="5080" indent="-19050">
              <a:lnSpc>
                <a:spcPts val="520"/>
              </a:lnSpc>
              <a:spcBef>
                <a:spcPts val="150"/>
              </a:spcBef>
            </a:pPr>
            <a:r>
              <a:rPr sz="450" dirty="0">
                <a:latin typeface="Arial MT"/>
                <a:cs typeface="Arial MT"/>
              </a:rPr>
              <a:t>Predi</a:t>
            </a:r>
            <a:r>
              <a:rPr sz="450" spc="5" dirty="0">
                <a:latin typeface="Arial MT"/>
                <a:cs typeface="Arial MT"/>
              </a:rPr>
              <a:t>ct  y=2.5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610218" y="2082622"/>
            <a:ext cx="327660" cy="290830"/>
            <a:chOff x="2610218" y="2082622"/>
            <a:chExt cx="327660" cy="290830"/>
          </a:xfrm>
        </p:grpSpPr>
        <p:sp>
          <p:nvSpPr>
            <p:cNvPr id="63" name="object 63"/>
            <p:cNvSpPr/>
            <p:nvPr/>
          </p:nvSpPr>
          <p:spPr>
            <a:xfrm>
              <a:off x="2610218" y="2082622"/>
              <a:ext cx="327660" cy="290830"/>
            </a:xfrm>
            <a:custGeom>
              <a:avLst/>
              <a:gdLst/>
              <a:ahLst/>
              <a:cxnLst/>
              <a:rect l="l" t="t" r="r" b="b"/>
              <a:pathLst>
                <a:path w="327660" h="290830">
                  <a:moveTo>
                    <a:pt x="279018" y="0"/>
                  </a:moveTo>
                  <a:lnTo>
                    <a:pt x="48209" y="0"/>
                  </a:ln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79018" y="290245"/>
                  </a:lnTo>
                  <a:lnTo>
                    <a:pt x="296911" y="286051"/>
                  </a:lnTo>
                  <a:lnTo>
                    <a:pt x="312451" y="275015"/>
                  </a:lnTo>
                  <a:lnTo>
                    <a:pt x="323410" y="259459"/>
                  </a:lnTo>
                  <a:lnTo>
                    <a:pt x="327558" y="241706"/>
                  </a:lnTo>
                  <a:lnTo>
                    <a:pt x="327558" y="48209"/>
                  </a:lnTo>
                  <a:lnTo>
                    <a:pt x="323410" y="30507"/>
                  </a:lnTo>
                  <a:lnTo>
                    <a:pt x="312451" y="15065"/>
                  </a:lnTo>
                  <a:lnTo>
                    <a:pt x="296911" y="4142"/>
                  </a:lnTo>
                  <a:lnTo>
                    <a:pt x="27901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10218" y="2082622"/>
              <a:ext cx="327660" cy="290830"/>
            </a:xfrm>
            <a:custGeom>
              <a:avLst/>
              <a:gdLst/>
              <a:ahLst/>
              <a:cxnLst/>
              <a:rect l="l" t="t" r="r" b="b"/>
              <a:pathLst>
                <a:path w="327660" h="290830">
                  <a:moveTo>
                    <a:pt x="48209" y="0"/>
                  </a:move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79018" y="290245"/>
                  </a:lnTo>
                  <a:lnTo>
                    <a:pt x="296911" y="286051"/>
                  </a:lnTo>
                  <a:lnTo>
                    <a:pt x="312451" y="275015"/>
                  </a:lnTo>
                  <a:lnTo>
                    <a:pt x="323410" y="259459"/>
                  </a:lnTo>
                  <a:lnTo>
                    <a:pt x="327558" y="241706"/>
                  </a:lnTo>
                  <a:lnTo>
                    <a:pt x="327558" y="48209"/>
                  </a:lnTo>
                  <a:lnTo>
                    <a:pt x="323410" y="30507"/>
                  </a:lnTo>
                  <a:lnTo>
                    <a:pt x="312451" y="15065"/>
                  </a:lnTo>
                  <a:lnTo>
                    <a:pt x="296911" y="4142"/>
                  </a:lnTo>
                  <a:lnTo>
                    <a:pt x="279018" y="0"/>
                  </a:lnTo>
                  <a:lnTo>
                    <a:pt x="48209" y="0"/>
                  </a:lnTo>
                  <a:close/>
                </a:path>
                <a:path w="327660" h="290830">
                  <a:moveTo>
                    <a:pt x="0" y="0"/>
                  </a:moveTo>
                  <a:lnTo>
                    <a:pt x="0" y="0"/>
                  </a:lnTo>
                </a:path>
                <a:path w="327660" h="290830">
                  <a:moveTo>
                    <a:pt x="327558" y="290245"/>
                  </a:moveTo>
                  <a:lnTo>
                    <a:pt x="327558" y="290245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668841" y="2142896"/>
            <a:ext cx="210185" cy="1631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1115" marR="5080" indent="-19050">
              <a:lnSpc>
                <a:spcPts val="520"/>
              </a:lnSpc>
              <a:spcBef>
                <a:spcPts val="150"/>
              </a:spcBef>
            </a:pPr>
            <a:r>
              <a:rPr sz="450" dirty="0">
                <a:latin typeface="Arial MT"/>
                <a:cs typeface="Arial MT"/>
              </a:rPr>
              <a:t>Predict  </a:t>
            </a:r>
            <a:r>
              <a:rPr sz="450" spc="5" dirty="0">
                <a:latin typeface="Arial MT"/>
                <a:cs typeface="Arial MT"/>
              </a:rPr>
              <a:t>y=0.5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424491" y="1483639"/>
            <a:ext cx="327660" cy="290830"/>
            <a:chOff x="3424491" y="1483639"/>
            <a:chExt cx="327660" cy="290830"/>
          </a:xfrm>
        </p:grpSpPr>
        <p:sp>
          <p:nvSpPr>
            <p:cNvPr id="67" name="object 67"/>
            <p:cNvSpPr/>
            <p:nvPr/>
          </p:nvSpPr>
          <p:spPr>
            <a:xfrm>
              <a:off x="3424491" y="1483639"/>
              <a:ext cx="327660" cy="290830"/>
            </a:xfrm>
            <a:custGeom>
              <a:avLst/>
              <a:gdLst/>
              <a:ahLst/>
              <a:cxnLst/>
              <a:rect l="l" t="t" r="r" b="b"/>
              <a:pathLst>
                <a:path w="327660" h="290830">
                  <a:moveTo>
                    <a:pt x="279349" y="0"/>
                  </a:moveTo>
                  <a:lnTo>
                    <a:pt x="48209" y="0"/>
                  </a:ln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79349" y="290245"/>
                  </a:lnTo>
                  <a:lnTo>
                    <a:pt x="297051" y="286051"/>
                  </a:lnTo>
                  <a:lnTo>
                    <a:pt x="312493" y="275015"/>
                  </a:lnTo>
                  <a:lnTo>
                    <a:pt x="323415" y="259459"/>
                  </a:lnTo>
                  <a:lnTo>
                    <a:pt x="327558" y="241706"/>
                  </a:lnTo>
                  <a:lnTo>
                    <a:pt x="327558" y="48209"/>
                  </a:lnTo>
                  <a:lnTo>
                    <a:pt x="323415" y="30507"/>
                  </a:lnTo>
                  <a:lnTo>
                    <a:pt x="312493" y="15065"/>
                  </a:lnTo>
                  <a:lnTo>
                    <a:pt x="297051" y="4142"/>
                  </a:lnTo>
                  <a:lnTo>
                    <a:pt x="279349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24491" y="1483639"/>
              <a:ext cx="327660" cy="290830"/>
            </a:xfrm>
            <a:custGeom>
              <a:avLst/>
              <a:gdLst/>
              <a:ahLst/>
              <a:cxnLst/>
              <a:rect l="l" t="t" r="r" b="b"/>
              <a:pathLst>
                <a:path w="327660" h="290830">
                  <a:moveTo>
                    <a:pt x="48209" y="0"/>
                  </a:moveTo>
                  <a:lnTo>
                    <a:pt x="30507" y="4142"/>
                  </a:lnTo>
                  <a:lnTo>
                    <a:pt x="15065" y="15065"/>
                  </a:lnTo>
                  <a:lnTo>
                    <a:pt x="4142" y="30507"/>
                  </a:lnTo>
                  <a:lnTo>
                    <a:pt x="0" y="48209"/>
                  </a:lnTo>
                  <a:lnTo>
                    <a:pt x="0" y="241706"/>
                  </a:lnTo>
                  <a:lnTo>
                    <a:pt x="4142" y="259459"/>
                  </a:lnTo>
                  <a:lnTo>
                    <a:pt x="15065" y="275015"/>
                  </a:lnTo>
                  <a:lnTo>
                    <a:pt x="30507" y="286051"/>
                  </a:lnTo>
                  <a:lnTo>
                    <a:pt x="48209" y="290245"/>
                  </a:lnTo>
                  <a:lnTo>
                    <a:pt x="279349" y="290245"/>
                  </a:lnTo>
                  <a:lnTo>
                    <a:pt x="297051" y="286051"/>
                  </a:lnTo>
                  <a:lnTo>
                    <a:pt x="312493" y="275015"/>
                  </a:lnTo>
                  <a:lnTo>
                    <a:pt x="323415" y="259459"/>
                  </a:lnTo>
                  <a:lnTo>
                    <a:pt x="327558" y="241706"/>
                  </a:lnTo>
                  <a:lnTo>
                    <a:pt x="327558" y="48209"/>
                  </a:lnTo>
                  <a:lnTo>
                    <a:pt x="323415" y="30507"/>
                  </a:lnTo>
                  <a:lnTo>
                    <a:pt x="312493" y="15065"/>
                  </a:lnTo>
                  <a:lnTo>
                    <a:pt x="297051" y="4142"/>
                  </a:lnTo>
                  <a:lnTo>
                    <a:pt x="279349" y="0"/>
                  </a:lnTo>
                  <a:lnTo>
                    <a:pt x="48209" y="0"/>
                  </a:lnTo>
                  <a:close/>
                </a:path>
                <a:path w="327660" h="290830">
                  <a:moveTo>
                    <a:pt x="0" y="0"/>
                  </a:moveTo>
                  <a:lnTo>
                    <a:pt x="0" y="0"/>
                  </a:lnTo>
                </a:path>
                <a:path w="327660" h="290830">
                  <a:moveTo>
                    <a:pt x="327558" y="290245"/>
                  </a:moveTo>
                  <a:lnTo>
                    <a:pt x="327558" y="290245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483114" y="1543913"/>
            <a:ext cx="210185" cy="1631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1115" marR="5080" indent="-19050">
              <a:lnSpc>
                <a:spcPts val="520"/>
              </a:lnSpc>
              <a:spcBef>
                <a:spcPts val="150"/>
              </a:spcBef>
            </a:pPr>
            <a:r>
              <a:rPr sz="450" dirty="0">
                <a:latin typeface="Arial MT"/>
                <a:cs typeface="Arial MT"/>
              </a:rPr>
              <a:t>Predict  </a:t>
            </a:r>
            <a:r>
              <a:rPr sz="450" spc="5" dirty="0">
                <a:latin typeface="Arial MT"/>
                <a:cs typeface="Arial MT"/>
              </a:rPr>
              <a:t>y=3.5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190864" y="1679651"/>
            <a:ext cx="605155" cy="403225"/>
            <a:chOff x="2190864" y="1679651"/>
            <a:chExt cx="605155" cy="403225"/>
          </a:xfrm>
        </p:grpSpPr>
        <p:sp>
          <p:nvSpPr>
            <p:cNvPr id="71" name="object 71"/>
            <p:cNvSpPr/>
            <p:nvPr/>
          </p:nvSpPr>
          <p:spPr>
            <a:xfrm>
              <a:off x="2212327" y="1684731"/>
              <a:ext cx="70485" cy="336550"/>
            </a:xfrm>
            <a:custGeom>
              <a:avLst/>
              <a:gdLst/>
              <a:ahLst/>
              <a:cxnLst/>
              <a:rect l="l" t="t" r="r" b="b"/>
              <a:pathLst>
                <a:path w="70485" h="336550">
                  <a:moveTo>
                    <a:pt x="70002" y="0"/>
                  </a:moveTo>
                  <a:lnTo>
                    <a:pt x="0" y="0"/>
                  </a:lnTo>
                  <a:lnTo>
                    <a:pt x="0" y="336143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90864" y="2018233"/>
              <a:ext cx="43180" cy="64769"/>
            </a:xfrm>
            <a:custGeom>
              <a:avLst/>
              <a:gdLst/>
              <a:ahLst/>
              <a:cxnLst/>
              <a:rect l="l" t="t" r="r" b="b"/>
              <a:pathLst>
                <a:path w="43180" h="64769">
                  <a:moveTo>
                    <a:pt x="42925" y="0"/>
                  </a:moveTo>
                  <a:lnTo>
                    <a:pt x="0" y="0"/>
                  </a:lnTo>
                  <a:lnTo>
                    <a:pt x="21462" y="64388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12910" y="1684731"/>
              <a:ext cx="61594" cy="336550"/>
            </a:xfrm>
            <a:custGeom>
              <a:avLst/>
              <a:gdLst/>
              <a:ahLst/>
              <a:cxnLst/>
              <a:rect l="l" t="t" r="r" b="b"/>
              <a:pathLst>
                <a:path w="61594" h="336550">
                  <a:moveTo>
                    <a:pt x="0" y="0"/>
                  </a:moveTo>
                  <a:lnTo>
                    <a:pt x="61086" y="0"/>
                  </a:lnTo>
                  <a:lnTo>
                    <a:pt x="61086" y="336143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52534" y="2018233"/>
              <a:ext cx="43180" cy="64769"/>
            </a:xfrm>
            <a:custGeom>
              <a:avLst/>
              <a:gdLst/>
              <a:ahLst/>
              <a:cxnLst/>
              <a:rect l="l" t="t" r="r" b="b"/>
              <a:pathLst>
                <a:path w="43180" h="64769">
                  <a:moveTo>
                    <a:pt x="42925" y="0"/>
                  </a:moveTo>
                  <a:lnTo>
                    <a:pt x="0" y="0"/>
                  </a:lnTo>
                  <a:lnTo>
                    <a:pt x="21462" y="64388"/>
                  </a:lnTo>
                  <a:lnTo>
                    <a:pt x="4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397593" y="1055877"/>
            <a:ext cx="14478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latin typeface="Arial MT"/>
                <a:cs typeface="Arial MT"/>
              </a:rPr>
              <a:t>YES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726296" y="1564716"/>
            <a:ext cx="14478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latin typeface="Arial MT"/>
                <a:cs typeface="Arial MT"/>
              </a:rPr>
              <a:t>YES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606103" y="1065123"/>
            <a:ext cx="11493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latin typeface="Arial MT"/>
                <a:cs typeface="Arial MT"/>
              </a:rPr>
              <a:t>NO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10143" y="1561083"/>
            <a:ext cx="11493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latin typeface="Arial MT"/>
                <a:cs typeface="Arial MT"/>
              </a:rPr>
              <a:t>NO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2359926" y="1137259"/>
            <a:ext cx="806450" cy="608330"/>
            <a:chOff x="2359926" y="1137259"/>
            <a:chExt cx="806450" cy="608330"/>
          </a:xfrm>
        </p:grpSpPr>
        <p:sp>
          <p:nvSpPr>
            <p:cNvPr id="80" name="object 80"/>
            <p:cNvSpPr/>
            <p:nvPr/>
          </p:nvSpPr>
          <p:spPr>
            <a:xfrm>
              <a:off x="2359914" y="1655013"/>
              <a:ext cx="142875" cy="76835"/>
            </a:xfrm>
            <a:custGeom>
              <a:avLst/>
              <a:gdLst/>
              <a:ahLst/>
              <a:cxnLst/>
              <a:rect l="l" t="t" r="r" b="b"/>
              <a:pathLst>
                <a:path w="142875" h="76835">
                  <a:moveTo>
                    <a:pt x="8394" y="20421"/>
                  </a:moveTo>
                  <a:lnTo>
                    <a:pt x="7023" y="22174"/>
                  </a:lnTo>
                  <a:lnTo>
                    <a:pt x="4013" y="28956"/>
                  </a:lnTo>
                  <a:lnTo>
                    <a:pt x="2971" y="33362"/>
                  </a:lnTo>
                  <a:lnTo>
                    <a:pt x="2971" y="34683"/>
                  </a:lnTo>
                  <a:lnTo>
                    <a:pt x="5283" y="34683"/>
                  </a:lnTo>
                  <a:lnTo>
                    <a:pt x="5613" y="33362"/>
                  </a:lnTo>
                  <a:lnTo>
                    <a:pt x="8394" y="20421"/>
                  </a:lnTo>
                  <a:close/>
                </a:path>
                <a:path w="142875" h="76835">
                  <a:moveTo>
                    <a:pt x="9563" y="18923"/>
                  </a:moveTo>
                  <a:lnTo>
                    <a:pt x="8585" y="19494"/>
                  </a:lnTo>
                  <a:lnTo>
                    <a:pt x="8394" y="20421"/>
                  </a:lnTo>
                  <a:lnTo>
                    <a:pt x="9563" y="18923"/>
                  </a:lnTo>
                  <a:close/>
                </a:path>
                <a:path w="142875" h="76835">
                  <a:moveTo>
                    <a:pt x="47218" y="14871"/>
                  </a:moveTo>
                  <a:lnTo>
                    <a:pt x="41605" y="13220"/>
                  </a:lnTo>
                  <a:lnTo>
                    <a:pt x="32689" y="13220"/>
                  </a:lnTo>
                  <a:lnTo>
                    <a:pt x="29387" y="19824"/>
                  </a:lnTo>
                  <a:lnTo>
                    <a:pt x="28397" y="23126"/>
                  </a:lnTo>
                  <a:lnTo>
                    <a:pt x="26517" y="15862"/>
                  </a:lnTo>
                  <a:lnTo>
                    <a:pt x="26085" y="14211"/>
                  </a:lnTo>
                  <a:lnTo>
                    <a:pt x="20802" y="13220"/>
                  </a:lnTo>
                  <a:lnTo>
                    <a:pt x="18491" y="13220"/>
                  </a:lnTo>
                  <a:lnTo>
                    <a:pt x="11887" y="15938"/>
                  </a:lnTo>
                  <a:lnTo>
                    <a:pt x="9563" y="18923"/>
                  </a:lnTo>
                  <a:lnTo>
                    <a:pt x="14859" y="15862"/>
                  </a:lnTo>
                  <a:lnTo>
                    <a:pt x="19812" y="15862"/>
                  </a:lnTo>
                  <a:lnTo>
                    <a:pt x="23114" y="17183"/>
                  </a:lnTo>
                  <a:lnTo>
                    <a:pt x="23114" y="24777"/>
                  </a:lnTo>
                  <a:lnTo>
                    <a:pt x="16510" y="64401"/>
                  </a:lnTo>
                  <a:lnTo>
                    <a:pt x="13208" y="70015"/>
                  </a:lnTo>
                  <a:lnTo>
                    <a:pt x="6273" y="70015"/>
                  </a:lnTo>
                  <a:lnTo>
                    <a:pt x="4292" y="68364"/>
                  </a:lnTo>
                  <a:lnTo>
                    <a:pt x="6934" y="67373"/>
                  </a:lnTo>
                  <a:lnTo>
                    <a:pt x="8915" y="64731"/>
                  </a:lnTo>
                  <a:lnTo>
                    <a:pt x="8915" y="57467"/>
                  </a:lnTo>
                  <a:lnTo>
                    <a:pt x="6934" y="56476"/>
                  </a:lnTo>
                  <a:lnTo>
                    <a:pt x="2641" y="56476"/>
                  </a:lnTo>
                  <a:lnTo>
                    <a:pt x="0" y="60109"/>
                  </a:lnTo>
                  <a:lnTo>
                    <a:pt x="0" y="70345"/>
                  </a:lnTo>
                  <a:lnTo>
                    <a:pt x="4953" y="72656"/>
                  </a:lnTo>
                  <a:lnTo>
                    <a:pt x="15519" y="72656"/>
                  </a:lnTo>
                  <a:lnTo>
                    <a:pt x="16471" y="70015"/>
                  </a:lnTo>
                  <a:lnTo>
                    <a:pt x="18821" y="63411"/>
                  </a:lnTo>
                  <a:lnTo>
                    <a:pt x="18821" y="62750"/>
                  </a:lnTo>
                  <a:lnTo>
                    <a:pt x="19812" y="67703"/>
                  </a:lnTo>
                  <a:lnTo>
                    <a:pt x="23444" y="72656"/>
                  </a:lnTo>
                  <a:lnTo>
                    <a:pt x="38963" y="72656"/>
                  </a:lnTo>
                  <a:lnTo>
                    <a:pt x="39801" y="70015"/>
                  </a:lnTo>
                  <a:lnTo>
                    <a:pt x="44145" y="56146"/>
                  </a:lnTo>
                  <a:lnTo>
                    <a:pt x="44246" y="51193"/>
                  </a:lnTo>
                  <a:lnTo>
                    <a:pt x="42265" y="51193"/>
                  </a:lnTo>
                  <a:lnTo>
                    <a:pt x="42265" y="51523"/>
                  </a:lnTo>
                  <a:lnTo>
                    <a:pt x="41935" y="52844"/>
                  </a:lnTo>
                  <a:lnTo>
                    <a:pt x="38963" y="67043"/>
                  </a:lnTo>
                  <a:lnTo>
                    <a:pt x="32359" y="70015"/>
                  </a:lnTo>
                  <a:lnTo>
                    <a:pt x="25425" y="70015"/>
                  </a:lnTo>
                  <a:lnTo>
                    <a:pt x="24434" y="65722"/>
                  </a:lnTo>
                  <a:lnTo>
                    <a:pt x="24434" y="62750"/>
                  </a:lnTo>
                  <a:lnTo>
                    <a:pt x="24561" y="57467"/>
                  </a:lnTo>
                  <a:lnTo>
                    <a:pt x="24765" y="55816"/>
                  </a:lnTo>
                  <a:lnTo>
                    <a:pt x="25755" y="49542"/>
                  </a:lnTo>
                  <a:lnTo>
                    <a:pt x="29057" y="31711"/>
                  </a:lnTo>
                  <a:lnTo>
                    <a:pt x="29387" y="28079"/>
                  </a:lnTo>
                  <a:lnTo>
                    <a:pt x="30327" y="23126"/>
                  </a:lnTo>
                  <a:lnTo>
                    <a:pt x="31699" y="15862"/>
                  </a:lnTo>
                  <a:lnTo>
                    <a:pt x="40944" y="15862"/>
                  </a:lnTo>
                  <a:lnTo>
                    <a:pt x="42926" y="17513"/>
                  </a:lnTo>
                  <a:lnTo>
                    <a:pt x="40284" y="18503"/>
                  </a:lnTo>
                  <a:lnTo>
                    <a:pt x="38303" y="21475"/>
                  </a:lnTo>
                  <a:lnTo>
                    <a:pt x="38303" y="27089"/>
                  </a:lnTo>
                  <a:lnTo>
                    <a:pt x="39293" y="29400"/>
                  </a:lnTo>
                  <a:lnTo>
                    <a:pt x="44246" y="29400"/>
                  </a:lnTo>
                  <a:lnTo>
                    <a:pt x="47218" y="27089"/>
                  </a:lnTo>
                  <a:lnTo>
                    <a:pt x="47218" y="15862"/>
                  </a:lnTo>
                  <a:lnTo>
                    <a:pt x="47218" y="14871"/>
                  </a:lnTo>
                  <a:close/>
                </a:path>
                <a:path w="142875" h="76835">
                  <a:moveTo>
                    <a:pt x="142328" y="36652"/>
                  </a:moveTo>
                  <a:lnTo>
                    <a:pt x="141998" y="35991"/>
                  </a:lnTo>
                  <a:lnTo>
                    <a:pt x="140677" y="35001"/>
                  </a:lnTo>
                  <a:lnTo>
                    <a:pt x="88836" y="660"/>
                  </a:lnTo>
                  <a:lnTo>
                    <a:pt x="87515" y="0"/>
                  </a:lnTo>
                  <a:lnTo>
                    <a:pt x="85864" y="0"/>
                  </a:lnTo>
                  <a:lnTo>
                    <a:pt x="84874" y="990"/>
                  </a:lnTo>
                  <a:lnTo>
                    <a:pt x="84874" y="3632"/>
                  </a:lnTo>
                  <a:lnTo>
                    <a:pt x="85534" y="4622"/>
                  </a:lnTo>
                  <a:lnTo>
                    <a:pt x="86525" y="5613"/>
                  </a:lnTo>
                  <a:lnTo>
                    <a:pt x="136385" y="37973"/>
                  </a:lnTo>
                  <a:lnTo>
                    <a:pt x="86525" y="70662"/>
                  </a:lnTo>
                  <a:lnTo>
                    <a:pt x="84874" y="72313"/>
                  </a:lnTo>
                  <a:lnTo>
                    <a:pt x="84874" y="75285"/>
                  </a:lnTo>
                  <a:lnTo>
                    <a:pt x="85864" y="76606"/>
                  </a:lnTo>
                  <a:lnTo>
                    <a:pt x="87515" y="76606"/>
                  </a:lnTo>
                  <a:lnTo>
                    <a:pt x="88836" y="75615"/>
                  </a:lnTo>
                  <a:lnTo>
                    <a:pt x="140677" y="40944"/>
                  </a:lnTo>
                  <a:lnTo>
                    <a:pt x="141998" y="40284"/>
                  </a:lnTo>
                  <a:lnTo>
                    <a:pt x="142328" y="39624"/>
                  </a:lnTo>
                  <a:lnTo>
                    <a:pt x="142328" y="36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215" y="1633220"/>
              <a:ext cx="88493" cy="11226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902762" y="1160043"/>
              <a:ext cx="143510" cy="80645"/>
            </a:xfrm>
            <a:custGeom>
              <a:avLst/>
              <a:gdLst/>
              <a:ahLst/>
              <a:cxnLst/>
              <a:rect l="l" t="t" r="r" b="b"/>
              <a:pathLst>
                <a:path w="143510" h="80644">
                  <a:moveTo>
                    <a:pt x="8775" y="20815"/>
                  </a:moveTo>
                  <a:lnTo>
                    <a:pt x="7188" y="22999"/>
                  </a:lnTo>
                  <a:lnTo>
                    <a:pt x="4292" y="30124"/>
                  </a:lnTo>
                  <a:lnTo>
                    <a:pt x="3302" y="34683"/>
                  </a:lnTo>
                  <a:lnTo>
                    <a:pt x="3302" y="36334"/>
                  </a:lnTo>
                  <a:lnTo>
                    <a:pt x="5283" y="36334"/>
                  </a:lnTo>
                  <a:lnTo>
                    <a:pt x="5613" y="34683"/>
                  </a:lnTo>
                  <a:lnTo>
                    <a:pt x="8775" y="20815"/>
                  </a:lnTo>
                  <a:close/>
                </a:path>
                <a:path w="143510" h="80644">
                  <a:moveTo>
                    <a:pt x="9448" y="19862"/>
                  </a:moveTo>
                  <a:lnTo>
                    <a:pt x="8915" y="20154"/>
                  </a:lnTo>
                  <a:lnTo>
                    <a:pt x="8775" y="20815"/>
                  </a:lnTo>
                  <a:lnTo>
                    <a:pt x="9448" y="19862"/>
                  </a:lnTo>
                  <a:close/>
                </a:path>
                <a:path w="143510" h="80644">
                  <a:moveTo>
                    <a:pt x="39636" y="68110"/>
                  </a:moveTo>
                  <a:lnTo>
                    <a:pt x="37744" y="70675"/>
                  </a:lnTo>
                  <a:lnTo>
                    <a:pt x="39293" y="70015"/>
                  </a:lnTo>
                  <a:lnTo>
                    <a:pt x="39636" y="68110"/>
                  </a:lnTo>
                  <a:close/>
                </a:path>
                <a:path w="143510" h="80644">
                  <a:moveTo>
                    <a:pt x="44577" y="53505"/>
                  </a:moveTo>
                  <a:lnTo>
                    <a:pt x="42595" y="53505"/>
                  </a:lnTo>
                  <a:lnTo>
                    <a:pt x="42265" y="53835"/>
                  </a:lnTo>
                  <a:lnTo>
                    <a:pt x="41935" y="55156"/>
                  </a:lnTo>
                  <a:lnTo>
                    <a:pt x="39636" y="68110"/>
                  </a:lnTo>
                  <a:lnTo>
                    <a:pt x="40703" y="66662"/>
                  </a:lnTo>
                  <a:lnTo>
                    <a:pt x="43599" y="59651"/>
                  </a:lnTo>
                  <a:lnTo>
                    <a:pt x="44577" y="55156"/>
                  </a:lnTo>
                  <a:lnTo>
                    <a:pt x="44577" y="53505"/>
                  </a:lnTo>
                  <a:close/>
                </a:path>
                <a:path w="143510" h="80644">
                  <a:moveTo>
                    <a:pt x="47548" y="15532"/>
                  </a:moveTo>
                  <a:lnTo>
                    <a:pt x="41935" y="13550"/>
                  </a:lnTo>
                  <a:lnTo>
                    <a:pt x="33020" y="13550"/>
                  </a:lnTo>
                  <a:lnTo>
                    <a:pt x="29718" y="20485"/>
                  </a:lnTo>
                  <a:lnTo>
                    <a:pt x="28727" y="24117"/>
                  </a:lnTo>
                  <a:lnTo>
                    <a:pt x="26911" y="16852"/>
                  </a:lnTo>
                  <a:lnTo>
                    <a:pt x="26416" y="14871"/>
                  </a:lnTo>
                  <a:lnTo>
                    <a:pt x="21132" y="13550"/>
                  </a:lnTo>
                  <a:lnTo>
                    <a:pt x="18491" y="13550"/>
                  </a:lnTo>
                  <a:lnTo>
                    <a:pt x="11950" y="16433"/>
                  </a:lnTo>
                  <a:lnTo>
                    <a:pt x="9448" y="19862"/>
                  </a:lnTo>
                  <a:lnTo>
                    <a:pt x="15189" y="16852"/>
                  </a:lnTo>
                  <a:lnTo>
                    <a:pt x="20142" y="16852"/>
                  </a:lnTo>
                  <a:lnTo>
                    <a:pt x="23114" y="17843"/>
                  </a:lnTo>
                  <a:lnTo>
                    <a:pt x="23114" y="25768"/>
                  </a:lnTo>
                  <a:lnTo>
                    <a:pt x="22860" y="29984"/>
                  </a:lnTo>
                  <a:lnTo>
                    <a:pt x="22009" y="36537"/>
                  </a:lnTo>
                  <a:lnTo>
                    <a:pt x="20472" y="45872"/>
                  </a:lnTo>
                  <a:lnTo>
                    <a:pt x="18161" y="58458"/>
                  </a:lnTo>
                  <a:lnTo>
                    <a:pt x="16840" y="67043"/>
                  </a:lnTo>
                  <a:lnTo>
                    <a:pt x="13208" y="72986"/>
                  </a:lnTo>
                  <a:lnTo>
                    <a:pt x="6273" y="72986"/>
                  </a:lnTo>
                  <a:lnTo>
                    <a:pt x="4622" y="71666"/>
                  </a:lnTo>
                  <a:lnTo>
                    <a:pt x="6934" y="70345"/>
                  </a:lnTo>
                  <a:lnTo>
                    <a:pt x="8915" y="67703"/>
                  </a:lnTo>
                  <a:lnTo>
                    <a:pt x="8915" y="60109"/>
                  </a:lnTo>
                  <a:lnTo>
                    <a:pt x="6934" y="59118"/>
                  </a:lnTo>
                  <a:lnTo>
                    <a:pt x="2641" y="59118"/>
                  </a:lnTo>
                  <a:lnTo>
                    <a:pt x="0" y="62750"/>
                  </a:lnTo>
                  <a:lnTo>
                    <a:pt x="0" y="73317"/>
                  </a:lnTo>
                  <a:lnTo>
                    <a:pt x="4953" y="75958"/>
                  </a:lnTo>
                  <a:lnTo>
                    <a:pt x="15519" y="75958"/>
                  </a:lnTo>
                  <a:lnTo>
                    <a:pt x="16548" y="72986"/>
                  </a:lnTo>
                  <a:lnTo>
                    <a:pt x="18732" y="66662"/>
                  </a:lnTo>
                  <a:lnTo>
                    <a:pt x="18821" y="65722"/>
                  </a:lnTo>
                  <a:lnTo>
                    <a:pt x="20154" y="70675"/>
                  </a:lnTo>
                  <a:lnTo>
                    <a:pt x="23444" y="75958"/>
                  </a:lnTo>
                  <a:lnTo>
                    <a:pt x="29387" y="75958"/>
                  </a:lnTo>
                  <a:lnTo>
                    <a:pt x="35941" y="73113"/>
                  </a:lnTo>
                  <a:lnTo>
                    <a:pt x="36055" y="72986"/>
                  </a:lnTo>
                  <a:lnTo>
                    <a:pt x="37744" y="70675"/>
                  </a:lnTo>
                  <a:lnTo>
                    <a:pt x="32359" y="72986"/>
                  </a:lnTo>
                  <a:lnTo>
                    <a:pt x="25755" y="72986"/>
                  </a:lnTo>
                  <a:lnTo>
                    <a:pt x="24434" y="68694"/>
                  </a:lnTo>
                  <a:lnTo>
                    <a:pt x="24434" y="65722"/>
                  </a:lnTo>
                  <a:lnTo>
                    <a:pt x="24434" y="61099"/>
                  </a:lnTo>
                  <a:lnTo>
                    <a:pt x="25095" y="58127"/>
                  </a:lnTo>
                  <a:lnTo>
                    <a:pt x="26085" y="51854"/>
                  </a:lnTo>
                  <a:lnTo>
                    <a:pt x="29387" y="33032"/>
                  </a:lnTo>
                  <a:lnTo>
                    <a:pt x="29718" y="29400"/>
                  </a:lnTo>
                  <a:lnTo>
                    <a:pt x="30695" y="24117"/>
                  </a:lnTo>
                  <a:lnTo>
                    <a:pt x="32029" y="16852"/>
                  </a:lnTo>
                  <a:lnTo>
                    <a:pt x="41275" y="16852"/>
                  </a:lnTo>
                  <a:lnTo>
                    <a:pt x="43256" y="18173"/>
                  </a:lnTo>
                  <a:lnTo>
                    <a:pt x="40614" y="19164"/>
                  </a:lnTo>
                  <a:lnTo>
                    <a:pt x="38633" y="22466"/>
                  </a:lnTo>
                  <a:lnTo>
                    <a:pt x="38760" y="28409"/>
                  </a:lnTo>
                  <a:lnTo>
                    <a:pt x="39624" y="30721"/>
                  </a:lnTo>
                  <a:lnTo>
                    <a:pt x="44577" y="30721"/>
                  </a:lnTo>
                  <a:lnTo>
                    <a:pt x="47548" y="28409"/>
                  </a:lnTo>
                  <a:lnTo>
                    <a:pt x="47548" y="16852"/>
                  </a:lnTo>
                  <a:lnTo>
                    <a:pt x="47548" y="15532"/>
                  </a:lnTo>
                  <a:close/>
                </a:path>
                <a:path w="143510" h="80644">
                  <a:moveTo>
                    <a:pt x="143319" y="38303"/>
                  </a:moveTo>
                  <a:lnTo>
                    <a:pt x="141668" y="36652"/>
                  </a:lnTo>
                  <a:lnTo>
                    <a:pt x="89166" y="660"/>
                  </a:lnTo>
                  <a:lnTo>
                    <a:pt x="87845" y="0"/>
                  </a:lnTo>
                  <a:lnTo>
                    <a:pt x="86194" y="0"/>
                  </a:lnTo>
                  <a:lnTo>
                    <a:pt x="85534" y="990"/>
                  </a:lnTo>
                  <a:lnTo>
                    <a:pt x="85534" y="3962"/>
                  </a:lnTo>
                  <a:lnTo>
                    <a:pt x="85864" y="4622"/>
                  </a:lnTo>
                  <a:lnTo>
                    <a:pt x="87185" y="5943"/>
                  </a:lnTo>
                  <a:lnTo>
                    <a:pt x="137045" y="39954"/>
                  </a:lnTo>
                  <a:lnTo>
                    <a:pt x="87185" y="73964"/>
                  </a:lnTo>
                  <a:lnTo>
                    <a:pt x="85864" y="74955"/>
                  </a:lnTo>
                  <a:lnTo>
                    <a:pt x="85534" y="75946"/>
                  </a:lnTo>
                  <a:lnTo>
                    <a:pt x="85534" y="78587"/>
                  </a:lnTo>
                  <a:lnTo>
                    <a:pt x="86194" y="80238"/>
                  </a:lnTo>
                  <a:lnTo>
                    <a:pt x="87845" y="80238"/>
                  </a:lnTo>
                  <a:lnTo>
                    <a:pt x="89166" y="78917"/>
                  </a:lnTo>
                  <a:lnTo>
                    <a:pt x="141668" y="42926"/>
                  </a:lnTo>
                  <a:lnTo>
                    <a:pt x="142659" y="42265"/>
                  </a:lnTo>
                  <a:lnTo>
                    <a:pt x="143319" y="41605"/>
                  </a:lnTo>
                  <a:lnTo>
                    <a:pt x="143319" y="38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2404" y="1137259"/>
              <a:ext cx="83870" cy="97408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3947312" y="1635226"/>
            <a:ext cx="1397635" cy="677545"/>
            <a:chOff x="3947312" y="1635226"/>
            <a:chExt cx="1397635" cy="677545"/>
          </a:xfrm>
        </p:grpSpPr>
        <p:sp>
          <p:nvSpPr>
            <p:cNvPr id="85" name="object 85"/>
            <p:cNvSpPr/>
            <p:nvPr/>
          </p:nvSpPr>
          <p:spPr>
            <a:xfrm>
              <a:off x="3951122" y="1639036"/>
              <a:ext cx="1390015" cy="669925"/>
            </a:xfrm>
            <a:custGeom>
              <a:avLst/>
              <a:gdLst/>
              <a:ahLst/>
              <a:cxnLst/>
              <a:rect l="l" t="t" r="r" b="b"/>
              <a:pathLst>
                <a:path w="1390014" h="669925">
                  <a:moveTo>
                    <a:pt x="0" y="669544"/>
                  </a:moveTo>
                  <a:lnTo>
                    <a:pt x="1389634" y="655066"/>
                  </a:lnTo>
                </a:path>
                <a:path w="1390014" h="669925">
                  <a:moveTo>
                    <a:pt x="0" y="669544"/>
                  </a:moveTo>
                  <a:lnTo>
                    <a:pt x="0" y="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988714" y="190548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096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988714" y="190548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046372" y="185493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046372" y="185493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956"/>
                  </a:moveTo>
                  <a:lnTo>
                    <a:pt x="28702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111142" y="189100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111142" y="189100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8546" y="1862048"/>
              <a:ext cx="65024" cy="6502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289450" y="187627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289450" y="187627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383176" y="218615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383176" y="218615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956"/>
                  </a:moveTo>
                  <a:lnTo>
                    <a:pt x="28702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55058" y="217904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455058" y="217904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505604" y="21574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505604" y="21574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577486" y="176146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577486" y="176146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635144" y="171091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096" y="28956"/>
                  </a:lnTo>
                  <a:lnTo>
                    <a:pt x="22352" y="28956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35144" y="171091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956"/>
                  </a:lnTo>
                  <a:lnTo>
                    <a:pt x="14224" y="28956"/>
                  </a:lnTo>
                  <a:lnTo>
                    <a:pt x="6096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956"/>
                  </a:moveTo>
                  <a:lnTo>
                    <a:pt x="28702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35982" y="1725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35982" y="1725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956"/>
                  </a:moveTo>
                  <a:lnTo>
                    <a:pt x="28702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807864" y="176146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096"/>
                  </a:lnTo>
                  <a:lnTo>
                    <a:pt x="0" y="22352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352"/>
                  </a:lnTo>
                  <a:lnTo>
                    <a:pt x="28702" y="6096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807864" y="176146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352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352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702"/>
                  </a:moveTo>
                  <a:lnTo>
                    <a:pt x="28956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930292" y="174698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702" y="22606"/>
                  </a:lnTo>
                  <a:lnTo>
                    <a:pt x="28702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930292" y="174698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702" y="6350"/>
                  </a:lnTo>
                  <a:lnTo>
                    <a:pt x="28702" y="14478"/>
                  </a:lnTo>
                  <a:lnTo>
                    <a:pt x="28702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045354" y="17685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045354" y="176857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103012" y="171803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956"/>
                  </a:lnTo>
                  <a:lnTo>
                    <a:pt x="22606" y="28956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103012" y="171803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956"/>
                  </a:lnTo>
                  <a:lnTo>
                    <a:pt x="14478" y="28956"/>
                  </a:lnTo>
                  <a:lnTo>
                    <a:pt x="6350" y="28956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23764" y="1725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023764" y="1725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03266" y="17182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352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606"/>
                  </a:lnTo>
                  <a:lnTo>
                    <a:pt x="6096" y="28702"/>
                  </a:lnTo>
                  <a:lnTo>
                    <a:pt x="22352" y="28702"/>
                  </a:lnTo>
                  <a:lnTo>
                    <a:pt x="28702" y="22606"/>
                  </a:lnTo>
                  <a:lnTo>
                    <a:pt x="28702" y="609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03266" y="171828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224" y="0"/>
                  </a:moveTo>
                  <a:lnTo>
                    <a:pt x="22352" y="0"/>
                  </a:lnTo>
                  <a:lnTo>
                    <a:pt x="28702" y="6096"/>
                  </a:lnTo>
                  <a:lnTo>
                    <a:pt x="28702" y="14224"/>
                  </a:lnTo>
                  <a:lnTo>
                    <a:pt x="28702" y="22606"/>
                  </a:lnTo>
                  <a:lnTo>
                    <a:pt x="22352" y="28702"/>
                  </a:lnTo>
                  <a:lnTo>
                    <a:pt x="14224" y="28702"/>
                  </a:lnTo>
                  <a:lnTo>
                    <a:pt x="6096" y="28702"/>
                  </a:lnTo>
                  <a:lnTo>
                    <a:pt x="0" y="22606"/>
                  </a:lnTo>
                  <a:lnTo>
                    <a:pt x="0" y="1422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4224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702" y="28702"/>
                  </a:moveTo>
                  <a:lnTo>
                    <a:pt x="28702" y="28702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89372" y="1725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2606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22606"/>
                  </a:lnTo>
                  <a:lnTo>
                    <a:pt x="6350" y="28702"/>
                  </a:lnTo>
                  <a:lnTo>
                    <a:pt x="22606" y="28702"/>
                  </a:lnTo>
                  <a:lnTo>
                    <a:pt x="28956" y="22606"/>
                  </a:lnTo>
                  <a:lnTo>
                    <a:pt x="28956" y="6350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189372" y="1725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478" y="0"/>
                  </a:moveTo>
                  <a:lnTo>
                    <a:pt x="22606" y="0"/>
                  </a:lnTo>
                  <a:lnTo>
                    <a:pt x="28956" y="6350"/>
                  </a:lnTo>
                  <a:lnTo>
                    <a:pt x="28956" y="14478"/>
                  </a:lnTo>
                  <a:lnTo>
                    <a:pt x="28956" y="22606"/>
                  </a:lnTo>
                  <a:lnTo>
                    <a:pt x="22606" y="28702"/>
                  </a:lnTo>
                  <a:lnTo>
                    <a:pt x="14478" y="28702"/>
                  </a:lnTo>
                  <a:lnTo>
                    <a:pt x="6350" y="28702"/>
                  </a:lnTo>
                  <a:lnTo>
                    <a:pt x="0" y="22606"/>
                  </a:lnTo>
                  <a:lnTo>
                    <a:pt x="0" y="14478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14478" y="0"/>
                  </a:lnTo>
                  <a:close/>
                </a:path>
                <a:path w="29210" h="29210">
                  <a:moveTo>
                    <a:pt x="0" y="0"/>
                  </a:moveTo>
                  <a:lnTo>
                    <a:pt x="0" y="0"/>
                  </a:lnTo>
                </a:path>
                <a:path w="29210" h="29210">
                  <a:moveTo>
                    <a:pt x="28956" y="28956"/>
                  </a:moveTo>
                  <a:lnTo>
                    <a:pt x="28956" y="28956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4860861" y="230781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6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064720" y="230781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7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268578" y="230781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8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898798" y="1630908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4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898798" y="2091664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1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898798" y="2245334"/>
            <a:ext cx="514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latin typeface="Arial MT"/>
                <a:cs typeface="Arial MT"/>
              </a:rPr>
              <a:t>0</a:t>
            </a:r>
            <a:endParaRPr sz="350">
              <a:latin typeface="Arial MT"/>
              <a:cs typeface="Arial MT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3961790" y="1703806"/>
            <a:ext cx="1321435" cy="608965"/>
            <a:chOff x="3961790" y="1703806"/>
            <a:chExt cx="1321435" cy="608965"/>
          </a:xfrm>
        </p:grpSpPr>
        <p:sp>
          <p:nvSpPr>
            <p:cNvPr id="128" name="object 128"/>
            <p:cNvSpPr/>
            <p:nvPr/>
          </p:nvSpPr>
          <p:spPr>
            <a:xfrm>
              <a:off x="4563008" y="1746986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20090" y="0"/>
                  </a:lnTo>
                </a:path>
              </a:pathLst>
            </a:custGeom>
            <a:ln w="7619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361586" y="2193264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7198" y="0"/>
                  </a:lnTo>
                </a:path>
              </a:pathLst>
            </a:custGeom>
            <a:ln w="7619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965600" y="1891004"/>
              <a:ext cx="381635" cy="7620"/>
            </a:xfrm>
            <a:custGeom>
              <a:avLst/>
              <a:gdLst/>
              <a:ahLst/>
              <a:cxnLst/>
              <a:rect l="l" t="t" r="r" b="b"/>
              <a:pathLst>
                <a:path w="381635" h="7619">
                  <a:moveTo>
                    <a:pt x="0" y="7112"/>
                  </a:moveTo>
                  <a:lnTo>
                    <a:pt x="381508" y="0"/>
                  </a:lnTo>
                </a:path>
              </a:pathLst>
            </a:custGeom>
            <a:ln w="7619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361586" y="1703806"/>
              <a:ext cx="198120" cy="608965"/>
            </a:xfrm>
            <a:custGeom>
              <a:avLst/>
              <a:gdLst/>
              <a:ahLst/>
              <a:cxnLst/>
              <a:rect l="l" t="t" r="r" b="b"/>
              <a:pathLst>
                <a:path w="198120" h="608964">
                  <a:moveTo>
                    <a:pt x="197866" y="0"/>
                  </a:moveTo>
                  <a:lnTo>
                    <a:pt x="197866" y="590296"/>
                  </a:lnTo>
                </a:path>
                <a:path w="198120" h="608964">
                  <a:moveTo>
                    <a:pt x="0" y="0"/>
                  </a:moveTo>
                  <a:lnTo>
                    <a:pt x="0" y="608838"/>
                  </a:lnTo>
                </a:path>
              </a:pathLst>
            </a:custGeom>
            <a:ln w="380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3956456" y="2291308"/>
            <a:ext cx="777240" cy="104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72770" algn="l"/>
              </a:tabLst>
            </a:pPr>
            <a:r>
              <a:rPr sz="525" spc="7" baseline="7936" dirty="0">
                <a:latin typeface="Arial MT"/>
                <a:cs typeface="Arial MT"/>
              </a:rPr>
              <a:t>0      </a:t>
            </a:r>
            <a:r>
              <a:rPr sz="525" spc="127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1      </a:t>
            </a:r>
            <a:r>
              <a:rPr sz="525" spc="135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2       </a:t>
            </a:r>
            <a:r>
              <a:rPr sz="525" spc="127" baseline="7936" dirty="0"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3	4  </a:t>
            </a:r>
            <a:r>
              <a:rPr sz="525" spc="52" baseline="7936" dirty="0">
                <a:latin typeface="Arial MT"/>
                <a:cs typeface="Arial MT"/>
              </a:rPr>
              <a:t> </a:t>
            </a:r>
            <a:r>
              <a:rPr sz="500" spc="10" dirty="0">
                <a:solidFill>
                  <a:srgbClr val="0000FF"/>
                </a:solidFill>
                <a:latin typeface="Arial MT"/>
                <a:cs typeface="Arial MT"/>
              </a:rPr>
              <a:t>x </a:t>
            </a:r>
            <a:r>
              <a:rPr sz="500" spc="1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525" spc="7" baseline="7936" dirty="0">
                <a:latin typeface="Arial MT"/>
                <a:cs typeface="Arial MT"/>
              </a:rPr>
              <a:t>5</a:t>
            </a:r>
            <a:endParaRPr sz="525" baseline="7936">
              <a:latin typeface="Arial MT"/>
              <a:cs typeface="Arial MT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877208" y="1769631"/>
            <a:ext cx="73025" cy="248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5" dirty="0">
                <a:latin typeface="Arial MT"/>
                <a:cs typeface="Arial MT"/>
              </a:rPr>
              <a:t>3</a:t>
            </a:r>
            <a:endParaRPr sz="350">
              <a:latin typeface="Arial MT"/>
              <a:cs typeface="Arial MT"/>
            </a:endParaRPr>
          </a:p>
          <a:p>
            <a:pPr marL="12700">
              <a:lnSpc>
                <a:spcPts val="600"/>
              </a:lnSpc>
              <a:spcBef>
                <a:spcPts val="195"/>
              </a:spcBef>
            </a:pPr>
            <a:r>
              <a:rPr sz="500" spc="10" dirty="0">
                <a:solidFill>
                  <a:srgbClr val="0000FF"/>
                </a:solidFill>
                <a:latin typeface="Arial MT"/>
                <a:cs typeface="Arial MT"/>
              </a:rPr>
              <a:t>y</a:t>
            </a:r>
            <a:endParaRPr sz="500">
              <a:latin typeface="Arial MT"/>
              <a:cs typeface="Arial MT"/>
            </a:endParaRPr>
          </a:p>
          <a:p>
            <a:pPr marL="34290">
              <a:lnSpc>
                <a:spcPts val="420"/>
              </a:lnSpc>
            </a:pPr>
            <a:r>
              <a:rPr sz="350" spc="5" dirty="0">
                <a:latin typeface="Arial MT"/>
                <a:cs typeface="Arial MT"/>
              </a:rPr>
              <a:t>2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13830" y="2504191"/>
            <a:ext cx="5387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Here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too,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DT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partitions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into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homogeneous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regions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(inputs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with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similar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outputs)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36" name="object 136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40" name="object 140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12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432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Shape/Size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135" dirty="0">
                <a:solidFill>
                  <a:srgbClr val="04064C"/>
                </a:solidFill>
                <a:latin typeface="Tahoma"/>
                <a:cs typeface="Tahoma"/>
              </a:rPr>
              <a:t>DT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78916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986612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155039"/>
            <a:ext cx="48018" cy="480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323479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6877" y="638558"/>
            <a:ext cx="2301240" cy="77152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95"/>
              </a:spcBef>
            </a:pPr>
            <a:r>
              <a:rPr sz="1000" spc="-10" dirty="0">
                <a:latin typeface="Tahoma"/>
                <a:cs typeface="Tahoma"/>
              </a:rPr>
              <a:t>What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should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size/shape</a:t>
            </a:r>
            <a:r>
              <a:rPr sz="1000" spc="1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40" dirty="0">
                <a:latin typeface="Tahoma"/>
                <a:cs typeface="Tahoma"/>
              </a:rPr>
              <a:t>DT?</a:t>
            </a:r>
            <a:endParaRPr sz="1000">
              <a:latin typeface="Tahoma"/>
              <a:cs typeface="Tahoma"/>
            </a:endParaRPr>
          </a:p>
          <a:p>
            <a:pPr marL="265430" marR="350520" algn="just">
              <a:lnSpc>
                <a:spcPct val="122800"/>
              </a:lnSpc>
              <a:spcBef>
                <a:spcPts val="195"/>
              </a:spcBef>
            </a:pPr>
            <a:r>
              <a:rPr sz="900" spc="-15" dirty="0">
                <a:latin typeface="Tahoma"/>
                <a:cs typeface="Tahoma"/>
              </a:rPr>
              <a:t>Number </a:t>
            </a:r>
            <a:r>
              <a:rPr sz="900" spc="-20" dirty="0">
                <a:latin typeface="Tahoma"/>
                <a:cs typeface="Tahoma"/>
              </a:rPr>
              <a:t>of </a:t>
            </a:r>
            <a:r>
              <a:rPr sz="900" spc="-15" dirty="0">
                <a:latin typeface="Tahoma"/>
                <a:cs typeface="Tahoma"/>
              </a:rPr>
              <a:t>internal </a:t>
            </a:r>
            <a:r>
              <a:rPr sz="900" spc="-30" dirty="0">
                <a:latin typeface="Tahoma"/>
                <a:cs typeface="Tahoma"/>
              </a:rPr>
              <a:t>and </a:t>
            </a:r>
            <a:r>
              <a:rPr sz="900" spc="-25" dirty="0">
                <a:latin typeface="Tahoma"/>
                <a:cs typeface="Tahoma"/>
              </a:rPr>
              <a:t>leaf </a:t>
            </a:r>
            <a:r>
              <a:rPr sz="900" spc="-35" dirty="0">
                <a:latin typeface="Tahoma"/>
                <a:cs typeface="Tahoma"/>
              </a:rPr>
              <a:t>nodes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Branching </a:t>
            </a:r>
            <a:r>
              <a:rPr sz="900" spc="-15" dirty="0">
                <a:latin typeface="Tahoma"/>
                <a:cs typeface="Tahoma"/>
              </a:rPr>
              <a:t>factor </a:t>
            </a:r>
            <a:r>
              <a:rPr sz="900" spc="-20" dirty="0">
                <a:latin typeface="Tahoma"/>
                <a:cs typeface="Tahoma"/>
              </a:rPr>
              <a:t>of </a:t>
            </a:r>
            <a:r>
              <a:rPr sz="900" spc="-15" dirty="0">
                <a:latin typeface="Tahoma"/>
                <a:cs typeface="Tahoma"/>
              </a:rPr>
              <a:t>internal </a:t>
            </a:r>
            <a:r>
              <a:rPr sz="900" spc="-35" dirty="0">
                <a:latin typeface="Tahoma"/>
                <a:cs typeface="Tahoma"/>
              </a:rPr>
              <a:t>nodes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Depth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tree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22487" y="1445704"/>
            <a:ext cx="2020570" cy="1202055"/>
            <a:chOff x="2122487" y="1445704"/>
            <a:chExt cx="2020570" cy="1202055"/>
          </a:xfrm>
        </p:grpSpPr>
        <p:sp>
          <p:nvSpPr>
            <p:cNvPr id="9" name="object 9"/>
            <p:cNvSpPr/>
            <p:nvPr/>
          </p:nvSpPr>
          <p:spPr>
            <a:xfrm>
              <a:off x="2425763" y="1448561"/>
              <a:ext cx="1309370" cy="537210"/>
            </a:xfrm>
            <a:custGeom>
              <a:avLst/>
              <a:gdLst/>
              <a:ahLst/>
              <a:cxnLst/>
              <a:rect l="l" t="t" r="r" b="b"/>
              <a:pathLst>
                <a:path w="1309370" h="537210">
                  <a:moveTo>
                    <a:pt x="124206" y="283464"/>
                  </a:moveTo>
                  <a:lnTo>
                    <a:pt x="248412" y="410337"/>
                  </a:lnTo>
                  <a:lnTo>
                    <a:pt x="124206" y="537210"/>
                  </a:lnTo>
                  <a:lnTo>
                    <a:pt x="0" y="410337"/>
                  </a:lnTo>
                  <a:lnTo>
                    <a:pt x="124206" y="283464"/>
                  </a:lnTo>
                  <a:close/>
                </a:path>
                <a:path w="1309370" h="537210">
                  <a:moveTo>
                    <a:pt x="0" y="283464"/>
                  </a:moveTo>
                  <a:lnTo>
                    <a:pt x="0" y="283464"/>
                  </a:lnTo>
                </a:path>
                <a:path w="1309370" h="537210">
                  <a:moveTo>
                    <a:pt x="248412" y="537210"/>
                  </a:moveTo>
                  <a:lnTo>
                    <a:pt x="248412" y="537210"/>
                  </a:lnTo>
                </a:path>
                <a:path w="1309370" h="537210">
                  <a:moveTo>
                    <a:pt x="687895" y="0"/>
                  </a:moveTo>
                  <a:lnTo>
                    <a:pt x="812101" y="126873"/>
                  </a:lnTo>
                  <a:lnTo>
                    <a:pt x="687895" y="253746"/>
                  </a:lnTo>
                  <a:lnTo>
                    <a:pt x="563689" y="126873"/>
                  </a:lnTo>
                  <a:lnTo>
                    <a:pt x="687895" y="0"/>
                  </a:lnTo>
                  <a:close/>
                </a:path>
                <a:path w="1309370" h="537210">
                  <a:moveTo>
                    <a:pt x="563689" y="0"/>
                  </a:moveTo>
                  <a:lnTo>
                    <a:pt x="563689" y="0"/>
                  </a:lnTo>
                </a:path>
                <a:path w="1309370" h="537210">
                  <a:moveTo>
                    <a:pt x="812101" y="253746"/>
                  </a:moveTo>
                  <a:lnTo>
                    <a:pt x="812101" y="253746"/>
                  </a:lnTo>
                </a:path>
                <a:path w="1309370" h="537210">
                  <a:moveTo>
                    <a:pt x="812101" y="126873"/>
                  </a:moveTo>
                  <a:lnTo>
                    <a:pt x="1308925" y="126873"/>
                  </a:lnTo>
                  <a:lnTo>
                    <a:pt x="1308925" y="258699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2306" y="1705736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9969" y="1575434"/>
              <a:ext cx="440055" cy="121285"/>
            </a:xfrm>
            <a:custGeom>
              <a:avLst/>
              <a:gdLst/>
              <a:ahLst/>
              <a:cxnLst/>
              <a:rect l="l" t="t" r="r" b="b"/>
              <a:pathLst>
                <a:path w="440055" h="121285">
                  <a:moveTo>
                    <a:pt x="439483" y="0"/>
                  </a:moveTo>
                  <a:lnTo>
                    <a:pt x="0" y="0"/>
                  </a:lnTo>
                  <a:lnTo>
                    <a:pt x="0" y="12096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7587" y="1694878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14499" y="1858898"/>
              <a:ext cx="211454" cy="180975"/>
            </a:xfrm>
            <a:custGeom>
              <a:avLst/>
              <a:gdLst/>
              <a:ahLst/>
              <a:cxnLst/>
              <a:rect l="l" t="t" r="r" b="b"/>
              <a:pathLst>
                <a:path w="211455" h="180975">
                  <a:moveTo>
                    <a:pt x="211264" y="0"/>
                  </a:moveTo>
                  <a:lnTo>
                    <a:pt x="0" y="0"/>
                  </a:lnTo>
                  <a:lnTo>
                    <a:pt x="0" y="180594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02116" y="2037778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4175" y="1858898"/>
              <a:ext cx="180340" cy="197485"/>
            </a:xfrm>
            <a:custGeom>
              <a:avLst/>
              <a:gdLst/>
              <a:ahLst/>
              <a:cxnLst/>
              <a:rect l="l" t="t" r="r" b="b"/>
              <a:pathLst>
                <a:path w="180339" h="197485">
                  <a:moveTo>
                    <a:pt x="0" y="0"/>
                  </a:moveTo>
                  <a:lnTo>
                    <a:pt x="180213" y="0"/>
                  </a:lnTo>
                  <a:lnTo>
                    <a:pt x="180213" y="19697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1815" y="2049970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4574" y="0"/>
                  </a:moveTo>
                  <a:lnTo>
                    <a:pt x="0" y="2286"/>
                  </a:lnTo>
                  <a:lnTo>
                    <a:pt x="15811" y="38290"/>
                  </a:lnTo>
                  <a:lnTo>
                    <a:pt x="245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92360" y="1742693"/>
              <a:ext cx="469900" cy="332740"/>
            </a:xfrm>
            <a:custGeom>
              <a:avLst/>
              <a:gdLst/>
              <a:ahLst/>
              <a:cxnLst/>
              <a:rect l="l" t="t" r="r" b="b"/>
              <a:pathLst>
                <a:path w="469900" h="332739">
                  <a:moveTo>
                    <a:pt x="345567" y="0"/>
                  </a:moveTo>
                  <a:lnTo>
                    <a:pt x="469773" y="127063"/>
                  </a:lnTo>
                  <a:lnTo>
                    <a:pt x="345567" y="253936"/>
                  </a:lnTo>
                  <a:lnTo>
                    <a:pt x="221361" y="127063"/>
                  </a:lnTo>
                  <a:lnTo>
                    <a:pt x="345567" y="0"/>
                  </a:lnTo>
                  <a:close/>
                </a:path>
                <a:path w="469900" h="332739">
                  <a:moveTo>
                    <a:pt x="221361" y="0"/>
                  </a:moveTo>
                  <a:lnTo>
                    <a:pt x="221361" y="0"/>
                  </a:lnTo>
                </a:path>
                <a:path w="469900" h="332739">
                  <a:moveTo>
                    <a:pt x="469773" y="253936"/>
                  </a:moveTo>
                  <a:lnTo>
                    <a:pt x="469773" y="253936"/>
                  </a:lnTo>
                </a:path>
                <a:path w="469900" h="332739">
                  <a:moveTo>
                    <a:pt x="221361" y="127063"/>
                  </a:moveTo>
                  <a:lnTo>
                    <a:pt x="0" y="127063"/>
                  </a:lnTo>
                  <a:lnTo>
                    <a:pt x="0" y="332422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0359" y="2069210"/>
              <a:ext cx="24765" cy="38100"/>
            </a:xfrm>
            <a:custGeom>
              <a:avLst/>
              <a:gdLst/>
              <a:ahLst/>
              <a:cxnLst/>
              <a:rect l="l" t="t" r="r" b="b"/>
              <a:pathLst>
                <a:path w="24764" h="38100">
                  <a:moveTo>
                    <a:pt x="0" y="0"/>
                  </a:moveTo>
                  <a:lnTo>
                    <a:pt x="8572" y="38100"/>
                  </a:lnTo>
                  <a:lnTo>
                    <a:pt x="24574" y="2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62133" y="1869757"/>
              <a:ext cx="180340" cy="196850"/>
            </a:xfrm>
            <a:custGeom>
              <a:avLst/>
              <a:gdLst/>
              <a:ahLst/>
              <a:cxnLst/>
              <a:rect l="l" t="t" r="r" b="b"/>
              <a:pathLst>
                <a:path w="180339" h="196850">
                  <a:moveTo>
                    <a:pt x="0" y="0"/>
                  </a:moveTo>
                  <a:lnTo>
                    <a:pt x="180213" y="0"/>
                  </a:lnTo>
                  <a:lnTo>
                    <a:pt x="180213" y="196786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29773" y="2060828"/>
              <a:ext cx="24765" cy="38100"/>
            </a:xfrm>
            <a:custGeom>
              <a:avLst/>
              <a:gdLst/>
              <a:ahLst/>
              <a:cxnLst/>
              <a:rect l="l" t="t" r="r" b="b"/>
              <a:pathLst>
                <a:path w="24764" h="38100">
                  <a:moveTo>
                    <a:pt x="24765" y="0"/>
                  </a:moveTo>
                  <a:lnTo>
                    <a:pt x="0" y="2286"/>
                  </a:lnTo>
                  <a:lnTo>
                    <a:pt x="15811" y="38100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43555" y="2109977"/>
              <a:ext cx="470534" cy="332740"/>
            </a:xfrm>
            <a:custGeom>
              <a:avLst/>
              <a:gdLst/>
              <a:ahLst/>
              <a:cxnLst/>
              <a:rect l="l" t="t" r="r" b="b"/>
              <a:pathLst>
                <a:path w="470535" h="332739">
                  <a:moveTo>
                    <a:pt x="345567" y="0"/>
                  </a:moveTo>
                  <a:lnTo>
                    <a:pt x="469963" y="126873"/>
                  </a:lnTo>
                  <a:lnTo>
                    <a:pt x="345567" y="253936"/>
                  </a:lnTo>
                  <a:lnTo>
                    <a:pt x="221361" y="126873"/>
                  </a:lnTo>
                  <a:lnTo>
                    <a:pt x="345567" y="0"/>
                  </a:lnTo>
                  <a:close/>
                </a:path>
                <a:path w="470535" h="332739">
                  <a:moveTo>
                    <a:pt x="221361" y="0"/>
                  </a:moveTo>
                  <a:lnTo>
                    <a:pt x="221361" y="0"/>
                  </a:lnTo>
                </a:path>
                <a:path w="470535" h="332739">
                  <a:moveTo>
                    <a:pt x="469963" y="253936"/>
                  </a:moveTo>
                  <a:lnTo>
                    <a:pt x="469963" y="253936"/>
                  </a:lnTo>
                </a:path>
                <a:path w="470535" h="332739">
                  <a:moveTo>
                    <a:pt x="221361" y="126873"/>
                  </a:moveTo>
                  <a:lnTo>
                    <a:pt x="0" y="126873"/>
                  </a:lnTo>
                  <a:lnTo>
                    <a:pt x="0" y="332232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31553" y="2436304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0" y="0"/>
                  </a:moveTo>
                  <a:lnTo>
                    <a:pt x="8763" y="38290"/>
                  </a:lnTo>
                  <a:lnTo>
                    <a:pt x="24574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13328" y="2236850"/>
              <a:ext cx="180975" cy="197485"/>
            </a:xfrm>
            <a:custGeom>
              <a:avLst/>
              <a:gdLst/>
              <a:ahLst/>
              <a:cxnLst/>
              <a:rect l="l" t="t" r="r" b="b"/>
              <a:pathLst>
                <a:path w="180975" h="197485">
                  <a:moveTo>
                    <a:pt x="0" y="0"/>
                  </a:moveTo>
                  <a:lnTo>
                    <a:pt x="180403" y="0"/>
                  </a:lnTo>
                  <a:lnTo>
                    <a:pt x="180403" y="19697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80968" y="2428112"/>
              <a:ext cx="24765" cy="38100"/>
            </a:xfrm>
            <a:custGeom>
              <a:avLst/>
              <a:gdLst/>
              <a:ahLst/>
              <a:cxnLst/>
              <a:rect l="l" t="t" r="r" b="b"/>
              <a:pathLst>
                <a:path w="24764" h="38100">
                  <a:moveTo>
                    <a:pt x="24765" y="0"/>
                  </a:moveTo>
                  <a:lnTo>
                    <a:pt x="0" y="2286"/>
                  </a:lnTo>
                  <a:lnTo>
                    <a:pt x="15811" y="38100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2487" y="2072068"/>
              <a:ext cx="184022" cy="1731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9710" y="2088261"/>
              <a:ext cx="184022" cy="17316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610483" y="2469070"/>
              <a:ext cx="178435" cy="167640"/>
            </a:xfrm>
            <a:custGeom>
              <a:avLst/>
              <a:gdLst/>
              <a:ahLst/>
              <a:cxnLst/>
              <a:rect l="l" t="t" r="r" b="b"/>
              <a:pathLst>
                <a:path w="178435" h="167639">
                  <a:moveTo>
                    <a:pt x="27813" y="0"/>
                  </a:moveTo>
                  <a:lnTo>
                    <a:pt x="17600" y="2393"/>
                  </a:lnTo>
                  <a:lnTo>
                    <a:pt x="8691" y="8715"/>
                  </a:lnTo>
                  <a:lnTo>
                    <a:pt x="2390" y="17680"/>
                  </a:lnTo>
                  <a:lnTo>
                    <a:pt x="0" y="28003"/>
                  </a:lnTo>
                  <a:lnTo>
                    <a:pt x="0" y="139636"/>
                  </a:lnTo>
                  <a:lnTo>
                    <a:pt x="2390" y="149849"/>
                  </a:lnTo>
                  <a:lnTo>
                    <a:pt x="8691" y="158757"/>
                  </a:lnTo>
                  <a:lnTo>
                    <a:pt x="17600" y="165059"/>
                  </a:lnTo>
                  <a:lnTo>
                    <a:pt x="27813" y="167449"/>
                  </a:lnTo>
                  <a:lnTo>
                    <a:pt x="150304" y="167449"/>
                  </a:lnTo>
                  <a:lnTo>
                    <a:pt x="160517" y="165059"/>
                  </a:lnTo>
                  <a:lnTo>
                    <a:pt x="169425" y="158757"/>
                  </a:lnTo>
                  <a:lnTo>
                    <a:pt x="175727" y="149849"/>
                  </a:lnTo>
                  <a:lnTo>
                    <a:pt x="178117" y="139636"/>
                  </a:lnTo>
                  <a:lnTo>
                    <a:pt x="178117" y="28003"/>
                  </a:lnTo>
                  <a:lnTo>
                    <a:pt x="175727" y="17680"/>
                  </a:lnTo>
                  <a:lnTo>
                    <a:pt x="169425" y="8715"/>
                  </a:lnTo>
                  <a:lnTo>
                    <a:pt x="160517" y="2393"/>
                  </a:lnTo>
                  <a:lnTo>
                    <a:pt x="150304" y="0"/>
                  </a:lnTo>
                  <a:lnTo>
                    <a:pt x="27813" y="0"/>
                  </a:lnTo>
                  <a:close/>
                </a:path>
                <a:path w="178435" h="167639">
                  <a:moveTo>
                    <a:pt x="0" y="0"/>
                  </a:moveTo>
                  <a:lnTo>
                    <a:pt x="0" y="0"/>
                  </a:lnTo>
                </a:path>
                <a:path w="178435" h="167639">
                  <a:moveTo>
                    <a:pt x="178117" y="167449"/>
                  </a:moveTo>
                  <a:lnTo>
                    <a:pt x="178117" y="167449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8526" y="2099119"/>
              <a:ext cx="184022" cy="17316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989452" y="2112644"/>
              <a:ext cx="810260" cy="389255"/>
            </a:xfrm>
            <a:custGeom>
              <a:avLst/>
              <a:gdLst/>
              <a:ahLst/>
              <a:cxnLst/>
              <a:rect l="l" t="t" r="r" b="b"/>
              <a:pathLst>
                <a:path w="810260" h="389255">
                  <a:moveTo>
                    <a:pt x="810006" y="0"/>
                  </a:moveTo>
                  <a:lnTo>
                    <a:pt x="0" y="0"/>
                  </a:lnTo>
                  <a:lnTo>
                    <a:pt x="0" y="388810"/>
                  </a:lnTo>
                  <a:lnTo>
                    <a:pt x="405003" y="388810"/>
                  </a:lnTo>
                  <a:lnTo>
                    <a:pt x="810006" y="388810"/>
                  </a:lnTo>
                  <a:lnTo>
                    <a:pt x="810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89452" y="2112644"/>
              <a:ext cx="810260" cy="389255"/>
            </a:xfrm>
            <a:custGeom>
              <a:avLst/>
              <a:gdLst/>
              <a:ahLst/>
              <a:cxnLst/>
              <a:rect l="l" t="t" r="r" b="b"/>
              <a:pathLst>
                <a:path w="810260" h="389255">
                  <a:moveTo>
                    <a:pt x="405003" y="388810"/>
                  </a:moveTo>
                  <a:lnTo>
                    <a:pt x="0" y="388810"/>
                  </a:lnTo>
                  <a:lnTo>
                    <a:pt x="0" y="0"/>
                  </a:lnTo>
                  <a:lnTo>
                    <a:pt x="810006" y="0"/>
                  </a:lnTo>
                  <a:lnTo>
                    <a:pt x="810006" y="388810"/>
                  </a:lnTo>
                  <a:lnTo>
                    <a:pt x="405003" y="38881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32175" y="2258567"/>
              <a:ext cx="367665" cy="389255"/>
            </a:xfrm>
            <a:custGeom>
              <a:avLst/>
              <a:gdLst/>
              <a:ahLst/>
              <a:cxnLst/>
              <a:rect l="l" t="t" r="r" b="b"/>
              <a:pathLst>
                <a:path w="367664" h="389255">
                  <a:moveTo>
                    <a:pt x="367284" y="0"/>
                  </a:moveTo>
                  <a:lnTo>
                    <a:pt x="0" y="0"/>
                  </a:lnTo>
                  <a:lnTo>
                    <a:pt x="0" y="388810"/>
                  </a:lnTo>
                  <a:lnTo>
                    <a:pt x="183642" y="388810"/>
                  </a:lnTo>
                  <a:lnTo>
                    <a:pt x="367284" y="388810"/>
                  </a:lnTo>
                  <a:lnTo>
                    <a:pt x="3672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32175" y="2258567"/>
              <a:ext cx="367665" cy="389255"/>
            </a:xfrm>
            <a:custGeom>
              <a:avLst/>
              <a:gdLst/>
              <a:ahLst/>
              <a:cxnLst/>
              <a:rect l="l" t="t" r="r" b="b"/>
              <a:pathLst>
                <a:path w="367664" h="389255">
                  <a:moveTo>
                    <a:pt x="183642" y="388810"/>
                  </a:moveTo>
                  <a:lnTo>
                    <a:pt x="0" y="388810"/>
                  </a:lnTo>
                  <a:lnTo>
                    <a:pt x="0" y="0"/>
                  </a:lnTo>
                  <a:lnTo>
                    <a:pt x="367284" y="0"/>
                  </a:lnTo>
                  <a:lnTo>
                    <a:pt x="367284" y="388810"/>
                  </a:lnTo>
                  <a:lnTo>
                    <a:pt x="183642" y="38881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4443" y="2104453"/>
              <a:ext cx="183832" cy="173164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5" name="object 35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39" name="object 39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432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Shape/Size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135" dirty="0">
                <a:solidFill>
                  <a:srgbClr val="04064C"/>
                </a:solidFill>
                <a:latin typeface="Tahoma"/>
                <a:cs typeface="Tahoma"/>
              </a:rPr>
              <a:t>DT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76630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984326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152753"/>
            <a:ext cx="48018" cy="480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321193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6877" y="636272"/>
            <a:ext cx="2301240" cy="77152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95"/>
              </a:spcBef>
            </a:pPr>
            <a:r>
              <a:rPr sz="1000" spc="-10" dirty="0">
                <a:latin typeface="Tahoma"/>
                <a:cs typeface="Tahoma"/>
              </a:rPr>
              <a:t>What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should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size/shape</a:t>
            </a:r>
            <a:r>
              <a:rPr sz="1000" spc="1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40" dirty="0">
                <a:latin typeface="Tahoma"/>
                <a:cs typeface="Tahoma"/>
              </a:rPr>
              <a:t>DT?</a:t>
            </a:r>
            <a:endParaRPr sz="1000">
              <a:latin typeface="Tahoma"/>
              <a:cs typeface="Tahoma"/>
            </a:endParaRPr>
          </a:p>
          <a:p>
            <a:pPr marL="265430" marR="350520" algn="just">
              <a:lnSpc>
                <a:spcPct val="122800"/>
              </a:lnSpc>
              <a:spcBef>
                <a:spcPts val="195"/>
              </a:spcBef>
            </a:pPr>
            <a:r>
              <a:rPr sz="900" spc="-15" dirty="0">
                <a:latin typeface="Tahoma"/>
                <a:cs typeface="Tahoma"/>
              </a:rPr>
              <a:t>Number </a:t>
            </a:r>
            <a:r>
              <a:rPr sz="900" spc="-20" dirty="0">
                <a:latin typeface="Tahoma"/>
                <a:cs typeface="Tahoma"/>
              </a:rPr>
              <a:t>of </a:t>
            </a:r>
            <a:r>
              <a:rPr sz="900" spc="-15" dirty="0">
                <a:latin typeface="Tahoma"/>
                <a:cs typeface="Tahoma"/>
              </a:rPr>
              <a:t>internal </a:t>
            </a:r>
            <a:r>
              <a:rPr sz="900" spc="-30" dirty="0">
                <a:latin typeface="Tahoma"/>
                <a:cs typeface="Tahoma"/>
              </a:rPr>
              <a:t>and </a:t>
            </a:r>
            <a:r>
              <a:rPr sz="900" spc="-25" dirty="0">
                <a:latin typeface="Tahoma"/>
                <a:cs typeface="Tahoma"/>
              </a:rPr>
              <a:t>leaf </a:t>
            </a:r>
            <a:r>
              <a:rPr sz="900" spc="-35" dirty="0">
                <a:latin typeface="Tahoma"/>
                <a:cs typeface="Tahoma"/>
              </a:rPr>
              <a:t>nodes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Branching </a:t>
            </a:r>
            <a:r>
              <a:rPr sz="900" spc="-15" dirty="0">
                <a:latin typeface="Tahoma"/>
                <a:cs typeface="Tahoma"/>
              </a:rPr>
              <a:t>factor </a:t>
            </a:r>
            <a:r>
              <a:rPr sz="900" spc="-20" dirty="0">
                <a:latin typeface="Tahoma"/>
                <a:cs typeface="Tahoma"/>
              </a:rPr>
              <a:t>of </a:t>
            </a:r>
            <a:r>
              <a:rPr sz="900" spc="-15" dirty="0">
                <a:latin typeface="Tahoma"/>
                <a:cs typeface="Tahoma"/>
              </a:rPr>
              <a:t>internal </a:t>
            </a:r>
            <a:r>
              <a:rPr sz="900" spc="-35" dirty="0">
                <a:latin typeface="Tahoma"/>
                <a:cs typeface="Tahoma"/>
              </a:rPr>
              <a:t>nodes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Depth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tree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22487" y="1443418"/>
            <a:ext cx="2020570" cy="1199515"/>
            <a:chOff x="2122487" y="1443418"/>
            <a:chExt cx="2020570" cy="1199515"/>
          </a:xfrm>
        </p:grpSpPr>
        <p:sp>
          <p:nvSpPr>
            <p:cNvPr id="9" name="object 9"/>
            <p:cNvSpPr/>
            <p:nvPr/>
          </p:nvSpPr>
          <p:spPr>
            <a:xfrm>
              <a:off x="2425763" y="1446275"/>
              <a:ext cx="1309370" cy="537210"/>
            </a:xfrm>
            <a:custGeom>
              <a:avLst/>
              <a:gdLst/>
              <a:ahLst/>
              <a:cxnLst/>
              <a:rect l="l" t="t" r="r" b="b"/>
              <a:pathLst>
                <a:path w="1309370" h="537210">
                  <a:moveTo>
                    <a:pt x="124206" y="283464"/>
                  </a:moveTo>
                  <a:lnTo>
                    <a:pt x="248412" y="410337"/>
                  </a:lnTo>
                  <a:lnTo>
                    <a:pt x="124206" y="537210"/>
                  </a:lnTo>
                  <a:lnTo>
                    <a:pt x="0" y="410337"/>
                  </a:lnTo>
                  <a:lnTo>
                    <a:pt x="124206" y="283464"/>
                  </a:lnTo>
                  <a:close/>
                </a:path>
                <a:path w="1309370" h="537210">
                  <a:moveTo>
                    <a:pt x="0" y="283464"/>
                  </a:moveTo>
                  <a:lnTo>
                    <a:pt x="0" y="283464"/>
                  </a:lnTo>
                </a:path>
                <a:path w="1309370" h="537210">
                  <a:moveTo>
                    <a:pt x="248412" y="537210"/>
                  </a:moveTo>
                  <a:lnTo>
                    <a:pt x="248412" y="537210"/>
                  </a:lnTo>
                </a:path>
                <a:path w="1309370" h="537210">
                  <a:moveTo>
                    <a:pt x="687895" y="0"/>
                  </a:moveTo>
                  <a:lnTo>
                    <a:pt x="812101" y="126873"/>
                  </a:lnTo>
                  <a:lnTo>
                    <a:pt x="687895" y="253746"/>
                  </a:lnTo>
                  <a:lnTo>
                    <a:pt x="563689" y="126873"/>
                  </a:lnTo>
                  <a:lnTo>
                    <a:pt x="687895" y="0"/>
                  </a:lnTo>
                  <a:close/>
                </a:path>
                <a:path w="1309370" h="537210">
                  <a:moveTo>
                    <a:pt x="563689" y="0"/>
                  </a:moveTo>
                  <a:lnTo>
                    <a:pt x="563689" y="0"/>
                  </a:lnTo>
                </a:path>
                <a:path w="1309370" h="537210">
                  <a:moveTo>
                    <a:pt x="812101" y="253746"/>
                  </a:moveTo>
                  <a:lnTo>
                    <a:pt x="812101" y="253746"/>
                  </a:lnTo>
                </a:path>
                <a:path w="1309370" h="537210">
                  <a:moveTo>
                    <a:pt x="812101" y="126873"/>
                  </a:moveTo>
                  <a:lnTo>
                    <a:pt x="1308925" y="126873"/>
                  </a:lnTo>
                  <a:lnTo>
                    <a:pt x="1308925" y="258699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2306" y="1703450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9969" y="1573148"/>
              <a:ext cx="440055" cy="121285"/>
            </a:xfrm>
            <a:custGeom>
              <a:avLst/>
              <a:gdLst/>
              <a:ahLst/>
              <a:cxnLst/>
              <a:rect l="l" t="t" r="r" b="b"/>
              <a:pathLst>
                <a:path w="440055" h="121285">
                  <a:moveTo>
                    <a:pt x="439483" y="0"/>
                  </a:moveTo>
                  <a:lnTo>
                    <a:pt x="0" y="0"/>
                  </a:lnTo>
                  <a:lnTo>
                    <a:pt x="0" y="12096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7587" y="1692592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14499" y="1856612"/>
              <a:ext cx="211454" cy="180975"/>
            </a:xfrm>
            <a:custGeom>
              <a:avLst/>
              <a:gdLst/>
              <a:ahLst/>
              <a:cxnLst/>
              <a:rect l="l" t="t" r="r" b="b"/>
              <a:pathLst>
                <a:path w="211455" h="180975">
                  <a:moveTo>
                    <a:pt x="211264" y="0"/>
                  </a:moveTo>
                  <a:lnTo>
                    <a:pt x="0" y="0"/>
                  </a:lnTo>
                  <a:lnTo>
                    <a:pt x="0" y="180594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02116" y="2035492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4175" y="1856612"/>
              <a:ext cx="180340" cy="197485"/>
            </a:xfrm>
            <a:custGeom>
              <a:avLst/>
              <a:gdLst/>
              <a:ahLst/>
              <a:cxnLst/>
              <a:rect l="l" t="t" r="r" b="b"/>
              <a:pathLst>
                <a:path w="180339" h="197485">
                  <a:moveTo>
                    <a:pt x="0" y="0"/>
                  </a:moveTo>
                  <a:lnTo>
                    <a:pt x="180213" y="0"/>
                  </a:lnTo>
                  <a:lnTo>
                    <a:pt x="180213" y="19697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1815" y="2047684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4574" y="0"/>
                  </a:moveTo>
                  <a:lnTo>
                    <a:pt x="0" y="2286"/>
                  </a:lnTo>
                  <a:lnTo>
                    <a:pt x="15811" y="38290"/>
                  </a:lnTo>
                  <a:lnTo>
                    <a:pt x="245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92360" y="1740407"/>
              <a:ext cx="469900" cy="332740"/>
            </a:xfrm>
            <a:custGeom>
              <a:avLst/>
              <a:gdLst/>
              <a:ahLst/>
              <a:cxnLst/>
              <a:rect l="l" t="t" r="r" b="b"/>
              <a:pathLst>
                <a:path w="469900" h="332739">
                  <a:moveTo>
                    <a:pt x="345567" y="0"/>
                  </a:moveTo>
                  <a:lnTo>
                    <a:pt x="469773" y="127063"/>
                  </a:lnTo>
                  <a:lnTo>
                    <a:pt x="345567" y="253936"/>
                  </a:lnTo>
                  <a:lnTo>
                    <a:pt x="221361" y="127063"/>
                  </a:lnTo>
                  <a:lnTo>
                    <a:pt x="345567" y="0"/>
                  </a:lnTo>
                  <a:close/>
                </a:path>
                <a:path w="469900" h="332739">
                  <a:moveTo>
                    <a:pt x="221361" y="0"/>
                  </a:moveTo>
                  <a:lnTo>
                    <a:pt x="221361" y="0"/>
                  </a:lnTo>
                </a:path>
                <a:path w="469900" h="332739">
                  <a:moveTo>
                    <a:pt x="469773" y="253936"/>
                  </a:moveTo>
                  <a:lnTo>
                    <a:pt x="469773" y="253936"/>
                  </a:lnTo>
                </a:path>
                <a:path w="469900" h="332739">
                  <a:moveTo>
                    <a:pt x="221361" y="127063"/>
                  </a:moveTo>
                  <a:lnTo>
                    <a:pt x="0" y="127063"/>
                  </a:lnTo>
                  <a:lnTo>
                    <a:pt x="0" y="332422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0359" y="2066924"/>
              <a:ext cx="24765" cy="38100"/>
            </a:xfrm>
            <a:custGeom>
              <a:avLst/>
              <a:gdLst/>
              <a:ahLst/>
              <a:cxnLst/>
              <a:rect l="l" t="t" r="r" b="b"/>
              <a:pathLst>
                <a:path w="24764" h="38100">
                  <a:moveTo>
                    <a:pt x="0" y="0"/>
                  </a:moveTo>
                  <a:lnTo>
                    <a:pt x="8572" y="38100"/>
                  </a:lnTo>
                  <a:lnTo>
                    <a:pt x="24574" y="2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62133" y="1867471"/>
              <a:ext cx="180340" cy="196850"/>
            </a:xfrm>
            <a:custGeom>
              <a:avLst/>
              <a:gdLst/>
              <a:ahLst/>
              <a:cxnLst/>
              <a:rect l="l" t="t" r="r" b="b"/>
              <a:pathLst>
                <a:path w="180339" h="196850">
                  <a:moveTo>
                    <a:pt x="0" y="0"/>
                  </a:moveTo>
                  <a:lnTo>
                    <a:pt x="180213" y="0"/>
                  </a:lnTo>
                  <a:lnTo>
                    <a:pt x="180213" y="196786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29773" y="2058542"/>
              <a:ext cx="24765" cy="38100"/>
            </a:xfrm>
            <a:custGeom>
              <a:avLst/>
              <a:gdLst/>
              <a:ahLst/>
              <a:cxnLst/>
              <a:rect l="l" t="t" r="r" b="b"/>
              <a:pathLst>
                <a:path w="24764" h="38100">
                  <a:moveTo>
                    <a:pt x="24765" y="0"/>
                  </a:moveTo>
                  <a:lnTo>
                    <a:pt x="0" y="2286"/>
                  </a:lnTo>
                  <a:lnTo>
                    <a:pt x="15811" y="38100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43555" y="2107691"/>
              <a:ext cx="470534" cy="332740"/>
            </a:xfrm>
            <a:custGeom>
              <a:avLst/>
              <a:gdLst/>
              <a:ahLst/>
              <a:cxnLst/>
              <a:rect l="l" t="t" r="r" b="b"/>
              <a:pathLst>
                <a:path w="470535" h="332739">
                  <a:moveTo>
                    <a:pt x="345567" y="0"/>
                  </a:moveTo>
                  <a:lnTo>
                    <a:pt x="469963" y="126873"/>
                  </a:lnTo>
                  <a:lnTo>
                    <a:pt x="345567" y="253936"/>
                  </a:lnTo>
                  <a:lnTo>
                    <a:pt x="221361" y="126873"/>
                  </a:lnTo>
                  <a:lnTo>
                    <a:pt x="345567" y="0"/>
                  </a:lnTo>
                  <a:close/>
                </a:path>
                <a:path w="470535" h="332739">
                  <a:moveTo>
                    <a:pt x="221361" y="0"/>
                  </a:moveTo>
                  <a:lnTo>
                    <a:pt x="221361" y="0"/>
                  </a:lnTo>
                </a:path>
                <a:path w="470535" h="332739">
                  <a:moveTo>
                    <a:pt x="469963" y="253936"/>
                  </a:moveTo>
                  <a:lnTo>
                    <a:pt x="469963" y="253936"/>
                  </a:lnTo>
                </a:path>
                <a:path w="470535" h="332739">
                  <a:moveTo>
                    <a:pt x="221361" y="126873"/>
                  </a:moveTo>
                  <a:lnTo>
                    <a:pt x="0" y="126873"/>
                  </a:lnTo>
                  <a:lnTo>
                    <a:pt x="0" y="332232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31553" y="2434018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0" y="0"/>
                  </a:moveTo>
                  <a:lnTo>
                    <a:pt x="8763" y="38290"/>
                  </a:lnTo>
                  <a:lnTo>
                    <a:pt x="24574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13328" y="2234564"/>
              <a:ext cx="180975" cy="197485"/>
            </a:xfrm>
            <a:custGeom>
              <a:avLst/>
              <a:gdLst/>
              <a:ahLst/>
              <a:cxnLst/>
              <a:rect l="l" t="t" r="r" b="b"/>
              <a:pathLst>
                <a:path w="180975" h="197485">
                  <a:moveTo>
                    <a:pt x="0" y="0"/>
                  </a:moveTo>
                  <a:lnTo>
                    <a:pt x="180403" y="0"/>
                  </a:lnTo>
                  <a:lnTo>
                    <a:pt x="180403" y="19697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80968" y="2425826"/>
              <a:ext cx="24765" cy="38100"/>
            </a:xfrm>
            <a:custGeom>
              <a:avLst/>
              <a:gdLst/>
              <a:ahLst/>
              <a:cxnLst/>
              <a:rect l="l" t="t" r="r" b="b"/>
              <a:pathLst>
                <a:path w="24764" h="38100">
                  <a:moveTo>
                    <a:pt x="24765" y="0"/>
                  </a:moveTo>
                  <a:lnTo>
                    <a:pt x="0" y="2286"/>
                  </a:lnTo>
                  <a:lnTo>
                    <a:pt x="15811" y="38100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2487" y="2069782"/>
              <a:ext cx="184022" cy="1731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9710" y="2085975"/>
              <a:ext cx="184022" cy="17316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543" y="2466784"/>
              <a:ext cx="837565" cy="173355"/>
            </a:xfrm>
            <a:custGeom>
              <a:avLst/>
              <a:gdLst/>
              <a:ahLst/>
              <a:cxnLst/>
              <a:rect l="l" t="t" r="r" b="b"/>
              <a:pathLst>
                <a:path w="837564" h="173355">
                  <a:moveTo>
                    <a:pt x="28003" y="5524"/>
                  </a:moveTo>
                  <a:lnTo>
                    <a:pt x="17680" y="7914"/>
                  </a:lnTo>
                  <a:lnTo>
                    <a:pt x="8715" y="14216"/>
                  </a:lnTo>
                  <a:lnTo>
                    <a:pt x="2393" y="23124"/>
                  </a:lnTo>
                  <a:lnTo>
                    <a:pt x="0" y="33337"/>
                  </a:lnTo>
                  <a:lnTo>
                    <a:pt x="0" y="144970"/>
                  </a:lnTo>
                  <a:lnTo>
                    <a:pt x="2393" y="155212"/>
                  </a:lnTo>
                  <a:lnTo>
                    <a:pt x="8715" y="164187"/>
                  </a:lnTo>
                  <a:lnTo>
                    <a:pt x="17680" y="170554"/>
                  </a:lnTo>
                  <a:lnTo>
                    <a:pt x="28003" y="172974"/>
                  </a:lnTo>
                  <a:lnTo>
                    <a:pt x="150495" y="172974"/>
                  </a:lnTo>
                  <a:lnTo>
                    <a:pt x="160707" y="170554"/>
                  </a:lnTo>
                  <a:lnTo>
                    <a:pt x="169616" y="164187"/>
                  </a:lnTo>
                  <a:lnTo>
                    <a:pt x="175917" y="155212"/>
                  </a:lnTo>
                  <a:lnTo>
                    <a:pt x="178308" y="144970"/>
                  </a:lnTo>
                  <a:lnTo>
                    <a:pt x="178308" y="33337"/>
                  </a:lnTo>
                  <a:lnTo>
                    <a:pt x="175917" y="23124"/>
                  </a:lnTo>
                  <a:lnTo>
                    <a:pt x="169616" y="14216"/>
                  </a:lnTo>
                  <a:lnTo>
                    <a:pt x="160707" y="7914"/>
                  </a:lnTo>
                  <a:lnTo>
                    <a:pt x="150495" y="5524"/>
                  </a:lnTo>
                  <a:lnTo>
                    <a:pt x="28003" y="5524"/>
                  </a:lnTo>
                  <a:close/>
                </a:path>
                <a:path w="837564" h="173355">
                  <a:moveTo>
                    <a:pt x="0" y="5524"/>
                  </a:moveTo>
                  <a:lnTo>
                    <a:pt x="0" y="5524"/>
                  </a:lnTo>
                </a:path>
                <a:path w="837564" h="173355">
                  <a:moveTo>
                    <a:pt x="178308" y="172974"/>
                  </a:moveTo>
                  <a:lnTo>
                    <a:pt x="178308" y="172974"/>
                  </a:lnTo>
                </a:path>
                <a:path w="837564" h="173355">
                  <a:moveTo>
                    <a:pt x="686752" y="0"/>
                  </a:moveTo>
                  <a:lnTo>
                    <a:pt x="676539" y="2393"/>
                  </a:lnTo>
                  <a:lnTo>
                    <a:pt x="667631" y="8715"/>
                  </a:lnTo>
                  <a:lnTo>
                    <a:pt x="661329" y="17680"/>
                  </a:lnTo>
                  <a:lnTo>
                    <a:pt x="658939" y="28003"/>
                  </a:lnTo>
                  <a:lnTo>
                    <a:pt x="658939" y="139636"/>
                  </a:lnTo>
                  <a:lnTo>
                    <a:pt x="661329" y="149849"/>
                  </a:lnTo>
                  <a:lnTo>
                    <a:pt x="667631" y="158757"/>
                  </a:lnTo>
                  <a:lnTo>
                    <a:pt x="676539" y="165059"/>
                  </a:lnTo>
                  <a:lnTo>
                    <a:pt x="686752" y="167449"/>
                  </a:lnTo>
                  <a:lnTo>
                    <a:pt x="809244" y="167449"/>
                  </a:lnTo>
                  <a:lnTo>
                    <a:pt x="819456" y="165059"/>
                  </a:lnTo>
                  <a:lnTo>
                    <a:pt x="828365" y="158757"/>
                  </a:lnTo>
                  <a:lnTo>
                    <a:pt x="834666" y="149849"/>
                  </a:lnTo>
                  <a:lnTo>
                    <a:pt x="837057" y="139636"/>
                  </a:lnTo>
                  <a:lnTo>
                    <a:pt x="837057" y="28003"/>
                  </a:lnTo>
                  <a:lnTo>
                    <a:pt x="834666" y="17680"/>
                  </a:lnTo>
                  <a:lnTo>
                    <a:pt x="828365" y="8715"/>
                  </a:lnTo>
                  <a:lnTo>
                    <a:pt x="819456" y="2393"/>
                  </a:lnTo>
                  <a:lnTo>
                    <a:pt x="809244" y="0"/>
                  </a:lnTo>
                  <a:lnTo>
                    <a:pt x="686752" y="0"/>
                  </a:lnTo>
                  <a:close/>
                </a:path>
                <a:path w="837564" h="173355">
                  <a:moveTo>
                    <a:pt x="658939" y="0"/>
                  </a:moveTo>
                  <a:lnTo>
                    <a:pt x="658939" y="0"/>
                  </a:lnTo>
                </a:path>
                <a:path w="837564" h="173355">
                  <a:moveTo>
                    <a:pt x="837057" y="167449"/>
                  </a:moveTo>
                  <a:lnTo>
                    <a:pt x="837057" y="167449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8526" y="2096833"/>
              <a:ext cx="184022" cy="173164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0" name="object 3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34" name="object 34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4321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Shape/Size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of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135" dirty="0">
                <a:solidFill>
                  <a:srgbClr val="04064C"/>
                </a:solidFill>
                <a:latin typeface="Tahoma"/>
                <a:cs typeface="Tahoma"/>
              </a:rPr>
              <a:t>DT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76630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984326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1152753"/>
            <a:ext cx="48018" cy="480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321193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6877" y="636272"/>
            <a:ext cx="2301240" cy="77152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95"/>
              </a:spcBef>
            </a:pPr>
            <a:r>
              <a:rPr sz="1000" spc="-10" dirty="0">
                <a:latin typeface="Tahoma"/>
                <a:cs typeface="Tahoma"/>
              </a:rPr>
              <a:t>What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should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size/shape</a:t>
            </a:r>
            <a:r>
              <a:rPr sz="1000" spc="1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40" dirty="0">
                <a:latin typeface="Tahoma"/>
                <a:cs typeface="Tahoma"/>
              </a:rPr>
              <a:t>DT?</a:t>
            </a:r>
            <a:endParaRPr sz="1000">
              <a:latin typeface="Tahoma"/>
              <a:cs typeface="Tahoma"/>
            </a:endParaRPr>
          </a:p>
          <a:p>
            <a:pPr marL="265430" marR="350520" algn="just">
              <a:lnSpc>
                <a:spcPct val="122800"/>
              </a:lnSpc>
              <a:spcBef>
                <a:spcPts val="195"/>
              </a:spcBef>
            </a:pPr>
            <a:r>
              <a:rPr sz="900" spc="-15" dirty="0">
                <a:latin typeface="Tahoma"/>
                <a:cs typeface="Tahoma"/>
              </a:rPr>
              <a:t>Number </a:t>
            </a:r>
            <a:r>
              <a:rPr sz="900" spc="-20" dirty="0">
                <a:latin typeface="Tahoma"/>
                <a:cs typeface="Tahoma"/>
              </a:rPr>
              <a:t>of </a:t>
            </a:r>
            <a:r>
              <a:rPr sz="900" spc="-15" dirty="0">
                <a:latin typeface="Tahoma"/>
                <a:cs typeface="Tahoma"/>
              </a:rPr>
              <a:t>internal </a:t>
            </a:r>
            <a:r>
              <a:rPr sz="900" spc="-30" dirty="0">
                <a:latin typeface="Tahoma"/>
                <a:cs typeface="Tahoma"/>
              </a:rPr>
              <a:t>and </a:t>
            </a:r>
            <a:r>
              <a:rPr sz="900" spc="-25" dirty="0">
                <a:latin typeface="Tahoma"/>
                <a:cs typeface="Tahoma"/>
              </a:rPr>
              <a:t>leaf </a:t>
            </a:r>
            <a:r>
              <a:rPr sz="900" spc="-35" dirty="0">
                <a:latin typeface="Tahoma"/>
                <a:cs typeface="Tahoma"/>
              </a:rPr>
              <a:t>nodes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Branching </a:t>
            </a:r>
            <a:r>
              <a:rPr sz="900" spc="-15" dirty="0">
                <a:latin typeface="Tahoma"/>
                <a:cs typeface="Tahoma"/>
              </a:rPr>
              <a:t>factor </a:t>
            </a:r>
            <a:r>
              <a:rPr sz="900" spc="-20" dirty="0">
                <a:latin typeface="Tahoma"/>
                <a:cs typeface="Tahoma"/>
              </a:rPr>
              <a:t>of </a:t>
            </a:r>
            <a:r>
              <a:rPr sz="900" spc="-15" dirty="0">
                <a:latin typeface="Tahoma"/>
                <a:cs typeface="Tahoma"/>
              </a:rPr>
              <a:t>internal </a:t>
            </a:r>
            <a:r>
              <a:rPr sz="900" spc="-35" dirty="0">
                <a:latin typeface="Tahoma"/>
                <a:cs typeface="Tahoma"/>
              </a:rPr>
              <a:t>nodes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Depth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tree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22487" y="1443418"/>
            <a:ext cx="2020570" cy="1199515"/>
            <a:chOff x="2122487" y="1443418"/>
            <a:chExt cx="2020570" cy="1199515"/>
          </a:xfrm>
        </p:grpSpPr>
        <p:sp>
          <p:nvSpPr>
            <p:cNvPr id="9" name="object 9"/>
            <p:cNvSpPr/>
            <p:nvPr/>
          </p:nvSpPr>
          <p:spPr>
            <a:xfrm>
              <a:off x="2425763" y="1446275"/>
              <a:ext cx="1309370" cy="537210"/>
            </a:xfrm>
            <a:custGeom>
              <a:avLst/>
              <a:gdLst/>
              <a:ahLst/>
              <a:cxnLst/>
              <a:rect l="l" t="t" r="r" b="b"/>
              <a:pathLst>
                <a:path w="1309370" h="537210">
                  <a:moveTo>
                    <a:pt x="124206" y="283464"/>
                  </a:moveTo>
                  <a:lnTo>
                    <a:pt x="248412" y="410337"/>
                  </a:lnTo>
                  <a:lnTo>
                    <a:pt x="124206" y="537210"/>
                  </a:lnTo>
                  <a:lnTo>
                    <a:pt x="0" y="410337"/>
                  </a:lnTo>
                  <a:lnTo>
                    <a:pt x="124206" y="283464"/>
                  </a:lnTo>
                  <a:close/>
                </a:path>
                <a:path w="1309370" h="537210">
                  <a:moveTo>
                    <a:pt x="0" y="283464"/>
                  </a:moveTo>
                  <a:lnTo>
                    <a:pt x="0" y="283464"/>
                  </a:lnTo>
                </a:path>
                <a:path w="1309370" h="537210">
                  <a:moveTo>
                    <a:pt x="248412" y="537210"/>
                  </a:moveTo>
                  <a:lnTo>
                    <a:pt x="248412" y="537210"/>
                  </a:lnTo>
                </a:path>
                <a:path w="1309370" h="537210">
                  <a:moveTo>
                    <a:pt x="687895" y="0"/>
                  </a:moveTo>
                  <a:lnTo>
                    <a:pt x="812101" y="126873"/>
                  </a:lnTo>
                  <a:lnTo>
                    <a:pt x="687895" y="253746"/>
                  </a:lnTo>
                  <a:lnTo>
                    <a:pt x="563689" y="126873"/>
                  </a:lnTo>
                  <a:lnTo>
                    <a:pt x="687895" y="0"/>
                  </a:lnTo>
                  <a:close/>
                </a:path>
                <a:path w="1309370" h="537210">
                  <a:moveTo>
                    <a:pt x="563689" y="0"/>
                  </a:moveTo>
                  <a:lnTo>
                    <a:pt x="563689" y="0"/>
                  </a:lnTo>
                </a:path>
                <a:path w="1309370" h="537210">
                  <a:moveTo>
                    <a:pt x="812101" y="253746"/>
                  </a:moveTo>
                  <a:lnTo>
                    <a:pt x="812101" y="253746"/>
                  </a:lnTo>
                </a:path>
                <a:path w="1309370" h="537210">
                  <a:moveTo>
                    <a:pt x="812101" y="126873"/>
                  </a:moveTo>
                  <a:lnTo>
                    <a:pt x="1308925" y="126873"/>
                  </a:lnTo>
                  <a:lnTo>
                    <a:pt x="1308925" y="258699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2306" y="1703450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9969" y="1573148"/>
              <a:ext cx="440055" cy="121285"/>
            </a:xfrm>
            <a:custGeom>
              <a:avLst/>
              <a:gdLst/>
              <a:ahLst/>
              <a:cxnLst/>
              <a:rect l="l" t="t" r="r" b="b"/>
              <a:pathLst>
                <a:path w="440055" h="121285">
                  <a:moveTo>
                    <a:pt x="439483" y="0"/>
                  </a:moveTo>
                  <a:lnTo>
                    <a:pt x="0" y="0"/>
                  </a:lnTo>
                  <a:lnTo>
                    <a:pt x="0" y="12096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7587" y="1692592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14499" y="1856612"/>
              <a:ext cx="211454" cy="180975"/>
            </a:xfrm>
            <a:custGeom>
              <a:avLst/>
              <a:gdLst/>
              <a:ahLst/>
              <a:cxnLst/>
              <a:rect l="l" t="t" r="r" b="b"/>
              <a:pathLst>
                <a:path w="211455" h="180975">
                  <a:moveTo>
                    <a:pt x="211264" y="0"/>
                  </a:moveTo>
                  <a:lnTo>
                    <a:pt x="0" y="0"/>
                  </a:lnTo>
                  <a:lnTo>
                    <a:pt x="0" y="180594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02116" y="2035492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4175" y="1856612"/>
              <a:ext cx="180340" cy="197485"/>
            </a:xfrm>
            <a:custGeom>
              <a:avLst/>
              <a:gdLst/>
              <a:ahLst/>
              <a:cxnLst/>
              <a:rect l="l" t="t" r="r" b="b"/>
              <a:pathLst>
                <a:path w="180339" h="197485">
                  <a:moveTo>
                    <a:pt x="0" y="0"/>
                  </a:moveTo>
                  <a:lnTo>
                    <a:pt x="180213" y="0"/>
                  </a:lnTo>
                  <a:lnTo>
                    <a:pt x="180213" y="19697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1815" y="2047684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4574" y="0"/>
                  </a:moveTo>
                  <a:lnTo>
                    <a:pt x="0" y="2286"/>
                  </a:lnTo>
                  <a:lnTo>
                    <a:pt x="15811" y="38290"/>
                  </a:lnTo>
                  <a:lnTo>
                    <a:pt x="245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92360" y="1740407"/>
              <a:ext cx="469900" cy="332740"/>
            </a:xfrm>
            <a:custGeom>
              <a:avLst/>
              <a:gdLst/>
              <a:ahLst/>
              <a:cxnLst/>
              <a:rect l="l" t="t" r="r" b="b"/>
              <a:pathLst>
                <a:path w="469900" h="332739">
                  <a:moveTo>
                    <a:pt x="345567" y="0"/>
                  </a:moveTo>
                  <a:lnTo>
                    <a:pt x="469773" y="127063"/>
                  </a:lnTo>
                  <a:lnTo>
                    <a:pt x="345567" y="253936"/>
                  </a:lnTo>
                  <a:lnTo>
                    <a:pt x="221361" y="127063"/>
                  </a:lnTo>
                  <a:lnTo>
                    <a:pt x="345567" y="0"/>
                  </a:lnTo>
                  <a:close/>
                </a:path>
                <a:path w="469900" h="332739">
                  <a:moveTo>
                    <a:pt x="221361" y="0"/>
                  </a:moveTo>
                  <a:lnTo>
                    <a:pt x="221361" y="0"/>
                  </a:lnTo>
                </a:path>
                <a:path w="469900" h="332739">
                  <a:moveTo>
                    <a:pt x="469773" y="253936"/>
                  </a:moveTo>
                  <a:lnTo>
                    <a:pt x="469773" y="253936"/>
                  </a:lnTo>
                </a:path>
                <a:path w="469900" h="332739">
                  <a:moveTo>
                    <a:pt x="221361" y="127063"/>
                  </a:moveTo>
                  <a:lnTo>
                    <a:pt x="0" y="127063"/>
                  </a:lnTo>
                  <a:lnTo>
                    <a:pt x="0" y="332422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0359" y="2066924"/>
              <a:ext cx="24765" cy="38100"/>
            </a:xfrm>
            <a:custGeom>
              <a:avLst/>
              <a:gdLst/>
              <a:ahLst/>
              <a:cxnLst/>
              <a:rect l="l" t="t" r="r" b="b"/>
              <a:pathLst>
                <a:path w="24764" h="38100">
                  <a:moveTo>
                    <a:pt x="0" y="0"/>
                  </a:moveTo>
                  <a:lnTo>
                    <a:pt x="8572" y="38100"/>
                  </a:lnTo>
                  <a:lnTo>
                    <a:pt x="24574" y="2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62133" y="1867471"/>
              <a:ext cx="180340" cy="196850"/>
            </a:xfrm>
            <a:custGeom>
              <a:avLst/>
              <a:gdLst/>
              <a:ahLst/>
              <a:cxnLst/>
              <a:rect l="l" t="t" r="r" b="b"/>
              <a:pathLst>
                <a:path w="180339" h="196850">
                  <a:moveTo>
                    <a:pt x="0" y="0"/>
                  </a:moveTo>
                  <a:lnTo>
                    <a:pt x="180213" y="0"/>
                  </a:lnTo>
                  <a:lnTo>
                    <a:pt x="180213" y="196786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29773" y="2058542"/>
              <a:ext cx="24765" cy="38100"/>
            </a:xfrm>
            <a:custGeom>
              <a:avLst/>
              <a:gdLst/>
              <a:ahLst/>
              <a:cxnLst/>
              <a:rect l="l" t="t" r="r" b="b"/>
              <a:pathLst>
                <a:path w="24764" h="38100">
                  <a:moveTo>
                    <a:pt x="24765" y="0"/>
                  </a:moveTo>
                  <a:lnTo>
                    <a:pt x="0" y="2286"/>
                  </a:lnTo>
                  <a:lnTo>
                    <a:pt x="15811" y="38100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43555" y="2107691"/>
              <a:ext cx="470534" cy="332740"/>
            </a:xfrm>
            <a:custGeom>
              <a:avLst/>
              <a:gdLst/>
              <a:ahLst/>
              <a:cxnLst/>
              <a:rect l="l" t="t" r="r" b="b"/>
              <a:pathLst>
                <a:path w="470535" h="332739">
                  <a:moveTo>
                    <a:pt x="345567" y="0"/>
                  </a:moveTo>
                  <a:lnTo>
                    <a:pt x="469963" y="126873"/>
                  </a:lnTo>
                  <a:lnTo>
                    <a:pt x="345567" y="253936"/>
                  </a:lnTo>
                  <a:lnTo>
                    <a:pt x="221361" y="126873"/>
                  </a:lnTo>
                  <a:lnTo>
                    <a:pt x="345567" y="0"/>
                  </a:lnTo>
                  <a:close/>
                </a:path>
                <a:path w="470535" h="332739">
                  <a:moveTo>
                    <a:pt x="221361" y="0"/>
                  </a:moveTo>
                  <a:lnTo>
                    <a:pt x="221361" y="0"/>
                  </a:lnTo>
                </a:path>
                <a:path w="470535" h="332739">
                  <a:moveTo>
                    <a:pt x="469963" y="253936"/>
                  </a:moveTo>
                  <a:lnTo>
                    <a:pt x="469963" y="253936"/>
                  </a:lnTo>
                </a:path>
                <a:path w="470535" h="332739">
                  <a:moveTo>
                    <a:pt x="221361" y="126873"/>
                  </a:moveTo>
                  <a:lnTo>
                    <a:pt x="0" y="126873"/>
                  </a:lnTo>
                  <a:lnTo>
                    <a:pt x="0" y="332232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31553" y="2434018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0" y="0"/>
                  </a:moveTo>
                  <a:lnTo>
                    <a:pt x="8763" y="38290"/>
                  </a:lnTo>
                  <a:lnTo>
                    <a:pt x="24574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13328" y="2234564"/>
              <a:ext cx="180975" cy="197485"/>
            </a:xfrm>
            <a:custGeom>
              <a:avLst/>
              <a:gdLst/>
              <a:ahLst/>
              <a:cxnLst/>
              <a:rect l="l" t="t" r="r" b="b"/>
              <a:pathLst>
                <a:path w="180975" h="197485">
                  <a:moveTo>
                    <a:pt x="0" y="0"/>
                  </a:moveTo>
                  <a:lnTo>
                    <a:pt x="180403" y="0"/>
                  </a:lnTo>
                  <a:lnTo>
                    <a:pt x="180403" y="19697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80968" y="2425826"/>
              <a:ext cx="24765" cy="38100"/>
            </a:xfrm>
            <a:custGeom>
              <a:avLst/>
              <a:gdLst/>
              <a:ahLst/>
              <a:cxnLst/>
              <a:rect l="l" t="t" r="r" b="b"/>
              <a:pathLst>
                <a:path w="24764" h="38100">
                  <a:moveTo>
                    <a:pt x="24765" y="0"/>
                  </a:moveTo>
                  <a:lnTo>
                    <a:pt x="0" y="2286"/>
                  </a:lnTo>
                  <a:lnTo>
                    <a:pt x="15811" y="38100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2487" y="2069782"/>
              <a:ext cx="184022" cy="1731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9710" y="2085975"/>
              <a:ext cx="184022" cy="17316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543" y="2466784"/>
              <a:ext cx="837565" cy="173355"/>
            </a:xfrm>
            <a:custGeom>
              <a:avLst/>
              <a:gdLst/>
              <a:ahLst/>
              <a:cxnLst/>
              <a:rect l="l" t="t" r="r" b="b"/>
              <a:pathLst>
                <a:path w="837564" h="173355">
                  <a:moveTo>
                    <a:pt x="28003" y="5524"/>
                  </a:moveTo>
                  <a:lnTo>
                    <a:pt x="17680" y="7914"/>
                  </a:lnTo>
                  <a:lnTo>
                    <a:pt x="8715" y="14216"/>
                  </a:lnTo>
                  <a:lnTo>
                    <a:pt x="2393" y="23124"/>
                  </a:lnTo>
                  <a:lnTo>
                    <a:pt x="0" y="33337"/>
                  </a:lnTo>
                  <a:lnTo>
                    <a:pt x="0" y="144970"/>
                  </a:lnTo>
                  <a:lnTo>
                    <a:pt x="2393" y="155212"/>
                  </a:lnTo>
                  <a:lnTo>
                    <a:pt x="8715" y="164187"/>
                  </a:lnTo>
                  <a:lnTo>
                    <a:pt x="17680" y="170554"/>
                  </a:lnTo>
                  <a:lnTo>
                    <a:pt x="28003" y="172974"/>
                  </a:lnTo>
                  <a:lnTo>
                    <a:pt x="150495" y="172974"/>
                  </a:lnTo>
                  <a:lnTo>
                    <a:pt x="160707" y="170554"/>
                  </a:lnTo>
                  <a:lnTo>
                    <a:pt x="169616" y="164187"/>
                  </a:lnTo>
                  <a:lnTo>
                    <a:pt x="175917" y="155212"/>
                  </a:lnTo>
                  <a:lnTo>
                    <a:pt x="178308" y="144970"/>
                  </a:lnTo>
                  <a:lnTo>
                    <a:pt x="178308" y="33337"/>
                  </a:lnTo>
                  <a:lnTo>
                    <a:pt x="175917" y="23124"/>
                  </a:lnTo>
                  <a:lnTo>
                    <a:pt x="169616" y="14216"/>
                  </a:lnTo>
                  <a:lnTo>
                    <a:pt x="160707" y="7914"/>
                  </a:lnTo>
                  <a:lnTo>
                    <a:pt x="150495" y="5524"/>
                  </a:lnTo>
                  <a:lnTo>
                    <a:pt x="28003" y="5524"/>
                  </a:lnTo>
                  <a:close/>
                </a:path>
                <a:path w="837564" h="173355">
                  <a:moveTo>
                    <a:pt x="0" y="5524"/>
                  </a:moveTo>
                  <a:lnTo>
                    <a:pt x="0" y="5524"/>
                  </a:lnTo>
                </a:path>
                <a:path w="837564" h="173355">
                  <a:moveTo>
                    <a:pt x="178308" y="172974"/>
                  </a:moveTo>
                  <a:lnTo>
                    <a:pt x="178308" y="172974"/>
                  </a:lnTo>
                </a:path>
                <a:path w="837564" h="173355">
                  <a:moveTo>
                    <a:pt x="686752" y="0"/>
                  </a:moveTo>
                  <a:lnTo>
                    <a:pt x="676539" y="2393"/>
                  </a:lnTo>
                  <a:lnTo>
                    <a:pt x="667631" y="8715"/>
                  </a:lnTo>
                  <a:lnTo>
                    <a:pt x="661329" y="17680"/>
                  </a:lnTo>
                  <a:lnTo>
                    <a:pt x="658939" y="28003"/>
                  </a:lnTo>
                  <a:lnTo>
                    <a:pt x="658939" y="139636"/>
                  </a:lnTo>
                  <a:lnTo>
                    <a:pt x="661329" y="149849"/>
                  </a:lnTo>
                  <a:lnTo>
                    <a:pt x="667631" y="158757"/>
                  </a:lnTo>
                  <a:lnTo>
                    <a:pt x="676539" y="165059"/>
                  </a:lnTo>
                  <a:lnTo>
                    <a:pt x="686752" y="167449"/>
                  </a:lnTo>
                  <a:lnTo>
                    <a:pt x="809244" y="167449"/>
                  </a:lnTo>
                  <a:lnTo>
                    <a:pt x="819456" y="165059"/>
                  </a:lnTo>
                  <a:lnTo>
                    <a:pt x="828365" y="158757"/>
                  </a:lnTo>
                  <a:lnTo>
                    <a:pt x="834666" y="149849"/>
                  </a:lnTo>
                  <a:lnTo>
                    <a:pt x="837057" y="139636"/>
                  </a:lnTo>
                  <a:lnTo>
                    <a:pt x="837057" y="28003"/>
                  </a:lnTo>
                  <a:lnTo>
                    <a:pt x="834666" y="17680"/>
                  </a:lnTo>
                  <a:lnTo>
                    <a:pt x="828365" y="8715"/>
                  </a:lnTo>
                  <a:lnTo>
                    <a:pt x="819456" y="2393"/>
                  </a:lnTo>
                  <a:lnTo>
                    <a:pt x="809244" y="0"/>
                  </a:lnTo>
                  <a:lnTo>
                    <a:pt x="686752" y="0"/>
                  </a:lnTo>
                  <a:close/>
                </a:path>
                <a:path w="837564" h="173355">
                  <a:moveTo>
                    <a:pt x="658939" y="0"/>
                  </a:moveTo>
                  <a:lnTo>
                    <a:pt x="658939" y="0"/>
                  </a:lnTo>
                </a:path>
                <a:path w="837564" h="173355">
                  <a:moveTo>
                    <a:pt x="837057" y="167449"/>
                  </a:moveTo>
                  <a:lnTo>
                    <a:pt x="837057" y="167449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8526" y="2096833"/>
              <a:ext cx="184022" cy="1731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57386" y="1980628"/>
              <a:ext cx="184022" cy="294703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1" name="object 3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35" name="object 35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13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59877"/>
            <a:ext cx="28562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7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Leaf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55078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94397"/>
            <a:ext cx="48018" cy="480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992098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6877" y="477982"/>
            <a:ext cx="4763135" cy="60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What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at</a:t>
            </a:r>
            <a:r>
              <a:rPr sz="1000" spc="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each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leaf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node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goal: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make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predictions)?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options: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44100"/>
              </a:lnSpc>
              <a:spcBef>
                <a:spcPts val="215"/>
              </a:spcBef>
            </a:pPr>
            <a:r>
              <a:rPr sz="900" spc="-5" dirty="0">
                <a:latin typeface="Tahoma"/>
                <a:cs typeface="Tahoma"/>
              </a:rPr>
              <a:t>Make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constant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prediction</a:t>
            </a:r>
            <a:r>
              <a:rPr sz="9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(majority/average)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every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input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reaching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node?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Use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nearest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neighbors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based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prediction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inputs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on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leaf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node?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9" name="object 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5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14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8562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7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Leaf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55078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94397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992098"/>
            <a:ext cx="48018" cy="480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77" y="477982"/>
            <a:ext cx="4763135" cy="60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What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at</a:t>
            </a:r>
            <a:r>
              <a:rPr sz="1000" spc="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each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leaf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node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goal: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make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predictions)?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options: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44100"/>
              </a:lnSpc>
              <a:spcBef>
                <a:spcPts val="215"/>
              </a:spcBef>
            </a:pPr>
            <a:r>
              <a:rPr sz="900" spc="-5" dirty="0">
                <a:latin typeface="Tahoma"/>
                <a:cs typeface="Tahoma"/>
              </a:rPr>
              <a:t>Make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constant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prediction</a:t>
            </a:r>
            <a:r>
              <a:rPr sz="9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(majority/average)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every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input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reaching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node?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Use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nearest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neighbors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based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prediction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inputs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on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leaf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node?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92119" y="1121155"/>
            <a:ext cx="1487805" cy="1346200"/>
            <a:chOff x="3292119" y="1121155"/>
            <a:chExt cx="1487805" cy="1346200"/>
          </a:xfrm>
        </p:grpSpPr>
        <p:sp>
          <p:nvSpPr>
            <p:cNvPr id="8" name="object 8"/>
            <p:cNvSpPr/>
            <p:nvPr/>
          </p:nvSpPr>
          <p:spPr>
            <a:xfrm>
              <a:off x="3508336" y="1125918"/>
              <a:ext cx="1250950" cy="891540"/>
            </a:xfrm>
            <a:custGeom>
              <a:avLst/>
              <a:gdLst/>
              <a:ahLst/>
              <a:cxnLst/>
              <a:rect l="l" t="t" r="r" b="b"/>
              <a:pathLst>
                <a:path w="1250950" h="891539">
                  <a:moveTo>
                    <a:pt x="207009" y="467995"/>
                  </a:moveTo>
                  <a:lnTo>
                    <a:pt x="414019" y="679450"/>
                  </a:lnTo>
                  <a:lnTo>
                    <a:pt x="207009" y="891222"/>
                  </a:lnTo>
                  <a:lnTo>
                    <a:pt x="0" y="679450"/>
                  </a:lnTo>
                  <a:lnTo>
                    <a:pt x="207009" y="467995"/>
                  </a:lnTo>
                  <a:close/>
                </a:path>
                <a:path w="1250950" h="891539">
                  <a:moveTo>
                    <a:pt x="0" y="467995"/>
                  </a:moveTo>
                  <a:lnTo>
                    <a:pt x="0" y="467995"/>
                  </a:lnTo>
                </a:path>
                <a:path w="1250950" h="891539">
                  <a:moveTo>
                    <a:pt x="414019" y="891222"/>
                  </a:moveTo>
                  <a:lnTo>
                    <a:pt x="414019" y="891222"/>
                  </a:lnTo>
                </a:path>
                <a:path w="1250950" h="891539">
                  <a:moveTo>
                    <a:pt x="728979" y="0"/>
                  </a:moveTo>
                  <a:lnTo>
                    <a:pt x="935989" y="211455"/>
                  </a:lnTo>
                  <a:lnTo>
                    <a:pt x="728979" y="423227"/>
                  </a:lnTo>
                  <a:lnTo>
                    <a:pt x="521969" y="211455"/>
                  </a:lnTo>
                  <a:lnTo>
                    <a:pt x="728979" y="0"/>
                  </a:lnTo>
                  <a:close/>
                </a:path>
                <a:path w="1250950" h="891539">
                  <a:moveTo>
                    <a:pt x="521969" y="0"/>
                  </a:moveTo>
                  <a:lnTo>
                    <a:pt x="521969" y="0"/>
                  </a:lnTo>
                </a:path>
                <a:path w="1250950" h="891539">
                  <a:moveTo>
                    <a:pt x="935989" y="423227"/>
                  </a:moveTo>
                  <a:lnTo>
                    <a:pt x="935989" y="423227"/>
                  </a:lnTo>
                </a:path>
                <a:path w="1250950" h="891539">
                  <a:moveTo>
                    <a:pt x="935989" y="211455"/>
                  </a:moveTo>
                  <a:lnTo>
                    <a:pt x="1250950" y="211455"/>
                  </a:lnTo>
                  <a:lnTo>
                    <a:pt x="1250950" y="42672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38649" y="1550098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41275" y="0"/>
                  </a:moveTo>
                  <a:lnTo>
                    <a:pt x="0" y="0"/>
                  </a:lnTo>
                  <a:lnTo>
                    <a:pt x="20637" y="61912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5346" y="1337373"/>
              <a:ext cx="314960" cy="197485"/>
            </a:xfrm>
            <a:custGeom>
              <a:avLst/>
              <a:gdLst/>
              <a:ahLst/>
              <a:cxnLst/>
              <a:rect l="l" t="t" r="r" b="b"/>
              <a:pathLst>
                <a:path w="314960" h="197484">
                  <a:moveTo>
                    <a:pt x="314959" y="0"/>
                  </a:moveTo>
                  <a:lnTo>
                    <a:pt x="0" y="0"/>
                  </a:lnTo>
                  <a:lnTo>
                    <a:pt x="0" y="19716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94709" y="1532000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41274" y="0"/>
                  </a:moveTo>
                  <a:lnTo>
                    <a:pt x="0" y="0"/>
                  </a:lnTo>
                  <a:lnTo>
                    <a:pt x="20637" y="61912"/>
                  </a:lnTo>
                  <a:lnTo>
                    <a:pt x="41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2119" y="2187955"/>
              <a:ext cx="297180" cy="279400"/>
            </a:xfrm>
            <a:custGeom>
              <a:avLst/>
              <a:gdLst/>
              <a:ahLst/>
              <a:cxnLst/>
              <a:rect l="l" t="t" r="r" b="b"/>
              <a:pathLst>
                <a:path w="297179" h="279400">
                  <a:moveTo>
                    <a:pt x="250825" y="0"/>
                  </a:moveTo>
                  <a:lnTo>
                    <a:pt x="46672" y="0"/>
                  </a:lnTo>
                  <a:lnTo>
                    <a:pt x="29467" y="3983"/>
                  </a:lnTo>
                  <a:lnTo>
                    <a:pt x="14525" y="14485"/>
                  </a:lnTo>
                  <a:lnTo>
                    <a:pt x="3988" y="29334"/>
                  </a:lnTo>
                  <a:lnTo>
                    <a:pt x="0" y="46354"/>
                  </a:lnTo>
                  <a:lnTo>
                    <a:pt x="0" y="232409"/>
                  </a:lnTo>
                  <a:lnTo>
                    <a:pt x="3988" y="249480"/>
                  </a:lnTo>
                  <a:lnTo>
                    <a:pt x="14525" y="264437"/>
                  </a:lnTo>
                  <a:lnTo>
                    <a:pt x="29467" y="275049"/>
                  </a:lnTo>
                  <a:lnTo>
                    <a:pt x="46672" y="279082"/>
                  </a:lnTo>
                  <a:lnTo>
                    <a:pt x="250825" y="279082"/>
                  </a:lnTo>
                  <a:lnTo>
                    <a:pt x="267845" y="275049"/>
                  </a:lnTo>
                  <a:lnTo>
                    <a:pt x="282694" y="264437"/>
                  </a:lnTo>
                  <a:lnTo>
                    <a:pt x="293196" y="249480"/>
                  </a:lnTo>
                  <a:lnTo>
                    <a:pt x="297180" y="232409"/>
                  </a:lnTo>
                  <a:lnTo>
                    <a:pt x="297180" y="46354"/>
                  </a:lnTo>
                  <a:lnTo>
                    <a:pt x="293196" y="29334"/>
                  </a:lnTo>
                  <a:lnTo>
                    <a:pt x="282694" y="14485"/>
                  </a:lnTo>
                  <a:lnTo>
                    <a:pt x="267845" y="3983"/>
                  </a:lnTo>
                  <a:lnTo>
                    <a:pt x="25082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2119" y="2187955"/>
              <a:ext cx="297180" cy="279400"/>
            </a:xfrm>
            <a:custGeom>
              <a:avLst/>
              <a:gdLst/>
              <a:ahLst/>
              <a:cxnLst/>
              <a:rect l="l" t="t" r="r" b="b"/>
              <a:pathLst>
                <a:path w="297179" h="279400">
                  <a:moveTo>
                    <a:pt x="46672" y="0"/>
                  </a:moveTo>
                  <a:lnTo>
                    <a:pt x="29467" y="3983"/>
                  </a:lnTo>
                  <a:lnTo>
                    <a:pt x="14525" y="14485"/>
                  </a:lnTo>
                  <a:lnTo>
                    <a:pt x="3988" y="29334"/>
                  </a:lnTo>
                  <a:lnTo>
                    <a:pt x="0" y="46354"/>
                  </a:lnTo>
                  <a:lnTo>
                    <a:pt x="0" y="232409"/>
                  </a:lnTo>
                  <a:lnTo>
                    <a:pt x="3988" y="249480"/>
                  </a:lnTo>
                  <a:lnTo>
                    <a:pt x="14525" y="264437"/>
                  </a:lnTo>
                  <a:lnTo>
                    <a:pt x="29467" y="275049"/>
                  </a:lnTo>
                  <a:lnTo>
                    <a:pt x="46672" y="279082"/>
                  </a:lnTo>
                  <a:lnTo>
                    <a:pt x="250825" y="279082"/>
                  </a:lnTo>
                  <a:lnTo>
                    <a:pt x="267845" y="275049"/>
                  </a:lnTo>
                  <a:lnTo>
                    <a:pt x="282694" y="264437"/>
                  </a:lnTo>
                  <a:lnTo>
                    <a:pt x="293196" y="249480"/>
                  </a:lnTo>
                  <a:lnTo>
                    <a:pt x="297180" y="232409"/>
                  </a:lnTo>
                  <a:lnTo>
                    <a:pt x="297180" y="46354"/>
                  </a:lnTo>
                  <a:lnTo>
                    <a:pt x="293196" y="29334"/>
                  </a:lnTo>
                  <a:lnTo>
                    <a:pt x="282694" y="14485"/>
                  </a:lnTo>
                  <a:lnTo>
                    <a:pt x="267845" y="3983"/>
                  </a:lnTo>
                  <a:lnTo>
                    <a:pt x="250825" y="0"/>
                  </a:lnTo>
                  <a:lnTo>
                    <a:pt x="46672" y="0"/>
                  </a:lnTo>
                  <a:close/>
                </a:path>
                <a:path w="297179" h="279400">
                  <a:moveTo>
                    <a:pt x="0" y="0"/>
                  </a:moveTo>
                  <a:lnTo>
                    <a:pt x="0" y="0"/>
                  </a:lnTo>
                </a:path>
                <a:path w="297179" h="279400">
                  <a:moveTo>
                    <a:pt x="297180" y="279082"/>
                  </a:moveTo>
                  <a:lnTo>
                    <a:pt x="297180" y="279082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39426" y="2245423"/>
            <a:ext cx="202565" cy="1581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4610" marR="5080" indent="-41910">
              <a:lnSpc>
                <a:spcPts val="500"/>
              </a:lnSpc>
              <a:spcBef>
                <a:spcPts val="150"/>
              </a:spcBef>
            </a:pPr>
            <a:r>
              <a:rPr sz="450" spc="-5" dirty="0">
                <a:latin typeface="Arial MT"/>
                <a:cs typeface="Arial MT"/>
              </a:rPr>
              <a:t>P</a:t>
            </a:r>
            <a:r>
              <a:rPr sz="450" dirty="0">
                <a:latin typeface="Arial MT"/>
                <a:cs typeface="Arial MT"/>
              </a:rPr>
              <a:t>r</a:t>
            </a:r>
            <a:r>
              <a:rPr sz="450" spc="-5" dirty="0">
                <a:latin typeface="Arial MT"/>
                <a:cs typeface="Arial MT"/>
              </a:rPr>
              <a:t>edi</a:t>
            </a:r>
            <a:r>
              <a:rPr sz="450" dirty="0">
                <a:latin typeface="Arial MT"/>
                <a:cs typeface="Arial MT"/>
              </a:rPr>
              <a:t>ct  y=?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23296" y="2187955"/>
            <a:ext cx="314960" cy="279400"/>
            <a:chOff x="3823296" y="2187955"/>
            <a:chExt cx="314960" cy="279400"/>
          </a:xfrm>
        </p:grpSpPr>
        <p:sp>
          <p:nvSpPr>
            <p:cNvPr id="16" name="object 16"/>
            <p:cNvSpPr/>
            <p:nvPr/>
          </p:nvSpPr>
          <p:spPr>
            <a:xfrm>
              <a:off x="3823296" y="2187955"/>
              <a:ext cx="314960" cy="279400"/>
            </a:xfrm>
            <a:custGeom>
              <a:avLst/>
              <a:gdLst/>
              <a:ahLst/>
              <a:cxnLst/>
              <a:rect l="l" t="t" r="r" b="b"/>
              <a:pathLst>
                <a:path w="314960" h="279400">
                  <a:moveTo>
                    <a:pt x="268604" y="0"/>
                  </a:moveTo>
                  <a:lnTo>
                    <a:pt x="46354" y="0"/>
                  </a:lnTo>
                  <a:lnTo>
                    <a:pt x="29334" y="3983"/>
                  </a:lnTo>
                  <a:lnTo>
                    <a:pt x="14485" y="14485"/>
                  </a:lnTo>
                  <a:lnTo>
                    <a:pt x="3983" y="29334"/>
                  </a:lnTo>
                  <a:lnTo>
                    <a:pt x="0" y="46354"/>
                  </a:lnTo>
                  <a:lnTo>
                    <a:pt x="0" y="232409"/>
                  </a:lnTo>
                  <a:lnTo>
                    <a:pt x="3983" y="249480"/>
                  </a:lnTo>
                  <a:lnTo>
                    <a:pt x="14485" y="264437"/>
                  </a:lnTo>
                  <a:lnTo>
                    <a:pt x="29334" y="275049"/>
                  </a:lnTo>
                  <a:lnTo>
                    <a:pt x="46354" y="279082"/>
                  </a:lnTo>
                  <a:lnTo>
                    <a:pt x="268604" y="279082"/>
                  </a:lnTo>
                  <a:lnTo>
                    <a:pt x="285625" y="275049"/>
                  </a:lnTo>
                  <a:lnTo>
                    <a:pt x="300474" y="264437"/>
                  </a:lnTo>
                  <a:lnTo>
                    <a:pt x="310976" y="249480"/>
                  </a:lnTo>
                  <a:lnTo>
                    <a:pt x="314959" y="232409"/>
                  </a:lnTo>
                  <a:lnTo>
                    <a:pt x="314959" y="46354"/>
                  </a:lnTo>
                  <a:lnTo>
                    <a:pt x="310976" y="29334"/>
                  </a:lnTo>
                  <a:lnTo>
                    <a:pt x="300474" y="14485"/>
                  </a:lnTo>
                  <a:lnTo>
                    <a:pt x="285625" y="3983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3296" y="2187955"/>
              <a:ext cx="314960" cy="279400"/>
            </a:xfrm>
            <a:custGeom>
              <a:avLst/>
              <a:gdLst/>
              <a:ahLst/>
              <a:cxnLst/>
              <a:rect l="l" t="t" r="r" b="b"/>
              <a:pathLst>
                <a:path w="314960" h="279400">
                  <a:moveTo>
                    <a:pt x="46354" y="0"/>
                  </a:moveTo>
                  <a:lnTo>
                    <a:pt x="29334" y="3983"/>
                  </a:lnTo>
                  <a:lnTo>
                    <a:pt x="14485" y="14485"/>
                  </a:lnTo>
                  <a:lnTo>
                    <a:pt x="3983" y="29334"/>
                  </a:lnTo>
                  <a:lnTo>
                    <a:pt x="0" y="46354"/>
                  </a:lnTo>
                  <a:lnTo>
                    <a:pt x="0" y="232409"/>
                  </a:lnTo>
                  <a:lnTo>
                    <a:pt x="3983" y="249480"/>
                  </a:lnTo>
                  <a:lnTo>
                    <a:pt x="14485" y="264437"/>
                  </a:lnTo>
                  <a:lnTo>
                    <a:pt x="29334" y="275049"/>
                  </a:lnTo>
                  <a:lnTo>
                    <a:pt x="46354" y="279082"/>
                  </a:lnTo>
                  <a:lnTo>
                    <a:pt x="268604" y="279082"/>
                  </a:lnTo>
                  <a:lnTo>
                    <a:pt x="285625" y="275049"/>
                  </a:lnTo>
                  <a:lnTo>
                    <a:pt x="300474" y="264437"/>
                  </a:lnTo>
                  <a:lnTo>
                    <a:pt x="310976" y="249480"/>
                  </a:lnTo>
                  <a:lnTo>
                    <a:pt x="314959" y="232409"/>
                  </a:lnTo>
                  <a:lnTo>
                    <a:pt x="314959" y="46354"/>
                  </a:lnTo>
                  <a:lnTo>
                    <a:pt x="310976" y="29334"/>
                  </a:lnTo>
                  <a:lnTo>
                    <a:pt x="300474" y="14485"/>
                  </a:lnTo>
                  <a:lnTo>
                    <a:pt x="285625" y="3983"/>
                  </a:lnTo>
                  <a:lnTo>
                    <a:pt x="268604" y="0"/>
                  </a:lnTo>
                  <a:lnTo>
                    <a:pt x="46354" y="0"/>
                  </a:lnTo>
                  <a:close/>
                </a:path>
                <a:path w="314960" h="279400">
                  <a:moveTo>
                    <a:pt x="0" y="0"/>
                  </a:moveTo>
                  <a:lnTo>
                    <a:pt x="0" y="0"/>
                  </a:lnTo>
                </a:path>
                <a:path w="314960" h="279400">
                  <a:moveTo>
                    <a:pt x="314959" y="279082"/>
                  </a:moveTo>
                  <a:lnTo>
                    <a:pt x="314959" y="279082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79176" y="2245423"/>
            <a:ext cx="203200" cy="1581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4610" marR="5080" indent="-41910">
              <a:lnSpc>
                <a:spcPts val="500"/>
              </a:lnSpc>
              <a:spcBef>
                <a:spcPts val="150"/>
              </a:spcBef>
            </a:pPr>
            <a:r>
              <a:rPr sz="450" spc="-5" dirty="0">
                <a:latin typeface="Arial MT"/>
                <a:cs typeface="Arial MT"/>
              </a:rPr>
              <a:t>Predi</a:t>
            </a:r>
            <a:r>
              <a:rPr sz="450" dirty="0">
                <a:latin typeface="Arial MT"/>
                <a:cs typeface="Arial MT"/>
              </a:rPr>
              <a:t>ct  </a:t>
            </a:r>
            <a:r>
              <a:rPr sz="450" spc="-5" dirty="0">
                <a:latin typeface="Arial MT"/>
                <a:cs typeface="Arial MT"/>
              </a:rPr>
              <a:t>y=?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06251" y="1612010"/>
            <a:ext cx="314960" cy="279400"/>
            <a:chOff x="4606251" y="1612010"/>
            <a:chExt cx="314960" cy="279400"/>
          </a:xfrm>
        </p:grpSpPr>
        <p:sp>
          <p:nvSpPr>
            <p:cNvPr id="20" name="object 20"/>
            <p:cNvSpPr/>
            <p:nvPr/>
          </p:nvSpPr>
          <p:spPr>
            <a:xfrm>
              <a:off x="4606251" y="1612010"/>
              <a:ext cx="314960" cy="279400"/>
            </a:xfrm>
            <a:custGeom>
              <a:avLst/>
              <a:gdLst/>
              <a:ahLst/>
              <a:cxnLst/>
              <a:rect l="l" t="t" r="r" b="b"/>
              <a:pathLst>
                <a:path w="314960" h="279400">
                  <a:moveTo>
                    <a:pt x="268604" y="0"/>
                  </a:moveTo>
                  <a:lnTo>
                    <a:pt x="46354" y="0"/>
                  </a:lnTo>
                  <a:lnTo>
                    <a:pt x="29334" y="3983"/>
                  </a:lnTo>
                  <a:lnTo>
                    <a:pt x="14485" y="14485"/>
                  </a:lnTo>
                  <a:lnTo>
                    <a:pt x="3983" y="29334"/>
                  </a:lnTo>
                  <a:lnTo>
                    <a:pt x="0" y="46355"/>
                  </a:lnTo>
                  <a:lnTo>
                    <a:pt x="0" y="232410"/>
                  </a:lnTo>
                  <a:lnTo>
                    <a:pt x="3983" y="249480"/>
                  </a:lnTo>
                  <a:lnTo>
                    <a:pt x="14485" y="264437"/>
                  </a:lnTo>
                  <a:lnTo>
                    <a:pt x="29334" y="275049"/>
                  </a:lnTo>
                  <a:lnTo>
                    <a:pt x="46354" y="279082"/>
                  </a:lnTo>
                  <a:lnTo>
                    <a:pt x="268604" y="279082"/>
                  </a:lnTo>
                  <a:lnTo>
                    <a:pt x="285625" y="275049"/>
                  </a:lnTo>
                  <a:lnTo>
                    <a:pt x="300474" y="264437"/>
                  </a:lnTo>
                  <a:lnTo>
                    <a:pt x="310976" y="249480"/>
                  </a:lnTo>
                  <a:lnTo>
                    <a:pt x="314960" y="232410"/>
                  </a:lnTo>
                  <a:lnTo>
                    <a:pt x="314960" y="46355"/>
                  </a:lnTo>
                  <a:lnTo>
                    <a:pt x="310976" y="29334"/>
                  </a:lnTo>
                  <a:lnTo>
                    <a:pt x="300474" y="14485"/>
                  </a:lnTo>
                  <a:lnTo>
                    <a:pt x="285625" y="3983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6251" y="1612010"/>
              <a:ext cx="314960" cy="279400"/>
            </a:xfrm>
            <a:custGeom>
              <a:avLst/>
              <a:gdLst/>
              <a:ahLst/>
              <a:cxnLst/>
              <a:rect l="l" t="t" r="r" b="b"/>
              <a:pathLst>
                <a:path w="314960" h="279400">
                  <a:moveTo>
                    <a:pt x="46354" y="0"/>
                  </a:moveTo>
                  <a:lnTo>
                    <a:pt x="29334" y="3983"/>
                  </a:lnTo>
                  <a:lnTo>
                    <a:pt x="14485" y="14485"/>
                  </a:lnTo>
                  <a:lnTo>
                    <a:pt x="3983" y="29334"/>
                  </a:lnTo>
                  <a:lnTo>
                    <a:pt x="0" y="46355"/>
                  </a:lnTo>
                  <a:lnTo>
                    <a:pt x="0" y="232410"/>
                  </a:lnTo>
                  <a:lnTo>
                    <a:pt x="3983" y="249480"/>
                  </a:lnTo>
                  <a:lnTo>
                    <a:pt x="14485" y="264437"/>
                  </a:lnTo>
                  <a:lnTo>
                    <a:pt x="29334" y="275049"/>
                  </a:lnTo>
                  <a:lnTo>
                    <a:pt x="46354" y="279082"/>
                  </a:lnTo>
                  <a:lnTo>
                    <a:pt x="268604" y="279082"/>
                  </a:lnTo>
                  <a:lnTo>
                    <a:pt x="285625" y="275049"/>
                  </a:lnTo>
                  <a:lnTo>
                    <a:pt x="300474" y="264437"/>
                  </a:lnTo>
                  <a:lnTo>
                    <a:pt x="310976" y="249480"/>
                  </a:lnTo>
                  <a:lnTo>
                    <a:pt x="314960" y="232410"/>
                  </a:lnTo>
                  <a:lnTo>
                    <a:pt x="314960" y="46355"/>
                  </a:lnTo>
                  <a:lnTo>
                    <a:pt x="310976" y="29334"/>
                  </a:lnTo>
                  <a:lnTo>
                    <a:pt x="300474" y="14485"/>
                  </a:lnTo>
                  <a:lnTo>
                    <a:pt x="285625" y="3983"/>
                  </a:lnTo>
                  <a:lnTo>
                    <a:pt x="268604" y="0"/>
                  </a:lnTo>
                  <a:lnTo>
                    <a:pt x="46354" y="0"/>
                  </a:lnTo>
                  <a:close/>
                </a:path>
                <a:path w="314960" h="279400">
                  <a:moveTo>
                    <a:pt x="0" y="0"/>
                  </a:moveTo>
                  <a:lnTo>
                    <a:pt x="0" y="0"/>
                  </a:lnTo>
                </a:path>
                <a:path w="314960" h="279400">
                  <a:moveTo>
                    <a:pt x="314960" y="279082"/>
                  </a:moveTo>
                  <a:lnTo>
                    <a:pt x="314960" y="279082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62131" y="1669478"/>
            <a:ext cx="203200" cy="1581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4610" marR="5080" indent="-42545">
              <a:lnSpc>
                <a:spcPts val="500"/>
              </a:lnSpc>
              <a:spcBef>
                <a:spcPts val="150"/>
              </a:spcBef>
            </a:pPr>
            <a:r>
              <a:rPr sz="450" spc="-5" dirty="0">
                <a:latin typeface="Arial MT"/>
                <a:cs typeface="Arial MT"/>
              </a:rPr>
              <a:t>Predi</a:t>
            </a:r>
            <a:r>
              <a:rPr sz="450" dirty="0">
                <a:latin typeface="Arial MT"/>
                <a:cs typeface="Arial MT"/>
              </a:rPr>
              <a:t>ct  y=?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20071" y="1800605"/>
            <a:ext cx="581660" cy="387350"/>
            <a:chOff x="3420071" y="1800605"/>
            <a:chExt cx="581660" cy="387350"/>
          </a:xfrm>
        </p:grpSpPr>
        <p:sp>
          <p:nvSpPr>
            <p:cNvPr id="24" name="object 24"/>
            <p:cNvSpPr/>
            <p:nvPr/>
          </p:nvSpPr>
          <p:spPr>
            <a:xfrm>
              <a:off x="3440709" y="1805368"/>
              <a:ext cx="67945" cy="323215"/>
            </a:xfrm>
            <a:custGeom>
              <a:avLst/>
              <a:gdLst/>
              <a:ahLst/>
              <a:cxnLst/>
              <a:rect l="l" t="t" r="r" b="b"/>
              <a:pathLst>
                <a:path w="67945" h="323214">
                  <a:moveTo>
                    <a:pt x="67627" y="0"/>
                  </a:moveTo>
                  <a:lnTo>
                    <a:pt x="0" y="0"/>
                  </a:lnTo>
                  <a:lnTo>
                    <a:pt x="0" y="323214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20071" y="2126043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41274" y="0"/>
                  </a:moveTo>
                  <a:lnTo>
                    <a:pt x="0" y="0"/>
                  </a:lnTo>
                  <a:lnTo>
                    <a:pt x="20637" y="61912"/>
                  </a:lnTo>
                  <a:lnTo>
                    <a:pt x="41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22356" y="1805368"/>
              <a:ext cx="58419" cy="323215"/>
            </a:xfrm>
            <a:custGeom>
              <a:avLst/>
              <a:gdLst/>
              <a:ahLst/>
              <a:cxnLst/>
              <a:rect l="l" t="t" r="r" b="b"/>
              <a:pathLst>
                <a:path w="58420" h="323214">
                  <a:moveTo>
                    <a:pt x="0" y="0"/>
                  </a:moveTo>
                  <a:lnTo>
                    <a:pt x="58420" y="0"/>
                  </a:lnTo>
                  <a:lnTo>
                    <a:pt x="58420" y="323214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60139" y="2126043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41275" y="0"/>
                  </a:moveTo>
                  <a:lnTo>
                    <a:pt x="0" y="0"/>
                  </a:lnTo>
                  <a:lnTo>
                    <a:pt x="20637" y="61912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79899" y="1200213"/>
            <a:ext cx="13970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YES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34421" y="1689480"/>
            <a:ext cx="13970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YES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19169" y="1209103"/>
            <a:ext cx="111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N</a:t>
            </a:r>
            <a:r>
              <a:rPr sz="450" dirty="0">
                <a:latin typeface="Arial MT"/>
                <a:cs typeface="Arial MT"/>
              </a:rPr>
              <a:t>O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1966" y="1685988"/>
            <a:ext cx="111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NO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82949" y="1278953"/>
            <a:ext cx="775335" cy="584835"/>
            <a:chOff x="3582949" y="1278953"/>
            <a:chExt cx="775335" cy="584835"/>
          </a:xfrm>
        </p:grpSpPr>
        <p:sp>
          <p:nvSpPr>
            <p:cNvPr id="33" name="object 33"/>
            <p:cNvSpPr/>
            <p:nvPr/>
          </p:nvSpPr>
          <p:spPr>
            <a:xfrm>
              <a:off x="3582949" y="1776793"/>
              <a:ext cx="137160" cy="73660"/>
            </a:xfrm>
            <a:custGeom>
              <a:avLst/>
              <a:gdLst/>
              <a:ahLst/>
              <a:cxnLst/>
              <a:rect l="l" t="t" r="r" b="b"/>
              <a:pathLst>
                <a:path w="137160" h="73660">
                  <a:moveTo>
                    <a:pt x="45085" y="14287"/>
                  </a:moveTo>
                  <a:lnTo>
                    <a:pt x="39687" y="12700"/>
                  </a:lnTo>
                  <a:lnTo>
                    <a:pt x="31115" y="12700"/>
                  </a:lnTo>
                  <a:lnTo>
                    <a:pt x="28257" y="19050"/>
                  </a:lnTo>
                  <a:lnTo>
                    <a:pt x="27305" y="22225"/>
                  </a:lnTo>
                  <a:lnTo>
                    <a:pt x="24765" y="13652"/>
                  </a:lnTo>
                  <a:lnTo>
                    <a:pt x="20002" y="12700"/>
                  </a:lnTo>
                  <a:lnTo>
                    <a:pt x="7937" y="12700"/>
                  </a:lnTo>
                  <a:lnTo>
                    <a:pt x="2540" y="29210"/>
                  </a:lnTo>
                  <a:lnTo>
                    <a:pt x="2540" y="33337"/>
                  </a:lnTo>
                  <a:lnTo>
                    <a:pt x="4762" y="33337"/>
                  </a:lnTo>
                  <a:lnTo>
                    <a:pt x="5080" y="32067"/>
                  </a:lnTo>
                  <a:lnTo>
                    <a:pt x="7937" y="18732"/>
                  </a:lnTo>
                  <a:lnTo>
                    <a:pt x="13970" y="15240"/>
                  </a:lnTo>
                  <a:lnTo>
                    <a:pt x="19050" y="15240"/>
                  </a:lnTo>
                  <a:lnTo>
                    <a:pt x="21907" y="16510"/>
                  </a:lnTo>
                  <a:lnTo>
                    <a:pt x="21907" y="23812"/>
                  </a:lnTo>
                  <a:lnTo>
                    <a:pt x="21653" y="27635"/>
                  </a:lnTo>
                  <a:lnTo>
                    <a:pt x="20828" y="33655"/>
                  </a:lnTo>
                  <a:lnTo>
                    <a:pt x="19354" y="42303"/>
                  </a:lnTo>
                  <a:lnTo>
                    <a:pt x="17145" y="53975"/>
                  </a:lnTo>
                  <a:lnTo>
                    <a:pt x="15875" y="61912"/>
                  </a:lnTo>
                  <a:lnTo>
                    <a:pt x="12382" y="67310"/>
                  </a:lnTo>
                  <a:lnTo>
                    <a:pt x="5715" y="67310"/>
                  </a:lnTo>
                  <a:lnTo>
                    <a:pt x="4127" y="65722"/>
                  </a:lnTo>
                  <a:lnTo>
                    <a:pt x="6350" y="64770"/>
                  </a:lnTo>
                  <a:lnTo>
                    <a:pt x="8255" y="62230"/>
                  </a:lnTo>
                  <a:lnTo>
                    <a:pt x="8255" y="55245"/>
                  </a:lnTo>
                  <a:lnTo>
                    <a:pt x="6350" y="54292"/>
                  </a:lnTo>
                  <a:lnTo>
                    <a:pt x="2222" y="54292"/>
                  </a:lnTo>
                  <a:lnTo>
                    <a:pt x="0" y="57785"/>
                  </a:lnTo>
                  <a:lnTo>
                    <a:pt x="0" y="67627"/>
                  </a:lnTo>
                  <a:lnTo>
                    <a:pt x="4445" y="69850"/>
                  </a:lnTo>
                  <a:lnTo>
                    <a:pt x="14605" y="69850"/>
                  </a:lnTo>
                  <a:lnTo>
                    <a:pt x="17780" y="60960"/>
                  </a:lnTo>
                  <a:lnTo>
                    <a:pt x="17780" y="60325"/>
                  </a:lnTo>
                  <a:lnTo>
                    <a:pt x="19050" y="65087"/>
                  </a:lnTo>
                  <a:lnTo>
                    <a:pt x="22225" y="69850"/>
                  </a:lnTo>
                  <a:lnTo>
                    <a:pt x="37147" y="69850"/>
                  </a:lnTo>
                  <a:lnTo>
                    <a:pt x="42227" y="53657"/>
                  </a:lnTo>
                  <a:lnTo>
                    <a:pt x="42227" y="49212"/>
                  </a:lnTo>
                  <a:lnTo>
                    <a:pt x="40322" y="49212"/>
                  </a:lnTo>
                  <a:lnTo>
                    <a:pt x="40322" y="49530"/>
                  </a:lnTo>
                  <a:lnTo>
                    <a:pt x="40005" y="50800"/>
                  </a:lnTo>
                  <a:lnTo>
                    <a:pt x="37147" y="64452"/>
                  </a:lnTo>
                  <a:lnTo>
                    <a:pt x="30797" y="67310"/>
                  </a:lnTo>
                  <a:lnTo>
                    <a:pt x="24447" y="67310"/>
                  </a:lnTo>
                  <a:lnTo>
                    <a:pt x="23177" y="63182"/>
                  </a:lnTo>
                  <a:lnTo>
                    <a:pt x="23177" y="56197"/>
                  </a:lnTo>
                  <a:lnTo>
                    <a:pt x="23495" y="53657"/>
                  </a:lnTo>
                  <a:lnTo>
                    <a:pt x="24765" y="47625"/>
                  </a:lnTo>
                  <a:lnTo>
                    <a:pt x="27622" y="30480"/>
                  </a:lnTo>
                  <a:lnTo>
                    <a:pt x="28257" y="26987"/>
                  </a:lnTo>
                  <a:lnTo>
                    <a:pt x="30162" y="15240"/>
                  </a:lnTo>
                  <a:lnTo>
                    <a:pt x="39370" y="15240"/>
                  </a:lnTo>
                  <a:lnTo>
                    <a:pt x="40957" y="16827"/>
                  </a:lnTo>
                  <a:lnTo>
                    <a:pt x="38417" y="17780"/>
                  </a:lnTo>
                  <a:lnTo>
                    <a:pt x="36512" y="20637"/>
                  </a:lnTo>
                  <a:lnTo>
                    <a:pt x="36512" y="26035"/>
                  </a:lnTo>
                  <a:lnTo>
                    <a:pt x="37782" y="28257"/>
                  </a:lnTo>
                  <a:lnTo>
                    <a:pt x="42227" y="28257"/>
                  </a:lnTo>
                  <a:lnTo>
                    <a:pt x="45085" y="26035"/>
                  </a:lnTo>
                  <a:lnTo>
                    <a:pt x="45085" y="14287"/>
                  </a:lnTo>
                  <a:close/>
                </a:path>
                <a:path w="137160" h="73660">
                  <a:moveTo>
                    <a:pt x="136842" y="35242"/>
                  </a:moveTo>
                  <a:lnTo>
                    <a:pt x="135255" y="33655"/>
                  </a:lnTo>
                  <a:lnTo>
                    <a:pt x="85090" y="635"/>
                  </a:lnTo>
                  <a:lnTo>
                    <a:pt x="83820" y="0"/>
                  </a:lnTo>
                  <a:lnTo>
                    <a:pt x="82232" y="0"/>
                  </a:lnTo>
                  <a:lnTo>
                    <a:pt x="81280" y="952"/>
                  </a:lnTo>
                  <a:lnTo>
                    <a:pt x="81280" y="3492"/>
                  </a:lnTo>
                  <a:lnTo>
                    <a:pt x="81915" y="4445"/>
                  </a:lnTo>
                  <a:lnTo>
                    <a:pt x="82867" y="5397"/>
                  </a:lnTo>
                  <a:lnTo>
                    <a:pt x="130810" y="36512"/>
                  </a:lnTo>
                  <a:lnTo>
                    <a:pt x="82867" y="67945"/>
                  </a:lnTo>
                  <a:lnTo>
                    <a:pt x="81280" y="69532"/>
                  </a:lnTo>
                  <a:lnTo>
                    <a:pt x="81280" y="72390"/>
                  </a:lnTo>
                  <a:lnTo>
                    <a:pt x="82232" y="73660"/>
                  </a:lnTo>
                  <a:lnTo>
                    <a:pt x="83820" y="73660"/>
                  </a:lnTo>
                  <a:lnTo>
                    <a:pt x="85090" y="72707"/>
                  </a:lnTo>
                  <a:lnTo>
                    <a:pt x="135255" y="39370"/>
                  </a:lnTo>
                  <a:lnTo>
                    <a:pt x="136207" y="38735"/>
                  </a:lnTo>
                  <a:lnTo>
                    <a:pt x="136842" y="38100"/>
                  </a:lnTo>
                  <a:lnTo>
                    <a:pt x="136842" y="352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5987" y="1755838"/>
              <a:ext cx="85089" cy="10795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104919" y="1300860"/>
              <a:ext cx="137795" cy="77470"/>
            </a:xfrm>
            <a:custGeom>
              <a:avLst/>
              <a:gdLst/>
              <a:ahLst/>
              <a:cxnLst/>
              <a:rect l="l" t="t" r="r" b="b"/>
              <a:pathLst>
                <a:path w="137795" h="77469">
                  <a:moveTo>
                    <a:pt x="45402" y="14922"/>
                  </a:moveTo>
                  <a:lnTo>
                    <a:pt x="40005" y="13017"/>
                  </a:lnTo>
                  <a:lnTo>
                    <a:pt x="31432" y="13017"/>
                  </a:lnTo>
                  <a:lnTo>
                    <a:pt x="28257" y="19685"/>
                  </a:lnTo>
                  <a:lnTo>
                    <a:pt x="27305" y="23177"/>
                  </a:lnTo>
                  <a:lnTo>
                    <a:pt x="25082" y="14287"/>
                  </a:lnTo>
                  <a:lnTo>
                    <a:pt x="20002" y="13017"/>
                  </a:lnTo>
                  <a:lnTo>
                    <a:pt x="7937" y="13017"/>
                  </a:lnTo>
                  <a:lnTo>
                    <a:pt x="2857" y="30480"/>
                  </a:lnTo>
                  <a:lnTo>
                    <a:pt x="2857" y="34925"/>
                  </a:lnTo>
                  <a:lnTo>
                    <a:pt x="4762" y="34925"/>
                  </a:lnTo>
                  <a:lnTo>
                    <a:pt x="5080" y="33337"/>
                  </a:lnTo>
                  <a:lnTo>
                    <a:pt x="8255" y="19367"/>
                  </a:lnTo>
                  <a:lnTo>
                    <a:pt x="14287" y="16192"/>
                  </a:lnTo>
                  <a:lnTo>
                    <a:pt x="19050" y="16192"/>
                  </a:lnTo>
                  <a:lnTo>
                    <a:pt x="22225" y="17145"/>
                  </a:lnTo>
                  <a:lnTo>
                    <a:pt x="22225" y="24765"/>
                  </a:lnTo>
                  <a:lnTo>
                    <a:pt x="21920" y="28829"/>
                  </a:lnTo>
                  <a:lnTo>
                    <a:pt x="20993" y="35128"/>
                  </a:lnTo>
                  <a:lnTo>
                    <a:pt x="19405" y="44107"/>
                  </a:lnTo>
                  <a:lnTo>
                    <a:pt x="17145" y="56197"/>
                  </a:lnTo>
                  <a:lnTo>
                    <a:pt x="15875" y="64452"/>
                  </a:lnTo>
                  <a:lnTo>
                    <a:pt x="12382" y="70167"/>
                  </a:lnTo>
                  <a:lnTo>
                    <a:pt x="5715" y="70167"/>
                  </a:lnTo>
                  <a:lnTo>
                    <a:pt x="4127" y="68897"/>
                  </a:lnTo>
                  <a:lnTo>
                    <a:pt x="6350" y="67627"/>
                  </a:lnTo>
                  <a:lnTo>
                    <a:pt x="8572" y="65087"/>
                  </a:lnTo>
                  <a:lnTo>
                    <a:pt x="8572" y="57785"/>
                  </a:lnTo>
                  <a:lnTo>
                    <a:pt x="6350" y="56832"/>
                  </a:lnTo>
                  <a:lnTo>
                    <a:pt x="2222" y="56832"/>
                  </a:lnTo>
                  <a:lnTo>
                    <a:pt x="0" y="60325"/>
                  </a:lnTo>
                  <a:lnTo>
                    <a:pt x="0" y="70485"/>
                  </a:lnTo>
                  <a:lnTo>
                    <a:pt x="4445" y="73025"/>
                  </a:lnTo>
                  <a:lnTo>
                    <a:pt x="14605" y="73025"/>
                  </a:lnTo>
                  <a:lnTo>
                    <a:pt x="18097" y="63817"/>
                  </a:lnTo>
                  <a:lnTo>
                    <a:pt x="18097" y="63182"/>
                  </a:lnTo>
                  <a:lnTo>
                    <a:pt x="19050" y="67945"/>
                  </a:lnTo>
                  <a:lnTo>
                    <a:pt x="22542" y="73025"/>
                  </a:lnTo>
                  <a:lnTo>
                    <a:pt x="37465" y="73025"/>
                  </a:lnTo>
                  <a:lnTo>
                    <a:pt x="42545" y="55880"/>
                  </a:lnTo>
                  <a:lnTo>
                    <a:pt x="42545" y="51435"/>
                  </a:lnTo>
                  <a:lnTo>
                    <a:pt x="40640" y="51435"/>
                  </a:lnTo>
                  <a:lnTo>
                    <a:pt x="40640" y="51752"/>
                  </a:lnTo>
                  <a:lnTo>
                    <a:pt x="40322" y="53022"/>
                  </a:lnTo>
                  <a:lnTo>
                    <a:pt x="37465" y="67310"/>
                  </a:lnTo>
                  <a:lnTo>
                    <a:pt x="31115" y="70167"/>
                  </a:lnTo>
                  <a:lnTo>
                    <a:pt x="24447" y="70167"/>
                  </a:lnTo>
                  <a:lnTo>
                    <a:pt x="23177" y="66040"/>
                  </a:lnTo>
                  <a:lnTo>
                    <a:pt x="23177" y="58737"/>
                  </a:lnTo>
                  <a:lnTo>
                    <a:pt x="23812" y="55880"/>
                  </a:lnTo>
                  <a:lnTo>
                    <a:pt x="24765" y="49847"/>
                  </a:lnTo>
                  <a:lnTo>
                    <a:pt x="27940" y="31750"/>
                  </a:lnTo>
                  <a:lnTo>
                    <a:pt x="28257" y="28257"/>
                  </a:lnTo>
                  <a:lnTo>
                    <a:pt x="30480" y="16192"/>
                  </a:lnTo>
                  <a:lnTo>
                    <a:pt x="39370" y="16192"/>
                  </a:lnTo>
                  <a:lnTo>
                    <a:pt x="41275" y="17462"/>
                  </a:lnTo>
                  <a:lnTo>
                    <a:pt x="38735" y="18415"/>
                  </a:lnTo>
                  <a:lnTo>
                    <a:pt x="36830" y="21590"/>
                  </a:lnTo>
                  <a:lnTo>
                    <a:pt x="36830" y="26987"/>
                  </a:lnTo>
                  <a:lnTo>
                    <a:pt x="37782" y="29527"/>
                  </a:lnTo>
                  <a:lnTo>
                    <a:pt x="42545" y="29527"/>
                  </a:lnTo>
                  <a:lnTo>
                    <a:pt x="45402" y="27305"/>
                  </a:lnTo>
                  <a:lnTo>
                    <a:pt x="45402" y="14922"/>
                  </a:lnTo>
                  <a:close/>
                </a:path>
                <a:path w="137795" h="77469">
                  <a:moveTo>
                    <a:pt x="137477" y="36830"/>
                  </a:moveTo>
                  <a:lnTo>
                    <a:pt x="135890" y="35242"/>
                  </a:lnTo>
                  <a:lnTo>
                    <a:pt x="84455" y="0"/>
                  </a:lnTo>
                  <a:lnTo>
                    <a:pt x="82867" y="0"/>
                  </a:lnTo>
                  <a:lnTo>
                    <a:pt x="81915" y="952"/>
                  </a:lnTo>
                  <a:lnTo>
                    <a:pt x="81915" y="3810"/>
                  </a:lnTo>
                  <a:lnTo>
                    <a:pt x="82550" y="4445"/>
                  </a:lnTo>
                  <a:lnTo>
                    <a:pt x="83502" y="5715"/>
                  </a:lnTo>
                  <a:lnTo>
                    <a:pt x="131445" y="38417"/>
                  </a:lnTo>
                  <a:lnTo>
                    <a:pt x="83502" y="71120"/>
                  </a:lnTo>
                  <a:lnTo>
                    <a:pt x="82550" y="72072"/>
                  </a:lnTo>
                  <a:lnTo>
                    <a:pt x="81915" y="73025"/>
                  </a:lnTo>
                  <a:lnTo>
                    <a:pt x="81915" y="75565"/>
                  </a:lnTo>
                  <a:lnTo>
                    <a:pt x="82867" y="77152"/>
                  </a:lnTo>
                  <a:lnTo>
                    <a:pt x="84455" y="77152"/>
                  </a:lnTo>
                  <a:lnTo>
                    <a:pt x="85407" y="75882"/>
                  </a:lnTo>
                  <a:lnTo>
                    <a:pt x="135890" y="41275"/>
                  </a:lnTo>
                  <a:lnTo>
                    <a:pt x="136842" y="40640"/>
                  </a:lnTo>
                  <a:lnTo>
                    <a:pt x="137477" y="40005"/>
                  </a:lnTo>
                  <a:lnTo>
                    <a:pt x="137477" y="36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7639" y="1278953"/>
              <a:ext cx="80645" cy="9366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415376" y="1402143"/>
            <a:ext cx="1746885" cy="847090"/>
            <a:chOff x="1415376" y="1402143"/>
            <a:chExt cx="1746885" cy="847090"/>
          </a:xfrm>
        </p:grpSpPr>
        <p:sp>
          <p:nvSpPr>
            <p:cNvPr id="38" name="object 38"/>
            <p:cNvSpPr/>
            <p:nvPr/>
          </p:nvSpPr>
          <p:spPr>
            <a:xfrm>
              <a:off x="1420139" y="1406905"/>
              <a:ext cx="1737360" cy="837565"/>
            </a:xfrm>
            <a:custGeom>
              <a:avLst/>
              <a:gdLst/>
              <a:ahLst/>
              <a:cxnLst/>
              <a:rect l="l" t="t" r="r" b="b"/>
              <a:pathLst>
                <a:path w="1737360" h="837564">
                  <a:moveTo>
                    <a:pt x="0" y="837247"/>
                  </a:moveTo>
                  <a:lnTo>
                    <a:pt x="1737042" y="819150"/>
                  </a:lnTo>
                </a:path>
                <a:path w="1737360" h="837564">
                  <a:moveTo>
                    <a:pt x="0" y="837247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67129" y="173996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1398" y="25211"/>
                  </a:lnTo>
                  <a:lnTo>
                    <a:pt x="5238" y="30956"/>
                  </a:lnTo>
                  <a:lnTo>
                    <a:pt x="10983" y="34796"/>
                  </a:lnTo>
                  <a:lnTo>
                    <a:pt x="18097" y="36195"/>
                  </a:lnTo>
                  <a:lnTo>
                    <a:pt x="25211" y="34796"/>
                  </a:lnTo>
                  <a:lnTo>
                    <a:pt x="30956" y="30956"/>
                  </a:lnTo>
                  <a:lnTo>
                    <a:pt x="34796" y="25211"/>
                  </a:lnTo>
                  <a:lnTo>
                    <a:pt x="36194" y="18097"/>
                  </a:lnTo>
                  <a:lnTo>
                    <a:pt x="34796" y="10983"/>
                  </a:lnTo>
                  <a:lnTo>
                    <a:pt x="30956" y="5238"/>
                  </a:lnTo>
                  <a:lnTo>
                    <a:pt x="25211" y="1398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67129" y="173996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5211" y="1398"/>
                  </a:lnTo>
                  <a:lnTo>
                    <a:pt x="30956" y="5238"/>
                  </a:lnTo>
                  <a:lnTo>
                    <a:pt x="34796" y="10983"/>
                  </a:lnTo>
                  <a:lnTo>
                    <a:pt x="36194" y="18097"/>
                  </a:lnTo>
                  <a:lnTo>
                    <a:pt x="34796" y="25211"/>
                  </a:lnTo>
                  <a:lnTo>
                    <a:pt x="30956" y="30956"/>
                  </a:lnTo>
                  <a:lnTo>
                    <a:pt x="25211" y="34796"/>
                  </a:lnTo>
                  <a:lnTo>
                    <a:pt x="18097" y="36195"/>
                  </a:lnTo>
                  <a:lnTo>
                    <a:pt x="10983" y="34796"/>
                  </a:lnTo>
                  <a:lnTo>
                    <a:pt x="5238" y="30956"/>
                  </a:lnTo>
                  <a:lnTo>
                    <a:pt x="1398" y="25211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6195"/>
                  </a:moveTo>
                  <a:lnTo>
                    <a:pt x="36194" y="36195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39201" y="167709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18097" y="0"/>
                  </a:ln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0" y="28257"/>
                  </a:lnTo>
                  <a:lnTo>
                    <a:pt x="7937" y="35877"/>
                  </a:lnTo>
                  <a:lnTo>
                    <a:pt x="28257" y="35877"/>
                  </a:lnTo>
                  <a:lnTo>
                    <a:pt x="35877" y="28257"/>
                  </a:lnTo>
                  <a:lnTo>
                    <a:pt x="35877" y="7937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39201" y="167709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937"/>
                  </a:lnTo>
                  <a:lnTo>
                    <a:pt x="35877" y="18097"/>
                  </a:lnTo>
                  <a:lnTo>
                    <a:pt x="35877" y="28257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7937" y="35877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6195"/>
                  </a:moveTo>
                  <a:lnTo>
                    <a:pt x="36195" y="36195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20164" y="172218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79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5211" y="34478"/>
                  </a:lnTo>
                  <a:lnTo>
                    <a:pt x="30956" y="30638"/>
                  </a:lnTo>
                  <a:lnTo>
                    <a:pt x="34796" y="24893"/>
                  </a:lnTo>
                  <a:lnTo>
                    <a:pt x="36195" y="17779"/>
                  </a:lnTo>
                  <a:lnTo>
                    <a:pt x="36195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20164" y="172218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6195" y="7619"/>
                  </a:lnTo>
                  <a:lnTo>
                    <a:pt x="36195" y="17779"/>
                  </a:lnTo>
                  <a:lnTo>
                    <a:pt x="34796" y="24893"/>
                  </a:lnTo>
                  <a:lnTo>
                    <a:pt x="30956" y="30638"/>
                  </a:lnTo>
                  <a:lnTo>
                    <a:pt x="25211" y="34478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79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5877"/>
                  </a:moveTo>
                  <a:lnTo>
                    <a:pt x="36195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2236" y="1685988"/>
              <a:ext cx="80962" cy="8128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843366" y="170376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794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0" y="28257"/>
                  </a:lnTo>
                  <a:lnTo>
                    <a:pt x="7620" y="35877"/>
                  </a:lnTo>
                  <a:lnTo>
                    <a:pt x="17780" y="35877"/>
                  </a:lnTo>
                  <a:lnTo>
                    <a:pt x="24893" y="34523"/>
                  </a:lnTo>
                  <a:lnTo>
                    <a:pt x="30638" y="30757"/>
                  </a:lnTo>
                  <a:lnTo>
                    <a:pt x="34478" y="25027"/>
                  </a:lnTo>
                  <a:lnTo>
                    <a:pt x="35877" y="17779"/>
                  </a:lnTo>
                  <a:lnTo>
                    <a:pt x="35877" y="7619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43366" y="170376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27940" y="0"/>
                  </a:lnTo>
                  <a:lnTo>
                    <a:pt x="35877" y="7619"/>
                  </a:lnTo>
                  <a:lnTo>
                    <a:pt x="35877" y="17779"/>
                  </a:lnTo>
                  <a:lnTo>
                    <a:pt x="34478" y="25027"/>
                  </a:lnTo>
                  <a:lnTo>
                    <a:pt x="30638" y="30757"/>
                  </a:lnTo>
                  <a:lnTo>
                    <a:pt x="24893" y="34523"/>
                  </a:lnTo>
                  <a:lnTo>
                    <a:pt x="17780" y="35877"/>
                  </a:lnTo>
                  <a:lnTo>
                    <a:pt x="7620" y="35877"/>
                  </a:lnTo>
                  <a:lnTo>
                    <a:pt x="0" y="28257"/>
                  </a:lnTo>
                  <a:lnTo>
                    <a:pt x="0" y="17779"/>
                  </a:lnTo>
                  <a:lnTo>
                    <a:pt x="0" y="7619"/>
                  </a:lnTo>
                  <a:lnTo>
                    <a:pt x="7620" y="0"/>
                  </a:lnTo>
                  <a:lnTo>
                    <a:pt x="17780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5877" y="35877"/>
                  </a:moveTo>
                  <a:lnTo>
                    <a:pt x="35877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60206" y="209111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18097" y="0"/>
                  </a:lnTo>
                  <a:lnTo>
                    <a:pt x="10983" y="1354"/>
                  </a:lnTo>
                  <a:lnTo>
                    <a:pt x="5238" y="5119"/>
                  </a:lnTo>
                  <a:lnTo>
                    <a:pt x="1398" y="10849"/>
                  </a:lnTo>
                  <a:lnTo>
                    <a:pt x="0" y="18097"/>
                  </a:lnTo>
                  <a:lnTo>
                    <a:pt x="0" y="28257"/>
                  </a:lnTo>
                  <a:lnTo>
                    <a:pt x="7937" y="35877"/>
                  </a:lnTo>
                  <a:lnTo>
                    <a:pt x="28257" y="35877"/>
                  </a:lnTo>
                  <a:lnTo>
                    <a:pt x="35877" y="28257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60206" y="209111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8097"/>
                  </a:lnTo>
                  <a:lnTo>
                    <a:pt x="35877" y="28257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7937" y="35877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1398" y="10849"/>
                  </a:lnTo>
                  <a:lnTo>
                    <a:pt x="5238" y="5119"/>
                  </a:lnTo>
                  <a:lnTo>
                    <a:pt x="10983" y="1354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50376" y="208191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7619" y="0"/>
                  </a:lnTo>
                  <a:lnTo>
                    <a:pt x="0" y="7937"/>
                  </a:lnTo>
                  <a:lnTo>
                    <a:pt x="0" y="28257"/>
                  </a:lnTo>
                  <a:lnTo>
                    <a:pt x="7619" y="36195"/>
                  </a:lnTo>
                  <a:lnTo>
                    <a:pt x="17780" y="36195"/>
                  </a:lnTo>
                  <a:lnTo>
                    <a:pt x="24893" y="34796"/>
                  </a:lnTo>
                  <a:lnTo>
                    <a:pt x="30638" y="30956"/>
                  </a:lnTo>
                  <a:lnTo>
                    <a:pt x="34478" y="25211"/>
                  </a:lnTo>
                  <a:lnTo>
                    <a:pt x="35877" y="18097"/>
                  </a:lnTo>
                  <a:lnTo>
                    <a:pt x="34478" y="10983"/>
                  </a:lnTo>
                  <a:lnTo>
                    <a:pt x="30638" y="5238"/>
                  </a:lnTo>
                  <a:lnTo>
                    <a:pt x="24893" y="1398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50376" y="208191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24893" y="1398"/>
                  </a:lnTo>
                  <a:lnTo>
                    <a:pt x="30638" y="5238"/>
                  </a:lnTo>
                  <a:lnTo>
                    <a:pt x="34478" y="10983"/>
                  </a:lnTo>
                  <a:lnTo>
                    <a:pt x="35877" y="18097"/>
                  </a:lnTo>
                  <a:lnTo>
                    <a:pt x="34478" y="25211"/>
                  </a:lnTo>
                  <a:lnTo>
                    <a:pt x="30638" y="30956"/>
                  </a:lnTo>
                  <a:lnTo>
                    <a:pt x="24893" y="34796"/>
                  </a:lnTo>
                  <a:lnTo>
                    <a:pt x="17780" y="36195"/>
                  </a:lnTo>
                  <a:lnTo>
                    <a:pt x="7619" y="36195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0" y="7937"/>
                  </a:lnTo>
                  <a:lnTo>
                    <a:pt x="7619" y="0"/>
                  </a:lnTo>
                  <a:lnTo>
                    <a:pt x="17780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5877" y="36195"/>
                  </a:moveTo>
                  <a:lnTo>
                    <a:pt x="35877" y="36195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13241" y="205492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18097" y="0"/>
                  </a:ln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1398" y="25211"/>
                  </a:lnTo>
                  <a:lnTo>
                    <a:pt x="5238" y="30956"/>
                  </a:lnTo>
                  <a:lnTo>
                    <a:pt x="10983" y="34796"/>
                  </a:lnTo>
                  <a:lnTo>
                    <a:pt x="18097" y="36195"/>
                  </a:lnTo>
                  <a:lnTo>
                    <a:pt x="28257" y="36195"/>
                  </a:lnTo>
                  <a:lnTo>
                    <a:pt x="35877" y="28257"/>
                  </a:lnTo>
                  <a:lnTo>
                    <a:pt x="35877" y="7937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13241" y="205492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937"/>
                  </a:lnTo>
                  <a:lnTo>
                    <a:pt x="35877" y="18097"/>
                  </a:lnTo>
                  <a:lnTo>
                    <a:pt x="35877" y="28257"/>
                  </a:lnTo>
                  <a:lnTo>
                    <a:pt x="28257" y="36195"/>
                  </a:lnTo>
                  <a:lnTo>
                    <a:pt x="18097" y="36195"/>
                  </a:lnTo>
                  <a:lnTo>
                    <a:pt x="10983" y="34796"/>
                  </a:lnTo>
                  <a:lnTo>
                    <a:pt x="5238" y="30956"/>
                  </a:lnTo>
                  <a:lnTo>
                    <a:pt x="1398" y="25211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6195"/>
                  </a:moveTo>
                  <a:lnTo>
                    <a:pt x="36195" y="36195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03094" y="15599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1398" y="25211"/>
                  </a:lnTo>
                  <a:lnTo>
                    <a:pt x="5238" y="30956"/>
                  </a:lnTo>
                  <a:lnTo>
                    <a:pt x="10983" y="34796"/>
                  </a:lnTo>
                  <a:lnTo>
                    <a:pt x="18097" y="36194"/>
                  </a:lnTo>
                  <a:lnTo>
                    <a:pt x="25211" y="34796"/>
                  </a:lnTo>
                  <a:lnTo>
                    <a:pt x="30956" y="30956"/>
                  </a:lnTo>
                  <a:lnTo>
                    <a:pt x="34796" y="25211"/>
                  </a:lnTo>
                  <a:lnTo>
                    <a:pt x="36194" y="18097"/>
                  </a:lnTo>
                  <a:lnTo>
                    <a:pt x="34796" y="10983"/>
                  </a:lnTo>
                  <a:lnTo>
                    <a:pt x="30956" y="5238"/>
                  </a:lnTo>
                  <a:lnTo>
                    <a:pt x="25211" y="1398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03094" y="15599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5211" y="1398"/>
                  </a:lnTo>
                  <a:lnTo>
                    <a:pt x="30956" y="5238"/>
                  </a:lnTo>
                  <a:lnTo>
                    <a:pt x="34796" y="10983"/>
                  </a:lnTo>
                  <a:lnTo>
                    <a:pt x="36194" y="18097"/>
                  </a:lnTo>
                  <a:lnTo>
                    <a:pt x="34796" y="25211"/>
                  </a:lnTo>
                  <a:lnTo>
                    <a:pt x="30956" y="30956"/>
                  </a:lnTo>
                  <a:lnTo>
                    <a:pt x="25211" y="34796"/>
                  </a:lnTo>
                  <a:lnTo>
                    <a:pt x="18097" y="36194"/>
                  </a:lnTo>
                  <a:lnTo>
                    <a:pt x="10983" y="34796"/>
                  </a:lnTo>
                  <a:lnTo>
                    <a:pt x="5238" y="30956"/>
                  </a:lnTo>
                  <a:lnTo>
                    <a:pt x="1398" y="25211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6194"/>
                  </a:moveTo>
                  <a:lnTo>
                    <a:pt x="36194" y="3619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75166" y="149707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0" y="28257"/>
                  </a:lnTo>
                  <a:lnTo>
                    <a:pt x="7937" y="35877"/>
                  </a:lnTo>
                  <a:lnTo>
                    <a:pt x="28257" y="35877"/>
                  </a:lnTo>
                  <a:lnTo>
                    <a:pt x="36195" y="28257"/>
                  </a:lnTo>
                  <a:lnTo>
                    <a:pt x="36195" y="18097"/>
                  </a:lnTo>
                  <a:lnTo>
                    <a:pt x="34796" y="10983"/>
                  </a:lnTo>
                  <a:lnTo>
                    <a:pt x="30956" y="5238"/>
                  </a:lnTo>
                  <a:lnTo>
                    <a:pt x="25211" y="1398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75166" y="149707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5211" y="1398"/>
                  </a:lnTo>
                  <a:lnTo>
                    <a:pt x="30956" y="5238"/>
                  </a:lnTo>
                  <a:lnTo>
                    <a:pt x="34796" y="10983"/>
                  </a:lnTo>
                  <a:lnTo>
                    <a:pt x="36195" y="18097"/>
                  </a:lnTo>
                  <a:lnTo>
                    <a:pt x="36195" y="28257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7937" y="35877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6194"/>
                  </a:moveTo>
                  <a:lnTo>
                    <a:pt x="36195" y="3619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01214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40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01214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40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91384" y="15599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7620" y="0"/>
                  </a:lnTo>
                  <a:lnTo>
                    <a:pt x="0" y="7937"/>
                  </a:lnTo>
                  <a:lnTo>
                    <a:pt x="0" y="28257"/>
                  </a:lnTo>
                  <a:lnTo>
                    <a:pt x="7620" y="36194"/>
                  </a:lnTo>
                  <a:lnTo>
                    <a:pt x="17780" y="36194"/>
                  </a:lnTo>
                  <a:lnTo>
                    <a:pt x="24893" y="34796"/>
                  </a:lnTo>
                  <a:lnTo>
                    <a:pt x="30638" y="30956"/>
                  </a:lnTo>
                  <a:lnTo>
                    <a:pt x="34478" y="25211"/>
                  </a:lnTo>
                  <a:lnTo>
                    <a:pt x="35877" y="18097"/>
                  </a:lnTo>
                  <a:lnTo>
                    <a:pt x="34478" y="10983"/>
                  </a:lnTo>
                  <a:lnTo>
                    <a:pt x="30638" y="5238"/>
                  </a:lnTo>
                  <a:lnTo>
                    <a:pt x="24893" y="1398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91384" y="15599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24893" y="1398"/>
                  </a:lnTo>
                  <a:lnTo>
                    <a:pt x="30638" y="5238"/>
                  </a:lnTo>
                  <a:lnTo>
                    <a:pt x="34478" y="10983"/>
                  </a:lnTo>
                  <a:lnTo>
                    <a:pt x="35877" y="18097"/>
                  </a:lnTo>
                  <a:lnTo>
                    <a:pt x="34478" y="25211"/>
                  </a:lnTo>
                  <a:lnTo>
                    <a:pt x="30638" y="30956"/>
                  </a:lnTo>
                  <a:lnTo>
                    <a:pt x="24893" y="34796"/>
                  </a:lnTo>
                  <a:lnTo>
                    <a:pt x="17780" y="36194"/>
                  </a:lnTo>
                  <a:lnTo>
                    <a:pt x="7620" y="36194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0" y="7937"/>
                  </a:lnTo>
                  <a:lnTo>
                    <a:pt x="7620" y="0"/>
                  </a:lnTo>
                  <a:lnTo>
                    <a:pt x="17780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5877" y="36194"/>
                  </a:moveTo>
                  <a:lnTo>
                    <a:pt x="35877" y="3619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44101" y="154216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5211" y="34478"/>
                  </a:lnTo>
                  <a:lnTo>
                    <a:pt x="30956" y="30638"/>
                  </a:lnTo>
                  <a:lnTo>
                    <a:pt x="34796" y="24893"/>
                  </a:lnTo>
                  <a:lnTo>
                    <a:pt x="36194" y="17780"/>
                  </a:lnTo>
                  <a:lnTo>
                    <a:pt x="36194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4101" y="154216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6194" y="7619"/>
                  </a:lnTo>
                  <a:lnTo>
                    <a:pt x="36194" y="17780"/>
                  </a:lnTo>
                  <a:lnTo>
                    <a:pt x="34796" y="24893"/>
                  </a:lnTo>
                  <a:lnTo>
                    <a:pt x="30956" y="30638"/>
                  </a:lnTo>
                  <a:lnTo>
                    <a:pt x="25211" y="34478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88246" y="156914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40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88246" y="156914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40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5877"/>
                  </a:moveTo>
                  <a:lnTo>
                    <a:pt x="36195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60319" y="150596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7619" y="0"/>
                  </a:lnTo>
                  <a:lnTo>
                    <a:pt x="0" y="7937"/>
                  </a:lnTo>
                  <a:lnTo>
                    <a:pt x="0" y="28257"/>
                  </a:lnTo>
                  <a:lnTo>
                    <a:pt x="7619" y="36194"/>
                  </a:lnTo>
                  <a:lnTo>
                    <a:pt x="17780" y="36194"/>
                  </a:lnTo>
                  <a:lnTo>
                    <a:pt x="24893" y="34796"/>
                  </a:lnTo>
                  <a:lnTo>
                    <a:pt x="30638" y="30956"/>
                  </a:lnTo>
                  <a:lnTo>
                    <a:pt x="34478" y="25211"/>
                  </a:lnTo>
                  <a:lnTo>
                    <a:pt x="35877" y="18097"/>
                  </a:lnTo>
                  <a:lnTo>
                    <a:pt x="34478" y="10983"/>
                  </a:lnTo>
                  <a:lnTo>
                    <a:pt x="30638" y="5238"/>
                  </a:lnTo>
                  <a:lnTo>
                    <a:pt x="24893" y="1398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60319" y="150596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24893" y="1398"/>
                  </a:lnTo>
                  <a:lnTo>
                    <a:pt x="30638" y="5238"/>
                  </a:lnTo>
                  <a:lnTo>
                    <a:pt x="34478" y="10983"/>
                  </a:lnTo>
                  <a:lnTo>
                    <a:pt x="35877" y="18097"/>
                  </a:lnTo>
                  <a:lnTo>
                    <a:pt x="34478" y="25211"/>
                  </a:lnTo>
                  <a:lnTo>
                    <a:pt x="30638" y="30956"/>
                  </a:lnTo>
                  <a:lnTo>
                    <a:pt x="24893" y="34796"/>
                  </a:lnTo>
                  <a:lnTo>
                    <a:pt x="17780" y="36194"/>
                  </a:lnTo>
                  <a:lnTo>
                    <a:pt x="7619" y="36194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0" y="7937"/>
                  </a:lnTo>
                  <a:lnTo>
                    <a:pt x="7619" y="0"/>
                  </a:lnTo>
                  <a:lnTo>
                    <a:pt x="17780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5877" y="36194"/>
                  </a:moveTo>
                  <a:lnTo>
                    <a:pt x="35877" y="3619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61259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40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61259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40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5877"/>
                  </a:moveTo>
                  <a:lnTo>
                    <a:pt x="36195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60319" y="150628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39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60319" y="150628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39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68269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40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68269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40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429981" y="2246376"/>
            <a:ext cx="55118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" algn="l"/>
                <a:tab pos="330835" algn="l"/>
                <a:tab pos="506095" algn="l"/>
              </a:tabLst>
            </a:pPr>
            <a:r>
              <a:rPr sz="450" dirty="0">
                <a:latin typeface="Arial MT"/>
                <a:cs typeface="Arial MT"/>
              </a:rPr>
              <a:t>0	1	2	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60488" y="2246376"/>
            <a:ext cx="5778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Arial MT"/>
                <a:cs typeface="Arial MT"/>
              </a:rPr>
              <a:t>6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15597" y="2246376"/>
            <a:ext cx="5778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Arial MT"/>
                <a:cs typeface="Arial MT"/>
              </a:rPr>
              <a:t>7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070372" y="2246376"/>
            <a:ext cx="5778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Arial MT"/>
                <a:cs typeface="Arial MT"/>
              </a:rPr>
              <a:t>8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330921" y="1573642"/>
            <a:ext cx="84455" cy="3048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45"/>
              </a:spcBef>
            </a:pPr>
            <a:r>
              <a:rPr sz="45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  <a:p>
            <a:pPr marL="12700">
              <a:lnSpc>
                <a:spcPts val="770"/>
              </a:lnSpc>
              <a:spcBef>
                <a:spcPts val="215"/>
              </a:spcBef>
            </a:pPr>
            <a:r>
              <a:rPr sz="650" dirty="0">
                <a:solidFill>
                  <a:srgbClr val="0000FF"/>
                </a:solidFill>
                <a:latin typeface="Arial MT"/>
                <a:cs typeface="Arial MT"/>
              </a:rPr>
              <a:t>y</a:t>
            </a:r>
            <a:endParaRPr sz="650">
              <a:latin typeface="Arial MT"/>
              <a:cs typeface="Arial MT"/>
            </a:endParaRPr>
          </a:p>
          <a:p>
            <a:pPr marL="39370">
              <a:lnSpc>
                <a:spcPts val="530"/>
              </a:lnSpc>
            </a:pPr>
            <a:r>
              <a:rPr sz="45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57909" y="1976183"/>
            <a:ext cx="57785" cy="286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45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433474" y="1485645"/>
            <a:ext cx="1656714" cy="766445"/>
            <a:chOff x="1433474" y="1485645"/>
            <a:chExt cx="1656714" cy="766445"/>
          </a:xfrm>
        </p:grpSpPr>
        <p:sp>
          <p:nvSpPr>
            <p:cNvPr id="81" name="object 81"/>
            <p:cNvSpPr/>
            <p:nvPr/>
          </p:nvSpPr>
          <p:spPr>
            <a:xfrm>
              <a:off x="2185314" y="1542160"/>
              <a:ext cx="899794" cy="0"/>
            </a:xfrm>
            <a:custGeom>
              <a:avLst/>
              <a:gdLst/>
              <a:ahLst/>
              <a:cxnLst/>
              <a:rect l="l" t="t" r="r" b="b"/>
              <a:pathLst>
                <a:path w="899794">
                  <a:moveTo>
                    <a:pt x="0" y="0"/>
                  </a:moveTo>
                  <a:lnTo>
                    <a:pt x="899794" y="0"/>
                  </a:lnTo>
                </a:path>
              </a:pathLst>
            </a:custGeom>
            <a:ln w="9524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933219" y="2100008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3997" y="0"/>
                  </a:lnTo>
                </a:path>
              </a:pathLst>
            </a:custGeom>
            <a:ln w="9524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38236" y="1722183"/>
              <a:ext cx="476884" cy="8890"/>
            </a:xfrm>
            <a:custGeom>
              <a:avLst/>
              <a:gdLst/>
              <a:ahLst/>
              <a:cxnLst/>
              <a:rect l="l" t="t" r="r" b="b"/>
              <a:pathLst>
                <a:path w="476885" h="8889">
                  <a:moveTo>
                    <a:pt x="0" y="8889"/>
                  </a:moveTo>
                  <a:lnTo>
                    <a:pt x="476885" y="0"/>
                  </a:lnTo>
                </a:path>
              </a:pathLst>
            </a:custGeom>
            <a:ln w="9524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184996" y="1488185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588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184996" y="150691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184361" y="1525650"/>
              <a:ext cx="635" cy="46990"/>
            </a:xfrm>
            <a:custGeom>
              <a:avLst/>
              <a:gdLst/>
              <a:ahLst/>
              <a:cxnLst/>
              <a:rect l="l" t="t" r="r" b="b"/>
              <a:pathLst>
                <a:path w="635" h="46990">
                  <a:moveTo>
                    <a:pt x="317" y="0"/>
                  </a:moveTo>
                  <a:lnTo>
                    <a:pt x="317" y="9525"/>
                  </a:lnTo>
                </a:path>
                <a:path w="635" h="46990">
                  <a:moveTo>
                    <a:pt x="0" y="18732"/>
                  </a:moveTo>
                  <a:lnTo>
                    <a:pt x="0" y="28257"/>
                  </a:lnTo>
                </a:path>
                <a:path w="635" h="46990">
                  <a:moveTo>
                    <a:pt x="0" y="37464"/>
                  </a:moveTo>
                  <a:lnTo>
                    <a:pt x="0" y="46989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181345" y="158676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80" h="19050">
                  <a:moveTo>
                    <a:pt x="317" y="0"/>
                  </a:moveTo>
                  <a:lnTo>
                    <a:pt x="5079" y="0"/>
                  </a:lnTo>
                </a:path>
                <a:path w="5080" h="19050">
                  <a:moveTo>
                    <a:pt x="0" y="18732"/>
                  </a:moveTo>
                  <a:lnTo>
                    <a:pt x="4762" y="18732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83250" y="1617249"/>
              <a:ext cx="635" cy="33020"/>
            </a:xfrm>
            <a:custGeom>
              <a:avLst/>
              <a:gdLst/>
              <a:ahLst/>
              <a:cxnLst/>
              <a:rect l="l" t="t" r="r" b="b"/>
              <a:pathLst>
                <a:path w="635" h="33019">
                  <a:moveTo>
                    <a:pt x="317" y="0"/>
                  </a:moveTo>
                  <a:lnTo>
                    <a:pt x="317" y="14287"/>
                  </a:lnTo>
                </a:path>
                <a:path w="635" h="33019">
                  <a:moveTo>
                    <a:pt x="0" y="18732"/>
                  </a:moveTo>
                  <a:lnTo>
                    <a:pt x="0" y="33019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83091" y="165709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82774" y="167582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82774" y="169487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82456" y="171361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82139" y="17323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0"/>
                  </a:moveTo>
                  <a:lnTo>
                    <a:pt x="0" y="9524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81821" y="1751075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181821" y="176980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181504" y="178885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81186" y="1807590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588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80869" y="1826323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180551" y="1845055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5" h="28575">
                  <a:moveTo>
                    <a:pt x="317" y="0"/>
                  </a:moveTo>
                  <a:lnTo>
                    <a:pt x="317" y="9524"/>
                  </a:lnTo>
                </a:path>
                <a:path w="635" h="28575">
                  <a:moveTo>
                    <a:pt x="0" y="18732"/>
                  </a:moveTo>
                  <a:lnTo>
                    <a:pt x="0" y="28257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80234" y="188283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588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180234" y="190157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79599" y="1920303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5" h="28575">
                  <a:moveTo>
                    <a:pt x="317" y="0"/>
                  </a:moveTo>
                  <a:lnTo>
                    <a:pt x="317" y="9525"/>
                  </a:lnTo>
                </a:path>
                <a:path w="635" h="28575">
                  <a:moveTo>
                    <a:pt x="0" y="18732"/>
                  </a:moveTo>
                  <a:lnTo>
                    <a:pt x="0" y="28257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179281" y="195776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179281" y="197681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178964" y="199555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178488" y="2011902"/>
              <a:ext cx="635" cy="33020"/>
            </a:xfrm>
            <a:custGeom>
              <a:avLst/>
              <a:gdLst/>
              <a:ahLst/>
              <a:cxnLst/>
              <a:rect l="l" t="t" r="r" b="b"/>
              <a:pathLst>
                <a:path w="635" h="33019">
                  <a:moveTo>
                    <a:pt x="317" y="0"/>
                  </a:moveTo>
                  <a:lnTo>
                    <a:pt x="317" y="14287"/>
                  </a:lnTo>
                </a:path>
                <a:path w="635" h="33019">
                  <a:moveTo>
                    <a:pt x="0" y="18732"/>
                  </a:moveTo>
                  <a:lnTo>
                    <a:pt x="0" y="33019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178011" y="2051748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5" h="28575">
                  <a:moveTo>
                    <a:pt x="317" y="0"/>
                  </a:moveTo>
                  <a:lnTo>
                    <a:pt x="317" y="9525"/>
                  </a:lnTo>
                </a:path>
                <a:path w="635" h="28575">
                  <a:moveTo>
                    <a:pt x="0" y="18732"/>
                  </a:moveTo>
                  <a:lnTo>
                    <a:pt x="0" y="28257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177694" y="2089530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588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77694" y="210826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77059" y="2126995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5" h="28575">
                  <a:moveTo>
                    <a:pt x="317" y="0"/>
                  </a:moveTo>
                  <a:lnTo>
                    <a:pt x="317" y="9525"/>
                  </a:lnTo>
                </a:path>
                <a:path w="635" h="28575">
                  <a:moveTo>
                    <a:pt x="0" y="18732"/>
                  </a:moveTo>
                  <a:lnTo>
                    <a:pt x="0" y="28257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176741" y="2164460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176741" y="218351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176424" y="22022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76106" y="2220975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80">
                  <a:moveTo>
                    <a:pt x="317" y="0"/>
                  </a:moveTo>
                  <a:lnTo>
                    <a:pt x="0" y="5080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933219" y="1488185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0"/>
                  </a:moveTo>
                  <a:lnTo>
                    <a:pt x="0" y="761047"/>
                  </a:lnTo>
                </a:path>
              </a:pathLst>
            </a:custGeom>
            <a:ln w="476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2130566" y="2225738"/>
            <a:ext cx="26479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75" baseline="6172" dirty="0">
                <a:latin typeface="Arial MT"/>
                <a:cs typeface="Arial MT"/>
              </a:rPr>
              <a:t>4  </a:t>
            </a:r>
            <a:r>
              <a:rPr sz="675" spc="75" baseline="6172" dirty="0"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0000FF"/>
                </a:solidFill>
                <a:latin typeface="Arial MT"/>
                <a:cs typeface="Arial MT"/>
              </a:rPr>
              <a:t>x</a:t>
            </a:r>
            <a:r>
              <a:rPr sz="650" spc="3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675" baseline="6172" dirty="0">
                <a:latin typeface="Arial MT"/>
                <a:cs typeface="Arial MT"/>
              </a:rPr>
              <a:t>5</a:t>
            </a:r>
            <a:endParaRPr sz="675" baseline="6172">
              <a:latin typeface="Arial MT"/>
              <a:cs typeface="Arial MT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1768119" y="1575657"/>
            <a:ext cx="57150" cy="153670"/>
            <a:chOff x="1768119" y="1575657"/>
            <a:chExt cx="57150" cy="153670"/>
          </a:xfrm>
        </p:grpSpPr>
        <p:sp>
          <p:nvSpPr>
            <p:cNvPr id="118" name="object 118"/>
            <p:cNvSpPr/>
            <p:nvPr/>
          </p:nvSpPr>
          <p:spPr>
            <a:xfrm>
              <a:off x="1780184" y="1683765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5" h="45085">
                  <a:moveTo>
                    <a:pt x="22542" y="0"/>
                  </a:moveTo>
                  <a:lnTo>
                    <a:pt x="13662" y="1736"/>
                  </a:lnTo>
                  <a:lnTo>
                    <a:pt x="6508" y="6508"/>
                  </a:lnTo>
                  <a:lnTo>
                    <a:pt x="1736" y="13662"/>
                  </a:lnTo>
                  <a:lnTo>
                    <a:pt x="0" y="22542"/>
                  </a:lnTo>
                  <a:lnTo>
                    <a:pt x="1736" y="31556"/>
                  </a:lnTo>
                  <a:lnTo>
                    <a:pt x="6508" y="38695"/>
                  </a:lnTo>
                  <a:lnTo>
                    <a:pt x="13662" y="43393"/>
                  </a:lnTo>
                  <a:lnTo>
                    <a:pt x="22542" y="45084"/>
                  </a:lnTo>
                  <a:lnTo>
                    <a:pt x="31422" y="43393"/>
                  </a:lnTo>
                  <a:lnTo>
                    <a:pt x="38576" y="38695"/>
                  </a:lnTo>
                  <a:lnTo>
                    <a:pt x="43348" y="31556"/>
                  </a:lnTo>
                  <a:lnTo>
                    <a:pt x="45085" y="22542"/>
                  </a:lnTo>
                  <a:lnTo>
                    <a:pt x="43348" y="13662"/>
                  </a:lnTo>
                  <a:lnTo>
                    <a:pt x="38576" y="6508"/>
                  </a:lnTo>
                  <a:lnTo>
                    <a:pt x="31422" y="1736"/>
                  </a:lnTo>
                  <a:lnTo>
                    <a:pt x="22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80184" y="1683765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5" h="45085">
                  <a:moveTo>
                    <a:pt x="22542" y="0"/>
                  </a:moveTo>
                  <a:lnTo>
                    <a:pt x="31422" y="1736"/>
                  </a:lnTo>
                  <a:lnTo>
                    <a:pt x="38576" y="6508"/>
                  </a:lnTo>
                  <a:lnTo>
                    <a:pt x="43348" y="13662"/>
                  </a:lnTo>
                  <a:lnTo>
                    <a:pt x="45085" y="22542"/>
                  </a:lnTo>
                  <a:lnTo>
                    <a:pt x="43348" y="31556"/>
                  </a:lnTo>
                  <a:lnTo>
                    <a:pt x="38576" y="38695"/>
                  </a:lnTo>
                  <a:lnTo>
                    <a:pt x="31422" y="43393"/>
                  </a:lnTo>
                  <a:lnTo>
                    <a:pt x="22542" y="45084"/>
                  </a:lnTo>
                  <a:lnTo>
                    <a:pt x="13662" y="43393"/>
                  </a:lnTo>
                  <a:lnTo>
                    <a:pt x="6508" y="38695"/>
                  </a:lnTo>
                  <a:lnTo>
                    <a:pt x="1736" y="31556"/>
                  </a:lnTo>
                  <a:lnTo>
                    <a:pt x="0" y="22542"/>
                  </a:lnTo>
                  <a:lnTo>
                    <a:pt x="1736" y="13662"/>
                  </a:lnTo>
                  <a:lnTo>
                    <a:pt x="6508" y="6508"/>
                  </a:lnTo>
                  <a:lnTo>
                    <a:pt x="13662" y="1736"/>
                  </a:lnTo>
                  <a:lnTo>
                    <a:pt x="22542" y="0"/>
                  </a:lnTo>
                  <a:close/>
                </a:path>
                <a:path w="45085" h="45085">
                  <a:moveTo>
                    <a:pt x="0" y="0"/>
                  </a:moveTo>
                  <a:lnTo>
                    <a:pt x="0" y="0"/>
                  </a:lnTo>
                </a:path>
                <a:path w="45085" h="45085">
                  <a:moveTo>
                    <a:pt x="45085" y="45084"/>
                  </a:moveTo>
                  <a:lnTo>
                    <a:pt x="45085" y="450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71294" y="1575815"/>
              <a:ext cx="10795" cy="52069"/>
            </a:xfrm>
            <a:custGeom>
              <a:avLst/>
              <a:gdLst/>
              <a:ahLst/>
              <a:cxnLst/>
              <a:rect l="l" t="t" r="r" b="b"/>
              <a:pathLst>
                <a:path w="10794" h="52069">
                  <a:moveTo>
                    <a:pt x="0" y="0"/>
                  </a:moveTo>
                  <a:lnTo>
                    <a:pt x="10477" y="520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68119" y="1623440"/>
              <a:ext cx="26670" cy="42545"/>
            </a:xfrm>
            <a:custGeom>
              <a:avLst/>
              <a:gdLst/>
              <a:ahLst/>
              <a:cxnLst/>
              <a:rect l="l" t="t" r="r" b="b"/>
              <a:pathLst>
                <a:path w="26669" h="42544">
                  <a:moveTo>
                    <a:pt x="26352" y="0"/>
                  </a:moveTo>
                  <a:lnTo>
                    <a:pt x="0" y="5397"/>
                  </a:lnTo>
                  <a:lnTo>
                    <a:pt x="20954" y="42544"/>
                  </a:lnTo>
                  <a:lnTo>
                    <a:pt x="263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1357909" y="1395475"/>
            <a:ext cx="538480" cy="1720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  <a:p>
            <a:pPr marL="277495">
              <a:lnSpc>
                <a:spcPct val="100000"/>
              </a:lnSpc>
              <a:spcBef>
                <a:spcPts val="40"/>
              </a:spcBef>
            </a:pPr>
            <a:r>
              <a:rPr sz="450" spc="-50" dirty="0">
                <a:latin typeface="Arial MT"/>
                <a:cs typeface="Arial MT"/>
              </a:rPr>
              <a:t>T</a:t>
            </a:r>
            <a:r>
              <a:rPr sz="450" spc="-5" dirty="0">
                <a:latin typeface="Arial MT"/>
                <a:cs typeface="Arial MT"/>
              </a:rPr>
              <a:t>e</a:t>
            </a:r>
            <a:r>
              <a:rPr sz="450" dirty="0">
                <a:latin typeface="Arial MT"/>
                <a:cs typeface="Arial MT"/>
              </a:rPr>
              <a:t>st </a:t>
            </a:r>
            <a:r>
              <a:rPr sz="450" spc="-5" dirty="0">
                <a:latin typeface="Arial MT"/>
                <a:cs typeface="Arial MT"/>
              </a:rPr>
              <a:t>Inpu</a:t>
            </a:r>
            <a:r>
              <a:rPr sz="450" dirty="0">
                <a:latin typeface="Arial MT"/>
                <a:cs typeface="Arial MT"/>
              </a:rPr>
              <a:t>t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24" name="object 124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28" name="object 128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14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8562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7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Leaf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55078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94397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992098"/>
            <a:ext cx="48018" cy="480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77" y="477982"/>
            <a:ext cx="4763135" cy="60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What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at</a:t>
            </a:r>
            <a:r>
              <a:rPr sz="1000" spc="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each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leaf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node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goal: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make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predictions)?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options: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44100"/>
              </a:lnSpc>
              <a:spcBef>
                <a:spcPts val="215"/>
              </a:spcBef>
            </a:pPr>
            <a:r>
              <a:rPr sz="900" spc="-5" dirty="0">
                <a:latin typeface="Tahoma"/>
                <a:cs typeface="Tahoma"/>
              </a:rPr>
              <a:t>Make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constant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prediction</a:t>
            </a:r>
            <a:r>
              <a:rPr sz="9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(majority/average)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every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input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reaching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node?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Use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nearest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neighbors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based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prediction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inputs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on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leaf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node?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92119" y="1121155"/>
            <a:ext cx="1487805" cy="1346200"/>
            <a:chOff x="3292119" y="1121155"/>
            <a:chExt cx="1487805" cy="1346200"/>
          </a:xfrm>
        </p:grpSpPr>
        <p:sp>
          <p:nvSpPr>
            <p:cNvPr id="8" name="object 8"/>
            <p:cNvSpPr/>
            <p:nvPr/>
          </p:nvSpPr>
          <p:spPr>
            <a:xfrm>
              <a:off x="3508336" y="1125918"/>
              <a:ext cx="1250950" cy="891540"/>
            </a:xfrm>
            <a:custGeom>
              <a:avLst/>
              <a:gdLst/>
              <a:ahLst/>
              <a:cxnLst/>
              <a:rect l="l" t="t" r="r" b="b"/>
              <a:pathLst>
                <a:path w="1250950" h="891539">
                  <a:moveTo>
                    <a:pt x="207009" y="467995"/>
                  </a:moveTo>
                  <a:lnTo>
                    <a:pt x="414019" y="679450"/>
                  </a:lnTo>
                  <a:lnTo>
                    <a:pt x="207009" y="891222"/>
                  </a:lnTo>
                  <a:lnTo>
                    <a:pt x="0" y="679450"/>
                  </a:lnTo>
                  <a:lnTo>
                    <a:pt x="207009" y="467995"/>
                  </a:lnTo>
                  <a:close/>
                </a:path>
                <a:path w="1250950" h="891539">
                  <a:moveTo>
                    <a:pt x="0" y="467995"/>
                  </a:moveTo>
                  <a:lnTo>
                    <a:pt x="0" y="467995"/>
                  </a:lnTo>
                </a:path>
                <a:path w="1250950" h="891539">
                  <a:moveTo>
                    <a:pt x="414019" y="891222"/>
                  </a:moveTo>
                  <a:lnTo>
                    <a:pt x="414019" y="891222"/>
                  </a:lnTo>
                </a:path>
                <a:path w="1250950" h="891539">
                  <a:moveTo>
                    <a:pt x="728979" y="0"/>
                  </a:moveTo>
                  <a:lnTo>
                    <a:pt x="935989" y="211455"/>
                  </a:lnTo>
                  <a:lnTo>
                    <a:pt x="728979" y="423227"/>
                  </a:lnTo>
                  <a:lnTo>
                    <a:pt x="521969" y="211455"/>
                  </a:lnTo>
                  <a:lnTo>
                    <a:pt x="728979" y="0"/>
                  </a:lnTo>
                  <a:close/>
                </a:path>
                <a:path w="1250950" h="891539">
                  <a:moveTo>
                    <a:pt x="521969" y="0"/>
                  </a:moveTo>
                  <a:lnTo>
                    <a:pt x="521969" y="0"/>
                  </a:lnTo>
                </a:path>
                <a:path w="1250950" h="891539">
                  <a:moveTo>
                    <a:pt x="935989" y="423227"/>
                  </a:moveTo>
                  <a:lnTo>
                    <a:pt x="935989" y="423227"/>
                  </a:lnTo>
                </a:path>
                <a:path w="1250950" h="891539">
                  <a:moveTo>
                    <a:pt x="935989" y="211455"/>
                  </a:moveTo>
                  <a:lnTo>
                    <a:pt x="1250950" y="211455"/>
                  </a:lnTo>
                  <a:lnTo>
                    <a:pt x="1250950" y="42672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38649" y="1550098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41275" y="0"/>
                  </a:moveTo>
                  <a:lnTo>
                    <a:pt x="0" y="0"/>
                  </a:lnTo>
                  <a:lnTo>
                    <a:pt x="20637" y="61912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5346" y="1337373"/>
              <a:ext cx="314960" cy="197485"/>
            </a:xfrm>
            <a:custGeom>
              <a:avLst/>
              <a:gdLst/>
              <a:ahLst/>
              <a:cxnLst/>
              <a:rect l="l" t="t" r="r" b="b"/>
              <a:pathLst>
                <a:path w="314960" h="197484">
                  <a:moveTo>
                    <a:pt x="314959" y="0"/>
                  </a:moveTo>
                  <a:lnTo>
                    <a:pt x="0" y="0"/>
                  </a:lnTo>
                  <a:lnTo>
                    <a:pt x="0" y="19716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94709" y="1532000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41274" y="0"/>
                  </a:moveTo>
                  <a:lnTo>
                    <a:pt x="0" y="0"/>
                  </a:lnTo>
                  <a:lnTo>
                    <a:pt x="20637" y="61912"/>
                  </a:lnTo>
                  <a:lnTo>
                    <a:pt x="41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2119" y="2187955"/>
              <a:ext cx="297180" cy="279400"/>
            </a:xfrm>
            <a:custGeom>
              <a:avLst/>
              <a:gdLst/>
              <a:ahLst/>
              <a:cxnLst/>
              <a:rect l="l" t="t" r="r" b="b"/>
              <a:pathLst>
                <a:path w="297179" h="279400">
                  <a:moveTo>
                    <a:pt x="250825" y="0"/>
                  </a:moveTo>
                  <a:lnTo>
                    <a:pt x="46672" y="0"/>
                  </a:lnTo>
                  <a:lnTo>
                    <a:pt x="29467" y="3983"/>
                  </a:lnTo>
                  <a:lnTo>
                    <a:pt x="14525" y="14485"/>
                  </a:lnTo>
                  <a:lnTo>
                    <a:pt x="3988" y="29334"/>
                  </a:lnTo>
                  <a:lnTo>
                    <a:pt x="0" y="46354"/>
                  </a:lnTo>
                  <a:lnTo>
                    <a:pt x="0" y="232409"/>
                  </a:lnTo>
                  <a:lnTo>
                    <a:pt x="3988" y="249480"/>
                  </a:lnTo>
                  <a:lnTo>
                    <a:pt x="14525" y="264437"/>
                  </a:lnTo>
                  <a:lnTo>
                    <a:pt x="29467" y="275049"/>
                  </a:lnTo>
                  <a:lnTo>
                    <a:pt x="46672" y="279082"/>
                  </a:lnTo>
                  <a:lnTo>
                    <a:pt x="250825" y="279082"/>
                  </a:lnTo>
                  <a:lnTo>
                    <a:pt x="267845" y="275049"/>
                  </a:lnTo>
                  <a:lnTo>
                    <a:pt x="282694" y="264437"/>
                  </a:lnTo>
                  <a:lnTo>
                    <a:pt x="293196" y="249480"/>
                  </a:lnTo>
                  <a:lnTo>
                    <a:pt x="297180" y="232409"/>
                  </a:lnTo>
                  <a:lnTo>
                    <a:pt x="297180" y="46354"/>
                  </a:lnTo>
                  <a:lnTo>
                    <a:pt x="293196" y="29334"/>
                  </a:lnTo>
                  <a:lnTo>
                    <a:pt x="282694" y="14485"/>
                  </a:lnTo>
                  <a:lnTo>
                    <a:pt x="267845" y="3983"/>
                  </a:lnTo>
                  <a:lnTo>
                    <a:pt x="25082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2119" y="2187955"/>
              <a:ext cx="297180" cy="279400"/>
            </a:xfrm>
            <a:custGeom>
              <a:avLst/>
              <a:gdLst/>
              <a:ahLst/>
              <a:cxnLst/>
              <a:rect l="l" t="t" r="r" b="b"/>
              <a:pathLst>
                <a:path w="297179" h="279400">
                  <a:moveTo>
                    <a:pt x="46672" y="0"/>
                  </a:moveTo>
                  <a:lnTo>
                    <a:pt x="29467" y="3983"/>
                  </a:lnTo>
                  <a:lnTo>
                    <a:pt x="14525" y="14485"/>
                  </a:lnTo>
                  <a:lnTo>
                    <a:pt x="3988" y="29334"/>
                  </a:lnTo>
                  <a:lnTo>
                    <a:pt x="0" y="46354"/>
                  </a:lnTo>
                  <a:lnTo>
                    <a:pt x="0" y="232409"/>
                  </a:lnTo>
                  <a:lnTo>
                    <a:pt x="3988" y="249480"/>
                  </a:lnTo>
                  <a:lnTo>
                    <a:pt x="14525" y="264437"/>
                  </a:lnTo>
                  <a:lnTo>
                    <a:pt x="29467" y="275049"/>
                  </a:lnTo>
                  <a:lnTo>
                    <a:pt x="46672" y="279082"/>
                  </a:lnTo>
                  <a:lnTo>
                    <a:pt x="250825" y="279082"/>
                  </a:lnTo>
                  <a:lnTo>
                    <a:pt x="267845" y="275049"/>
                  </a:lnTo>
                  <a:lnTo>
                    <a:pt x="282694" y="264437"/>
                  </a:lnTo>
                  <a:lnTo>
                    <a:pt x="293196" y="249480"/>
                  </a:lnTo>
                  <a:lnTo>
                    <a:pt x="297180" y="232409"/>
                  </a:lnTo>
                  <a:lnTo>
                    <a:pt x="297180" y="46354"/>
                  </a:lnTo>
                  <a:lnTo>
                    <a:pt x="293196" y="29334"/>
                  </a:lnTo>
                  <a:lnTo>
                    <a:pt x="282694" y="14485"/>
                  </a:lnTo>
                  <a:lnTo>
                    <a:pt x="267845" y="3983"/>
                  </a:lnTo>
                  <a:lnTo>
                    <a:pt x="250825" y="0"/>
                  </a:lnTo>
                  <a:lnTo>
                    <a:pt x="46672" y="0"/>
                  </a:lnTo>
                  <a:close/>
                </a:path>
                <a:path w="297179" h="279400">
                  <a:moveTo>
                    <a:pt x="0" y="0"/>
                  </a:moveTo>
                  <a:lnTo>
                    <a:pt x="0" y="0"/>
                  </a:lnTo>
                </a:path>
                <a:path w="297179" h="279400">
                  <a:moveTo>
                    <a:pt x="297180" y="279082"/>
                  </a:moveTo>
                  <a:lnTo>
                    <a:pt x="297180" y="279082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39426" y="2245423"/>
            <a:ext cx="202565" cy="1581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4610" marR="5080" indent="-41910">
              <a:lnSpc>
                <a:spcPts val="500"/>
              </a:lnSpc>
              <a:spcBef>
                <a:spcPts val="150"/>
              </a:spcBef>
            </a:pPr>
            <a:r>
              <a:rPr sz="450" spc="-5" dirty="0">
                <a:latin typeface="Arial MT"/>
                <a:cs typeface="Arial MT"/>
              </a:rPr>
              <a:t>P</a:t>
            </a:r>
            <a:r>
              <a:rPr sz="450" dirty="0">
                <a:latin typeface="Arial MT"/>
                <a:cs typeface="Arial MT"/>
              </a:rPr>
              <a:t>r</a:t>
            </a:r>
            <a:r>
              <a:rPr sz="450" spc="-5" dirty="0">
                <a:latin typeface="Arial MT"/>
                <a:cs typeface="Arial MT"/>
              </a:rPr>
              <a:t>edi</a:t>
            </a:r>
            <a:r>
              <a:rPr sz="450" dirty="0">
                <a:latin typeface="Arial MT"/>
                <a:cs typeface="Arial MT"/>
              </a:rPr>
              <a:t>ct  y=?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23296" y="2187955"/>
            <a:ext cx="314960" cy="279400"/>
            <a:chOff x="3823296" y="2187955"/>
            <a:chExt cx="314960" cy="279400"/>
          </a:xfrm>
        </p:grpSpPr>
        <p:sp>
          <p:nvSpPr>
            <p:cNvPr id="16" name="object 16"/>
            <p:cNvSpPr/>
            <p:nvPr/>
          </p:nvSpPr>
          <p:spPr>
            <a:xfrm>
              <a:off x="3823296" y="2187955"/>
              <a:ext cx="314960" cy="279400"/>
            </a:xfrm>
            <a:custGeom>
              <a:avLst/>
              <a:gdLst/>
              <a:ahLst/>
              <a:cxnLst/>
              <a:rect l="l" t="t" r="r" b="b"/>
              <a:pathLst>
                <a:path w="314960" h="279400">
                  <a:moveTo>
                    <a:pt x="268604" y="0"/>
                  </a:moveTo>
                  <a:lnTo>
                    <a:pt x="46354" y="0"/>
                  </a:lnTo>
                  <a:lnTo>
                    <a:pt x="29334" y="3983"/>
                  </a:lnTo>
                  <a:lnTo>
                    <a:pt x="14485" y="14485"/>
                  </a:lnTo>
                  <a:lnTo>
                    <a:pt x="3983" y="29334"/>
                  </a:lnTo>
                  <a:lnTo>
                    <a:pt x="0" y="46354"/>
                  </a:lnTo>
                  <a:lnTo>
                    <a:pt x="0" y="232409"/>
                  </a:lnTo>
                  <a:lnTo>
                    <a:pt x="3983" y="249480"/>
                  </a:lnTo>
                  <a:lnTo>
                    <a:pt x="14485" y="264437"/>
                  </a:lnTo>
                  <a:lnTo>
                    <a:pt x="29334" y="275049"/>
                  </a:lnTo>
                  <a:lnTo>
                    <a:pt x="46354" y="279082"/>
                  </a:lnTo>
                  <a:lnTo>
                    <a:pt x="268604" y="279082"/>
                  </a:lnTo>
                  <a:lnTo>
                    <a:pt x="285625" y="275049"/>
                  </a:lnTo>
                  <a:lnTo>
                    <a:pt x="300474" y="264437"/>
                  </a:lnTo>
                  <a:lnTo>
                    <a:pt x="310976" y="249480"/>
                  </a:lnTo>
                  <a:lnTo>
                    <a:pt x="314959" y="232409"/>
                  </a:lnTo>
                  <a:lnTo>
                    <a:pt x="314959" y="46354"/>
                  </a:lnTo>
                  <a:lnTo>
                    <a:pt x="310976" y="29334"/>
                  </a:lnTo>
                  <a:lnTo>
                    <a:pt x="300474" y="14485"/>
                  </a:lnTo>
                  <a:lnTo>
                    <a:pt x="285625" y="3983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3296" y="2187955"/>
              <a:ext cx="314960" cy="279400"/>
            </a:xfrm>
            <a:custGeom>
              <a:avLst/>
              <a:gdLst/>
              <a:ahLst/>
              <a:cxnLst/>
              <a:rect l="l" t="t" r="r" b="b"/>
              <a:pathLst>
                <a:path w="314960" h="279400">
                  <a:moveTo>
                    <a:pt x="46354" y="0"/>
                  </a:moveTo>
                  <a:lnTo>
                    <a:pt x="29334" y="3983"/>
                  </a:lnTo>
                  <a:lnTo>
                    <a:pt x="14485" y="14485"/>
                  </a:lnTo>
                  <a:lnTo>
                    <a:pt x="3983" y="29334"/>
                  </a:lnTo>
                  <a:lnTo>
                    <a:pt x="0" y="46354"/>
                  </a:lnTo>
                  <a:lnTo>
                    <a:pt x="0" y="232409"/>
                  </a:lnTo>
                  <a:lnTo>
                    <a:pt x="3983" y="249480"/>
                  </a:lnTo>
                  <a:lnTo>
                    <a:pt x="14485" y="264437"/>
                  </a:lnTo>
                  <a:lnTo>
                    <a:pt x="29334" y="275049"/>
                  </a:lnTo>
                  <a:lnTo>
                    <a:pt x="46354" y="279082"/>
                  </a:lnTo>
                  <a:lnTo>
                    <a:pt x="268604" y="279082"/>
                  </a:lnTo>
                  <a:lnTo>
                    <a:pt x="285625" y="275049"/>
                  </a:lnTo>
                  <a:lnTo>
                    <a:pt x="300474" y="264437"/>
                  </a:lnTo>
                  <a:lnTo>
                    <a:pt x="310976" y="249480"/>
                  </a:lnTo>
                  <a:lnTo>
                    <a:pt x="314959" y="232409"/>
                  </a:lnTo>
                  <a:lnTo>
                    <a:pt x="314959" y="46354"/>
                  </a:lnTo>
                  <a:lnTo>
                    <a:pt x="310976" y="29334"/>
                  </a:lnTo>
                  <a:lnTo>
                    <a:pt x="300474" y="14485"/>
                  </a:lnTo>
                  <a:lnTo>
                    <a:pt x="285625" y="3983"/>
                  </a:lnTo>
                  <a:lnTo>
                    <a:pt x="268604" y="0"/>
                  </a:lnTo>
                  <a:lnTo>
                    <a:pt x="46354" y="0"/>
                  </a:lnTo>
                  <a:close/>
                </a:path>
                <a:path w="314960" h="279400">
                  <a:moveTo>
                    <a:pt x="0" y="0"/>
                  </a:moveTo>
                  <a:lnTo>
                    <a:pt x="0" y="0"/>
                  </a:lnTo>
                </a:path>
                <a:path w="314960" h="279400">
                  <a:moveTo>
                    <a:pt x="314959" y="279082"/>
                  </a:moveTo>
                  <a:lnTo>
                    <a:pt x="314959" y="279082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79176" y="2245423"/>
            <a:ext cx="203200" cy="1581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4610" marR="5080" indent="-41910">
              <a:lnSpc>
                <a:spcPts val="500"/>
              </a:lnSpc>
              <a:spcBef>
                <a:spcPts val="150"/>
              </a:spcBef>
            </a:pPr>
            <a:r>
              <a:rPr sz="450" spc="-5" dirty="0">
                <a:latin typeface="Arial MT"/>
                <a:cs typeface="Arial MT"/>
              </a:rPr>
              <a:t>Predi</a:t>
            </a:r>
            <a:r>
              <a:rPr sz="450" dirty="0">
                <a:latin typeface="Arial MT"/>
                <a:cs typeface="Arial MT"/>
              </a:rPr>
              <a:t>ct  </a:t>
            </a:r>
            <a:r>
              <a:rPr sz="450" spc="-5" dirty="0">
                <a:latin typeface="Arial MT"/>
                <a:cs typeface="Arial MT"/>
              </a:rPr>
              <a:t>y=?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06251" y="1612010"/>
            <a:ext cx="314960" cy="279400"/>
            <a:chOff x="4606251" y="1612010"/>
            <a:chExt cx="314960" cy="279400"/>
          </a:xfrm>
        </p:grpSpPr>
        <p:sp>
          <p:nvSpPr>
            <p:cNvPr id="20" name="object 20"/>
            <p:cNvSpPr/>
            <p:nvPr/>
          </p:nvSpPr>
          <p:spPr>
            <a:xfrm>
              <a:off x="4606251" y="1612010"/>
              <a:ext cx="314960" cy="279400"/>
            </a:xfrm>
            <a:custGeom>
              <a:avLst/>
              <a:gdLst/>
              <a:ahLst/>
              <a:cxnLst/>
              <a:rect l="l" t="t" r="r" b="b"/>
              <a:pathLst>
                <a:path w="314960" h="279400">
                  <a:moveTo>
                    <a:pt x="268604" y="0"/>
                  </a:moveTo>
                  <a:lnTo>
                    <a:pt x="46354" y="0"/>
                  </a:lnTo>
                  <a:lnTo>
                    <a:pt x="29334" y="3983"/>
                  </a:lnTo>
                  <a:lnTo>
                    <a:pt x="14485" y="14485"/>
                  </a:lnTo>
                  <a:lnTo>
                    <a:pt x="3983" y="29334"/>
                  </a:lnTo>
                  <a:lnTo>
                    <a:pt x="0" y="46355"/>
                  </a:lnTo>
                  <a:lnTo>
                    <a:pt x="0" y="232410"/>
                  </a:lnTo>
                  <a:lnTo>
                    <a:pt x="3983" y="249480"/>
                  </a:lnTo>
                  <a:lnTo>
                    <a:pt x="14485" y="264437"/>
                  </a:lnTo>
                  <a:lnTo>
                    <a:pt x="29334" y="275049"/>
                  </a:lnTo>
                  <a:lnTo>
                    <a:pt x="46354" y="279082"/>
                  </a:lnTo>
                  <a:lnTo>
                    <a:pt x="268604" y="279082"/>
                  </a:lnTo>
                  <a:lnTo>
                    <a:pt x="285625" y="275049"/>
                  </a:lnTo>
                  <a:lnTo>
                    <a:pt x="300474" y="264437"/>
                  </a:lnTo>
                  <a:lnTo>
                    <a:pt x="310976" y="249480"/>
                  </a:lnTo>
                  <a:lnTo>
                    <a:pt x="314960" y="232410"/>
                  </a:lnTo>
                  <a:lnTo>
                    <a:pt x="314960" y="46355"/>
                  </a:lnTo>
                  <a:lnTo>
                    <a:pt x="310976" y="29334"/>
                  </a:lnTo>
                  <a:lnTo>
                    <a:pt x="300474" y="14485"/>
                  </a:lnTo>
                  <a:lnTo>
                    <a:pt x="285625" y="3983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6251" y="1612010"/>
              <a:ext cx="314960" cy="279400"/>
            </a:xfrm>
            <a:custGeom>
              <a:avLst/>
              <a:gdLst/>
              <a:ahLst/>
              <a:cxnLst/>
              <a:rect l="l" t="t" r="r" b="b"/>
              <a:pathLst>
                <a:path w="314960" h="279400">
                  <a:moveTo>
                    <a:pt x="46354" y="0"/>
                  </a:moveTo>
                  <a:lnTo>
                    <a:pt x="29334" y="3983"/>
                  </a:lnTo>
                  <a:lnTo>
                    <a:pt x="14485" y="14485"/>
                  </a:lnTo>
                  <a:lnTo>
                    <a:pt x="3983" y="29334"/>
                  </a:lnTo>
                  <a:lnTo>
                    <a:pt x="0" y="46355"/>
                  </a:lnTo>
                  <a:lnTo>
                    <a:pt x="0" y="232410"/>
                  </a:lnTo>
                  <a:lnTo>
                    <a:pt x="3983" y="249480"/>
                  </a:lnTo>
                  <a:lnTo>
                    <a:pt x="14485" y="264437"/>
                  </a:lnTo>
                  <a:lnTo>
                    <a:pt x="29334" y="275049"/>
                  </a:lnTo>
                  <a:lnTo>
                    <a:pt x="46354" y="279082"/>
                  </a:lnTo>
                  <a:lnTo>
                    <a:pt x="268604" y="279082"/>
                  </a:lnTo>
                  <a:lnTo>
                    <a:pt x="285625" y="275049"/>
                  </a:lnTo>
                  <a:lnTo>
                    <a:pt x="300474" y="264437"/>
                  </a:lnTo>
                  <a:lnTo>
                    <a:pt x="310976" y="249480"/>
                  </a:lnTo>
                  <a:lnTo>
                    <a:pt x="314960" y="232410"/>
                  </a:lnTo>
                  <a:lnTo>
                    <a:pt x="314960" y="46355"/>
                  </a:lnTo>
                  <a:lnTo>
                    <a:pt x="310976" y="29334"/>
                  </a:lnTo>
                  <a:lnTo>
                    <a:pt x="300474" y="14485"/>
                  </a:lnTo>
                  <a:lnTo>
                    <a:pt x="285625" y="3983"/>
                  </a:lnTo>
                  <a:lnTo>
                    <a:pt x="268604" y="0"/>
                  </a:lnTo>
                  <a:lnTo>
                    <a:pt x="46354" y="0"/>
                  </a:lnTo>
                  <a:close/>
                </a:path>
                <a:path w="314960" h="279400">
                  <a:moveTo>
                    <a:pt x="0" y="0"/>
                  </a:moveTo>
                  <a:lnTo>
                    <a:pt x="0" y="0"/>
                  </a:lnTo>
                </a:path>
                <a:path w="314960" h="279400">
                  <a:moveTo>
                    <a:pt x="314960" y="279082"/>
                  </a:moveTo>
                  <a:lnTo>
                    <a:pt x="314960" y="279082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62131" y="1669478"/>
            <a:ext cx="203200" cy="1581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4610" marR="5080" indent="-42545">
              <a:lnSpc>
                <a:spcPts val="500"/>
              </a:lnSpc>
              <a:spcBef>
                <a:spcPts val="150"/>
              </a:spcBef>
            </a:pPr>
            <a:r>
              <a:rPr sz="450" spc="-5" dirty="0">
                <a:latin typeface="Arial MT"/>
                <a:cs typeface="Arial MT"/>
              </a:rPr>
              <a:t>Predi</a:t>
            </a:r>
            <a:r>
              <a:rPr sz="450" dirty="0">
                <a:latin typeface="Arial MT"/>
                <a:cs typeface="Arial MT"/>
              </a:rPr>
              <a:t>ct  y=?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20071" y="1800605"/>
            <a:ext cx="581660" cy="387350"/>
            <a:chOff x="3420071" y="1800605"/>
            <a:chExt cx="581660" cy="387350"/>
          </a:xfrm>
        </p:grpSpPr>
        <p:sp>
          <p:nvSpPr>
            <p:cNvPr id="24" name="object 24"/>
            <p:cNvSpPr/>
            <p:nvPr/>
          </p:nvSpPr>
          <p:spPr>
            <a:xfrm>
              <a:off x="3440709" y="1805368"/>
              <a:ext cx="67945" cy="323215"/>
            </a:xfrm>
            <a:custGeom>
              <a:avLst/>
              <a:gdLst/>
              <a:ahLst/>
              <a:cxnLst/>
              <a:rect l="l" t="t" r="r" b="b"/>
              <a:pathLst>
                <a:path w="67945" h="323214">
                  <a:moveTo>
                    <a:pt x="67627" y="0"/>
                  </a:moveTo>
                  <a:lnTo>
                    <a:pt x="0" y="0"/>
                  </a:lnTo>
                  <a:lnTo>
                    <a:pt x="0" y="323214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20071" y="2126043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41274" y="0"/>
                  </a:moveTo>
                  <a:lnTo>
                    <a:pt x="0" y="0"/>
                  </a:lnTo>
                  <a:lnTo>
                    <a:pt x="20637" y="61912"/>
                  </a:lnTo>
                  <a:lnTo>
                    <a:pt x="41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22356" y="1805368"/>
              <a:ext cx="58419" cy="323215"/>
            </a:xfrm>
            <a:custGeom>
              <a:avLst/>
              <a:gdLst/>
              <a:ahLst/>
              <a:cxnLst/>
              <a:rect l="l" t="t" r="r" b="b"/>
              <a:pathLst>
                <a:path w="58420" h="323214">
                  <a:moveTo>
                    <a:pt x="0" y="0"/>
                  </a:moveTo>
                  <a:lnTo>
                    <a:pt x="58420" y="0"/>
                  </a:lnTo>
                  <a:lnTo>
                    <a:pt x="58420" y="323214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60139" y="2126043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41275" y="0"/>
                  </a:moveTo>
                  <a:lnTo>
                    <a:pt x="0" y="0"/>
                  </a:lnTo>
                  <a:lnTo>
                    <a:pt x="20637" y="61912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79899" y="1200213"/>
            <a:ext cx="13970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YES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34421" y="1689480"/>
            <a:ext cx="13970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YES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19169" y="1209103"/>
            <a:ext cx="111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N</a:t>
            </a:r>
            <a:r>
              <a:rPr sz="450" dirty="0">
                <a:latin typeface="Arial MT"/>
                <a:cs typeface="Arial MT"/>
              </a:rPr>
              <a:t>O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1966" y="1685988"/>
            <a:ext cx="111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NO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82949" y="1278953"/>
            <a:ext cx="775335" cy="584835"/>
            <a:chOff x="3582949" y="1278953"/>
            <a:chExt cx="775335" cy="584835"/>
          </a:xfrm>
        </p:grpSpPr>
        <p:sp>
          <p:nvSpPr>
            <p:cNvPr id="33" name="object 33"/>
            <p:cNvSpPr/>
            <p:nvPr/>
          </p:nvSpPr>
          <p:spPr>
            <a:xfrm>
              <a:off x="3582949" y="1776793"/>
              <a:ext cx="137160" cy="73660"/>
            </a:xfrm>
            <a:custGeom>
              <a:avLst/>
              <a:gdLst/>
              <a:ahLst/>
              <a:cxnLst/>
              <a:rect l="l" t="t" r="r" b="b"/>
              <a:pathLst>
                <a:path w="137160" h="73660">
                  <a:moveTo>
                    <a:pt x="45085" y="14287"/>
                  </a:moveTo>
                  <a:lnTo>
                    <a:pt x="39687" y="12700"/>
                  </a:lnTo>
                  <a:lnTo>
                    <a:pt x="31115" y="12700"/>
                  </a:lnTo>
                  <a:lnTo>
                    <a:pt x="28257" y="19050"/>
                  </a:lnTo>
                  <a:lnTo>
                    <a:pt x="27305" y="22225"/>
                  </a:lnTo>
                  <a:lnTo>
                    <a:pt x="24765" y="13652"/>
                  </a:lnTo>
                  <a:lnTo>
                    <a:pt x="20002" y="12700"/>
                  </a:lnTo>
                  <a:lnTo>
                    <a:pt x="7937" y="12700"/>
                  </a:lnTo>
                  <a:lnTo>
                    <a:pt x="2540" y="29210"/>
                  </a:lnTo>
                  <a:lnTo>
                    <a:pt x="2540" y="33337"/>
                  </a:lnTo>
                  <a:lnTo>
                    <a:pt x="4762" y="33337"/>
                  </a:lnTo>
                  <a:lnTo>
                    <a:pt x="5080" y="32067"/>
                  </a:lnTo>
                  <a:lnTo>
                    <a:pt x="7937" y="18732"/>
                  </a:lnTo>
                  <a:lnTo>
                    <a:pt x="13970" y="15240"/>
                  </a:lnTo>
                  <a:lnTo>
                    <a:pt x="19050" y="15240"/>
                  </a:lnTo>
                  <a:lnTo>
                    <a:pt x="21907" y="16510"/>
                  </a:lnTo>
                  <a:lnTo>
                    <a:pt x="21907" y="23812"/>
                  </a:lnTo>
                  <a:lnTo>
                    <a:pt x="21653" y="27635"/>
                  </a:lnTo>
                  <a:lnTo>
                    <a:pt x="20828" y="33655"/>
                  </a:lnTo>
                  <a:lnTo>
                    <a:pt x="19354" y="42303"/>
                  </a:lnTo>
                  <a:lnTo>
                    <a:pt x="17145" y="53975"/>
                  </a:lnTo>
                  <a:lnTo>
                    <a:pt x="15875" y="61912"/>
                  </a:lnTo>
                  <a:lnTo>
                    <a:pt x="12382" y="67310"/>
                  </a:lnTo>
                  <a:lnTo>
                    <a:pt x="5715" y="67310"/>
                  </a:lnTo>
                  <a:lnTo>
                    <a:pt x="4127" y="65722"/>
                  </a:lnTo>
                  <a:lnTo>
                    <a:pt x="6350" y="64770"/>
                  </a:lnTo>
                  <a:lnTo>
                    <a:pt x="8255" y="62230"/>
                  </a:lnTo>
                  <a:lnTo>
                    <a:pt x="8255" y="55245"/>
                  </a:lnTo>
                  <a:lnTo>
                    <a:pt x="6350" y="54292"/>
                  </a:lnTo>
                  <a:lnTo>
                    <a:pt x="2222" y="54292"/>
                  </a:lnTo>
                  <a:lnTo>
                    <a:pt x="0" y="57785"/>
                  </a:lnTo>
                  <a:lnTo>
                    <a:pt x="0" y="67627"/>
                  </a:lnTo>
                  <a:lnTo>
                    <a:pt x="4445" y="69850"/>
                  </a:lnTo>
                  <a:lnTo>
                    <a:pt x="14605" y="69850"/>
                  </a:lnTo>
                  <a:lnTo>
                    <a:pt x="17780" y="60960"/>
                  </a:lnTo>
                  <a:lnTo>
                    <a:pt x="17780" y="60325"/>
                  </a:lnTo>
                  <a:lnTo>
                    <a:pt x="19050" y="65087"/>
                  </a:lnTo>
                  <a:lnTo>
                    <a:pt x="22225" y="69850"/>
                  </a:lnTo>
                  <a:lnTo>
                    <a:pt x="37147" y="69850"/>
                  </a:lnTo>
                  <a:lnTo>
                    <a:pt x="42227" y="53657"/>
                  </a:lnTo>
                  <a:lnTo>
                    <a:pt x="42227" y="49212"/>
                  </a:lnTo>
                  <a:lnTo>
                    <a:pt x="40322" y="49212"/>
                  </a:lnTo>
                  <a:lnTo>
                    <a:pt x="40322" y="49530"/>
                  </a:lnTo>
                  <a:lnTo>
                    <a:pt x="40005" y="50800"/>
                  </a:lnTo>
                  <a:lnTo>
                    <a:pt x="37147" y="64452"/>
                  </a:lnTo>
                  <a:lnTo>
                    <a:pt x="30797" y="67310"/>
                  </a:lnTo>
                  <a:lnTo>
                    <a:pt x="24447" y="67310"/>
                  </a:lnTo>
                  <a:lnTo>
                    <a:pt x="23177" y="63182"/>
                  </a:lnTo>
                  <a:lnTo>
                    <a:pt x="23177" y="56197"/>
                  </a:lnTo>
                  <a:lnTo>
                    <a:pt x="23495" y="53657"/>
                  </a:lnTo>
                  <a:lnTo>
                    <a:pt x="24765" y="47625"/>
                  </a:lnTo>
                  <a:lnTo>
                    <a:pt x="27622" y="30480"/>
                  </a:lnTo>
                  <a:lnTo>
                    <a:pt x="28257" y="26987"/>
                  </a:lnTo>
                  <a:lnTo>
                    <a:pt x="30162" y="15240"/>
                  </a:lnTo>
                  <a:lnTo>
                    <a:pt x="39370" y="15240"/>
                  </a:lnTo>
                  <a:lnTo>
                    <a:pt x="40957" y="16827"/>
                  </a:lnTo>
                  <a:lnTo>
                    <a:pt x="38417" y="17780"/>
                  </a:lnTo>
                  <a:lnTo>
                    <a:pt x="36512" y="20637"/>
                  </a:lnTo>
                  <a:lnTo>
                    <a:pt x="36512" y="26035"/>
                  </a:lnTo>
                  <a:lnTo>
                    <a:pt x="37782" y="28257"/>
                  </a:lnTo>
                  <a:lnTo>
                    <a:pt x="42227" y="28257"/>
                  </a:lnTo>
                  <a:lnTo>
                    <a:pt x="45085" y="26035"/>
                  </a:lnTo>
                  <a:lnTo>
                    <a:pt x="45085" y="14287"/>
                  </a:lnTo>
                  <a:close/>
                </a:path>
                <a:path w="137160" h="73660">
                  <a:moveTo>
                    <a:pt x="136842" y="35242"/>
                  </a:moveTo>
                  <a:lnTo>
                    <a:pt x="135255" y="33655"/>
                  </a:lnTo>
                  <a:lnTo>
                    <a:pt x="85090" y="635"/>
                  </a:lnTo>
                  <a:lnTo>
                    <a:pt x="83820" y="0"/>
                  </a:lnTo>
                  <a:lnTo>
                    <a:pt x="82232" y="0"/>
                  </a:lnTo>
                  <a:lnTo>
                    <a:pt x="81280" y="952"/>
                  </a:lnTo>
                  <a:lnTo>
                    <a:pt x="81280" y="3492"/>
                  </a:lnTo>
                  <a:lnTo>
                    <a:pt x="81915" y="4445"/>
                  </a:lnTo>
                  <a:lnTo>
                    <a:pt x="82867" y="5397"/>
                  </a:lnTo>
                  <a:lnTo>
                    <a:pt x="130810" y="36512"/>
                  </a:lnTo>
                  <a:lnTo>
                    <a:pt x="82867" y="67945"/>
                  </a:lnTo>
                  <a:lnTo>
                    <a:pt x="81280" y="69532"/>
                  </a:lnTo>
                  <a:lnTo>
                    <a:pt x="81280" y="72390"/>
                  </a:lnTo>
                  <a:lnTo>
                    <a:pt x="82232" y="73660"/>
                  </a:lnTo>
                  <a:lnTo>
                    <a:pt x="83820" y="73660"/>
                  </a:lnTo>
                  <a:lnTo>
                    <a:pt x="85090" y="72707"/>
                  </a:lnTo>
                  <a:lnTo>
                    <a:pt x="135255" y="39370"/>
                  </a:lnTo>
                  <a:lnTo>
                    <a:pt x="136207" y="38735"/>
                  </a:lnTo>
                  <a:lnTo>
                    <a:pt x="136842" y="38100"/>
                  </a:lnTo>
                  <a:lnTo>
                    <a:pt x="136842" y="352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5987" y="1755838"/>
              <a:ext cx="85089" cy="10795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104919" y="1300860"/>
              <a:ext cx="137795" cy="77470"/>
            </a:xfrm>
            <a:custGeom>
              <a:avLst/>
              <a:gdLst/>
              <a:ahLst/>
              <a:cxnLst/>
              <a:rect l="l" t="t" r="r" b="b"/>
              <a:pathLst>
                <a:path w="137795" h="77469">
                  <a:moveTo>
                    <a:pt x="45402" y="14922"/>
                  </a:moveTo>
                  <a:lnTo>
                    <a:pt x="40005" y="13017"/>
                  </a:lnTo>
                  <a:lnTo>
                    <a:pt x="31432" y="13017"/>
                  </a:lnTo>
                  <a:lnTo>
                    <a:pt x="28257" y="19685"/>
                  </a:lnTo>
                  <a:lnTo>
                    <a:pt x="27305" y="23177"/>
                  </a:lnTo>
                  <a:lnTo>
                    <a:pt x="25082" y="14287"/>
                  </a:lnTo>
                  <a:lnTo>
                    <a:pt x="20002" y="13017"/>
                  </a:lnTo>
                  <a:lnTo>
                    <a:pt x="7937" y="13017"/>
                  </a:lnTo>
                  <a:lnTo>
                    <a:pt x="2857" y="30480"/>
                  </a:lnTo>
                  <a:lnTo>
                    <a:pt x="2857" y="34925"/>
                  </a:lnTo>
                  <a:lnTo>
                    <a:pt x="4762" y="34925"/>
                  </a:lnTo>
                  <a:lnTo>
                    <a:pt x="5080" y="33337"/>
                  </a:lnTo>
                  <a:lnTo>
                    <a:pt x="8255" y="19367"/>
                  </a:lnTo>
                  <a:lnTo>
                    <a:pt x="14287" y="16192"/>
                  </a:lnTo>
                  <a:lnTo>
                    <a:pt x="19050" y="16192"/>
                  </a:lnTo>
                  <a:lnTo>
                    <a:pt x="22225" y="17145"/>
                  </a:lnTo>
                  <a:lnTo>
                    <a:pt x="22225" y="24765"/>
                  </a:lnTo>
                  <a:lnTo>
                    <a:pt x="21920" y="28829"/>
                  </a:lnTo>
                  <a:lnTo>
                    <a:pt x="20993" y="35128"/>
                  </a:lnTo>
                  <a:lnTo>
                    <a:pt x="19405" y="44107"/>
                  </a:lnTo>
                  <a:lnTo>
                    <a:pt x="17145" y="56197"/>
                  </a:lnTo>
                  <a:lnTo>
                    <a:pt x="15875" y="64452"/>
                  </a:lnTo>
                  <a:lnTo>
                    <a:pt x="12382" y="70167"/>
                  </a:lnTo>
                  <a:lnTo>
                    <a:pt x="5715" y="70167"/>
                  </a:lnTo>
                  <a:lnTo>
                    <a:pt x="4127" y="68897"/>
                  </a:lnTo>
                  <a:lnTo>
                    <a:pt x="6350" y="67627"/>
                  </a:lnTo>
                  <a:lnTo>
                    <a:pt x="8572" y="65087"/>
                  </a:lnTo>
                  <a:lnTo>
                    <a:pt x="8572" y="57785"/>
                  </a:lnTo>
                  <a:lnTo>
                    <a:pt x="6350" y="56832"/>
                  </a:lnTo>
                  <a:lnTo>
                    <a:pt x="2222" y="56832"/>
                  </a:lnTo>
                  <a:lnTo>
                    <a:pt x="0" y="60325"/>
                  </a:lnTo>
                  <a:lnTo>
                    <a:pt x="0" y="70485"/>
                  </a:lnTo>
                  <a:lnTo>
                    <a:pt x="4445" y="73025"/>
                  </a:lnTo>
                  <a:lnTo>
                    <a:pt x="14605" y="73025"/>
                  </a:lnTo>
                  <a:lnTo>
                    <a:pt x="18097" y="63817"/>
                  </a:lnTo>
                  <a:lnTo>
                    <a:pt x="18097" y="63182"/>
                  </a:lnTo>
                  <a:lnTo>
                    <a:pt x="19050" y="67945"/>
                  </a:lnTo>
                  <a:lnTo>
                    <a:pt x="22542" y="73025"/>
                  </a:lnTo>
                  <a:lnTo>
                    <a:pt x="37465" y="73025"/>
                  </a:lnTo>
                  <a:lnTo>
                    <a:pt x="42545" y="55880"/>
                  </a:lnTo>
                  <a:lnTo>
                    <a:pt x="42545" y="51435"/>
                  </a:lnTo>
                  <a:lnTo>
                    <a:pt x="40640" y="51435"/>
                  </a:lnTo>
                  <a:lnTo>
                    <a:pt x="40640" y="51752"/>
                  </a:lnTo>
                  <a:lnTo>
                    <a:pt x="40322" y="53022"/>
                  </a:lnTo>
                  <a:lnTo>
                    <a:pt x="37465" y="67310"/>
                  </a:lnTo>
                  <a:lnTo>
                    <a:pt x="31115" y="70167"/>
                  </a:lnTo>
                  <a:lnTo>
                    <a:pt x="24447" y="70167"/>
                  </a:lnTo>
                  <a:lnTo>
                    <a:pt x="23177" y="66040"/>
                  </a:lnTo>
                  <a:lnTo>
                    <a:pt x="23177" y="58737"/>
                  </a:lnTo>
                  <a:lnTo>
                    <a:pt x="23812" y="55880"/>
                  </a:lnTo>
                  <a:lnTo>
                    <a:pt x="24765" y="49847"/>
                  </a:lnTo>
                  <a:lnTo>
                    <a:pt x="27940" y="31750"/>
                  </a:lnTo>
                  <a:lnTo>
                    <a:pt x="28257" y="28257"/>
                  </a:lnTo>
                  <a:lnTo>
                    <a:pt x="30480" y="16192"/>
                  </a:lnTo>
                  <a:lnTo>
                    <a:pt x="39370" y="16192"/>
                  </a:lnTo>
                  <a:lnTo>
                    <a:pt x="41275" y="17462"/>
                  </a:lnTo>
                  <a:lnTo>
                    <a:pt x="38735" y="18415"/>
                  </a:lnTo>
                  <a:lnTo>
                    <a:pt x="36830" y="21590"/>
                  </a:lnTo>
                  <a:lnTo>
                    <a:pt x="36830" y="26987"/>
                  </a:lnTo>
                  <a:lnTo>
                    <a:pt x="37782" y="29527"/>
                  </a:lnTo>
                  <a:lnTo>
                    <a:pt x="42545" y="29527"/>
                  </a:lnTo>
                  <a:lnTo>
                    <a:pt x="45402" y="27305"/>
                  </a:lnTo>
                  <a:lnTo>
                    <a:pt x="45402" y="14922"/>
                  </a:lnTo>
                  <a:close/>
                </a:path>
                <a:path w="137795" h="77469">
                  <a:moveTo>
                    <a:pt x="137477" y="36830"/>
                  </a:moveTo>
                  <a:lnTo>
                    <a:pt x="135890" y="35242"/>
                  </a:lnTo>
                  <a:lnTo>
                    <a:pt x="84455" y="0"/>
                  </a:lnTo>
                  <a:lnTo>
                    <a:pt x="82867" y="0"/>
                  </a:lnTo>
                  <a:lnTo>
                    <a:pt x="81915" y="952"/>
                  </a:lnTo>
                  <a:lnTo>
                    <a:pt x="81915" y="3810"/>
                  </a:lnTo>
                  <a:lnTo>
                    <a:pt x="82550" y="4445"/>
                  </a:lnTo>
                  <a:lnTo>
                    <a:pt x="83502" y="5715"/>
                  </a:lnTo>
                  <a:lnTo>
                    <a:pt x="131445" y="38417"/>
                  </a:lnTo>
                  <a:lnTo>
                    <a:pt x="83502" y="71120"/>
                  </a:lnTo>
                  <a:lnTo>
                    <a:pt x="82550" y="72072"/>
                  </a:lnTo>
                  <a:lnTo>
                    <a:pt x="81915" y="73025"/>
                  </a:lnTo>
                  <a:lnTo>
                    <a:pt x="81915" y="75565"/>
                  </a:lnTo>
                  <a:lnTo>
                    <a:pt x="82867" y="77152"/>
                  </a:lnTo>
                  <a:lnTo>
                    <a:pt x="84455" y="77152"/>
                  </a:lnTo>
                  <a:lnTo>
                    <a:pt x="85407" y="75882"/>
                  </a:lnTo>
                  <a:lnTo>
                    <a:pt x="135890" y="41275"/>
                  </a:lnTo>
                  <a:lnTo>
                    <a:pt x="136842" y="40640"/>
                  </a:lnTo>
                  <a:lnTo>
                    <a:pt x="137477" y="40005"/>
                  </a:lnTo>
                  <a:lnTo>
                    <a:pt x="137477" y="36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7639" y="1278953"/>
              <a:ext cx="80645" cy="9366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415376" y="1402143"/>
            <a:ext cx="1746885" cy="847090"/>
            <a:chOff x="1415376" y="1402143"/>
            <a:chExt cx="1746885" cy="847090"/>
          </a:xfrm>
        </p:grpSpPr>
        <p:sp>
          <p:nvSpPr>
            <p:cNvPr id="38" name="object 38"/>
            <p:cNvSpPr/>
            <p:nvPr/>
          </p:nvSpPr>
          <p:spPr>
            <a:xfrm>
              <a:off x="1420139" y="1406905"/>
              <a:ext cx="1737360" cy="837565"/>
            </a:xfrm>
            <a:custGeom>
              <a:avLst/>
              <a:gdLst/>
              <a:ahLst/>
              <a:cxnLst/>
              <a:rect l="l" t="t" r="r" b="b"/>
              <a:pathLst>
                <a:path w="1737360" h="837564">
                  <a:moveTo>
                    <a:pt x="0" y="837247"/>
                  </a:moveTo>
                  <a:lnTo>
                    <a:pt x="1737042" y="819150"/>
                  </a:lnTo>
                </a:path>
                <a:path w="1737360" h="837564">
                  <a:moveTo>
                    <a:pt x="0" y="837247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67129" y="173996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1398" y="25211"/>
                  </a:lnTo>
                  <a:lnTo>
                    <a:pt x="5238" y="30956"/>
                  </a:lnTo>
                  <a:lnTo>
                    <a:pt x="10983" y="34796"/>
                  </a:lnTo>
                  <a:lnTo>
                    <a:pt x="18097" y="36195"/>
                  </a:lnTo>
                  <a:lnTo>
                    <a:pt x="25211" y="34796"/>
                  </a:lnTo>
                  <a:lnTo>
                    <a:pt x="30956" y="30956"/>
                  </a:lnTo>
                  <a:lnTo>
                    <a:pt x="34796" y="25211"/>
                  </a:lnTo>
                  <a:lnTo>
                    <a:pt x="36194" y="18097"/>
                  </a:lnTo>
                  <a:lnTo>
                    <a:pt x="34796" y="10983"/>
                  </a:lnTo>
                  <a:lnTo>
                    <a:pt x="30956" y="5238"/>
                  </a:lnTo>
                  <a:lnTo>
                    <a:pt x="25211" y="1398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67129" y="173996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5211" y="1398"/>
                  </a:lnTo>
                  <a:lnTo>
                    <a:pt x="30956" y="5238"/>
                  </a:lnTo>
                  <a:lnTo>
                    <a:pt x="34796" y="10983"/>
                  </a:lnTo>
                  <a:lnTo>
                    <a:pt x="36194" y="18097"/>
                  </a:lnTo>
                  <a:lnTo>
                    <a:pt x="34796" y="25211"/>
                  </a:lnTo>
                  <a:lnTo>
                    <a:pt x="30956" y="30956"/>
                  </a:lnTo>
                  <a:lnTo>
                    <a:pt x="25211" y="34796"/>
                  </a:lnTo>
                  <a:lnTo>
                    <a:pt x="18097" y="36195"/>
                  </a:lnTo>
                  <a:lnTo>
                    <a:pt x="10983" y="34796"/>
                  </a:lnTo>
                  <a:lnTo>
                    <a:pt x="5238" y="30956"/>
                  </a:lnTo>
                  <a:lnTo>
                    <a:pt x="1398" y="25211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6195"/>
                  </a:moveTo>
                  <a:lnTo>
                    <a:pt x="36194" y="36195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39201" y="167709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18097" y="0"/>
                  </a:ln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0" y="28257"/>
                  </a:lnTo>
                  <a:lnTo>
                    <a:pt x="7937" y="35877"/>
                  </a:lnTo>
                  <a:lnTo>
                    <a:pt x="28257" y="35877"/>
                  </a:lnTo>
                  <a:lnTo>
                    <a:pt x="35877" y="28257"/>
                  </a:lnTo>
                  <a:lnTo>
                    <a:pt x="35877" y="7937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39201" y="167709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937"/>
                  </a:lnTo>
                  <a:lnTo>
                    <a:pt x="35877" y="18097"/>
                  </a:lnTo>
                  <a:lnTo>
                    <a:pt x="35877" y="28257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7937" y="35877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6195"/>
                  </a:moveTo>
                  <a:lnTo>
                    <a:pt x="36195" y="36195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20164" y="172218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79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5211" y="34478"/>
                  </a:lnTo>
                  <a:lnTo>
                    <a:pt x="30956" y="30638"/>
                  </a:lnTo>
                  <a:lnTo>
                    <a:pt x="34796" y="24893"/>
                  </a:lnTo>
                  <a:lnTo>
                    <a:pt x="36195" y="17779"/>
                  </a:lnTo>
                  <a:lnTo>
                    <a:pt x="36195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20164" y="172218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6195" y="7619"/>
                  </a:lnTo>
                  <a:lnTo>
                    <a:pt x="36195" y="17779"/>
                  </a:lnTo>
                  <a:lnTo>
                    <a:pt x="34796" y="24893"/>
                  </a:lnTo>
                  <a:lnTo>
                    <a:pt x="30956" y="30638"/>
                  </a:lnTo>
                  <a:lnTo>
                    <a:pt x="25211" y="34478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79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5877"/>
                  </a:moveTo>
                  <a:lnTo>
                    <a:pt x="36195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2236" y="1685988"/>
              <a:ext cx="80962" cy="8128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843366" y="170376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794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0" y="28257"/>
                  </a:lnTo>
                  <a:lnTo>
                    <a:pt x="7620" y="35877"/>
                  </a:lnTo>
                  <a:lnTo>
                    <a:pt x="17780" y="35877"/>
                  </a:lnTo>
                  <a:lnTo>
                    <a:pt x="24893" y="34523"/>
                  </a:lnTo>
                  <a:lnTo>
                    <a:pt x="30638" y="30757"/>
                  </a:lnTo>
                  <a:lnTo>
                    <a:pt x="34478" y="25027"/>
                  </a:lnTo>
                  <a:lnTo>
                    <a:pt x="35877" y="17779"/>
                  </a:lnTo>
                  <a:lnTo>
                    <a:pt x="35877" y="7619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43366" y="170376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27940" y="0"/>
                  </a:lnTo>
                  <a:lnTo>
                    <a:pt x="35877" y="7619"/>
                  </a:lnTo>
                  <a:lnTo>
                    <a:pt x="35877" y="17779"/>
                  </a:lnTo>
                  <a:lnTo>
                    <a:pt x="34478" y="25027"/>
                  </a:lnTo>
                  <a:lnTo>
                    <a:pt x="30638" y="30757"/>
                  </a:lnTo>
                  <a:lnTo>
                    <a:pt x="24893" y="34523"/>
                  </a:lnTo>
                  <a:lnTo>
                    <a:pt x="17780" y="35877"/>
                  </a:lnTo>
                  <a:lnTo>
                    <a:pt x="7620" y="35877"/>
                  </a:lnTo>
                  <a:lnTo>
                    <a:pt x="0" y="28257"/>
                  </a:lnTo>
                  <a:lnTo>
                    <a:pt x="0" y="17779"/>
                  </a:lnTo>
                  <a:lnTo>
                    <a:pt x="0" y="7619"/>
                  </a:lnTo>
                  <a:lnTo>
                    <a:pt x="7620" y="0"/>
                  </a:lnTo>
                  <a:lnTo>
                    <a:pt x="17780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5877" y="35877"/>
                  </a:moveTo>
                  <a:lnTo>
                    <a:pt x="35877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60206" y="209111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18097" y="0"/>
                  </a:lnTo>
                  <a:lnTo>
                    <a:pt x="10983" y="1354"/>
                  </a:lnTo>
                  <a:lnTo>
                    <a:pt x="5238" y="5119"/>
                  </a:lnTo>
                  <a:lnTo>
                    <a:pt x="1398" y="10849"/>
                  </a:lnTo>
                  <a:lnTo>
                    <a:pt x="0" y="18097"/>
                  </a:lnTo>
                  <a:lnTo>
                    <a:pt x="0" y="28257"/>
                  </a:lnTo>
                  <a:lnTo>
                    <a:pt x="7937" y="35877"/>
                  </a:lnTo>
                  <a:lnTo>
                    <a:pt x="28257" y="35877"/>
                  </a:lnTo>
                  <a:lnTo>
                    <a:pt x="35877" y="28257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60206" y="209111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8097"/>
                  </a:lnTo>
                  <a:lnTo>
                    <a:pt x="35877" y="28257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7937" y="35877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1398" y="10849"/>
                  </a:lnTo>
                  <a:lnTo>
                    <a:pt x="5238" y="5119"/>
                  </a:lnTo>
                  <a:lnTo>
                    <a:pt x="10983" y="1354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50376" y="208191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7619" y="0"/>
                  </a:lnTo>
                  <a:lnTo>
                    <a:pt x="0" y="7937"/>
                  </a:lnTo>
                  <a:lnTo>
                    <a:pt x="0" y="28257"/>
                  </a:lnTo>
                  <a:lnTo>
                    <a:pt x="7619" y="36195"/>
                  </a:lnTo>
                  <a:lnTo>
                    <a:pt x="17780" y="36195"/>
                  </a:lnTo>
                  <a:lnTo>
                    <a:pt x="24893" y="34796"/>
                  </a:lnTo>
                  <a:lnTo>
                    <a:pt x="30638" y="30956"/>
                  </a:lnTo>
                  <a:lnTo>
                    <a:pt x="34478" y="25211"/>
                  </a:lnTo>
                  <a:lnTo>
                    <a:pt x="35877" y="18097"/>
                  </a:lnTo>
                  <a:lnTo>
                    <a:pt x="34478" y="10983"/>
                  </a:lnTo>
                  <a:lnTo>
                    <a:pt x="30638" y="5238"/>
                  </a:lnTo>
                  <a:lnTo>
                    <a:pt x="24893" y="1398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50376" y="208191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24893" y="1398"/>
                  </a:lnTo>
                  <a:lnTo>
                    <a:pt x="30638" y="5238"/>
                  </a:lnTo>
                  <a:lnTo>
                    <a:pt x="34478" y="10983"/>
                  </a:lnTo>
                  <a:lnTo>
                    <a:pt x="35877" y="18097"/>
                  </a:lnTo>
                  <a:lnTo>
                    <a:pt x="34478" y="25211"/>
                  </a:lnTo>
                  <a:lnTo>
                    <a:pt x="30638" y="30956"/>
                  </a:lnTo>
                  <a:lnTo>
                    <a:pt x="24893" y="34796"/>
                  </a:lnTo>
                  <a:lnTo>
                    <a:pt x="17780" y="36195"/>
                  </a:lnTo>
                  <a:lnTo>
                    <a:pt x="7619" y="36195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0" y="7937"/>
                  </a:lnTo>
                  <a:lnTo>
                    <a:pt x="7619" y="0"/>
                  </a:lnTo>
                  <a:lnTo>
                    <a:pt x="17780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5877" y="36195"/>
                  </a:moveTo>
                  <a:lnTo>
                    <a:pt x="35877" y="36195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13241" y="205492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18097" y="0"/>
                  </a:ln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1398" y="25211"/>
                  </a:lnTo>
                  <a:lnTo>
                    <a:pt x="5238" y="30956"/>
                  </a:lnTo>
                  <a:lnTo>
                    <a:pt x="10983" y="34796"/>
                  </a:lnTo>
                  <a:lnTo>
                    <a:pt x="18097" y="36195"/>
                  </a:lnTo>
                  <a:lnTo>
                    <a:pt x="28257" y="36195"/>
                  </a:lnTo>
                  <a:lnTo>
                    <a:pt x="35877" y="28257"/>
                  </a:lnTo>
                  <a:lnTo>
                    <a:pt x="35877" y="7937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13241" y="205492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937"/>
                  </a:lnTo>
                  <a:lnTo>
                    <a:pt x="35877" y="18097"/>
                  </a:lnTo>
                  <a:lnTo>
                    <a:pt x="35877" y="28257"/>
                  </a:lnTo>
                  <a:lnTo>
                    <a:pt x="28257" y="36195"/>
                  </a:lnTo>
                  <a:lnTo>
                    <a:pt x="18097" y="36195"/>
                  </a:lnTo>
                  <a:lnTo>
                    <a:pt x="10983" y="34796"/>
                  </a:lnTo>
                  <a:lnTo>
                    <a:pt x="5238" y="30956"/>
                  </a:lnTo>
                  <a:lnTo>
                    <a:pt x="1398" y="25211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6195"/>
                  </a:moveTo>
                  <a:lnTo>
                    <a:pt x="36195" y="36195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03094" y="15599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1398" y="25211"/>
                  </a:lnTo>
                  <a:lnTo>
                    <a:pt x="5238" y="30956"/>
                  </a:lnTo>
                  <a:lnTo>
                    <a:pt x="10983" y="34796"/>
                  </a:lnTo>
                  <a:lnTo>
                    <a:pt x="18097" y="36194"/>
                  </a:lnTo>
                  <a:lnTo>
                    <a:pt x="25211" y="34796"/>
                  </a:lnTo>
                  <a:lnTo>
                    <a:pt x="30956" y="30956"/>
                  </a:lnTo>
                  <a:lnTo>
                    <a:pt x="34796" y="25211"/>
                  </a:lnTo>
                  <a:lnTo>
                    <a:pt x="36194" y="18097"/>
                  </a:lnTo>
                  <a:lnTo>
                    <a:pt x="34796" y="10983"/>
                  </a:lnTo>
                  <a:lnTo>
                    <a:pt x="30956" y="5238"/>
                  </a:lnTo>
                  <a:lnTo>
                    <a:pt x="25211" y="1398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03094" y="15599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5211" y="1398"/>
                  </a:lnTo>
                  <a:lnTo>
                    <a:pt x="30956" y="5238"/>
                  </a:lnTo>
                  <a:lnTo>
                    <a:pt x="34796" y="10983"/>
                  </a:lnTo>
                  <a:lnTo>
                    <a:pt x="36194" y="18097"/>
                  </a:lnTo>
                  <a:lnTo>
                    <a:pt x="34796" y="25211"/>
                  </a:lnTo>
                  <a:lnTo>
                    <a:pt x="30956" y="30956"/>
                  </a:lnTo>
                  <a:lnTo>
                    <a:pt x="25211" y="34796"/>
                  </a:lnTo>
                  <a:lnTo>
                    <a:pt x="18097" y="36194"/>
                  </a:lnTo>
                  <a:lnTo>
                    <a:pt x="10983" y="34796"/>
                  </a:lnTo>
                  <a:lnTo>
                    <a:pt x="5238" y="30956"/>
                  </a:lnTo>
                  <a:lnTo>
                    <a:pt x="1398" y="25211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6194"/>
                  </a:moveTo>
                  <a:lnTo>
                    <a:pt x="36194" y="3619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75166" y="149707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0" y="28257"/>
                  </a:lnTo>
                  <a:lnTo>
                    <a:pt x="7937" y="35877"/>
                  </a:lnTo>
                  <a:lnTo>
                    <a:pt x="28257" y="35877"/>
                  </a:lnTo>
                  <a:lnTo>
                    <a:pt x="36195" y="28257"/>
                  </a:lnTo>
                  <a:lnTo>
                    <a:pt x="36195" y="18097"/>
                  </a:lnTo>
                  <a:lnTo>
                    <a:pt x="34796" y="10983"/>
                  </a:lnTo>
                  <a:lnTo>
                    <a:pt x="30956" y="5238"/>
                  </a:lnTo>
                  <a:lnTo>
                    <a:pt x="25211" y="1398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75166" y="149707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5211" y="1398"/>
                  </a:lnTo>
                  <a:lnTo>
                    <a:pt x="30956" y="5238"/>
                  </a:lnTo>
                  <a:lnTo>
                    <a:pt x="34796" y="10983"/>
                  </a:lnTo>
                  <a:lnTo>
                    <a:pt x="36195" y="18097"/>
                  </a:lnTo>
                  <a:lnTo>
                    <a:pt x="36195" y="28257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7937" y="35877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6194"/>
                  </a:moveTo>
                  <a:lnTo>
                    <a:pt x="36195" y="3619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01214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40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01214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40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91384" y="15599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7620" y="0"/>
                  </a:lnTo>
                  <a:lnTo>
                    <a:pt x="0" y="7937"/>
                  </a:lnTo>
                  <a:lnTo>
                    <a:pt x="0" y="28257"/>
                  </a:lnTo>
                  <a:lnTo>
                    <a:pt x="7620" y="36194"/>
                  </a:lnTo>
                  <a:lnTo>
                    <a:pt x="17780" y="36194"/>
                  </a:lnTo>
                  <a:lnTo>
                    <a:pt x="24893" y="34796"/>
                  </a:lnTo>
                  <a:lnTo>
                    <a:pt x="30638" y="30956"/>
                  </a:lnTo>
                  <a:lnTo>
                    <a:pt x="34478" y="25211"/>
                  </a:lnTo>
                  <a:lnTo>
                    <a:pt x="35877" y="18097"/>
                  </a:lnTo>
                  <a:lnTo>
                    <a:pt x="34478" y="10983"/>
                  </a:lnTo>
                  <a:lnTo>
                    <a:pt x="30638" y="5238"/>
                  </a:lnTo>
                  <a:lnTo>
                    <a:pt x="24893" y="1398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91384" y="15599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24893" y="1398"/>
                  </a:lnTo>
                  <a:lnTo>
                    <a:pt x="30638" y="5238"/>
                  </a:lnTo>
                  <a:lnTo>
                    <a:pt x="34478" y="10983"/>
                  </a:lnTo>
                  <a:lnTo>
                    <a:pt x="35877" y="18097"/>
                  </a:lnTo>
                  <a:lnTo>
                    <a:pt x="34478" y="25211"/>
                  </a:lnTo>
                  <a:lnTo>
                    <a:pt x="30638" y="30956"/>
                  </a:lnTo>
                  <a:lnTo>
                    <a:pt x="24893" y="34796"/>
                  </a:lnTo>
                  <a:lnTo>
                    <a:pt x="17780" y="36194"/>
                  </a:lnTo>
                  <a:lnTo>
                    <a:pt x="7620" y="36194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0" y="7937"/>
                  </a:lnTo>
                  <a:lnTo>
                    <a:pt x="7620" y="0"/>
                  </a:lnTo>
                  <a:lnTo>
                    <a:pt x="17780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5877" y="36194"/>
                  </a:moveTo>
                  <a:lnTo>
                    <a:pt x="35877" y="3619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44101" y="154216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5211" y="34478"/>
                  </a:lnTo>
                  <a:lnTo>
                    <a:pt x="30956" y="30638"/>
                  </a:lnTo>
                  <a:lnTo>
                    <a:pt x="34796" y="24893"/>
                  </a:lnTo>
                  <a:lnTo>
                    <a:pt x="36194" y="17780"/>
                  </a:lnTo>
                  <a:lnTo>
                    <a:pt x="36194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4101" y="154216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6194" y="7619"/>
                  </a:lnTo>
                  <a:lnTo>
                    <a:pt x="36194" y="17780"/>
                  </a:lnTo>
                  <a:lnTo>
                    <a:pt x="34796" y="24893"/>
                  </a:lnTo>
                  <a:lnTo>
                    <a:pt x="30956" y="30638"/>
                  </a:lnTo>
                  <a:lnTo>
                    <a:pt x="25211" y="34478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88246" y="156914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40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88246" y="156914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40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5877"/>
                  </a:moveTo>
                  <a:lnTo>
                    <a:pt x="36195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60319" y="150596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7619" y="0"/>
                  </a:lnTo>
                  <a:lnTo>
                    <a:pt x="0" y="7937"/>
                  </a:lnTo>
                  <a:lnTo>
                    <a:pt x="0" y="28257"/>
                  </a:lnTo>
                  <a:lnTo>
                    <a:pt x="7619" y="36194"/>
                  </a:lnTo>
                  <a:lnTo>
                    <a:pt x="17780" y="36194"/>
                  </a:lnTo>
                  <a:lnTo>
                    <a:pt x="24893" y="34796"/>
                  </a:lnTo>
                  <a:lnTo>
                    <a:pt x="30638" y="30956"/>
                  </a:lnTo>
                  <a:lnTo>
                    <a:pt x="34478" y="25211"/>
                  </a:lnTo>
                  <a:lnTo>
                    <a:pt x="35877" y="18097"/>
                  </a:lnTo>
                  <a:lnTo>
                    <a:pt x="34478" y="10983"/>
                  </a:lnTo>
                  <a:lnTo>
                    <a:pt x="30638" y="5238"/>
                  </a:lnTo>
                  <a:lnTo>
                    <a:pt x="24893" y="1398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60319" y="150596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24893" y="1398"/>
                  </a:lnTo>
                  <a:lnTo>
                    <a:pt x="30638" y="5238"/>
                  </a:lnTo>
                  <a:lnTo>
                    <a:pt x="34478" y="10983"/>
                  </a:lnTo>
                  <a:lnTo>
                    <a:pt x="35877" y="18097"/>
                  </a:lnTo>
                  <a:lnTo>
                    <a:pt x="34478" y="25211"/>
                  </a:lnTo>
                  <a:lnTo>
                    <a:pt x="30638" y="30956"/>
                  </a:lnTo>
                  <a:lnTo>
                    <a:pt x="24893" y="34796"/>
                  </a:lnTo>
                  <a:lnTo>
                    <a:pt x="17780" y="36194"/>
                  </a:lnTo>
                  <a:lnTo>
                    <a:pt x="7619" y="36194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0" y="7937"/>
                  </a:lnTo>
                  <a:lnTo>
                    <a:pt x="7619" y="0"/>
                  </a:lnTo>
                  <a:lnTo>
                    <a:pt x="17780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5877" y="36194"/>
                  </a:moveTo>
                  <a:lnTo>
                    <a:pt x="35877" y="3619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61259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40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61259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40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5877"/>
                  </a:moveTo>
                  <a:lnTo>
                    <a:pt x="36195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60319" y="150628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39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60319" y="150628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39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68269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40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68269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40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429981" y="2246376"/>
            <a:ext cx="55118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" algn="l"/>
                <a:tab pos="330835" algn="l"/>
                <a:tab pos="506095" algn="l"/>
              </a:tabLst>
            </a:pPr>
            <a:r>
              <a:rPr sz="450" dirty="0">
                <a:latin typeface="Arial MT"/>
                <a:cs typeface="Arial MT"/>
              </a:rPr>
              <a:t>0	1	2	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60488" y="2246376"/>
            <a:ext cx="5778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Arial MT"/>
                <a:cs typeface="Arial MT"/>
              </a:rPr>
              <a:t>6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15597" y="2246376"/>
            <a:ext cx="5778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Arial MT"/>
                <a:cs typeface="Arial MT"/>
              </a:rPr>
              <a:t>7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070372" y="2246376"/>
            <a:ext cx="5778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Arial MT"/>
                <a:cs typeface="Arial MT"/>
              </a:rPr>
              <a:t>8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330921" y="1573642"/>
            <a:ext cx="84455" cy="3048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45"/>
              </a:spcBef>
            </a:pPr>
            <a:r>
              <a:rPr sz="45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  <a:p>
            <a:pPr marL="12700">
              <a:lnSpc>
                <a:spcPts val="770"/>
              </a:lnSpc>
              <a:spcBef>
                <a:spcPts val="215"/>
              </a:spcBef>
            </a:pPr>
            <a:r>
              <a:rPr sz="650" dirty="0">
                <a:solidFill>
                  <a:srgbClr val="0000FF"/>
                </a:solidFill>
                <a:latin typeface="Arial MT"/>
                <a:cs typeface="Arial MT"/>
              </a:rPr>
              <a:t>y</a:t>
            </a:r>
            <a:endParaRPr sz="650">
              <a:latin typeface="Arial MT"/>
              <a:cs typeface="Arial MT"/>
            </a:endParaRPr>
          </a:p>
          <a:p>
            <a:pPr marL="39370">
              <a:lnSpc>
                <a:spcPts val="530"/>
              </a:lnSpc>
            </a:pPr>
            <a:r>
              <a:rPr sz="45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57909" y="1976183"/>
            <a:ext cx="57785" cy="286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45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433474" y="1485645"/>
            <a:ext cx="1656714" cy="766445"/>
            <a:chOff x="1433474" y="1485645"/>
            <a:chExt cx="1656714" cy="766445"/>
          </a:xfrm>
        </p:grpSpPr>
        <p:sp>
          <p:nvSpPr>
            <p:cNvPr id="81" name="object 81"/>
            <p:cNvSpPr/>
            <p:nvPr/>
          </p:nvSpPr>
          <p:spPr>
            <a:xfrm>
              <a:off x="2185314" y="1542160"/>
              <a:ext cx="899794" cy="0"/>
            </a:xfrm>
            <a:custGeom>
              <a:avLst/>
              <a:gdLst/>
              <a:ahLst/>
              <a:cxnLst/>
              <a:rect l="l" t="t" r="r" b="b"/>
              <a:pathLst>
                <a:path w="899794">
                  <a:moveTo>
                    <a:pt x="0" y="0"/>
                  </a:moveTo>
                  <a:lnTo>
                    <a:pt x="899794" y="0"/>
                  </a:lnTo>
                </a:path>
              </a:pathLst>
            </a:custGeom>
            <a:ln w="9524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933219" y="2100008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3997" y="0"/>
                  </a:lnTo>
                </a:path>
              </a:pathLst>
            </a:custGeom>
            <a:ln w="9524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38236" y="1722183"/>
              <a:ext cx="476884" cy="8890"/>
            </a:xfrm>
            <a:custGeom>
              <a:avLst/>
              <a:gdLst/>
              <a:ahLst/>
              <a:cxnLst/>
              <a:rect l="l" t="t" r="r" b="b"/>
              <a:pathLst>
                <a:path w="476885" h="8889">
                  <a:moveTo>
                    <a:pt x="0" y="8889"/>
                  </a:moveTo>
                  <a:lnTo>
                    <a:pt x="476885" y="0"/>
                  </a:lnTo>
                </a:path>
              </a:pathLst>
            </a:custGeom>
            <a:ln w="9524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184996" y="1488185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588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184996" y="150691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184361" y="1525650"/>
              <a:ext cx="635" cy="46990"/>
            </a:xfrm>
            <a:custGeom>
              <a:avLst/>
              <a:gdLst/>
              <a:ahLst/>
              <a:cxnLst/>
              <a:rect l="l" t="t" r="r" b="b"/>
              <a:pathLst>
                <a:path w="635" h="46990">
                  <a:moveTo>
                    <a:pt x="317" y="0"/>
                  </a:moveTo>
                  <a:lnTo>
                    <a:pt x="317" y="9525"/>
                  </a:lnTo>
                </a:path>
                <a:path w="635" h="46990">
                  <a:moveTo>
                    <a:pt x="0" y="18732"/>
                  </a:moveTo>
                  <a:lnTo>
                    <a:pt x="0" y="28257"/>
                  </a:lnTo>
                </a:path>
                <a:path w="635" h="46990">
                  <a:moveTo>
                    <a:pt x="0" y="37464"/>
                  </a:moveTo>
                  <a:lnTo>
                    <a:pt x="0" y="46989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181345" y="158676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80" h="19050">
                  <a:moveTo>
                    <a:pt x="317" y="0"/>
                  </a:moveTo>
                  <a:lnTo>
                    <a:pt x="5079" y="0"/>
                  </a:lnTo>
                </a:path>
                <a:path w="5080" h="19050">
                  <a:moveTo>
                    <a:pt x="0" y="18732"/>
                  </a:moveTo>
                  <a:lnTo>
                    <a:pt x="4762" y="18732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83250" y="1617249"/>
              <a:ext cx="635" cy="33020"/>
            </a:xfrm>
            <a:custGeom>
              <a:avLst/>
              <a:gdLst/>
              <a:ahLst/>
              <a:cxnLst/>
              <a:rect l="l" t="t" r="r" b="b"/>
              <a:pathLst>
                <a:path w="635" h="33019">
                  <a:moveTo>
                    <a:pt x="317" y="0"/>
                  </a:moveTo>
                  <a:lnTo>
                    <a:pt x="317" y="14287"/>
                  </a:lnTo>
                </a:path>
                <a:path w="635" h="33019">
                  <a:moveTo>
                    <a:pt x="0" y="18732"/>
                  </a:moveTo>
                  <a:lnTo>
                    <a:pt x="0" y="33019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83091" y="165709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82774" y="167582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82774" y="169487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82456" y="171361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82139" y="17323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0"/>
                  </a:moveTo>
                  <a:lnTo>
                    <a:pt x="0" y="9524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81821" y="1751075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181821" y="176980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181504" y="178885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81186" y="1807590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588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80869" y="1826323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180551" y="1845055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5" h="28575">
                  <a:moveTo>
                    <a:pt x="317" y="0"/>
                  </a:moveTo>
                  <a:lnTo>
                    <a:pt x="317" y="9524"/>
                  </a:lnTo>
                </a:path>
                <a:path w="635" h="28575">
                  <a:moveTo>
                    <a:pt x="0" y="18732"/>
                  </a:moveTo>
                  <a:lnTo>
                    <a:pt x="0" y="28257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80234" y="188283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588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180234" y="190157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79599" y="1920303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5" h="28575">
                  <a:moveTo>
                    <a:pt x="317" y="0"/>
                  </a:moveTo>
                  <a:lnTo>
                    <a:pt x="317" y="9525"/>
                  </a:lnTo>
                </a:path>
                <a:path w="635" h="28575">
                  <a:moveTo>
                    <a:pt x="0" y="18732"/>
                  </a:moveTo>
                  <a:lnTo>
                    <a:pt x="0" y="28257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179281" y="195776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179281" y="197681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178964" y="199555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178488" y="2011902"/>
              <a:ext cx="635" cy="33020"/>
            </a:xfrm>
            <a:custGeom>
              <a:avLst/>
              <a:gdLst/>
              <a:ahLst/>
              <a:cxnLst/>
              <a:rect l="l" t="t" r="r" b="b"/>
              <a:pathLst>
                <a:path w="635" h="33019">
                  <a:moveTo>
                    <a:pt x="317" y="0"/>
                  </a:moveTo>
                  <a:lnTo>
                    <a:pt x="317" y="14287"/>
                  </a:lnTo>
                </a:path>
                <a:path w="635" h="33019">
                  <a:moveTo>
                    <a:pt x="0" y="18732"/>
                  </a:moveTo>
                  <a:lnTo>
                    <a:pt x="0" y="33019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178011" y="2051748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5" h="28575">
                  <a:moveTo>
                    <a:pt x="317" y="0"/>
                  </a:moveTo>
                  <a:lnTo>
                    <a:pt x="317" y="9525"/>
                  </a:lnTo>
                </a:path>
                <a:path w="635" h="28575">
                  <a:moveTo>
                    <a:pt x="0" y="18732"/>
                  </a:moveTo>
                  <a:lnTo>
                    <a:pt x="0" y="28257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177694" y="2089530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588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77694" y="210826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77059" y="2126995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5" h="28575">
                  <a:moveTo>
                    <a:pt x="317" y="0"/>
                  </a:moveTo>
                  <a:lnTo>
                    <a:pt x="317" y="9525"/>
                  </a:lnTo>
                </a:path>
                <a:path w="635" h="28575">
                  <a:moveTo>
                    <a:pt x="0" y="18732"/>
                  </a:moveTo>
                  <a:lnTo>
                    <a:pt x="0" y="28257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176741" y="2164460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176741" y="218351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176424" y="22022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76106" y="2220975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80">
                  <a:moveTo>
                    <a:pt x="317" y="0"/>
                  </a:moveTo>
                  <a:lnTo>
                    <a:pt x="0" y="5080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933219" y="1488185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0"/>
                  </a:moveTo>
                  <a:lnTo>
                    <a:pt x="0" y="761047"/>
                  </a:lnTo>
                </a:path>
              </a:pathLst>
            </a:custGeom>
            <a:ln w="476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2130566" y="2225738"/>
            <a:ext cx="26479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75" baseline="6172" dirty="0">
                <a:latin typeface="Arial MT"/>
                <a:cs typeface="Arial MT"/>
              </a:rPr>
              <a:t>4  </a:t>
            </a:r>
            <a:r>
              <a:rPr sz="675" spc="75" baseline="6172" dirty="0"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0000FF"/>
                </a:solidFill>
                <a:latin typeface="Arial MT"/>
                <a:cs typeface="Arial MT"/>
              </a:rPr>
              <a:t>x</a:t>
            </a:r>
            <a:r>
              <a:rPr sz="650" spc="3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675" baseline="6172" dirty="0">
                <a:latin typeface="Arial MT"/>
                <a:cs typeface="Arial MT"/>
              </a:rPr>
              <a:t>5</a:t>
            </a:r>
            <a:endParaRPr sz="675" baseline="6172">
              <a:latin typeface="Arial MT"/>
              <a:cs typeface="Arial MT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1768119" y="1575657"/>
            <a:ext cx="57150" cy="153670"/>
            <a:chOff x="1768119" y="1575657"/>
            <a:chExt cx="57150" cy="153670"/>
          </a:xfrm>
        </p:grpSpPr>
        <p:sp>
          <p:nvSpPr>
            <p:cNvPr id="118" name="object 118"/>
            <p:cNvSpPr/>
            <p:nvPr/>
          </p:nvSpPr>
          <p:spPr>
            <a:xfrm>
              <a:off x="1780184" y="1683765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5" h="45085">
                  <a:moveTo>
                    <a:pt x="22542" y="0"/>
                  </a:moveTo>
                  <a:lnTo>
                    <a:pt x="13662" y="1736"/>
                  </a:lnTo>
                  <a:lnTo>
                    <a:pt x="6508" y="6508"/>
                  </a:lnTo>
                  <a:lnTo>
                    <a:pt x="1736" y="13662"/>
                  </a:lnTo>
                  <a:lnTo>
                    <a:pt x="0" y="22542"/>
                  </a:lnTo>
                  <a:lnTo>
                    <a:pt x="1736" y="31556"/>
                  </a:lnTo>
                  <a:lnTo>
                    <a:pt x="6508" y="38695"/>
                  </a:lnTo>
                  <a:lnTo>
                    <a:pt x="13662" y="43393"/>
                  </a:lnTo>
                  <a:lnTo>
                    <a:pt x="22542" y="45084"/>
                  </a:lnTo>
                  <a:lnTo>
                    <a:pt x="31422" y="43393"/>
                  </a:lnTo>
                  <a:lnTo>
                    <a:pt x="38576" y="38695"/>
                  </a:lnTo>
                  <a:lnTo>
                    <a:pt x="43348" y="31556"/>
                  </a:lnTo>
                  <a:lnTo>
                    <a:pt x="45085" y="22542"/>
                  </a:lnTo>
                  <a:lnTo>
                    <a:pt x="43348" y="13662"/>
                  </a:lnTo>
                  <a:lnTo>
                    <a:pt x="38576" y="6508"/>
                  </a:lnTo>
                  <a:lnTo>
                    <a:pt x="31422" y="1736"/>
                  </a:lnTo>
                  <a:lnTo>
                    <a:pt x="22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80184" y="1683765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5" h="45085">
                  <a:moveTo>
                    <a:pt x="22542" y="0"/>
                  </a:moveTo>
                  <a:lnTo>
                    <a:pt x="31422" y="1736"/>
                  </a:lnTo>
                  <a:lnTo>
                    <a:pt x="38576" y="6508"/>
                  </a:lnTo>
                  <a:lnTo>
                    <a:pt x="43348" y="13662"/>
                  </a:lnTo>
                  <a:lnTo>
                    <a:pt x="45085" y="22542"/>
                  </a:lnTo>
                  <a:lnTo>
                    <a:pt x="43348" y="31556"/>
                  </a:lnTo>
                  <a:lnTo>
                    <a:pt x="38576" y="38695"/>
                  </a:lnTo>
                  <a:lnTo>
                    <a:pt x="31422" y="43393"/>
                  </a:lnTo>
                  <a:lnTo>
                    <a:pt x="22542" y="45084"/>
                  </a:lnTo>
                  <a:lnTo>
                    <a:pt x="13662" y="43393"/>
                  </a:lnTo>
                  <a:lnTo>
                    <a:pt x="6508" y="38695"/>
                  </a:lnTo>
                  <a:lnTo>
                    <a:pt x="1736" y="31556"/>
                  </a:lnTo>
                  <a:lnTo>
                    <a:pt x="0" y="22542"/>
                  </a:lnTo>
                  <a:lnTo>
                    <a:pt x="1736" y="13662"/>
                  </a:lnTo>
                  <a:lnTo>
                    <a:pt x="6508" y="6508"/>
                  </a:lnTo>
                  <a:lnTo>
                    <a:pt x="13662" y="1736"/>
                  </a:lnTo>
                  <a:lnTo>
                    <a:pt x="22542" y="0"/>
                  </a:lnTo>
                  <a:close/>
                </a:path>
                <a:path w="45085" h="45085">
                  <a:moveTo>
                    <a:pt x="0" y="0"/>
                  </a:moveTo>
                  <a:lnTo>
                    <a:pt x="0" y="0"/>
                  </a:lnTo>
                </a:path>
                <a:path w="45085" h="45085">
                  <a:moveTo>
                    <a:pt x="45085" y="45084"/>
                  </a:moveTo>
                  <a:lnTo>
                    <a:pt x="45085" y="450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71294" y="1575815"/>
              <a:ext cx="10795" cy="52069"/>
            </a:xfrm>
            <a:custGeom>
              <a:avLst/>
              <a:gdLst/>
              <a:ahLst/>
              <a:cxnLst/>
              <a:rect l="l" t="t" r="r" b="b"/>
              <a:pathLst>
                <a:path w="10794" h="52069">
                  <a:moveTo>
                    <a:pt x="0" y="0"/>
                  </a:moveTo>
                  <a:lnTo>
                    <a:pt x="10477" y="520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68119" y="1623440"/>
              <a:ext cx="26670" cy="42545"/>
            </a:xfrm>
            <a:custGeom>
              <a:avLst/>
              <a:gdLst/>
              <a:ahLst/>
              <a:cxnLst/>
              <a:rect l="l" t="t" r="r" b="b"/>
              <a:pathLst>
                <a:path w="26669" h="42544">
                  <a:moveTo>
                    <a:pt x="26352" y="0"/>
                  </a:moveTo>
                  <a:lnTo>
                    <a:pt x="0" y="5397"/>
                  </a:lnTo>
                  <a:lnTo>
                    <a:pt x="20954" y="42544"/>
                  </a:lnTo>
                  <a:lnTo>
                    <a:pt x="263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1357909" y="1395475"/>
            <a:ext cx="538480" cy="1720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  <a:p>
            <a:pPr marL="277495">
              <a:lnSpc>
                <a:spcPct val="100000"/>
              </a:lnSpc>
              <a:spcBef>
                <a:spcPts val="40"/>
              </a:spcBef>
            </a:pPr>
            <a:r>
              <a:rPr sz="450" spc="-50" dirty="0">
                <a:latin typeface="Arial MT"/>
                <a:cs typeface="Arial MT"/>
              </a:rPr>
              <a:t>T</a:t>
            </a:r>
            <a:r>
              <a:rPr sz="450" spc="-5" dirty="0">
                <a:latin typeface="Arial MT"/>
                <a:cs typeface="Arial MT"/>
              </a:rPr>
              <a:t>e</a:t>
            </a:r>
            <a:r>
              <a:rPr sz="450" dirty="0">
                <a:latin typeface="Arial MT"/>
                <a:cs typeface="Arial MT"/>
              </a:rPr>
              <a:t>st </a:t>
            </a:r>
            <a:r>
              <a:rPr sz="450" spc="-5" dirty="0">
                <a:latin typeface="Arial MT"/>
                <a:cs typeface="Arial MT"/>
              </a:rPr>
              <a:t>Inpu</a:t>
            </a:r>
            <a:r>
              <a:rPr sz="450" dirty="0">
                <a:latin typeface="Arial MT"/>
                <a:cs typeface="Arial MT"/>
              </a:rPr>
              <a:t>t</a:t>
            </a:r>
            <a:endParaRPr sz="450">
              <a:latin typeface="Arial MT"/>
              <a:cs typeface="Arial MT"/>
            </a:endParaRPr>
          </a:p>
        </p:txBody>
      </p:sp>
      <p:pic>
        <p:nvPicPr>
          <p:cNvPr id="123" name="object 1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2656319"/>
            <a:ext cx="48018" cy="48018"/>
          </a:xfrm>
          <a:prstGeom prst="rect">
            <a:avLst/>
          </a:prstGeom>
        </p:spPr>
      </p:pic>
      <p:sp>
        <p:nvSpPr>
          <p:cNvPr id="124" name="object 124"/>
          <p:cNvSpPr txBox="1"/>
          <p:nvPr/>
        </p:nvSpPr>
        <p:spPr>
          <a:xfrm>
            <a:off x="619925" y="2580291"/>
            <a:ext cx="502539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20" dirty="0">
                <a:latin typeface="Tahoma"/>
                <a:cs typeface="Tahoma"/>
              </a:rPr>
              <a:t>(Less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common)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Predict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80" dirty="0">
                <a:latin typeface="Tahoma"/>
                <a:cs typeface="Tahoma"/>
              </a:rPr>
              <a:t>ML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model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learned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inputs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belong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leaf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node?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26" name="object 126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30" name="object 130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8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14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8562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7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Leaf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55078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94397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347" y="992098"/>
            <a:ext cx="48018" cy="480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77" y="477982"/>
            <a:ext cx="4763135" cy="60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What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do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at</a:t>
            </a:r>
            <a:r>
              <a:rPr sz="1000" spc="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each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leaf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node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goal: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make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predictions)?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options:</a:t>
            </a:r>
            <a:endParaRPr sz="1000">
              <a:latin typeface="Tahoma"/>
              <a:cs typeface="Tahoma"/>
            </a:endParaRPr>
          </a:p>
          <a:p>
            <a:pPr marL="265430" marR="5080">
              <a:lnSpc>
                <a:spcPct val="144100"/>
              </a:lnSpc>
              <a:spcBef>
                <a:spcPts val="215"/>
              </a:spcBef>
            </a:pPr>
            <a:r>
              <a:rPr sz="900" spc="-5" dirty="0">
                <a:latin typeface="Tahoma"/>
                <a:cs typeface="Tahoma"/>
              </a:rPr>
              <a:t>Make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constant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00FF"/>
                </a:solidFill>
                <a:latin typeface="Tahoma"/>
                <a:cs typeface="Tahoma"/>
              </a:rPr>
              <a:t>prediction</a:t>
            </a:r>
            <a:r>
              <a:rPr sz="9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(majority/average)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every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input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reaching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leaf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node?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Use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nearest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neighbors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based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prediction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inputs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on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leaf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node?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92119" y="1121155"/>
            <a:ext cx="1487805" cy="1346200"/>
            <a:chOff x="3292119" y="1121155"/>
            <a:chExt cx="1487805" cy="1346200"/>
          </a:xfrm>
        </p:grpSpPr>
        <p:sp>
          <p:nvSpPr>
            <p:cNvPr id="8" name="object 8"/>
            <p:cNvSpPr/>
            <p:nvPr/>
          </p:nvSpPr>
          <p:spPr>
            <a:xfrm>
              <a:off x="3508336" y="1125918"/>
              <a:ext cx="1250950" cy="891540"/>
            </a:xfrm>
            <a:custGeom>
              <a:avLst/>
              <a:gdLst/>
              <a:ahLst/>
              <a:cxnLst/>
              <a:rect l="l" t="t" r="r" b="b"/>
              <a:pathLst>
                <a:path w="1250950" h="891539">
                  <a:moveTo>
                    <a:pt x="207009" y="467995"/>
                  </a:moveTo>
                  <a:lnTo>
                    <a:pt x="414019" y="679450"/>
                  </a:lnTo>
                  <a:lnTo>
                    <a:pt x="207009" y="891222"/>
                  </a:lnTo>
                  <a:lnTo>
                    <a:pt x="0" y="679450"/>
                  </a:lnTo>
                  <a:lnTo>
                    <a:pt x="207009" y="467995"/>
                  </a:lnTo>
                  <a:close/>
                </a:path>
                <a:path w="1250950" h="891539">
                  <a:moveTo>
                    <a:pt x="0" y="467995"/>
                  </a:moveTo>
                  <a:lnTo>
                    <a:pt x="0" y="467995"/>
                  </a:lnTo>
                </a:path>
                <a:path w="1250950" h="891539">
                  <a:moveTo>
                    <a:pt x="414019" y="891222"/>
                  </a:moveTo>
                  <a:lnTo>
                    <a:pt x="414019" y="891222"/>
                  </a:lnTo>
                </a:path>
                <a:path w="1250950" h="891539">
                  <a:moveTo>
                    <a:pt x="728979" y="0"/>
                  </a:moveTo>
                  <a:lnTo>
                    <a:pt x="935989" y="211455"/>
                  </a:lnTo>
                  <a:lnTo>
                    <a:pt x="728979" y="423227"/>
                  </a:lnTo>
                  <a:lnTo>
                    <a:pt x="521969" y="211455"/>
                  </a:lnTo>
                  <a:lnTo>
                    <a:pt x="728979" y="0"/>
                  </a:lnTo>
                  <a:close/>
                </a:path>
                <a:path w="1250950" h="891539">
                  <a:moveTo>
                    <a:pt x="521969" y="0"/>
                  </a:moveTo>
                  <a:lnTo>
                    <a:pt x="521969" y="0"/>
                  </a:lnTo>
                </a:path>
                <a:path w="1250950" h="891539">
                  <a:moveTo>
                    <a:pt x="935989" y="423227"/>
                  </a:moveTo>
                  <a:lnTo>
                    <a:pt x="935989" y="423227"/>
                  </a:lnTo>
                </a:path>
                <a:path w="1250950" h="891539">
                  <a:moveTo>
                    <a:pt x="935989" y="211455"/>
                  </a:moveTo>
                  <a:lnTo>
                    <a:pt x="1250950" y="211455"/>
                  </a:lnTo>
                  <a:lnTo>
                    <a:pt x="1250950" y="42672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38649" y="1550098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41275" y="0"/>
                  </a:moveTo>
                  <a:lnTo>
                    <a:pt x="0" y="0"/>
                  </a:lnTo>
                  <a:lnTo>
                    <a:pt x="20637" y="61912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5346" y="1337373"/>
              <a:ext cx="314960" cy="197485"/>
            </a:xfrm>
            <a:custGeom>
              <a:avLst/>
              <a:gdLst/>
              <a:ahLst/>
              <a:cxnLst/>
              <a:rect l="l" t="t" r="r" b="b"/>
              <a:pathLst>
                <a:path w="314960" h="197484">
                  <a:moveTo>
                    <a:pt x="314959" y="0"/>
                  </a:moveTo>
                  <a:lnTo>
                    <a:pt x="0" y="0"/>
                  </a:lnTo>
                  <a:lnTo>
                    <a:pt x="0" y="19716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94709" y="1532000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41274" y="0"/>
                  </a:moveTo>
                  <a:lnTo>
                    <a:pt x="0" y="0"/>
                  </a:lnTo>
                  <a:lnTo>
                    <a:pt x="20637" y="61912"/>
                  </a:lnTo>
                  <a:lnTo>
                    <a:pt x="41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2119" y="2187955"/>
              <a:ext cx="297180" cy="279400"/>
            </a:xfrm>
            <a:custGeom>
              <a:avLst/>
              <a:gdLst/>
              <a:ahLst/>
              <a:cxnLst/>
              <a:rect l="l" t="t" r="r" b="b"/>
              <a:pathLst>
                <a:path w="297179" h="279400">
                  <a:moveTo>
                    <a:pt x="250825" y="0"/>
                  </a:moveTo>
                  <a:lnTo>
                    <a:pt x="46672" y="0"/>
                  </a:lnTo>
                  <a:lnTo>
                    <a:pt x="29467" y="3983"/>
                  </a:lnTo>
                  <a:lnTo>
                    <a:pt x="14525" y="14485"/>
                  </a:lnTo>
                  <a:lnTo>
                    <a:pt x="3988" y="29334"/>
                  </a:lnTo>
                  <a:lnTo>
                    <a:pt x="0" y="46354"/>
                  </a:lnTo>
                  <a:lnTo>
                    <a:pt x="0" y="232409"/>
                  </a:lnTo>
                  <a:lnTo>
                    <a:pt x="3988" y="249480"/>
                  </a:lnTo>
                  <a:lnTo>
                    <a:pt x="14525" y="264437"/>
                  </a:lnTo>
                  <a:lnTo>
                    <a:pt x="29467" y="275049"/>
                  </a:lnTo>
                  <a:lnTo>
                    <a:pt x="46672" y="279082"/>
                  </a:lnTo>
                  <a:lnTo>
                    <a:pt x="250825" y="279082"/>
                  </a:lnTo>
                  <a:lnTo>
                    <a:pt x="267845" y="275049"/>
                  </a:lnTo>
                  <a:lnTo>
                    <a:pt x="282694" y="264437"/>
                  </a:lnTo>
                  <a:lnTo>
                    <a:pt x="293196" y="249480"/>
                  </a:lnTo>
                  <a:lnTo>
                    <a:pt x="297180" y="232409"/>
                  </a:lnTo>
                  <a:lnTo>
                    <a:pt x="297180" y="46354"/>
                  </a:lnTo>
                  <a:lnTo>
                    <a:pt x="293196" y="29334"/>
                  </a:lnTo>
                  <a:lnTo>
                    <a:pt x="282694" y="14485"/>
                  </a:lnTo>
                  <a:lnTo>
                    <a:pt x="267845" y="3983"/>
                  </a:lnTo>
                  <a:lnTo>
                    <a:pt x="25082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2119" y="2187955"/>
              <a:ext cx="297180" cy="279400"/>
            </a:xfrm>
            <a:custGeom>
              <a:avLst/>
              <a:gdLst/>
              <a:ahLst/>
              <a:cxnLst/>
              <a:rect l="l" t="t" r="r" b="b"/>
              <a:pathLst>
                <a:path w="297179" h="279400">
                  <a:moveTo>
                    <a:pt x="46672" y="0"/>
                  </a:moveTo>
                  <a:lnTo>
                    <a:pt x="29467" y="3983"/>
                  </a:lnTo>
                  <a:lnTo>
                    <a:pt x="14525" y="14485"/>
                  </a:lnTo>
                  <a:lnTo>
                    <a:pt x="3988" y="29334"/>
                  </a:lnTo>
                  <a:lnTo>
                    <a:pt x="0" y="46354"/>
                  </a:lnTo>
                  <a:lnTo>
                    <a:pt x="0" y="232409"/>
                  </a:lnTo>
                  <a:lnTo>
                    <a:pt x="3988" y="249480"/>
                  </a:lnTo>
                  <a:lnTo>
                    <a:pt x="14525" y="264437"/>
                  </a:lnTo>
                  <a:lnTo>
                    <a:pt x="29467" y="275049"/>
                  </a:lnTo>
                  <a:lnTo>
                    <a:pt x="46672" y="279082"/>
                  </a:lnTo>
                  <a:lnTo>
                    <a:pt x="250825" y="279082"/>
                  </a:lnTo>
                  <a:lnTo>
                    <a:pt x="267845" y="275049"/>
                  </a:lnTo>
                  <a:lnTo>
                    <a:pt x="282694" y="264437"/>
                  </a:lnTo>
                  <a:lnTo>
                    <a:pt x="293196" y="249480"/>
                  </a:lnTo>
                  <a:lnTo>
                    <a:pt x="297180" y="232409"/>
                  </a:lnTo>
                  <a:lnTo>
                    <a:pt x="297180" y="46354"/>
                  </a:lnTo>
                  <a:lnTo>
                    <a:pt x="293196" y="29334"/>
                  </a:lnTo>
                  <a:lnTo>
                    <a:pt x="282694" y="14485"/>
                  </a:lnTo>
                  <a:lnTo>
                    <a:pt x="267845" y="3983"/>
                  </a:lnTo>
                  <a:lnTo>
                    <a:pt x="250825" y="0"/>
                  </a:lnTo>
                  <a:lnTo>
                    <a:pt x="46672" y="0"/>
                  </a:lnTo>
                  <a:close/>
                </a:path>
                <a:path w="297179" h="279400">
                  <a:moveTo>
                    <a:pt x="0" y="0"/>
                  </a:moveTo>
                  <a:lnTo>
                    <a:pt x="0" y="0"/>
                  </a:lnTo>
                </a:path>
                <a:path w="297179" h="279400">
                  <a:moveTo>
                    <a:pt x="297180" y="279082"/>
                  </a:moveTo>
                  <a:lnTo>
                    <a:pt x="297180" y="279082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39426" y="2245423"/>
            <a:ext cx="202565" cy="1581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4610" marR="5080" indent="-41910">
              <a:lnSpc>
                <a:spcPts val="500"/>
              </a:lnSpc>
              <a:spcBef>
                <a:spcPts val="150"/>
              </a:spcBef>
            </a:pPr>
            <a:r>
              <a:rPr sz="450" spc="-5" dirty="0">
                <a:latin typeface="Arial MT"/>
                <a:cs typeface="Arial MT"/>
              </a:rPr>
              <a:t>P</a:t>
            </a:r>
            <a:r>
              <a:rPr sz="450" dirty="0">
                <a:latin typeface="Arial MT"/>
                <a:cs typeface="Arial MT"/>
              </a:rPr>
              <a:t>r</a:t>
            </a:r>
            <a:r>
              <a:rPr sz="450" spc="-5" dirty="0">
                <a:latin typeface="Arial MT"/>
                <a:cs typeface="Arial MT"/>
              </a:rPr>
              <a:t>edi</a:t>
            </a:r>
            <a:r>
              <a:rPr sz="450" dirty="0">
                <a:latin typeface="Arial MT"/>
                <a:cs typeface="Arial MT"/>
              </a:rPr>
              <a:t>ct  y=?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23296" y="2187955"/>
            <a:ext cx="314960" cy="279400"/>
            <a:chOff x="3823296" y="2187955"/>
            <a:chExt cx="314960" cy="279400"/>
          </a:xfrm>
        </p:grpSpPr>
        <p:sp>
          <p:nvSpPr>
            <p:cNvPr id="16" name="object 16"/>
            <p:cNvSpPr/>
            <p:nvPr/>
          </p:nvSpPr>
          <p:spPr>
            <a:xfrm>
              <a:off x="3823296" y="2187955"/>
              <a:ext cx="314960" cy="279400"/>
            </a:xfrm>
            <a:custGeom>
              <a:avLst/>
              <a:gdLst/>
              <a:ahLst/>
              <a:cxnLst/>
              <a:rect l="l" t="t" r="r" b="b"/>
              <a:pathLst>
                <a:path w="314960" h="279400">
                  <a:moveTo>
                    <a:pt x="268604" y="0"/>
                  </a:moveTo>
                  <a:lnTo>
                    <a:pt x="46354" y="0"/>
                  </a:lnTo>
                  <a:lnTo>
                    <a:pt x="29334" y="3983"/>
                  </a:lnTo>
                  <a:lnTo>
                    <a:pt x="14485" y="14485"/>
                  </a:lnTo>
                  <a:lnTo>
                    <a:pt x="3983" y="29334"/>
                  </a:lnTo>
                  <a:lnTo>
                    <a:pt x="0" y="46354"/>
                  </a:lnTo>
                  <a:lnTo>
                    <a:pt x="0" y="232409"/>
                  </a:lnTo>
                  <a:lnTo>
                    <a:pt x="3983" y="249480"/>
                  </a:lnTo>
                  <a:lnTo>
                    <a:pt x="14485" y="264437"/>
                  </a:lnTo>
                  <a:lnTo>
                    <a:pt x="29334" y="275049"/>
                  </a:lnTo>
                  <a:lnTo>
                    <a:pt x="46354" y="279082"/>
                  </a:lnTo>
                  <a:lnTo>
                    <a:pt x="268604" y="279082"/>
                  </a:lnTo>
                  <a:lnTo>
                    <a:pt x="285625" y="275049"/>
                  </a:lnTo>
                  <a:lnTo>
                    <a:pt x="300474" y="264437"/>
                  </a:lnTo>
                  <a:lnTo>
                    <a:pt x="310976" y="249480"/>
                  </a:lnTo>
                  <a:lnTo>
                    <a:pt x="314959" y="232409"/>
                  </a:lnTo>
                  <a:lnTo>
                    <a:pt x="314959" y="46354"/>
                  </a:lnTo>
                  <a:lnTo>
                    <a:pt x="310976" y="29334"/>
                  </a:lnTo>
                  <a:lnTo>
                    <a:pt x="300474" y="14485"/>
                  </a:lnTo>
                  <a:lnTo>
                    <a:pt x="285625" y="3983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3296" y="2187955"/>
              <a:ext cx="314960" cy="279400"/>
            </a:xfrm>
            <a:custGeom>
              <a:avLst/>
              <a:gdLst/>
              <a:ahLst/>
              <a:cxnLst/>
              <a:rect l="l" t="t" r="r" b="b"/>
              <a:pathLst>
                <a:path w="314960" h="279400">
                  <a:moveTo>
                    <a:pt x="46354" y="0"/>
                  </a:moveTo>
                  <a:lnTo>
                    <a:pt x="29334" y="3983"/>
                  </a:lnTo>
                  <a:lnTo>
                    <a:pt x="14485" y="14485"/>
                  </a:lnTo>
                  <a:lnTo>
                    <a:pt x="3983" y="29334"/>
                  </a:lnTo>
                  <a:lnTo>
                    <a:pt x="0" y="46354"/>
                  </a:lnTo>
                  <a:lnTo>
                    <a:pt x="0" y="232409"/>
                  </a:lnTo>
                  <a:lnTo>
                    <a:pt x="3983" y="249480"/>
                  </a:lnTo>
                  <a:lnTo>
                    <a:pt x="14485" y="264437"/>
                  </a:lnTo>
                  <a:lnTo>
                    <a:pt x="29334" y="275049"/>
                  </a:lnTo>
                  <a:lnTo>
                    <a:pt x="46354" y="279082"/>
                  </a:lnTo>
                  <a:lnTo>
                    <a:pt x="268604" y="279082"/>
                  </a:lnTo>
                  <a:lnTo>
                    <a:pt x="285625" y="275049"/>
                  </a:lnTo>
                  <a:lnTo>
                    <a:pt x="300474" y="264437"/>
                  </a:lnTo>
                  <a:lnTo>
                    <a:pt x="310976" y="249480"/>
                  </a:lnTo>
                  <a:lnTo>
                    <a:pt x="314959" y="232409"/>
                  </a:lnTo>
                  <a:lnTo>
                    <a:pt x="314959" y="46354"/>
                  </a:lnTo>
                  <a:lnTo>
                    <a:pt x="310976" y="29334"/>
                  </a:lnTo>
                  <a:lnTo>
                    <a:pt x="300474" y="14485"/>
                  </a:lnTo>
                  <a:lnTo>
                    <a:pt x="285625" y="3983"/>
                  </a:lnTo>
                  <a:lnTo>
                    <a:pt x="268604" y="0"/>
                  </a:lnTo>
                  <a:lnTo>
                    <a:pt x="46354" y="0"/>
                  </a:lnTo>
                  <a:close/>
                </a:path>
                <a:path w="314960" h="279400">
                  <a:moveTo>
                    <a:pt x="0" y="0"/>
                  </a:moveTo>
                  <a:lnTo>
                    <a:pt x="0" y="0"/>
                  </a:lnTo>
                </a:path>
                <a:path w="314960" h="279400">
                  <a:moveTo>
                    <a:pt x="314959" y="279082"/>
                  </a:moveTo>
                  <a:lnTo>
                    <a:pt x="314959" y="279082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79176" y="2245423"/>
            <a:ext cx="203200" cy="1581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4610" marR="5080" indent="-41910">
              <a:lnSpc>
                <a:spcPts val="500"/>
              </a:lnSpc>
              <a:spcBef>
                <a:spcPts val="150"/>
              </a:spcBef>
            </a:pPr>
            <a:r>
              <a:rPr sz="450" spc="-5" dirty="0">
                <a:latin typeface="Arial MT"/>
                <a:cs typeface="Arial MT"/>
              </a:rPr>
              <a:t>Predi</a:t>
            </a:r>
            <a:r>
              <a:rPr sz="450" dirty="0">
                <a:latin typeface="Arial MT"/>
                <a:cs typeface="Arial MT"/>
              </a:rPr>
              <a:t>ct  </a:t>
            </a:r>
            <a:r>
              <a:rPr sz="450" spc="-5" dirty="0">
                <a:latin typeface="Arial MT"/>
                <a:cs typeface="Arial MT"/>
              </a:rPr>
              <a:t>y=?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06251" y="1612010"/>
            <a:ext cx="314960" cy="279400"/>
            <a:chOff x="4606251" y="1612010"/>
            <a:chExt cx="314960" cy="279400"/>
          </a:xfrm>
        </p:grpSpPr>
        <p:sp>
          <p:nvSpPr>
            <p:cNvPr id="20" name="object 20"/>
            <p:cNvSpPr/>
            <p:nvPr/>
          </p:nvSpPr>
          <p:spPr>
            <a:xfrm>
              <a:off x="4606251" y="1612010"/>
              <a:ext cx="314960" cy="279400"/>
            </a:xfrm>
            <a:custGeom>
              <a:avLst/>
              <a:gdLst/>
              <a:ahLst/>
              <a:cxnLst/>
              <a:rect l="l" t="t" r="r" b="b"/>
              <a:pathLst>
                <a:path w="314960" h="279400">
                  <a:moveTo>
                    <a:pt x="268604" y="0"/>
                  </a:moveTo>
                  <a:lnTo>
                    <a:pt x="46354" y="0"/>
                  </a:lnTo>
                  <a:lnTo>
                    <a:pt x="29334" y="3983"/>
                  </a:lnTo>
                  <a:lnTo>
                    <a:pt x="14485" y="14485"/>
                  </a:lnTo>
                  <a:lnTo>
                    <a:pt x="3983" y="29334"/>
                  </a:lnTo>
                  <a:lnTo>
                    <a:pt x="0" y="46355"/>
                  </a:lnTo>
                  <a:lnTo>
                    <a:pt x="0" y="232410"/>
                  </a:lnTo>
                  <a:lnTo>
                    <a:pt x="3983" y="249480"/>
                  </a:lnTo>
                  <a:lnTo>
                    <a:pt x="14485" y="264437"/>
                  </a:lnTo>
                  <a:lnTo>
                    <a:pt x="29334" y="275049"/>
                  </a:lnTo>
                  <a:lnTo>
                    <a:pt x="46354" y="279082"/>
                  </a:lnTo>
                  <a:lnTo>
                    <a:pt x="268604" y="279082"/>
                  </a:lnTo>
                  <a:lnTo>
                    <a:pt x="285625" y="275049"/>
                  </a:lnTo>
                  <a:lnTo>
                    <a:pt x="300474" y="264437"/>
                  </a:lnTo>
                  <a:lnTo>
                    <a:pt x="310976" y="249480"/>
                  </a:lnTo>
                  <a:lnTo>
                    <a:pt x="314960" y="232410"/>
                  </a:lnTo>
                  <a:lnTo>
                    <a:pt x="314960" y="46355"/>
                  </a:lnTo>
                  <a:lnTo>
                    <a:pt x="310976" y="29334"/>
                  </a:lnTo>
                  <a:lnTo>
                    <a:pt x="300474" y="14485"/>
                  </a:lnTo>
                  <a:lnTo>
                    <a:pt x="285625" y="3983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6251" y="1612010"/>
              <a:ext cx="314960" cy="279400"/>
            </a:xfrm>
            <a:custGeom>
              <a:avLst/>
              <a:gdLst/>
              <a:ahLst/>
              <a:cxnLst/>
              <a:rect l="l" t="t" r="r" b="b"/>
              <a:pathLst>
                <a:path w="314960" h="279400">
                  <a:moveTo>
                    <a:pt x="46354" y="0"/>
                  </a:moveTo>
                  <a:lnTo>
                    <a:pt x="29334" y="3983"/>
                  </a:lnTo>
                  <a:lnTo>
                    <a:pt x="14485" y="14485"/>
                  </a:lnTo>
                  <a:lnTo>
                    <a:pt x="3983" y="29334"/>
                  </a:lnTo>
                  <a:lnTo>
                    <a:pt x="0" y="46355"/>
                  </a:lnTo>
                  <a:lnTo>
                    <a:pt x="0" y="232410"/>
                  </a:lnTo>
                  <a:lnTo>
                    <a:pt x="3983" y="249480"/>
                  </a:lnTo>
                  <a:lnTo>
                    <a:pt x="14485" y="264437"/>
                  </a:lnTo>
                  <a:lnTo>
                    <a:pt x="29334" y="275049"/>
                  </a:lnTo>
                  <a:lnTo>
                    <a:pt x="46354" y="279082"/>
                  </a:lnTo>
                  <a:lnTo>
                    <a:pt x="268604" y="279082"/>
                  </a:lnTo>
                  <a:lnTo>
                    <a:pt x="285625" y="275049"/>
                  </a:lnTo>
                  <a:lnTo>
                    <a:pt x="300474" y="264437"/>
                  </a:lnTo>
                  <a:lnTo>
                    <a:pt x="310976" y="249480"/>
                  </a:lnTo>
                  <a:lnTo>
                    <a:pt x="314960" y="232410"/>
                  </a:lnTo>
                  <a:lnTo>
                    <a:pt x="314960" y="46355"/>
                  </a:lnTo>
                  <a:lnTo>
                    <a:pt x="310976" y="29334"/>
                  </a:lnTo>
                  <a:lnTo>
                    <a:pt x="300474" y="14485"/>
                  </a:lnTo>
                  <a:lnTo>
                    <a:pt x="285625" y="3983"/>
                  </a:lnTo>
                  <a:lnTo>
                    <a:pt x="268604" y="0"/>
                  </a:lnTo>
                  <a:lnTo>
                    <a:pt x="46354" y="0"/>
                  </a:lnTo>
                  <a:close/>
                </a:path>
                <a:path w="314960" h="279400">
                  <a:moveTo>
                    <a:pt x="0" y="0"/>
                  </a:moveTo>
                  <a:lnTo>
                    <a:pt x="0" y="0"/>
                  </a:lnTo>
                </a:path>
                <a:path w="314960" h="279400">
                  <a:moveTo>
                    <a:pt x="314960" y="279082"/>
                  </a:moveTo>
                  <a:lnTo>
                    <a:pt x="314960" y="279082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62131" y="1669478"/>
            <a:ext cx="203200" cy="1581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4610" marR="5080" indent="-42545">
              <a:lnSpc>
                <a:spcPts val="500"/>
              </a:lnSpc>
              <a:spcBef>
                <a:spcPts val="150"/>
              </a:spcBef>
            </a:pPr>
            <a:r>
              <a:rPr sz="450" spc="-5" dirty="0">
                <a:latin typeface="Arial MT"/>
                <a:cs typeface="Arial MT"/>
              </a:rPr>
              <a:t>Predi</a:t>
            </a:r>
            <a:r>
              <a:rPr sz="450" dirty="0">
                <a:latin typeface="Arial MT"/>
                <a:cs typeface="Arial MT"/>
              </a:rPr>
              <a:t>ct  y=?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20071" y="1800605"/>
            <a:ext cx="581660" cy="387350"/>
            <a:chOff x="3420071" y="1800605"/>
            <a:chExt cx="581660" cy="387350"/>
          </a:xfrm>
        </p:grpSpPr>
        <p:sp>
          <p:nvSpPr>
            <p:cNvPr id="24" name="object 24"/>
            <p:cNvSpPr/>
            <p:nvPr/>
          </p:nvSpPr>
          <p:spPr>
            <a:xfrm>
              <a:off x="3440709" y="1805368"/>
              <a:ext cx="67945" cy="323215"/>
            </a:xfrm>
            <a:custGeom>
              <a:avLst/>
              <a:gdLst/>
              <a:ahLst/>
              <a:cxnLst/>
              <a:rect l="l" t="t" r="r" b="b"/>
              <a:pathLst>
                <a:path w="67945" h="323214">
                  <a:moveTo>
                    <a:pt x="67627" y="0"/>
                  </a:moveTo>
                  <a:lnTo>
                    <a:pt x="0" y="0"/>
                  </a:lnTo>
                  <a:lnTo>
                    <a:pt x="0" y="323214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20071" y="2126043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41274" y="0"/>
                  </a:moveTo>
                  <a:lnTo>
                    <a:pt x="0" y="0"/>
                  </a:lnTo>
                  <a:lnTo>
                    <a:pt x="20637" y="61912"/>
                  </a:lnTo>
                  <a:lnTo>
                    <a:pt x="41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22356" y="1805368"/>
              <a:ext cx="58419" cy="323215"/>
            </a:xfrm>
            <a:custGeom>
              <a:avLst/>
              <a:gdLst/>
              <a:ahLst/>
              <a:cxnLst/>
              <a:rect l="l" t="t" r="r" b="b"/>
              <a:pathLst>
                <a:path w="58420" h="323214">
                  <a:moveTo>
                    <a:pt x="0" y="0"/>
                  </a:moveTo>
                  <a:lnTo>
                    <a:pt x="58420" y="0"/>
                  </a:lnTo>
                  <a:lnTo>
                    <a:pt x="58420" y="323214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60139" y="2126043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41275" y="0"/>
                  </a:moveTo>
                  <a:lnTo>
                    <a:pt x="0" y="0"/>
                  </a:lnTo>
                  <a:lnTo>
                    <a:pt x="20637" y="61912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79899" y="1200213"/>
            <a:ext cx="13970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YES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34421" y="1689480"/>
            <a:ext cx="13970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YES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19169" y="1209103"/>
            <a:ext cx="111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N</a:t>
            </a:r>
            <a:r>
              <a:rPr sz="450" dirty="0">
                <a:latin typeface="Arial MT"/>
                <a:cs typeface="Arial MT"/>
              </a:rPr>
              <a:t>O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1966" y="1685988"/>
            <a:ext cx="111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Arial MT"/>
                <a:cs typeface="Arial MT"/>
              </a:rPr>
              <a:t>NO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82949" y="1278953"/>
            <a:ext cx="775335" cy="584835"/>
            <a:chOff x="3582949" y="1278953"/>
            <a:chExt cx="775335" cy="584835"/>
          </a:xfrm>
        </p:grpSpPr>
        <p:sp>
          <p:nvSpPr>
            <p:cNvPr id="33" name="object 33"/>
            <p:cNvSpPr/>
            <p:nvPr/>
          </p:nvSpPr>
          <p:spPr>
            <a:xfrm>
              <a:off x="3582949" y="1776793"/>
              <a:ext cx="137160" cy="73660"/>
            </a:xfrm>
            <a:custGeom>
              <a:avLst/>
              <a:gdLst/>
              <a:ahLst/>
              <a:cxnLst/>
              <a:rect l="l" t="t" r="r" b="b"/>
              <a:pathLst>
                <a:path w="137160" h="73660">
                  <a:moveTo>
                    <a:pt x="45085" y="14287"/>
                  </a:moveTo>
                  <a:lnTo>
                    <a:pt x="39687" y="12700"/>
                  </a:lnTo>
                  <a:lnTo>
                    <a:pt x="31115" y="12700"/>
                  </a:lnTo>
                  <a:lnTo>
                    <a:pt x="28257" y="19050"/>
                  </a:lnTo>
                  <a:lnTo>
                    <a:pt x="27305" y="22225"/>
                  </a:lnTo>
                  <a:lnTo>
                    <a:pt x="24765" y="13652"/>
                  </a:lnTo>
                  <a:lnTo>
                    <a:pt x="20002" y="12700"/>
                  </a:lnTo>
                  <a:lnTo>
                    <a:pt x="7937" y="12700"/>
                  </a:lnTo>
                  <a:lnTo>
                    <a:pt x="2540" y="29210"/>
                  </a:lnTo>
                  <a:lnTo>
                    <a:pt x="2540" y="33337"/>
                  </a:lnTo>
                  <a:lnTo>
                    <a:pt x="4762" y="33337"/>
                  </a:lnTo>
                  <a:lnTo>
                    <a:pt x="5080" y="32067"/>
                  </a:lnTo>
                  <a:lnTo>
                    <a:pt x="7937" y="18732"/>
                  </a:lnTo>
                  <a:lnTo>
                    <a:pt x="13970" y="15240"/>
                  </a:lnTo>
                  <a:lnTo>
                    <a:pt x="19050" y="15240"/>
                  </a:lnTo>
                  <a:lnTo>
                    <a:pt x="21907" y="16510"/>
                  </a:lnTo>
                  <a:lnTo>
                    <a:pt x="21907" y="23812"/>
                  </a:lnTo>
                  <a:lnTo>
                    <a:pt x="21653" y="27635"/>
                  </a:lnTo>
                  <a:lnTo>
                    <a:pt x="20828" y="33655"/>
                  </a:lnTo>
                  <a:lnTo>
                    <a:pt x="19354" y="42303"/>
                  </a:lnTo>
                  <a:lnTo>
                    <a:pt x="17145" y="53975"/>
                  </a:lnTo>
                  <a:lnTo>
                    <a:pt x="15875" y="61912"/>
                  </a:lnTo>
                  <a:lnTo>
                    <a:pt x="12382" y="67310"/>
                  </a:lnTo>
                  <a:lnTo>
                    <a:pt x="5715" y="67310"/>
                  </a:lnTo>
                  <a:lnTo>
                    <a:pt x="4127" y="65722"/>
                  </a:lnTo>
                  <a:lnTo>
                    <a:pt x="6350" y="64770"/>
                  </a:lnTo>
                  <a:lnTo>
                    <a:pt x="8255" y="62230"/>
                  </a:lnTo>
                  <a:lnTo>
                    <a:pt x="8255" y="55245"/>
                  </a:lnTo>
                  <a:lnTo>
                    <a:pt x="6350" y="54292"/>
                  </a:lnTo>
                  <a:lnTo>
                    <a:pt x="2222" y="54292"/>
                  </a:lnTo>
                  <a:lnTo>
                    <a:pt x="0" y="57785"/>
                  </a:lnTo>
                  <a:lnTo>
                    <a:pt x="0" y="67627"/>
                  </a:lnTo>
                  <a:lnTo>
                    <a:pt x="4445" y="69850"/>
                  </a:lnTo>
                  <a:lnTo>
                    <a:pt x="14605" y="69850"/>
                  </a:lnTo>
                  <a:lnTo>
                    <a:pt x="17780" y="60960"/>
                  </a:lnTo>
                  <a:lnTo>
                    <a:pt x="17780" y="60325"/>
                  </a:lnTo>
                  <a:lnTo>
                    <a:pt x="19050" y="65087"/>
                  </a:lnTo>
                  <a:lnTo>
                    <a:pt x="22225" y="69850"/>
                  </a:lnTo>
                  <a:lnTo>
                    <a:pt x="37147" y="69850"/>
                  </a:lnTo>
                  <a:lnTo>
                    <a:pt x="42227" y="53657"/>
                  </a:lnTo>
                  <a:lnTo>
                    <a:pt x="42227" y="49212"/>
                  </a:lnTo>
                  <a:lnTo>
                    <a:pt x="40322" y="49212"/>
                  </a:lnTo>
                  <a:lnTo>
                    <a:pt x="40322" y="49530"/>
                  </a:lnTo>
                  <a:lnTo>
                    <a:pt x="40005" y="50800"/>
                  </a:lnTo>
                  <a:lnTo>
                    <a:pt x="37147" y="64452"/>
                  </a:lnTo>
                  <a:lnTo>
                    <a:pt x="30797" y="67310"/>
                  </a:lnTo>
                  <a:lnTo>
                    <a:pt x="24447" y="67310"/>
                  </a:lnTo>
                  <a:lnTo>
                    <a:pt x="23177" y="63182"/>
                  </a:lnTo>
                  <a:lnTo>
                    <a:pt x="23177" y="56197"/>
                  </a:lnTo>
                  <a:lnTo>
                    <a:pt x="23495" y="53657"/>
                  </a:lnTo>
                  <a:lnTo>
                    <a:pt x="24765" y="47625"/>
                  </a:lnTo>
                  <a:lnTo>
                    <a:pt x="27622" y="30480"/>
                  </a:lnTo>
                  <a:lnTo>
                    <a:pt x="28257" y="26987"/>
                  </a:lnTo>
                  <a:lnTo>
                    <a:pt x="30162" y="15240"/>
                  </a:lnTo>
                  <a:lnTo>
                    <a:pt x="39370" y="15240"/>
                  </a:lnTo>
                  <a:lnTo>
                    <a:pt x="40957" y="16827"/>
                  </a:lnTo>
                  <a:lnTo>
                    <a:pt x="38417" y="17780"/>
                  </a:lnTo>
                  <a:lnTo>
                    <a:pt x="36512" y="20637"/>
                  </a:lnTo>
                  <a:lnTo>
                    <a:pt x="36512" y="26035"/>
                  </a:lnTo>
                  <a:lnTo>
                    <a:pt x="37782" y="28257"/>
                  </a:lnTo>
                  <a:lnTo>
                    <a:pt x="42227" y="28257"/>
                  </a:lnTo>
                  <a:lnTo>
                    <a:pt x="45085" y="26035"/>
                  </a:lnTo>
                  <a:lnTo>
                    <a:pt x="45085" y="14287"/>
                  </a:lnTo>
                  <a:close/>
                </a:path>
                <a:path w="137160" h="73660">
                  <a:moveTo>
                    <a:pt x="136842" y="35242"/>
                  </a:moveTo>
                  <a:lnTo>
                    <a:pt x="135255" y="33655"/>
                  </a:lnTo>
                  <a:lnTo>
                    <a:pt x="85090" y="635"/>
                  </a:lnTo>
                  <a:lnTo>
                    <a:pt x="83820" y="0"/>
                  </a:lnTo>
                  <a:lnTo>
                    <a:pt x="82232" y="0"/>
                  </a:lnTo>
                  <a:lnTo>
                    <a:pt x="81280" y="952"/>
                  </a:lnTo>
                  <a:lnTo>
                    <a:pt x="81280" y="3492"/>
                  </a:lnTo>
                  <a:lnTo>
                    <a:pt x="81915" y="4445"/>
                  </a:lnTo>
                  <a:lnTo>
                    <a:pt x="82867" y="5397"/>
                  </a:lnTo>
                  <a:lnTo>
                    <a:pt x="130810" y="36512"/>
                  </a:lnTo>
                  <a:lnTo>
                    <a:pt x="82867" y="67945"/>
                  </a:lnTo>
                  <a:lnTo>
                    <a:pt x="81280" y="69532"/>
                  </a:lnTo>
                  <a:lnTo>
                    <a:pt x="81280" y="72390"/>
                  </a:lnTo>
                  <a:lnTo>
                    <a:pt x="82232" y="73660"/>
                  </a:lnTo>
                  <a:lnTo>
                    <a:pt x="83820" y="73660"/>
                  </a:lnTo>
                  <a:lnTo>
                    <a:pt x="85090" y="72707"/>
                  </a:lnTo>
                  <a:lnTo>
                    <a:pt x="135255" y="39370"/>
                  </a:lnTo>
                  <a:lnTo>
                    <a:pt x="136207" y="38735"/>
                  </a:lnTo>
                  <a:lnTo>
                    <a:pt x="136842" y="38100"/>
                  </a:lnTo>
                  <a:lnTo>
                    <a:pt x="136842" y="352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5987" y="1755838"/>
              <a:ext cx="85089" cy="10795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104919" y="1300860"/>
              <a:ext cx="137795" cy="77470"/>
            </a:xfrm>
            <a:custGeom>
              <a:avLst/>
              <a:gdLst/>
              <a:ahLst/>
              <a:cxnLst/>
              <a:rect l="l" t="t" r="r" b="b"/>
              <a:pathLst>
                <a:path w="137795" h="77469">
                  <a:moveTo>
                    <a:pt x="45402" y="14922"/>
                  </a:moveTo>
                  <a:lnTo>
                    <a:pt x="40005" y="13017"/>
                  </a:lnTo>
                  <a:lnTo>
                    <a:pt x="31432" y="13017"/>
                  </a:lnTo>
                  <a:lnTo>
                    <a:pt x="28257" y="19685"/>
                  </a:lnTo>
                  <a:lnTo>
                    <a:pt x="27305" y="23177"/>
                  </a:lnTo>
                  <a:lnTo>
                    <a:pt x="25082" y="14287"/>
                  </a:lnTo>
                  <a:lnTo>
                    <a:pt x="20002" y="13017"/>
                  </a:lnTo>
                  <a:lnTo>
                    <a:pt x="7937" y="13017"/>
                  </a:lnTo>
                  <a:lnTo>
                    <a:pt x="2857" y="30480"/>
                  </a:lnTo>
                  <a:lnTo>
                    <a:pt x="2857" y="34925"/>
                  </a:lnTo>
                  <a:lnTo>
                    <a:pt x="4762" y="34925"/>
                  </a:lnTo>
                  <a:lnTo>
                    <a:pt x="5080" y="33337"/>
                  </a:lnTo>
                  <a:lnTo>
                    <a:pt x="8255" y="19367"/>
                  </a:lnTo>
                  <a:lnTo>
                    <a:pt x="14287" y="16192"/>
                  </a:lnTo>
                  <a:lnTo>
                    <a:pt x="19050" y="16192"/>
                  </a:lnTo>
                  <a:lnTo>
                    <a:pt x="22225" y="17145"/>
                  </a:lnTo>
                  <a:lnTo>
                    <a:pt x="22225" y="24765"/>
                  </a:lnTo>
                  <a:lnTo>
                    <a:pt x="21920" y="28829"/>
                  </a:lnTo>
                  <a:lnTo>
                    <a:pt x="20993" y="35128"/>
                  </a:lnTo>
                  <a:lnTo>
                    <a:pt x="19405" y="44107"/>
                  </a:lnTo>
                  <a:lnTo>
                    <a:pt x="17145" y="56197"/>
                  </a:lnTo>
                  <a:lnTo>
                    <a:pt x="15875" y="64452"/>
                  </a:lnTo>
                  <a:lnTo>
                    <a:pt x="12382" y="70167"/>
                  </a:lnTo>
                  <a:lnTo>
                    <a:pt x="5715" y="70167"/>
                  </a:lnTo>
                  <a:lnTo>
                    <a:pt x="4127" y="68897"/>
                  </a:lnTo>
                  <a:lnTo>
                    <a:pt x="6350" y="67627"/>
                  </a:lnTo>
                  <a:lnTo>
                    <a:pt x="8572" y="65087"/>
                  </a:lnTo>
                  <a:lnTo>
                    <a:pt x="8572" y="57785"/>
                  </a:lnTo>
                  <a:lnTo>
                    <a:pt x="6350" y="56832"/>
                  </a:lnTo>
                  <a:lnTo>
                    <a:pt x="2222" y="56832"/>
                  </a:lnTo>
                  <a:lnTo>
                    <a:pt x="0" y="60325"/>
                  </a:lnTo>
                  <a:lnTo>
                    <a:pt x="0" y="70485"/>
                  </a:lnTo>
                  <a:lnTo>
                    <a:pt x="4445" y="73025"/>
                  </a:lnTo>
                  <a:lnTo>
                    <a:pt x="14605" y="73025"/>
                  </a:lnTo>
                  <a:lnTo>
                    <a:pt x="18097" y="63817"/>
                  </a:lnTo>
                  <a:lnTo>
                    <a:pt x="18097" y="63182"/>
                  </a:lnTo>
                  <a:lnTo>
                    <a:pt x="19050" y="67945"/>
                  </a:lnTo>
                  <a:lnTo>
                    <a:pt x="22542" y="73025"/>
                  </a:lnTo>
                  <a:lnTo>
                    <a:pt x="37465" y="73025"/>
                  </a:lnTo>
                  <a:lnTo>
                    <a:pt x="42545" y="55880"/>
                  </a:lnTo>
                  <a:lnTo>
                    <a:pt x="42545" y="51435"/>
                  </a:lnTo>
                  <a:lnTo>
                    <a:pt x="40640" y="51435"/>
                  </a:lnTo>
                  <a:lnTo>
                    <a:pt x="40640" y="51752"/>
                  </a:lnTo>
                  <a:lnTo>
                    <a:pt x="40322" y="53022"/>
                  </a:lnTo>
                  <a:lnTo>
                    <a:pt x="37465" y="67310"/>
                  </a:lnTo>
                  <a:lnTo>
                    <a:pt x="31115" y="70167"/>
                  </a:lnTo>
                  <a:lnTo>
                    <a:pt x="24447" y="70167"/>
                  </a:lnTo>
                  <a:lnTo>
                    <a:pt x="23177" y="66040"/>
                  </a:lnTo>
                  <a:lnTo>
                    <a:pt x="23177" y="58737"/>
                  </a:lnTo>
                  <a:lnTo>
                    <a:pt x="23812" y="55880"/>
                  </a:lnTo>
                  <a:lnTo>
                    <a:pt x="24765" y="49847"/>
                  </a:lnTo>
                  <a:lnTo>
                    <a:pt x="27940" y="31750"/>
                  </a:lnTo>
                  <a:lnTo>
                    <a:pt x="28257" y="28257"/>
                  </a:lnTo>
                  <a:lnTo>
                    <a:pt x="30480" y="16192"/>
                  </a:lnTo>
                  <a:lnTo>
                    <a:pt x="39370" y="16192"/>
                  </a:lnTo>
                  <a:lnTo>
                    <a:pt x="41275" y="17462"/>
                  </a:lnTo>
                  <a:lnTo>
                    <a:pt x="38735" y="18415"/>
                  </a:lnTo>
                  <a:lnTo>
                    <a:pt x="36830" y="21590"/>
                  </a:lnTo>
                  <a:lnTo>
                    <a:pt x="36830" y="26987"/>
                  </a:lnTo>
                  <a:lnTo>
                    <a:pt x="37782" y="29527"/>
                  </a:lnTo>
                  <a:lnTo>
                    <a:pt x="42545" y="29527"/>
                  </a:lnTo>
                  <a:lnTo>
                    <a:pt x="45402" y="27305"/>
                  </a:lnTo>
                  <a:lnTo>
                    <a:pt x="45402" y="14922"/>
                  </a:lnTo>
                  <a:close/>
                </a:path>
                <a:path w="137795" h="77469">
                  <a:moveTo>
                    <a:pt x="137477" y="36830"/>
                  </a:moveTo>
                  <a:lnTo>
                    <a:pt x="135890" y="35242"/>
                  </a:lnTo>
                  <a:lnTo>
                    <a:pt x="84455" y="0"/>
                  </a:lnTo>
                  <a:lnTo>
                    <a:pt x="82867" y="0"/>
                  </a:lnTo>
                  <a:lnTo>
                    <a:pt x="81915" y="952"/>
                  </a:lnTo>
                  <a:lnTo>
                    <a:pt x="81915" y="3810"/>
                  </a:lnTo>
                  <a:lnTo>
                    <a:pt x="82550" y="4445"/>
                  </a:lnTo>
                  <a:lnTo>
                    <a:pt x="83502" y="5715"/>
                  </a:lnTo>
                  <a:lnTo>
                    <a:pt x="131445" y="38417"/>
                  </a:lnTo>
                  <a:lnTo>
                    <a:pt x="83502" y="71120"/>
                  </a:lnTo>
                  <a:lnTo>
                    <a:pt x="82550" y="72072"/>
                  </a:lnTo>
                  <a:lnTo>
                    <a:pt x="81915" y="73025"/>
                  </a:lnTo>
                  <a:lnTo>
                    <a:pt x="81915" y="75565"/>
                  </a:lnTo>
                  <a:lnTo>
                    <a:pt x="82867" y="77152"/>
                  </a:lnTo>
                  <a:lnTo>
                    <a:pt x="84455" y="77152"/>
                  </a:lnTo>
                  <a:lnTo>
                    <a:pt x="85407" y="75882"/>
                  </a:lnTo>
                  <a:lnTo>
                    <a:pt x="135890" y="41275"/>
                  </a:lnTo>
                  <a:lnTo>
                    <a:pt x="136842" y="40640"/>
                  </a:lnTo>
                  <a:lnTo>
                    <a:pt x="137477" y="40005"/>
                  </a:lnTo>
                  <a:lnTo>
                    <a:pt x="137477" y="36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7639" y="1278953"/>
              <a:ext cx="80645" cy="9366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415376" y="1402143"/>
            <a:ext cx="1746885" cy="847090"/>
            <a:chOff x="1415376" y="1402143"/>
            <a:chExt cx="1746885" cy="847090"/>
          </a:xfrm>
        </p:grpSpPr>
        <p:sp>
          <p:nvSpPr>
            <p:cNvPr id="38" name="object 38"/>
            <p:cNvSpPr/>
            <p:nvPr/>
          </p:nvSpPr>
          <p:spPr>
            <a:xfrm>
              <a:off x="1420139" y="1406905"/>
              <a:ext cx="1737360" cy="837565"/>
            </a:xfrm>
            <a:custGeom>
              <a:avLst/>
              <a:gdLst/>
              <a:ahLst/>
              <a:cxnLst/>
              <a:rect l="l" t="t" r="r" b="b"/>
              <a:pathLst>
                <a:path w="1737360" h="837564">
                  <a:moveTo>
                    <a:pt x="0" y="837247"/>
                  </a:moveTo>
                  <a:lnTo>
                    <a:pt x="1737042" y="819150"/>
                  </a:lnTo>
                </a:path>
                <a:path w="1737360" h="837564">
                  <a:moveTo>
                    <a:pt x="0" y="837247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67129" y="173996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1398" y="25211"/>
                  </a:lnTo>
                  <a:lnTo>
                    <a:pt x="5238" y="30956"/>
                  </a:lnTo>
                  <a:lnTo>
                    <a:pt x="10983" y="34796"/>
                  </a:lnTo>
                  <a:lnTo>
                    <a:pt x="18097" y="36195"/>
                  </a:lnTo>
                  <a:lnTo>
                    <a:pt x="25211" y="34796"/>
                  </a:lnTo>
                  <a:lnTo>
                    <a:pt x="30956" y="30956"/>
                  </a:lnTo>
                  <a:lnTo>
                    <a:pt x="34796" y="25211"/>
                  </a:lnTo>
                  <a:lnTo>
                    <a:pt x="36194" y="18097"/>
                  </a:lnTo>
                  <a:lnTo>
                    <a:pt x="34796" y="10983"/>
                  </a:lnTo>
                  <a:lnTo>
                    <a:pt x="30956" y="5238"/>
                  </a:lnTo>
                  <a:lnTo>
                    <a:pt x="25211" y="1398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67129" y="173996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5211" y="1398"/>
                  </a:lnTo>
                  <a:lnTo>
                    <a:pt x="30956" y="5238"/>
                  </a:lnTo>
                  <a:lnTo>
                    <a:pt x="34796" y="10983"/>
                  </a:lnTo>
                  <a:lnTo>
                    <a:pt x="36194" y="18097"/>
                  </a:lnTo>
                  <a:lnTo>
                    <a:pt x="34796" y="25211"/>
                  </a:lnTo>
                  <a:lnTo>
                    <a:pt x="30956" y="30956"/>
                  </a:lnTo>
                  <a:lnTo>
                    <a:pt x="25211" y="34796"/>
                  </a:lnTo>
                  <a:lnTo>
                    <a:pt x="18097" y="36195"/>
                  </a:lnTo>
                  <a:lnTo>
                    <a:pt x="10983" y="34796"/>
                  </a:lnTo>
                  <a:lnTo>
                    <a:pt x="5238" y="30956"/>
                  </a:lnTo>
                  <a:lnTo>
                    <a:pt x="1398" y="25211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6195"/>
                  </a:moveTo>
                  <a:lnTo>
                    <a:pt x="36194" y="36195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39201" y="167709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18097" y="0"/>
                  </a:ln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0" y="28257"/>
                  </a:lnTo>
                  <a:lnTo>
                    <a:pt x="7937" y="35877"/>
                  </a:lnTo>
                  <a:lnTo>
                    <a:pt x="28257" y="35877"/>
                  </a:lnTo>
                  <a:lnTo>
                    <a:pt x="35877" y="28257"/>
                  </a:lnTo>
                  <a:lnTo>
                    <a:pt x="35877" y="7937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39201" y="167709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937"/>
                  </a:lnTo>
                  <a:lnTo>
                    <a:pt x="35877" y="18097"/>
                  </a:lnTo>
                  <a:lnTo>
                    <a:pt x="35877" y="28257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7937" y="35877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6195"/>
                  </a:moveTo>
                  <a:lnTo>
                    <a:pt x="36195" y="36195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20164" y="172218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79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5211" y="34478"/>
                  </a:lnTo>
                  <a:lnTo>
                    <a:pt x="30956" y="30638"/>
                  </a:lnTo>
                  <a:lnTo>
                    <a:pt x="34796" y="24893"/>
                  </a:lnTo>
                  <a:lnTo>
                    <a:pt x="36195" y="17779"/>
                  </a:lnTo>
                  <a:lnTo>
                    <a:pt x="36195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20164" y="172218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6195" y="7619"/>
                  </a:lnTo>
                  <a:lnTo>
                    <a:pt x="36195" y="17779"/>
                  </a:lnTo>
                  <a:lnTo>
                    <a:pt x="34796" y="24893"/>
                  </a:lnTo>
                  <a:lnTo>
                    <a:pt x="30956" y="30638"/>
                  </a:lnTo>
                  <a:lnTo>
                    <a:pt x="25211" y="34478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79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5877"/>
                  </a:moveTo>
                  <a:lnTo>
                    <a:pt x="36195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2236" y="1685988"/>
              <a:ext cx="80962" cy="8128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843366" y="170376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794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0" y="28257"/>
                  </a:lnTo>
                  <a:lnTo>
                    <a:pt x="7620" y="35877"/>
                  </a:lnTo>
                  <a:lnTo>
                    <a:pt x="17780" y="35877"/>
                  </a:lnTo>
                  <a:lnTo>
                    <a:pt x="24893" y="34523"/>
                  </a:lnTo>
                  <a:lnTo>
                    <a:pt x="30638" y="30757"/>
                  </a:lnTo>
                  <a:lnTo>
                    <a:pt x="34478" y="25027"/>
                  </a:lnTo>
                  <a:lnTo>
                    <a:pt x="35877" y="17779"/>
                  </a:lnTo>
                  <a:lnTo>
                    <a:pt x="35877" y="7619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43366" y="170376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27940" y="0"/>
                  </a:lnTo>
                  <a:lnTo>
                    <a:pt x="35877" y="7619"/>
                  </a:lnTo>
                  <a:lnTo>
                    <a:pt x="35877" y="17779"/>
                  </a:lnTo>
                  <a:lnTo>
                    <a:pt x="34478" y="25027"/>
                  </a:lnTo>
                  <a:lnTo>
                    <a:pt x="30638" y="30757"/>
                  </a:lnTo>
                  <a:lnTo>
                    <a:pt x="24893" y="34523"/>
                  </a:lnTo>
                  <a:lnTo>
                    <a:pt x="17780" y="35877"/>
                  </a:lnTo>
                  <a:lnTo>
                    <a:pt x="7620" y="35877"/>
                  </a:lnTo>
                  <a:lnTo>
                    <a:pt x="0" y="28257"/>
                  </a:lnTo>
                  <a:lnTo>
                    <a:pt x="0" y="17779"/>
                  </a:lnTo>
                  <a:lnTo>
                    <a:pt x="0" y="7619"/>
                  </a:lnTo>
                  <a:lnTo>
                    <a:pt x="7620" y="0"/>
                  </a:lnTo>
                  <a:lnTo>
                    <a:pt x="17780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5877" y="35877"/>
                  </a:moveTo>
                  <a:lnTo>
                    <a:pt x="35877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60206" y="209111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18097" y="0"/>
                  </a:lnTo>
                  <a:lnTo>
                    <a:pt x="10983" y="1354"/>
                  </a:lnTo>
                  <a:lnTo>
                    <a:pt x="5238" y="5119"/>
                  </a:lnTo>
                  <a:lnTo>
                    <a:pt x="1398" y="10849"/>
                  </a:lnTo>
                  <a:lnTo>
                    <a:pt x="0" y="18097"/>
                  </a:lnTo>
                  <a:lnTo>
                    <a:pt x="0" y="28257"/>
                  </a:lnTo>
                  <a:lnTo>
                    <a:pt x="7937" y="35877"/>
                  </a:lnTo>
                  <a:lnTo>
                    <a:pt x="28257" y="35877"/>
                  </a:lnTo>
                  <a:lnTo>
                    <a:pt x="35877" y="28257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60206" y="209111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8097"/>
                  </a:lnTo>
                  <a:lnTo>
                    <a:pt x="35877" y="28257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7937" y="35877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1398" y="10849"/>
                  </a:lnTo>
                  <a:lnTo>
                    <a:pt x="5238" y="5119"/>
                  </a:lnTo>
                  <a:lnTo>
                    <a:pt x="10983" y="1354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50376" y="208191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7619" y="0"/>
                  </a:lnTo>
                  <a:lnTo>
                    <a:pt x="0" y="7937"/>
                  </a:lnTo>
                  <a:lnTo>
                    <a:pt x="0" y="28257"/>
                  </a:lnTo>
                  <a:lnTo>
                    <a:pt x="7619" y="36195"/>
                  </a:lnTo>
                  <a:lnTo>
                    <a:pt x="17780" y="36195"/>
                  </a:lnTo>
                  <a:lnTo>
                    <a:pt x="24893" y="34796"/>
                  </a:lnTo>
                  <a:lnTo>
                    <a:pt x="30638" y="30956"/>
                  </a:lnTo>
                  <a:lnTo>
                    <a:pt x="34478" y="25211"/>
                  </a:lnTo>
                  <a:lnTo>
                    <a:pt x="35877" y="18097"/>
                  </a:lnTo>
                  <a:lnTo>
                    <a:pt x="34478" y="10983"/>
                  </a:lnTo>
                  <a:lnTo>
                    <a:pt x="30638" y="5238"/>
                  </a:lnTo>
                  <a:lnTo>
                    <a:pt x="24893" y="1398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50376" y="208191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24893" y="1398"/>
                  </a:lnTo>
                  <a:lnTo>
                    <a:pt x="30638" y="5238"/>
                  </a:lnTo>
                  <a:lnTo>
                    <a:pt x="34478" y="10983"/>
                  </a:lnTo>
                  <a:lnTo>
                    <a:pt x="35877" y="18097"/>
                  </a:lnTo>
                  <a:lnTo>
                    <a:pt x="34478" y="25211"/>
                  </a:lnTo>
                  <a:lnTo>
                    <a:pt x="30638" y="30956"/>
                  </a:lnTo>
                  <a:lnTo>
                    <a:pt x="24893" y="34796"/>
                  </a:lnTo>
                  <a:lnTo>
                    <a:pt x="17780" y="36195"/>
                  </a:lnTo>
                  <a:lnTo>
                    <a:pt x="7619" y="36195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0" y="7937"/>
                  </a:lnTo>
                  <a:lnTo>
                    <a:pt x="7619" y="0"/>
                  </a:lnTo>
                  <a:lnTo>
                    <a:pt x="17780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5877" y="36195"/>
                  </a:moveTo>
                  <a:lnTo>
                    <a:pt x="35877" y="36195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13241" y="205492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18097" y="0"/>
                  </a:ln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1398" y="25211"/>
                  </a:lnTo>
                  <a:lnTo>
                    <a:pt x="5238" y="30956"/>
                  </a:lnTo>
                  <a:lnTo>
                    <a:pt x="10983" y="34796"/>
                  </a:lnTo>
                  <a:lnTo>
                    <a:pt x="18097" y="36195"/>
                  </a:lnTo>
                  <a:lnTo>
                    <a:pt x="28257" y="36195"/>
                  </a:lnTo>
                  <a:lnTo>
                    <a:pt x="35877" y="28257"/>
                  </a:lnTo>
                  <a:lnTo>
                    <a:pt x="35877" y="7937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13241" y="205492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937"/>
                  </a:lnTo>
                  <a:lnTo>
                    <a:pt x="35877" y="18097"/>
                  </a:lnTo>
                  <a:lnTo>
                    <a:pt x="35877" y="28257"/>
                  </a:lnTo>
                  <a:lnTo>
                    <a:pt x="28257" y="36195"/>
                  </a:lnTo>
                  <a:lnTo>
                    <a:pt x="18097" y="36195"/>
                  </a:lnTo>
                  <a:lnTo>
                    <a:pt x="10983" y="34796"/>
                  </a:lnTo>
                  <a:lnTo>
                    <a:pt x="5238" y="30956"/>
                  </a:lnTo>
                  <a:lnTo>
                    <a:pt x="1398" y="25211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6195"/>
                  </a:moveTo>
                  <a:lnTo>
                    <a:pt x="36195" y="36195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03094" y="15599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1398" y="25211"/>
                  </a:lnTo>
                  <a:lnTo>
                    <a:pt x="5238" y="30956"/>
                  </a:lnTo>
                  <a:lnTo>
                    <a:pt x="10983" y="34796"/>
                  </a:lnTo>
                  <a:lnTo>
                    <a:pt x="18097" y="36194"/>
                  </a:lnTo>
                  <a:lnTo>
                    <a:pt x="25211" y="34796"/>
                  </a:lnTo>
                  <a:lnTo>
                    <a:pt x="30956" y="30956"/>
                  </a:lnTo>
                  <a:lnTo>
                    <a:pt x="34796" y="25211"/>
                  </a:lnTo>
                  <a:lnTo>
                    <a:pt x="36194" y="18097"/>
                  </a:lnTo>
                  <a:lnTo>
                    <a:pt x="34796" y="10983"/>
                  </a:lnTo>
                  <a:lnTo>
                    <a:pt x="30956" y="5238"/>
                  </a:lnTo>
                  <a:lnTo>
                    <a:pt x="25211" y="1398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03094" y="15599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5211" y="1398"/>
                  </a:lnTo>
                  <a:lnTo>
                    <a:pt x="30956" y="5238"/>
                  </a:lnTo>
                  <a:lnTo>
                    <a:pt x="34796" y="10983"/>
                  </a:lnTo>
                  <a:lnTo>
                    <a:pt x="36194" y="18097"/>
                  </a:lnTo>
                  <a:lnTo>
                    <a:pt x="34796" y="25211"/>
                  </a:lnTo>
                  <a:lnTo>
                    <a:pt x="30956" y="30956"/>
                  </a:lnTo>
                  <a:lnTo>
                    <a:pt x="25211" y="34796"/>
                  </a:lnTo>
                  <a:lnTo>
                    <a:pt x="18097" y="36194"/>
                  </a:lnTo>
                  <a:lnTo>
                    <a:pt x="10983" y="34796"/>
                  </a:lnTo>
                  <a:lnTo>
                    <a:pt x="5238" y="30956"/>
                  </a:lnTo>
                  <a:lnTo>
                    <a:pt x="1398" y="25211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6194"/>
                  </a:moveTo>
                  <a:lnTo>
                    <a:pt x="36194" y="3619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75166" y="149707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10983" y="1398"/>
                  </a:lnTo>
                  <a:lnTo>
                    <a:pt x="5238" y="5238"/>
                  </a:lnTo>
                  <a:lnTo>
                    <a:pt x="1398" y="10983"/>
                  </a:lnTo>
                  <a:lnTo>
                    <a:pt x="0" y="18097"/>
                  </a:lnTo>
                  <a:lnTo>
                    <a:pt x="0" y="28257"/>
                  </a:lnTo>
                  <a:lnTo>
                    <a:pt x="7937" y="35877"/>
                  </a:lnTo>
                  <a:lnTo>
                    <a:pt x="28257" y="35877"/>
                  </a:lnTo>
                  <a:lnTo>
                    <a:pt x="36195" y="28257"/>
                  </a:lnTo>
                  <a:lnTo>
                    <a:pt x="36195" y="18097"/>
                  </a:lnTo>
                  <a:lnTo>
                    <a:pt x="34796" y="10983"/>
                  </a:lnTo>
                  <a:lnTo>
                    <a:pt x="30956" y="5238"/>
                  </a:lnTo>
                  <a:lnTo>
                    <a:pt x="25211" y="1398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75166" y="149707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5211" y="1398"/>
                  </a:lnTo>
                  <a:lnTo>
                    <a:pt x="30956" y="5238"/>
                  </a:lnTo>
                  <a:lnTo>
                    <a:pt x="34796" y="10983"/>
                  </a:lnTo>
                  <a:lnTo>
                    <a:pt x="36195" y="18097"/>
                  </a:lnTo>
                  <a:lnTo>
                    <a:pt x="36195" y="28257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7937" y="35877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1398" y="10983"/>
                  </a:lnTo>
                  <a:lnTo>
                    <a:pt x="5238" y="5238"/>
                  </a:lnTo>
                  <a:lnTo>
                    <a:pt x="10983" y="1398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6194"/>
                  </a:moveTo>
                  <a:lnTo>
                    <a:pt x="36195" y="3619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01214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40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01214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40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91384" y="15599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7620" y="0"/>
                  </a:lnTo>
                  <a:lnTo>
                    <a:pt x="0" y="7937"/>
                  </a:lnTo>
                  <a:lnTo>
                    <a:pt x="0" y="28257"/>
                  </a:lnTo>
                  <a:lnTo>
                    <a:pt x="7620" y="36194"/>
                  </a:lnTo>
                  <a:lnTo>
                    <a:pt x="17780" y="36194"/>
                  </a:lnTo>
                  <a:lnTo>
                    <a:pt x="24893" y="34796"/>
                  </a:lnTo>
                  <a:lnTo>
                    <a:pt x="30638" y="30956"/>
                  </a:lnTo>
                  <a:lnTo>
                    <a:pt x="34478" y="25211"/>
                  </a:lnTo>
                  <a:lnTo>
                    <a:pt x="35877" y="18097"/>
                  </a:lnTo>
                  <a:lnTo>
                    <a:pt x="34478" y="10983"/>
                  </a:lnTo>
                  <a:lnTo>
                    <a:pt x="30638" y="5238"/>
                  </a:lnTo>
                  <a:lnTo>
                    <a:pt x="24893" y="1398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91384" y="15599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24893" y="1398"/>
                  </a:lnTo>
                  <a:lnTo>
                    <a:pt x="30638" y="5238"/>
                  </a:lnTo>
                  <a:lnTo>
                    <a:pt x="34478" y="10983"/>
                  </a:lnTo>
                  <a:lnTo>
                    <a:pt x="35877" y="18097"/>
                  </a:lnTo>
                  <a:lnTo>
                    <a:pt x="34478" y="25211"/>
                  </a:lnTo>
                  <a:lnTo>
                    <a:pt x="30638" y="30956"/>
                  </a:lnTo>
                  <a:lnTo>
                    <a:pt x="24893" y="34796"/>
                  </a:lnTo>
                  <a:lnTo>
                    <a:pt x="17780" y="36194"/>
                  </a:lnTo>
                  <a:lnTo>
                    <a:pt x="7620" y="36194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0" y="7937"/>
                  </a:lnTo>
                  <a:lnTo>
                    <a:pt x="7620" y="0"/>
                  </a:lnTo>
                  <a:lnTo>
                    <a:pt x="17780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5877" y="36194"/>
                  </a:moveTo>
                  <a:lnTo>
                    <a:pt x="35877" y="3619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44101" y="154216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5211" y="34478"/>
                  </a:lnTo>
                  <a:lnTo>
                    <a:pt x="30956" y="30638"/>
                  </a:lnTo>
                  <a:lnTo>
                    <a:pt x="34796" y="24893"/>
                  </a:lnTo>
                  <a:lnTo>
                    <a:pt x="36194" y="17780"/>
                  </a:lnTo>
                  <a:lnTo>
                    <a:pt x="36194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4101" y="154216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6194" y="7619"/>
                  </a:lnTo>
                  <a:lnTo>
                    <a:pt x="36194" y="17780"/>
                  </a:lnTo>
                  <a:lnTo>
                    <a:pt x="34796" y="24893"/>
                  </a:lnTo>
                  <a:lnTo>
                    <a:pt x="30956" y="30638"/>
                  </a:lnTo>
                  <a:lnTo>
                    <a:pt x="25211" y="34478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88246" y="156914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40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88246" y="156914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40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5877"/>
                  </a:moveTo>
                  <a:lnTo>
                    <a:pt x="36195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60319" y="150596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7619" y="0"/>
                  </a:lnTo>
                  <a:lnTo>
                    <a:pt x="0" y="7937"/>
                  </a:lnTo>
                  <a:lnTo>
                    <a:pt x="0" y="28257"/>
                  </a:lnTo>
                  <a:lnTo>
                    <a:pt x="7619" y="36194"/>
                  </a:lnTo>
                  <a:lnTo>
                    <a:pt x="17780" y="36194"/>
                  </a:lnTo>
                  <a:lnTo>
                    <a:pt x="24893" y="34796"/>
                  </a:lnTo>
                  <a:lnTo>
                    <a:pt x="30638" y="30956"/>
                  </a:lnTo>
                  <a:lnTo>
                    <a:pt x="34478" y="25211"/>
                  </a:lnTo>
                  <a:lnTo>
                    <a:pt x="35877" y="18097"/>
                  </a:lnTo>
                  <a:lnTo>
                    <a:pt x="34478" y="10983"/>
                  </a:lnTo>
                  <a:lnTo>
                    <a:pt x="30638" y="5238"/>
                  </a:lnTo>
                  <a:lnTo>
                    <a:pt x="24893" y="1398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60319" y="150596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7780" y="0"/>
                  </a:moveTo>
                  <a:lnTo>
                    <a:pt x="24893" y="1398"/>
                  </a:lnTo>
                  <a:lnTo>
                    <a:pt x="30638" y="5238"/>
                  </a:lnTo>
                  <a:lnTo>
                    <a:pt x="34478" y="10983"/>
                  </a:lnTo>
                  <a:lnTo>
                    <a:pt x="35877" y="18097"/>
                  </a:lnTo>
                  <a:lnTo>
                    <a:pt x="34478" y="25211"/>
                  </a:lnTo>
                  <a:lnTo>
                    <a:pt x="30638" y="30956"/>
                  </a:lnTo>
                  <a:lnTo>
                    <a:pt x="24893" y="34796"/>
                  </a:lnTo>
                  <a:lnTo>
                    <a:pt x="17780" y="36194"/>
                  </a:lnTo>
                  <a:lnTo>
                    <a:pt x="7619" y="36194"/>
                  </a:lnTo>
                  <a:lnTo>
                    <a:pt x="0" y="28257"/>
                  </a:lnTo>
                  <a:lnTo>
                    <a:pt x="0" y="18097"/>
                  </a:lnTo>
                  <a:lnTo>
                    <a:pt x="0" y="7937"/>
                  </a:lnTo>
                  <a:lnTo>
                    <a:pt x="7619" y="0"/>
                  </a:lnTo>
                  <a:lnTo>
                    <a:pt x="17780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5877" y="36194"/>
                  </a:moveTo>
                  <a:lnTo>
                    <a:pt x="35877" y="3619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61259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40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61259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40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5" y="35877"/>
                  </a:moveTo>
                  <a:lnTo>
                    <a:pt x="36195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60319" y="150628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39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60319" y="150628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39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68269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8257" y="0"/>
                  </a:moveTo>
                  <a:lnTo>
                    <a:pt x="7937" y="0"/>
                  </a:lnTo>
                  <a:lnTo>
                    <a:pt x="0" y="7619"/>
                  </a:lnTo>
                  <a:lnTo>
                    <a:pt x="0" y="17780"/>
                  </a:lnTo>
                  <a:lnTo>
                    <a:pt x="1398" y="24893"/>
                  </a:lnTo>
                  <a:lnTo>
                    <a:pt x="5238" y="30638"/>
                  </a:lnTo>
                  <a:lnTo>
                    <a:pt x="10983" y="34478"/>
                  </a:lnTo>
                  <a:lnTo>
                    <a:pt x="18097" y="35877"/>
                  </a:lnTo>
                  <a:lnTo>
                    <a:pt x="28257" y="35877"/>
                  </a:lnTo>
                  <a:lnTo>
                    <a:pt x="35877" y="27940"/>
                  </a:lnTo>
                  <a:lnTo>
                    <a:pt x="35877" y="7619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68269" y="151517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8097" y="0"/>
                  </a:moveTo>
                  <a:lnTo>
                    <a:pt x="28257" y="0"/>
                  </a:lnTo>
                  <a:lnTo>
                    <a:pt x="35877" y="7619"/>
                  </a:lnTo>
                  <a:lnTo>
                    <a:pt x="35877" y="17780"/>
                  </a:lnTo>
                  <a:lnTo>
                    <a:pt x="35877" y="27940"/>
                  </a:lnTo>
                  <a:lnTo>
                    <a:pt x="28257" y="35877"/>
                  </a:lnTo>
                  <a:lnTo>
                    <a:pt x="18097" y="35877"/>
                  </a:lnTo>
                  <a:lnTo>
                    <a:pt x="10983" y="34478"/>
                  </a:lnTo>
                  <a:lnTo>
                    <a:pt x="5238" y="30638"/>
                  </a:lnTo>
                  <a:lnTo>
                    <a:pt x="1398" y="24893"/>
                  </a:lnTo>
                  <a:lnTo>
                    <a:pt x="0" y="17780"/>
                  </a:lnTo>
                  <a:lnTo>
                    <a:pt x="0" y="7619"/>
                  </a:lnTo>
                  <a:lnTo>
                    <a:pt x="7937" y="0"/>
                  </a:lnTo>
                  <a:lnTo>
                    <a:pt x="18097" y="0"/>
                  </a:lnTo>
                  <a:close/>
                </a:path>
                <a:path w="36194" h="36194">
                  <a:moveTo>
                    <a:pt x="0" y="0"/>
                  </a:moveTo>
                  <a:lnTo>
                    <a:pt x="0" y="0"/>
                  </a:lnTo>
                </a:path>
                <a:path w="36194" h="36194">
                  <a:moveTo>
                    <a:pt x="36194" y="35877"/>
                  </a:moveTo>
                  <a:lnTo>
                    <a:pt x="36194" y="35877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429981" y="2246376"/>
            <a:ext cx="55118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" algn="l"/>
                <a:tab pos="330835" algn="l"/>
                <a:tab pos="506095" algn="l"/>
              </a:tabLst>
            </a:pPr>
            <a:r>
              <a:rPr sz="450" dirty="0">
                <a:latin typeface="Arial MT"/>
                <a:cs typeface="Arial MT"/>
              </a:rPr>
              <a:t>0	1	2	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60488" y="2246376"/>
            <a:ext cx="5778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Arial MT"/>
                <a:cs typeface="Arial MT"/>
              </a:rPr>
              <a:t>6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15597" y="2246376"/>
            <a:ext cx="5778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Arial MT"/>
                <a:cs typeface="Arial MT"/>
              </a:rPr>
              <a:t>7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070372" y="2246376"/>
            <a:ext cx="5778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Arial MT"/>
                <a:cs typeface="Arial MT"/>
              </a:rPr>
              <a:t>8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330921" y="1573642"/>
            <a:ext cx="84455" cy="3048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45"/>
              </a:spcBef>
            </a:pPr>
            <a:r>
              <a:rPr sz="45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  <a:p>
            <a:pPr marL="12700">
              <a:lnSpc>
                <a:spcPts val="770"/>
              </a:lnSpc>
              <a:spcBef>
                <a:spcPts val="215"/>
              </a:spcBef>
            </a:pPr>
            <a:r>
              <a:rPr sz="650" dirty="0">
                <a:solidFill>
                  <a:srgbClr val="0000FF"/>
                </a:solidFill>
                <a:latin typeface="Arial MT"/>
                <a:cs typeface="Arial MT"/>
              </a:rPr>
              <a:t>y</a:t>
            </a:r>
            <a:endParaRPr sz="650">
              <a:latin typeface="Arial MT"/>
              <a:cs typeface="Arial MT"/>
            </a:endParaRPr>
          </a:p>
          <a:p>
            <a:pPr marL="39370">
              <a:lnSpc>
                <a:spcPts val="530"/>
              </a:lnSpc>
            </a:pPr>
            <a:r>
              <a:rPr sz="45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57909" y="1976183"/>
            <a:ext cx="57785" cy="286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45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433474" y="1485645"/>
            <a:ext cx="1656714" cy="766445"/>
            <a:chOff x="1433474" y="1485645"/>
            <a:chExt cx="1656714" cy="766445"/>
          </a:xfrm>
        </p:grpSpPr>
        <p:sp>
          <p:nvSpPr>
            <p:cNvPr id="81" name="object 81"/>
            <p:cNvSpPr/>
            <p:nvPr/>
          </p:nvSpPr>
          <p:spPr>
            <a:xfrm>
              <a:off x="2185314" y="1542160"/>
              <a:ext cx="899794" cy="0"/>
            </a:xfrm>
            <a:custGeom>
              <a:avLst/>
              <a:gdLst/>
              <a:ahLst/>
              <a:cxnLst/>
              <a:rect l="l" t="t" r="r" b="b"/>
              <a:pathLst>
                <a:path w="899794">
                  <a:moveTo>
                    <a:pt x="0" y="0"/>
                  </a:moveTo>
                  <a:lnTo>
                    <a:pt x="899794" y="0"/>
                  </a:lnTo>
                </a:path>
              </a:pathLst>
            </a:custGeom>
            <a:ln w="9524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933219" y="2100008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3997" y="0"/>
                  </a:lnTo>
                </a:path>
              </a:pathLst>
            </a:custGeom>
            <a:ln w="9524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38236" y="1722183"/>
              <a:ext cx="476884" cy="8890"/>
            </a:xfrm>
            <a:custGeom>
              <a:avLst/>
              <a:gdLst/>
              <a:ahLst/>
              <a:cxnLst/>
              <a:rect l="l" t="t" r="r" b="b"/>
              <a:pathLst>
                <a:path w="476885" h="8889">
                  <a:moveTo>
                    <a:pt x="0" y="8889"/>
                  </a:moveTo>
                  <a:lnTo>
                    <a:pt x="476885" y="0"/>
                  </a:lnTo>
                </a:path>
              </a:pathLst>
            </a:custGeom>
            <a:ln w="9524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184996" y="1488185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588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184996" y="150691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184361" y="1525650"/>
              <a:ext cx="635" cy="46990"/>
            </a:xfrm>
            <a:custGeom>
              <a:avLst/>
              <a:gdLst/>
              <a:ahLst/>
              <a:cxnLst/>
              <a:rect l="l" t="t" r="r" b="b"/>
              <a:pathLst>
                <a:path w="635" h="46990">
                  <a:moveTo>
                    <a:pt x="317" y="0"/>
                  </a:moveTo>
                  <a:lnTo>
                    <a:pt x="317" y="9525"/>
                  </a:lnTo>
                </a:path>
                <a:path w="635" h="46990">
                  <a:moveTo>
                    <a:pt x="0" y="18732"/>
                  </a:moveTo>
                  <a:lnTo>
                    <a:pt x="0" y="28257"/>
                  </a:lnTo>
                </a:path>
                <a:path w="635" h="46990">
                  <a:moveTo>
                    <a:pt x="0" y="37464"/>
                  </a:moveTo>
                  <a:lnTo>
                    <a:pt x="0" y="46989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181345" y="158676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80" h="19050">
                  <a:moveTo>
                    <a:pt x="317" y="0"/>
                  </a:moveTo>
                  <a:lnTo>
                    <a:pt x="5079" y="0"/>
                  </a:lnTo>
                </a:path>
                <a:path w="5080" h="19050">
                  <a:moveTo>
                    <a:pt x="0" y="18732"/>
                  </a:moveTo>
                  <a:lnTo>
                    <a:pt x="4762" y="18732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83250" y="1617249"/>
              <a:ext cx="635" cy="33020"/>
            </a:xfrm>
            <a:custGeom>
              <a:avLst/>
              <a:gdLst/>
              <a:ahLst/>
              <a:cxnLst/>
              <a:rect l="l" t="t" r="r" b="b"/>
              <a:pathLst>
                <a:path w="635" h="33019">
                  <a:moveTo>
                    <a:pt x="317" y="0"/>
                  </a:moveTo>
                  <a:lnTo>
                    <a:pt x="317" y="14287"/>
                  </a:lnTo>
                </a:path>
                <a:path w="635" h="33019">
                  <a:moveTo>
                    <a:pt x="0" y="18732"/>
                  </a:moveTo>
                  <a:lnTo>
                    <a:pt x="0" y="33019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83091" y="165709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82774" y="167582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82774" y="169487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82456" y="171361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82139" y="17323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0"/>
                  </a:moveTo>
                  <a:lnTo>
                    <a:pt x="0" y="9524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81821" y="1751075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181821" y="176980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181504" y="178885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81186" y="1807590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588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80869" y="1826323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180551" y="1845055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5" h="28575">
                  <a:moveTo>
                    <a:pt x="317" y="0"/>
                  </a:moveTo>
                  <a:lnTo>
                    <a:pt x="317" y="9524"/>
                  </a:lnTo>
                </a:path>
                <a:path w="635" h="28575">
                  <a:moveTo>
                    <a:pt x="0" y="18732"/>
                  </a:moveTo>
                  <a:lnTo>
                    <a:pt x="0" y="28257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80234" y="188283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588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180234" y="190157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79599" y="1920303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5" h="28575">
                  <a:moveTo>
                    <a:pt x="317" y="0"/>
                  </a:moveTo>
                  <a:lnTo>
                    <a:pt x="317" y="9525"/>
                  </a:lnTo>
                </a:path>
                <a:path w="635" h="28575">
                  <a:moveTo>
                    <a:pt x="0" y="18732"/>
                  </a:moveTo>
                  <a:lnTo>
                    <a:pt x="0" y="28257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179281" y="195776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179281" y="197681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178964" y="199555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178488" y="2011902"/>
              <a:ext cx="635" cy="33020"/>
            </a:xfrm>
            <a:custGeom>
              <a:avLst/>
              <a:gdLst/>
              <a:ahLst/>
              <a:cxnLst/>
              <a:rect l="l" t="t" r="r" b="b"/>
              <a:pathLst>
                <a:path w="635" h="33019">
                  <a:moveTo>
                    <a:pt x="317" y="0"/>
                  </a:moveTo>
                  <a:lnTo>
                    <a:pt x="317" y="14287"/>
                  </a:lnTo>
                </a:path>
                <a:path w="635" h="33019">
                  <a:moveTo>
                    <a:pt x="0" y="18732"/>
                  </a:moveTo>
                  <a:lnTo>
                    <a:pt x="0" y="33019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178011" y="2051748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5" h="28575">
                  <a:moveTo>
                    <a:pt x="317" y="0"/>
                  </a:moveTo>
                  <a:lnTo>
                    <a:pt x="317" y="9525"/>
                  </a:lnTo>
                </a:path>
                <a:path w="635" h="28575">
                  <a:moveTo>
                    <a:pt x="0" y="18732"/>
                  </a:moveTo>
                  <a:lnTo>
                    <a:pt x="0" y="28257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177694" y="2089530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588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77694" y="210826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77059" y="2126995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5" h="28575">
                  <a:moveTo>
                    <a:pt x="317" y="0"/>
                  </a:moveTo>
                  <a:lnTo>
                    <a:pt x="317" y="9525"/>
                  </a:lnTo>
                </a:path>
                <a:path w="635" h="28575">
                  <a:moveTo>
                    <a:pt x="0" y="18732"/>
                  </a:moveTo>
                  <a:lnTo>
                    <a:pt x="0" y="28257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176741" y="2164460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158" y="-2381"/>
                  </a:moveTo>
                  <a:lnTo>
                    <a:pt x="158" y="11906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176741" y="218351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176424" y="22022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-2381" y="4603"/>
                  </a:moveTo>
                  <a:lnTo>
                    <a:pt x="2381" y="4603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76106" y="2220975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80">
                  <a:moveTo>
                    <a:pt x="317" y="0"/>
                  </a:moveTo>
                  <a:lnTo>
                    <a:pt x="0" y="5080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933219" y="1488185"/>
              <a:ext cx="0" cy="761365"/>
            </a:xfrm>
            <a:custGeom>
              <a:avLst/>
              <a:gdLst/>
              <a:ahLst/>
              <a:cxnLst/>
              <a:rect l="l" t="t" r="r" b="b"/>
              <a:pathLst>
                <a:path h="761364">
                  <a:moveTo>
                    <a:pt x="0" y="0"/>
                  </a:moveTo>
                  <a:lnTo>
                    <a:pt x="0" y="761047"/>
                  </a:lnTo>
                </a:path>
              </a:pathLst>
            </a:custGeom>
            <a:ln w="476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2130566" y="2225738"/>
            <a:ext cx="26479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75" baseline="6172" dirty="0">
                <a:latin typeface="Arial MT"/>
                <a:cs typeface="Arial MT"/>
              </a:rPr>
              <a:t>4  </a:t>
            </a:r>
            <a:r>
              <a:rPr sz="675" spc="75" baseline="6172" dirty="0"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0000FF"/>
                </a:solidFill>
                <a:latin typeface="Arial MT"/>
                <a:cs typeface="Arial MT"/>
              </a:rPr>
              <a:t>x</a:t>
            </a:r>
            <a:r>
              <a:rPr sz="650" spc="3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675" baseline="6172" dirty="0">
                <a:latin typeface="Arial MT"/>
                <a:cs typeface="Arial MT"/>
              </a:rPr>
              <a:t>5</a:t>
            </a:r>
            <a:endParaRPr sz="675" baseline="6172">
              <a:latin typeface="Arial MT"/>
              <a:cs typeface="Arial MT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1768119" y="1575657"/>
            <a:ext cx="57150" cy="153670"/>
            <a:chOff x="1768119" y="1575657"/>
            <a:chExt cx="57150" cy="153670"/>
          </a:xfrm>
        </p:grpSpPr>
        <p:sp>
          <p:nvSpPr>
            <p:cNvPr id="118" name="object 118"/>
            <p:cNvSpPr/>
            <p:nvPr/>
          </p:nvSpPr>
          <p:spPr>
            <a:xfrm>
              <a:off x="1780184" y="1683765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5" h="45085">
                  <a:moveTo>
                    <a:pt x="22542" y="0"/>
                  </a:moveTo>
                  <a:lnTo>
                    <a:pt x="13662" y="1736"/>
                  </a:lnTo>
                  <a:lnTo>
                    <a:pt x="6508" y="6508"/>
                  </a:lnTo>
                  <a:lnTo>
                    <a:pt x="1736" y="13662"/>
                  </a:lnTo>
                  <a:lnTo>
                    <a:pt x="0" y="22542"/>
                  </a:lnTo>
                  <a:lnTo>
                    <a:pt x="1736" y="31556"/>
                  </a:lnTo>
                  <a:lnTo>
                    <a:pt x="6508" y="38695"/>
                  </a:lnTo>
                  <a:lnTo>
                    <a:pt x="13662" y="43393"/>
                  </a:lnTo>
                  <a:lnTo>
                    <a:pt x="22542" y="45084"/>
                  </a:lnTo>
                  <a:lnTo>
                    <a:pt x="31422" y="43393"/>
                  </a:lnTo>
                  <a:lnTo>
                    <a:pt x="38576" y="38695"/>
                  </a:lnTo>
                  <a:lnTo>
                    <a:pt x="43348" y="31556"/>
                  </a:lnTo>
                  <a:lnTo>
                    <a:pt x="45085" y="22542"/>
                  </a:lnTo>
                  <a:lnTo>
                    <a:pt x="43348" y="13662"/>
                  </a:lnTo>
                  <a:lnTo>
                    <a:pt x="38576" y="6508"/>
                  </a:lnTo>
                  <a:lnTo>
                    <a:pt x="31422" y="1736"/>
                  </a:lnTo>
                  <a:lnTo>
                    <a:pt x="22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80184" y="1683765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5" h="45085">
                  <a:moveTo>
                    <a:pt x="22542" y="0"/>
                  </a:moveTo>
                  <a:lnTo>
                    <a:pt x="31422" y="1736"/>
                  </a:lnTo>
                  <a:lnTo>
                    <a:pt x="38576" y="6508"/>
                  </a:lnTo>
                  <a:lnTo>
                    <a:pt x="43348" y="13662"/>
                  </a:lnTo>
                  <a:lnTo>
                    <a:pt x="45085" y="22542"/>
                  </a:lnTo>
                  <a:lnTo>
                    <a:pt x="43348" y="31556"/>
                  </a:lnTo>
                  <a:lnTo>
                    <a:pt x="38576" y="38695"/>
                  </a:lnTo>
                  <a:lnTo>
                    <a:pt x="31422" y="43393"/>
                  </a:lnTo>
                  <a:lnTo>
                    <a:pt x="22542" y="45084"/>
                  </a:lnTo>
                  <a:lnTo>
                    <a:pt x="13662" y="43393"/>
                  </a:lnTo>
                  <a:lnTo>
                    <a:pt x="6508" y="38695"/>
                  </a:lnTo>
                  <a:lnTo>
                    <a:pt x="1736" y="31556"/>
                  </a:lnTo>
                  <a:lnTo>
                    <a:pt x="0" y="22542"/>
                  </a:lnTo>
                  <a:lnTo>
                    <a:pt x="1736" y="13662"/>
                  </a:lnTo>
                  <a:lnTo>
                    <a:pt x="6508" y="6508"/>
                  </a:lnTo>
                  <a:lnTo>
                    <a:pt x="13662" y="1736"/>
                  </a:lnTo>
                  <a:lnTo>
                    <a:pt x="22542" y="0"/>
                  </a:lnTo>
                  <a:close/>
                </a:path>
                <a:path w="45085" h="45085">
                  <a:moveTo>
                    <a:pt x="0" y="0"/>
                  </a:moveTo>
                  <a:lnTo>
                    <a:pt x="0" y="0"/>
                  </a:lnTo>
                </a:path>
                <a:path w="45085" h="45085">
                  <a:moveTo>
                    <a:pt x="45085" y="45084"/>
                  </a:moveTo>
                  <a:lnTo>
                    <a:pt x="45085" y="450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71294" y="1575815"/>
              <a:ext cx="10795" cy="52069"/>
            </a:xfrm>
            <a:custGeom>
              <a:avLst/>
              <a:gdLst/>
              <a:ahLst/>
              <a:cxnLst/>
              <a:rect l="l" t="t" r="r" b="b"/>
              <a:pathLst>
                <a:path w="10794" h="52069">
                  <a:moveTo>
                    <a:pt x="0" y="0"/>
                  </a:moveTo>
                  <a:lnTo>
                    <a:pt x="10477" y="520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68119" y="1623440"/>
              <a:ext cx="26670" cy="42545"/>
            </a:xfrm>
            <a:custGeom>
              <a:avLst/>
              <a:gdLst/>
              <a:ahLst/>
              <a:cxnLst/>
              <a:rect l="l" t="t" r="r" b="b"/>
              <a:pathLst>
                <a:path w="26669" h="42544">
                  <a:moveTo>
                    <a:pt x="26352" y="0"/>
                  </a:moveTo>
                  <a:lnTo>
                    <a:pt x="0" y="5397"/>
                  </a:lnTo>
                  <a:lnTo>
                    <a:pt x="20954" y="42544"/>
                  </a:lnTo>
                  <a:lnTo>
                    <a:pt x="263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1357909" y="1395475"/>
            <a:ext cx="538480" cy="1720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  <a:p>
            <a:pPr marL="277495">
              <a:lnSpc>
                <a:spcPct val="100000"/>
              </a:lnSpc>
              <a:spcBef>
                <a:spcPts val="40"/>
              </a:spcBef>
            </a:pPr>
            <a:r>
              <a:rPr sz="450" spc="-50" dirty="0">
                <a:latin typeface="Arial MT"/>
                <a:cs typeface="Arial MT"/>
              </a:rPr>
              <a:t>T</a:t>
            </a:r>
            <a:r>
              <a:rPr sz="450" spc="-5" dirty="0">
                <a:latin typeface="Arial MT"/>
                <a:cs typeface="Arial MT"/>
              </a:rPr>
              <a:t>e</a:t>
            </a:r>
            <a:r>
              <a:rPr sz="450" dirty="0">
                <a:latin typeface="Arial MT"/>
                <a:cs typeface="Arial MT"/>
              </a:rPr>
              <a:t>st </a:t>
            </a:r>
            <a:r>
              <a:rPr sz="450" spc="-5" dirty="0">
                <a:latin typeface="Arial MT"/>
                <a:cs typeface="Arial MT"/>
              </a:rPr>
              <a:t>Inpu</a:t>
            </a:r>
            <a:r>
              <a:rPr sz="450" dirty="0">
                <a:latin typeface="Arial MT"/>
                <a:cs typeface="Arial MT"/>
              </a:rPr>
              <a:t>t</a:t>
            </a:r>
            <a:endParaRPr sz="450">
              <a:latin typeface="Arial MT"/>
              <a:cs typeface="Arial MT"/>
            </a:endParaRPr>
          </a:p>
        </p:txBody>
      </p:sp>
      <p:pic>
        <p:nvPicPr>
          <p:cNvPr id="123" name="object 1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2656319"/>
            <a:ext cx="48018" cy="48018"/>
          </a:xfrm>
          <a:prstGeom prst="rect">
            <a:avLst/>
          </a:prstGeom>
        </p:spPr>
      </p:pic>
      <p:sp>
        <p:nvSpPr>
          <p:cNvPr id="124" name="object 124"/>
          <p:cNvSpPr txBox="1"/>
          <p:nvPr/>
        </p:nvSpPr>
        <p:spPr>
          <a:xfrm>
            <a:off x="366877" y="2580291"/>
            <a:ext cx="5278120" cy="41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95"/>
              </a:spcBef>
            </a:pPr>
            <a:r>
              <a:rPr sz="900" spc="-20" dirty="0">
                <a:latin typeface="Tahoma"/>
                <a:cs typeface="Tahoma"/>
              </a:rPr>
              <a:t>(Less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common)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Predict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an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80" dirty="0">
                <a:latin typeface="Tahoma"/>
                <a:cs typeface="Tahoma"/>
              </a:rPr>
              <a:t>ML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model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learned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training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inputs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belong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leaf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node?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spc="-25" dirty="0">
                <a:latin typeface="Tahoma"/>
                <a:cs typeface="Tahoma"/>
              </a:rPr>
              <a:t>Constant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prediction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0000FF"/>
                </a:solidFill>
                <a:latin typeface="Tahoma"/>
                <a:cs typeface="Tahoma"/>
              </a:rPr>
              <a:t>fastest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at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test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(and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gives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piece-wise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constant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prediction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solidFill>
                  <a:srgbClr val="0000FF"/>
                </a:solidFill>
                <a:latin typeface="Tahoma"/>
                <a:cs typeface="Tahoma"/>
              </a:rPr>
              <a:t>rule</a:t>
            </a:r>
            <a:r>
              <a:rPr sz="1000" spc="-30" dirty="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25" name="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705" y="2891459"/>
            <a:ext cx="59601" cy="59601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27" name="object 12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31" name="object 131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14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11626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5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76706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461651"/>
            <a:ext cx="2921635" cy="4051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-40" dirty="0">
                <a:latin typeface="Tahoma"/>
                <a:cs typeface="Tahoma"/>
              </a:rPr>
              <a:t>Defines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>
                <a:latin typeface="Tahoma"/>
                <a:cs typeface="Tahoma"/>
              </a:rPr>
              <a:t>a</a:t>
            </a:r>
            <a:r>
              <a:rPr sz="1000" spc="25">
                <a:latin typeface="Tahoma"/>
                <a:cs typeface="Tahoma"/>
              </a:rPr>
              <a:t> </a:t>
            </a:r>
            <a:r>
              <a:rPr sz="1000" spc="-35" smtClean="0">
                <a:solidFill>
                  <a:srgbClr val="0000FF"/>
                </a:solidFill>
                <a:latin typeface="Tahoma"/>
                <a:cs typeface="Tahoma"/>
              </a:rPr>
              <a:t>tree-structured</a:t>
            </a:r>
            <a:r>
              <a:rPr lang="en-US" sz="1000" spc="20" dirty="0" smtClean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40" smtClean="0">
                <a:solidFill>
                  <a:srgbClr val="0000FF"/>
                </a:solidFill>
                <a:latin typeface="Tahoma"/>
                <a:cs typeface="Tahoma"/>
              </a:rPr>
              <a:t>hierarchy</a:t>
            </a:r>
            <a:r>
              <a:rPr sz="1000" spc="25" smtClean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rules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spc="-35" dirty="0">
                <a:latin typeface="Tahoma"/>
                <a:cs typeface="Tahoma"/>
              </a:rPr>
              <a:t>Consists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root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node,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internal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nodes,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leaf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nodes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66495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1607" y="897122"/>
            <a:ext cx="2260594" cy="14706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498420"/>
            <a:ext cx="59601" cy="596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6877" y="2383364"/>
            <a:ext cx="4475480" cy="59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54885">
              <a:lnSpc>
                <a:spcPct val="124500"/>
              </a:lnSpc>
              <a:spcBef>
                <a:spcPts val="100"/>
              </a:spcBef>
            </a:pPr>
            <a:r>
              <a:rPr sz="1000" spc="-5" dirty="0">
                <a:latin typeface="Tahoma"/>
                <a:cs typeface="Tahoma"/>
              </a:rPr>
              <a:t>Root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and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internal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nodes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contain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rules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Leaf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nodes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define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predictions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spc="-25" dirty="0">
                <a:latin typeface="Tahoma"/>
                <a:cs typeface="Tahoma"/>
              </a:rPr>
              <a:t>Decision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Tree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(DT)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about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learning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such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tree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from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labeled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2688208"/>
            <a:ext cx="59601" cy="596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705" y="2877997"/>
            <a:ext cx="59601" cy="5960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2" name="object 1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6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0"/>
              </a:lnSpc>
            </a:pPr>
            <a:r>
              <a:rPr spc="-15" dirty="0"/>
              <a:t>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1419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04064C"/>
                </a:solidFill>
                <a:latin typeface="Tahoma"/>
                <a:cs typeface="Tahoma"/>
              </a:rPr>
              <a:t>Internal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078"/>
            <a:ext cx="59601" cy="596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877" y="450981"/>
            <a:ext cx="4877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How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at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each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internal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node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(the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goal: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received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node)?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7" name="object 7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15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1419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04064C"/>
                </a:solidFill>
                <a:latin typeface="Tahoma"/>
                <a:cs typeface="Tahoma"/>
              </a:rPr>
              <a:t>Internal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078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7089"/>
            <a:ext cx="5278120" cy="4572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40" dirty="0">
                <a:latin typeface="Tahoma"/>
                <a:cs typeface="Tahoma"/>
              </a:rPr>
              <a:t>How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at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each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internal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node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goal: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received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node)?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000" spc="-5" dirty="0">
                <a:latin typeface="Tahoma"/>
                <a:cs typeface="Tahoma"/>
              </a:rPr>
              <a:t>No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matter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how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we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split,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goal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should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 </a:t>
            </a:r>
            <a:r>
              <a:rPr sz="1000" spc="-55" dirty="0">
                <a:latin typeface="Tahoma"/>
                <a:cs typeface="Tahoma"/>
              </a:rPr>
              <a:t>have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splits</a:t>
            </a:r>
            <a:r>
              <a:rPr sz="1000" spc="-10" dirty="0">
                <a:latin typeface="Tahoma"/>
                <a:cs typeface="Tahoma"/>
              </a:rPr>
              <a:t> that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result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groups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“pure”</a:t>
            </a:r>
            <a:r>
              <a:rPr sz="1000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possible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43800"/>
            <a:ext cx="59601" cy="596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82419" y="891527"/>
            <a:ext cx="970280" cy="716915"/>
            <a:chOff x="1582419" y="891527"/>
            <a:chExt cx="970280" cy="716915"/>
          </a:xfrm>
        </p:grpSpPr>
        <p:sp>
          <p:nvSpPr>
            <p:cNvPr id="7" name="object 7"/>
            <p:cNvSpPr/>
            <p:nvPr/>
          </p:nvSpPr>
          <p:spPr>
            <a:xfrm>
              <a:off x="1600301" y="1085964"/>
              <a:ext cx="670560" cy="455295"/>
            </a:xfrm>
            <a:custGeom>
              <a:avLst/>
              <a:gdLst/>
              <a:ahLst/>
              <a:cxnLst/>
              <a:rect l="l" t="t" r="r" b="b"/>
              <a:pathLst>
                <a:path w="670560" h="455294">
                  <a:moveTo>
                    <a:pt x="487832" y="0"/>
                  </a:moveTo>
                  <a:lnTo>
                    <a:pt x="670280" y="186080"/>
                  </a:lnTo>
                  <a:lnTo>
                    <a:pt x="487832" y="372440"/>
                  </a:lnTo>
                  <a:lnTo>
                    <a:pt x="305942" y="186080"/>
                  </a:lnTo>
                  <a:lnTo>
                    <a:pt x="487832" y="0"/>
                  </a:lnTo>
                  <a:close/>
                </a:path>
                <a:path w="670560" h="455294">
                  <a:moveTo>
                    <a:pt x="305942" y="0"/>
                  </a:moveTo>
                  <a:lnTo>
                    <a:pt x="305942" y="0"/>
                  </a:lnTo>
                </a:path>
                <a:path w="670560" h="455294">
                  <a:moveTo>
                    <a:pt x="670280" y="372440"/>
                  </a:moveTo>
                  <a:lnTo>
                    <a:pt x="670280" y="372440"/>
                  </a:lnTo>
                </a:path>
                <a:path w="670560" h="455294">
                  <a:moveTo>
                    <a:pt x="305942" y="186080"/>
                  </a:moveTo>
                  <a:lnTo>
                    <a:pt x="0" y="186080"/>
                  </a:lnTo>
                  <a:lnTo>
                    <a:pt x="0" y="45486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2419" y="1533283"/>
              <a:ext cx="36830" cy="55880"/>
            </a:xfrm>
            <a:custGeom>
              <a:avLst/>
              <a:gdLst/>
              <a:ahLst/>
              <a:cxnLst/>
              <a:rect l="l" t="t" r="r" b="b"/>
              <a:pathLst>
                <a:path w="36830" h="55880">
                  <a:moveTo>
                    <a:pt x="0" y="0"/>
                  </a:moveTo>
                  <a:lnTo>
                    <a:pt x="13969" y="55600"/>
                  </a:lnTo>
                  <a:lnTo>
                    <a:pt x="36321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0302" y="1272044"/>
              <a:ext cx="264795" cy="288925"/>
            </a:xfrm>
            <a:custGeom>
              <a:avLst/>
              <a:gdLst/>
              <a:ahLst/>
              <a:cxnLst/>
              <a:rect l="l" t="t" r="r" b="b"/>
              <a:pathLst>
                <a:path w="264794" h="288925">
                  <a:moveTo>
                    <a:pt x="0" y="0"/>
                  </a:moveTo>
                  <a:lnTo>
                    <a:pt x="264591" y="0"/>
                  </a:lnTo>
                  <a:lnTo>
                    <a:pt x="264591" y="288899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16454" y="1552562"/>
              <a:ext cx="36195" cy="55880"/>
            </a:xfrm>
            <a:custGeom>
              <a:avLst/>
              <a:gdLst/>
              <a:ahLst/>
              <a:cxnLst/>
              <a:rect l="l" t="t" r="r" b="b"/>
              <a:pathLst>
                <a:path w="36194" h="55880">
                  <a:moveTo>
                    <a:pt x="36042" y="0"/>
                  </a:moveTo>
                  <a:lnTo>
                    <a:pt x="0" y="3073"/>
                  </a:lnTo>
                  <a:lnTo>
                    <a:pt x="22910" y="55879"/>
                  </a:lnTo>
                  <a:lnTo>
                    <a:pt x="36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3384" y="895972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4">
                  <a:moveTo>
                    <a:pt x="0" y="0"/>
                  </a:moveTo>
                  <a:lnTo>
                    <a:pt x="0" y="137744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65223" y="1031481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30" h="54609">
                  <a:moveTo>
                    <a:pt x="36321" y="0"/>
                  </a:moveTo>
                  <a:lnTo>
                    <a:pt x="0" y="0"/>
                  </a:lnTo>
                  <a:lnTo>
                    <a:pt x="18160" y="54482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4918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769" y="38186"/>
                  </a:lnTo>
                  <a:lnTo>
                    <a:pt x="34051" y="34051"/>
                  </a:lnTo>
                  <a:lnTo>
                    <a:pt x="38186" y="27769"/>
                  </a:lnTo>
                  <a:lnTo>
                    <a:pt x="39674" y="19837"/>
                  </a:lnTo>
                  <a:lnTo>
                    <a:pt x="38186" y="12022"/>
                  </a:lnTo>
                  <a:lnTo>
                    <a:pt x="34051" y="5727"/>
                  </a:lnTo>
                  <a:lnTo>
                    <a:pt x="27769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64918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769" y="1527"/>
                  </a:lnTo>
                  <a:lnTo>
                    <a:pt x="34051" y="5727"/>
                  </a:lnTo>
                  <a:lnTo>
                    <a:pt x="38186" y="12022"/>
                  </a:lnTo>
                  <a:lnTo>
                    <a:pt x="39674" y="19837"/>
                  </a:lnTo>
                  <a:lnTo>
                    <a:pt x="38186" y="27769"/>
                  </a:lnTo>
                  <a:lnTo>
                    <a:pt x="34051" y="34051"/>
                  </a:lnTo>
                  <a:lnTo>
                    <a:pt x="27769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954"/>
                  </a:moveTo>
                  <a:lnTo>
                    <a:pt x="39674" y="3995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28062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8062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99589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99589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954"/>
                  </a:moveTo>
                  <a:lnTo>
                    <a:pt x="39674" y="3995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62733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62733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64918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769" y="38146"/>
                  </a:lnTo>
                  <a:lnTo>
                    <a:pt x="34051" y="33947"/>
                  </a:lnTo>
                  <a:lnTo>
                    <a:pt x="38186" y="27651"/>
                  </a:lnTo>
                  <a:lnTo>
                    <a:pt x="39674" y="19837"/>
                  </a:lnTo>
                  <a:lnTo>
                    <a:pt x="38186" y="12022"/>
                  </a:lnTo>
                  <a:lnTo>
                    <a:pt x="34051" y="5727"/>
                  </a:lnTo>
                  <a:lnTo>
                    <a:pt x="27769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64918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769" y="1527"/>
                  </a:lnTo>
                  <a:lnTo>
                    <a:pt x="34051" y="5727"/>
                  </a:lnTo>
                  <a:lnTo>
                    <a:pt x="38186" y="12022"/>
                  </a:lnTo>
                  <a:lnTo>
                    <a:pt x="39674" y="19837"/>
                  </a:lnTo>
                  <a:lnTo>
                    <a:pt x="38186" y="27651"/>
                  </a:lnTo>
                  <a:lnTo>
                    <a:pt x="34051" y="33947"/>
                  </a:lnTo>
                  <a:lnTo>
                    <a:pt x="27769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8062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08" y="37906"/>
                  </a:lnTo>
                  <a:lnTo>
                    <a:pt x="33807" y="33772"/>
                  </a:lnTo>
                  <a:lnTo>
                    <a:pt x="37911" y="27490"/>
                  </a:lnTo>
                  <a:lnTo>
                    <a:pt x="39395" y="19557"/>
                  </a:lnTo>
                  <a:lnTo>
                    <a:pt x="37911" y="11787"/>
                  </a:lnTo>
                  <a:lnTo>
                    <a:pt x="33807" y="5587"/>
                  </a:lnTo>
                  <a:lnTo>
                    <a:pt x="27608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28062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4"/>
                  </a:lnTo>
                  <a:lnTo>
                    <a:pt x="33807" y="5587"/>
                  </a:lnTo>
                  <a:lnTo>
                    <a:pt x="37911" y="11787"/>
                  </a:lnTo>
                  <a:lnTo>
                    <a:pt x="39395" y="19557"/>
                  </a:lnTo>
                  <a:lnTo>
                    <a:pt x="37911" y="27490"/>
                  </a:lnTo>
                  <a:lnTo>
                    <a:pt x="33807" y="33772"/>
                  </a:lnTo>
                  <a:lnTo>
                    <a:pt x="27608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99589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99589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733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08" y="37906"/>
                  </a:lnTo>
                  <a:lnTo>
                    <a:pt x="33807" y="33772"/>
                  </a:lnTo>
                  <a:lnTo>
                    <a:pt x="37911" y="27490"/>
                  </a:lnTo>
                  <a:lnTo>
                    <a:pt x="39395" y="19557"/>
                  </a:lnTo>
                  <a:lnTo>
                    <a:pt x="37911" y="11787"/>
                  </a:lnTo>
                  <a:lnTo>
                    <a:pt x="33807" y="5587"/>
                  </a:lnTo>
                  <a:lnTo>
                    <a:pt x="27608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62733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4"/>
                  </a:lnTo>
                  <a:lnTo>
                    <a:pt x="33807" y="5587"/>
                  </a:lnTo>
                  <a:lnTo>
                    <a:pt x="37911" y="11787"/>
                  </a:lnTo>
                  <a:lnTo>
                    <a:pt x="39395" y="19557"/>
                  </a:lnTo>
                  <a:lnTo>
                    <a:pt x="37911" y="27490"/>
                  </a:lnTo>
                  <a:lnTo>
                    <a:pt x="33807" y="33772"/>
                  </a:lnTo>
                  <a:lnTo>
                    <a:pt x="27608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57729" y="1188783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28976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28976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1795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31795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482619" y="887336"/>
            <a:ext cx="979169" cy="717550"/>
            <a:chOff x="3482619" y="887336"/>
            <a:chExt cx="979169" cy="717550"/>
          </a:xfrm>
        </p:grpSpPr>
        <p:sp>
          <p:nvSpPr>
            <p:cNvPr id="35" name="object 35"/>
            <p:cNvSpPr/>
            <p:nvPr/>
          </p:nvSpPr>
          <p:spPr>
            <a:xfrm>
              <a:off x="3501059" y="1081773"/>
              <a:ext cx="678180" cy="455295"/>
            </a:xfrm>
            <a:custGeom>
              <a:avLst/>
              <a:gdLst/>
              <a:ahLst/>
              <a:cxnLst/>
              <a:rect l="l" t="t" r="r" b="b"/>
              <a:pathLst>
                <a:path w="678179" h="455294">
                  <a:moveTo>
                    <a:pt x="495934" y="0"/>
                  </a:moveTo>
                  <a:lnTo>
                    <a:pt x="678103" y="186359"/>
                  </a:lnTo>
                  <a:lnTo>
                    <a:pt x="495934" y="372440"/>
                  </a:lnTo>
                  <a:lnTo>
                    <a:pt x="313766" y="186359"/>
                  </a:lnTo>
                  <a:lnTo>
                    <a:pt x="495934" y="0"/>
                  </a:lnTo>
                  <a:close/>
                </a:path>
                <a:path w="678179" h="455294">
                  <a:moveTo>
                    <a:pt x="313766" y="0"/>
                  </a:moveTo>
                  <a:lnTo>
                    <a:pt x="313766" y="0"/>
                  </a:lnTo>
                </a:path>
                <a:path w="678179" h="455294">
                  <a:moveTo>
                    <a:pt x="678103" y="372440"/>
                  </a:moveTo>
                  <a:lnTo>
                    <a:pt x="678103" y="372440"/>
                  </a:lnTo>
                </a:path>
                <a:path w="678179" h="455294">
                  <a:moveTo>
                    <a:pt x="313766" y="186359"/>
                  </a:moveTo>
                  <a:lnTo>
                    <a:pt x="0" y="186359"/>
                  </a:lnTo>
                  <a:lnTo>
                    <a:pt x="0" y="45486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82619" y="1529092"/>
              <a:ext cx="36830" cy="55880"/>
            </a:xfrm>
            <a:custGeom>
              <a:avLst/>
              <a:gdLst/>
              <a:ahLst/>
              <a:cxnLst/>
              <a:rect l="l" t="t" r="r" b="b"/>
              <a:pathLst>
                <a:path w="36829" h="55880">
                  <a:moveTo>
                    <a:pt x="36321" y="0"/>
                  </a:moveTo>
                  <a:lnTo>
                    <a:pt x="0" y="2793"/>
                  </a:lnTo>
                  <a:lnTo>
                    <a:pt x="22351" y="55879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79163" y="1268133"/>
              <a:ext cx="264795" cy="288925"/>
            </a:xfrm>
            <a:custGeom>
              <a:avLst/>
              <a:gdLst/>
              <a:ahLst/>
              <a:cxnLst/>
              <a:rect l="l" t="t" r="r" b="b"/>
              <a:pathLst>
                <a:path w="264795" h="288925">
                  <a:moveTo>
                    <a:pt x="0" y="0"/>
                  </a:moveTo>
                  <a:lnTo>
                    <a:pt x="264312" y="0"/>
                  </a:lnTo>
                  <a:lnTo>
                    <a:pt x="264312" y="288620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25035" y="1548371"/>
              <a:ext cx="36830" cy="56515"/>
            </a:xfrm>
            <a:custGeom>
              <a:avLst/>
              <a:gdLst/>
              <a:ahLst/>
              <a:cxnLst/>
              <a:rect l="l" t="t" r="r" b="b"/>
              <a:pathLst>
                <a:path w="36829" h="56515">
                  <a:moveTo>
                    <a:pt x="36321" y="0"/>
                  </a:moveTo>
                  <a:lnTo>
                    <a:pt x="0" y="3352"/>
                  </a:lnTo>
                  <a:lnTo>
                    <a:pt x="23190" y="56159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92244" y="891781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30">
                  <a:moveTo>
                    <a:pt x="0" y="0"/>
                  </a:moveTo>
                  <a:lnTo>
                    <a:pt x="0" y="13802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74083" y="1027290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29" h="54609">
                  <a:moveTo>
                    <a:pt x="36321" y="0"/>
                  </a:moveTo>
                  <a:lnTo>
                    <a:pt x="0" y="0"/>
                  </a:lnTo>
                  <a:lnTo>
                    <a:pt x="18160" y="54482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7377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7377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3664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3664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0844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0844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7131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71315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7377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8"/>
                  </a:lnTo>
                  <a:lnTo>
                    <a:pt x="5727" y="5622"/>
                  </a:lnTo>
                  <a:lnTo>
                    <a:pt x="1527" y="11905"/>
                  </a:lnTo>
                  <a:lnTo>
                    <a:pt x="0" y="19837"/>
                  </a:lnTo>
                  <a:lnTo>
                    <a:pt x="1527" y="27608"/>
                  </a:lnTo>
                  <a:lnTo>
                    <a:pt x="5727" y="33807"/>
                  </a:lnTo>
                  <a:lnTo>
                    <a:pt x="12022" y="37911"/>
                  </a:lnTo>
                  <a:lnTo>
                    <a:pt x="19837" y="39395"/>
                  </a:lnTo>
                  <a:lnTo>
                    <a:pt x="27651" y="37911"/>
                  </a:lnTo>
                  <a:lnTo>
                    <a:pt x="33947" y="33807"/>
                  </a:lnTo>
                  <a:lnTo>
                    <a:pt x="38146" y="27608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7377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08"/>
                  </a:lnTo>
                  <a:lnTo>
                    <a:pt x="33947" y="33807"/>
                  </a:lnTo>
                  <a:lnTo>
                    <a:pt x="27651" y="37911"/>
                  </a:lnTo>
                  <a:lnTo>
                    <a:pt x="19837" y="39395"/>
                  </a:lnTo>
                  <a:lnTo>
                    <a:pt x="12022" y="37911"/>
                  </a:lnTo>
                  <a:lnTo>
                    <a:pt x="5727" y="33807"/>
                  </a:lnTo>
                  <a:lnTo>
                    <a:pt x="1527" y="27608"/>
                  </a:lnTo>
                  <a:lnTo>
                    <a:pt x="0" y="19837"/>
                  </a:lnTo>
                  <a:lnTo>
                    <a:pt x="1527" y="11905"/>
                  </a:lnTo>
                  <a:lnTo>
                    <a:pt x="5727" y="5622"/>
                  </a:lnTo>
                  <a:lnTo>
                    <a:pt x="12022" y="1488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3664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3664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0844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488"/>
                  </a:lnTo>
                  <a:lnTo>
                    <a:pt x="5622" y="5622"/>
                  </a:lnTo>
                  <a:lnTo>
                    <a:pt x="1488" y="11905"/>
                  </a:lnTo>
                  <a:lnTo>
                    <a:pt x="0" y="19837"/>
                  </a:lnTo>
                  <a:lnTo>
                    <a:pt x="1488" y="27608"/>
                  </a:lnTo>
                  <a:lnTo>
                    <a:pt x="5622" y="33807"/>
                  </a:lnTo>
                  <a:lnTo>
                    <a:pt x="11905" y="37911"/>
                  </a:lnTo>
                  <a:lnTo>
                    <a:pt x="19837" y="39395"/>
                  </a:lnTo>
                  <a:lnTo>
                    <a:pt x="27651" y="37911"/>
                  </a:lnTo>
                  <a:lnTo>
                    <a:pt x="33947" y="33807"/>
                  </a:lnTo>
                  <a:lnTo>
                    <a:pt x="38146" y="27608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0844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08"/>
                  </a:lnTo>
                  <a:lnTo>
                    <a:pt x="33947" y="33807"/>
                  </a:lnTo>
                  <a:lnTo>
                    <a:pt x="27651" y="37911"/>
                  </a:lnTo>
                  <a:lnTo>
                    <a:pt x="19837" y="39395"/>
                  </a:lnTo>
                  <a:lnTo>
                    <a:pt x="11905" y="37911"/>
                  </a:lnTo>
                  <a:lnTo>
                    <a:pt x="5622" y="33807"/>
                  </a:lnTo>
                  <a:lnTo>
                    <a:pt x="1488" y="27608"/>
                  </a:lnTo>
                  <a:lnTo>
                    <a:pt x="0" y="19837"/>
                  </a:lnTo>
                  <a:lnTo>
                    <a:pt x="1488" y="11905"/>
                  </a:lnTo>
                  <a:lnTo>
                    <a:pt x="5622" y="5622"/>
                  </a:lnTo>
                  <a:lnTo>
                    <a:pt x="11905" y="1488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7131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71315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438194" y="1652028"/>
            <a:ext cx="102870" cy="111760"/>
            <a:chOff x="3438194" y="1652028"/>
            <a:chExt cx="102870" cy="111760"/>
          </a:xfrm>
        </p:grpSpPr>
        <p:sp>
          <p:nvSpPr>
            <p:cNvPr id="58" name="object 58"/>
            <p:cNvSpPr/>
            <p:nvPr/>
          </p:nvSpPr>
          <p:spPr>
            <a:xfrm>
              <a:off x="3438194" y="165202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769"/>
                  </a:lnTo>
                  <a:lnTo>
                    <a:pt x="5622" y="34051"/>
                  </a:lnTo>
                  <a:lnTo>
                    <a:pt x="11905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38194" y="165202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1905" y="38186"/>
                  </a:lnTo>
                  <a:lnTo>
                    <a:pt x="5622" y="34051"/>
                  </a:lnTo>
                  <a:lnTo>
                    <a:pt x="1488" y="27769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01059" y="165454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01059" y="165454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438194" y="17210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38194" y="17210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01059" y="172355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01059" y="172355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388154" y="1675777"/>
            <a:ext cx="102870" cy="111760"/>
            <a:chOff x="4388154" y="1675777"/>
            <a:chExt cx="102870" cy="111760"/>
          </a:xfrm>
        </p:grpSpPr>
        <p:sp>
          <p:nvSpPr>
            <p:cNvPr id="67" name="object 67"/>
            <p:cNvSpPr/>
            <p:nvPr/>
          </p:nvSpPr>
          <p:spPr>
            <a:xfrm>
              <a:off x="4388154" y="167577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88154" y="167577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51019" y="167829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51019" y="167829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88154" y="174478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88154" y="174478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51019" y="174730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51019" y="174730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2249487" y="1925421"/>
            <a:ext cx="420370" cy="135255"/>
            <a:chOff x="2249487" y="1925421"/>
            <a:chExt cx="420370" cy="135255"/>
          </a:xfrm>
        </p:grpSpPr>
        <p:sp>
          <p:nvSpPr>
            <p:cNvPr id="76" name="object 76"/>
            <p:cNvSpPr/>
            <p:nvPr/>
          </p:nvSpPr>
          <p:spPr>
            <a:xfrm>
              <a:off x="2376474" y="2052129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47721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47721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50820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50820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49627" y="1925561"/>
              <a:ext cx="113030" cy="62865"/>
            </a:xfrm>
            <a:custGeom>
              <a:avLst/>
              <a:gdLst/>
              <a:ahLst/>
              <a:cxnLst/>
              <a:rect l="l" t="t" r="r" b="b"/>
              <a:pathLst>
                <a:path w="113030" h="62864">
                  <a:moveTo>
                    <a:pt x="0" y="0"/>
                  </a:moveTo>
                  <a:lnTo>
                    <a:pt x="112877" y="625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55519" y="1976970"/>
              <a:ext cx="37465" cy="27940"/>
            </a:xfrm>
            <a:custGeom>
              <a:avLst/>
              <a:gdLst/>
              <a:ahLst/>
              <a:cxnLst/>
              <a:rect l="l" t="t" r="r" b="b"/>
              <a:pathLst>
                <a:path w="37464" h="27939">
                  <a:moveTo>
                    <a:pt x="11455" y="0"/>
                  </a:moveTo>
                  <a:lnTo>
                    <a:pt x="0" y="20675"/>
                  </a:lnTo>
                  <a:lnTo>
                    <a:pt x="36880" y="27660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3350742" y="1893709"/>
            <a:ext cx="293370" cy="151130"/>
            <a:chOff x="3350742" y="1893709"/>
            <a:chExt cx="293370" cy="151130"/>
          </a:xfrm>
        </p:grpSpPr>
        <p:sp>
          <p:nvSpPr>
            <p:cNvPr id="84" name="object 84"/>
            <p:cNvSpPr/>
            <p:nvPr/>
          </p:nvSpPr>
          <p:spPr>
            <a:xfrm>
              <a:off x="3350742" y="2036482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7823"/>
                  </a:moveTo>
                  <a:lnTo>
                    <a:pt x="292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21989" y="1893709"/>
              <a:ext cx="40005" cy="142875"/>
            </a:xfrm>
            <a:custGeom>
              <a:avLst/>
              <a:gdLst/>
              <a:ahLst/>
              <a:cxnLst/>
              <a:rect l="l" t="t" r="r" b="b"/>
              <a:pathLst>
                <a:path w="40004" h="142875">
                  <a:moveTo>
                    <a:pt x="39395" y="0"/>
                  </a:moveTo>
                  <a:lnTo>
                    <a:pt x="0" y="0"/>
                  </a:lnTo>
                  <a:lnTo>
                    <a:pt x="0" y="142773"/>
                  </a:lnTo>
                  <a:lnTo>
                    <a:pt x="19837" y="142773"/>
                  </a:lnTo>
                  <a:lnTo>
                    <a:pt x="39395" y="142773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21989" y="1893709"/>
              <a:ext cx="40005" cy="142875"/>
            </a:xfrm>
            <a:custGeom>
              <a:avLst/>
              <a:gdLst/>
              <a:ahLst/>
              <a:cxnLst/>
              <a:rect l="l" t="t" r="r" b="b"/>
              <a:pathLst>
                <a:path w="40004" h="142875">
                  <a:moveTo>
                    <a:pt x="19837" y="142773"/>
                  </a:moveTo>
                  <a:lnTo>
                    <a:pt x="0" y="142773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142773"/>
                  </a:lnTo>
                  <a:lnTo>
                    <a:pt x="19837" y="142773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24808" y="1988705"/>
              <a:ext cx="40005" cy="48260"/>
            </a:xfrm>
            <a:custGeom>
              <a:avLst/>
              <a:gdLst/>
              <a:ahLst/>
              <a:cxnLst/>
              <a:rect l="l" t="t" r="r" b="b"/>
              <a:pathLst>
                <a:path w="40004" h="48260">
                  <a:moveTo>
                    <a:pt x="39674" y="0"/>
                  </a:moveTo>
                  <a:lnTo>
                    <a:pt x="0" y="0"/>
                  </a:lnTo>
                  <a:lnTo>
                    <a:pt x="0" y="47777"/>
                  </a:lnTo>
                  <a:lnTo>
                    <a:pt x="19837" y="47777"/>
                  </a:lnTo>
                  <a:lnTo>
                    <a:pt x="39674" y="47777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24808" y="1988705"/>
              <a:ext cx="40005" cy="48260"/>
            </a:xfrm>
            <a:custGeom>
              <a:avLst/>
              <a:gdLst/>
              <a:ahLst/>
              <a:cxnLst/>
              <a:rect l="l" t="t" r="r" b="b"/>
              <a:pathLst>
                <a:path w="40004" h="48260">
                  <a:moveTo>
                    <a:pt x="19837" y="47777"/>
                  </a:moveTo>
                  <a:lnTo>
                    <a:pt x="0" y="47777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47777"/>
                  </a:lnTo>
                  <a:lnTo>
                    <a:pt x="19837" y="47777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4269409" y="1893709"/>
            <a:ext cx="293370" cy="142875"/>
            <a:chOff x="4269409" y="1893709"/>
            <a:chExt cx="293370" cy="142875"/>
          </a:xfrm>
        </p:grpSpPr>
        <p:sp>
          <p:nvSpPr>
            <p:cNvPr id="90" name="object 90"/>
            <p:cNvSpPr/>
            <p:nvPr/>
          </p:nvSpPr>
          <p:spPr>
            <a:xfrm>
              <a:off x="4269409" y="2028380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40656" y="1980882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4" h="47625">
                  <a:moveTo>
                    <a:pt x="39674" y="0"/>
                  </a:moveTo>
                  <a:lnTo>
                    <a:pt x="0" y="0"/>
                  </a:lnTo>
                  <a:lnTo>
                    <a:pt x="0" y="47497"/>
                  </a:lnTo>
                  <a:lnTo>
                    <a:pt x="19837" y="47497"/>
                  </a:lnTo>
                  <a:lnTo>
                    <a:pt x="39674" y="47497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40656" y="1980882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4" h="47625">
                  <a:moveTo>
                    <a:pt x="19837" y="47497"/>
                  </a:moveTo>
                  <a:lnTo>
                    <a:pt x="0" y="47497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47497"/>
                  </a:lnTo>
                  <a:lnTo>
                    <a:pt x="19837" y="47497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443476" y="1893709"/>
              <a:ext cx="40005" cy="135255"/>
            </a:xfrm>
            <a:custGeom>
              <a:avLst/>
              <a:gdLst/>
              <a:ahLst/>
              <a:cxnLst/>
              <a:rect l="l" t="t" r="r" b="b"/>
              <a:pathLst>
                <a:path w="40004" h="135255">
                  <a:moveTo>
                    <a:pt x="39674" y="0"/>
                  </a:moveTo>
                  <a:lnTo>
                    <a:pt x="0" y="0"/>
                  </a:lnTo>
                  <a:lnTo>
                    <a:pt x="0" y="134670"/>
                  </a:lnTo>
                  <a:lnTo>
                    <a:pt x="19837" y="134670"/>
                  </a:lnTo>
                  <a:lnTo>
                    <a:pt x="39674" y="134670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443476" y="1893709"/>
              <a:ext cx="40005" cy="135255"/>
            </a:xfrm>
            <a:custGeom>
              <a:avLst/>
              <a:gdLst/>
              <a:ahLst/>
              <a:cxnLst/>
              <a:rect l="l" t="t" r="r" b="b"/>
              <a:pathLst>
                <a:path w="40004" h="135255">
                  <a:moveTo>
                    <a:pt x="19837" y="134670"/>
                  </a:moveTo>
                  <a:lnTo>
                    <a:pt x="0" y="134670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134670"/>
                  </a:lnTo>
                  <a:lnTo>
                    <a:pt x="19837" y="13467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892706" y="1855863"/>
            <a:ext cx="35179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indent="13970" algn="ctr">
              <a:lnSpc>
                <a:spcPct val="92400"/>
              </a:lnSpc>
              <a:spcBef>
                <a:spcPts val="130"/>
              </a:spcBef>
            </a:pPr>
            <a:r>
              <a:rPr sz="400" spc="-10" dirty="0">
                <a:latin typeface="Arial MT"/>
                <a:cs typeface="Arial MT"/>
              </a:rPr>
              <a:t>Unifor</a:t>
            </a:r>
            <a:r>
              <a:rPr sz="400" spc="-5" dirty="0">
                <a:latin typeface="Arial MT"/>
                <a:cs typeface="Arial MT"/>
              </a:rPr>
              <a:t>m </a:t>
            </a:r>
            <a:r>
              <a:rPr sz="400" spc="-10" dirty="0">
                <a:latin typeface="Arial MT"/>
                <a:cs typeface="Arial MT"/>
              </a:rPr>
              <a:t>Label  Distributions </a:t>
            </a:r>
            <a:r>
              <a:rPr sz="400" spc="-5" dirty="0">
                <a:latin typeface="Arial MT"/>
                <a:cs typeface="Arial MT"/>
              </a:rPr>
              <a:t> (</a:t>
            </a:r>
            <a:r>
              <a:rPr sz="400" spc="-10" dirty="0">
                <a:latin typeface="Arial MT"/>
                <a:cs typeface="Arial MT"/>
              </a:rPr>
              <a:t>Hig</a:t>
            </a:r>
            <a:r>
              <a:rPr sz="400" spc="-5" dirty="0">
                <a:latin typeface="Arial MT"/>
                <a:cs typeface="Arial MT"/>
              </a:rPr>
              <a:t>h </a:t>
            </a:r>
            <a:r>
              <a:rPr sz="400" spc="-10" dirty="0">
                <a:latin typeface="Arial MT"/>
                <a:cs typeface="Arial MT"/>
              </a:rPr>
              <a:t>entrop</a:t>
            </a:r>
            <a:r>
              <a:rPr sz="400" spc="-5" dirty="0">
                <a:latin typeface="Arial MT"/>
                <a:cs typeface="Arial MT"/>
              </a:rPr>
              <a:t>y)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711223" y="1925421"/>
            <a:ext cx="174625" cy="72390"/>
            <a:chOff x="1711223" y="1925421"/>
            <a:chExt cx="174625" cy="72390"/>
          </a:xfrm>
        </p:grpSpPr>
        <p:sp>
          <p:nvSpPr>
            <p:cNvPr id="97" name="object 97"/>
            <p:cNvSpPr/>
            <p:nvPr/>
          </p:nvSpPr>
          <p:spPr>
            <a:xfrm>
              <a:off x="1742795" y="1925561"/>
              <a:ext cx="142875" cy="59055"/>
            </a:xfrm>
            <a:custGeom>
              <a:avLst/>
              <a:gdLst/>
              <a:ahLst/>
              <a:cxnLst/>
              <a:rect l="l" t="t" r="r" b="b"/>
              <a:pathLst>
                <a:path w="142875" h="59055">
                  <a:moveTo>
                    <a:pt x="142773" y="0"/>
                  </a:moveTo>
                  <a:lnTo>
                    <a:pt x="0" y="589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11223" y="1972779"/>
              <a:ext cx="37465" cy="25400"/>
            </a:xfrm>
            <a:custGeom>
              <a:avLst/>
              <a:gdLst/>
              <a:ahLst/>
              <a:cxnLst/>
              <a:rect l="l" t="t" r="r" b="b"/>
              <a:pathLst>
                <a:path w="37464" h="25400">
                  <a:moveTo>
                    <a:pt x="28498" y="0"/>
                  </a:moveTo>
                  <a:lnTo>
                    <a:pt x="0" y="24866"/>
                  </a:lnTo>
                  <a:lnTo>
                    <a:pt x="37439" y="22072"/>
                  </a:lnTo>
                  <a:lnTo>
                    <a:pt x="284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3759936" y="1807248"/>
            <a:ext cx="43815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8580" marR="5080" indent="-56515">
              <a:lnSpc>
                <a:spcPct val="92400"/>
              </a:lnSpc>
              <a:spcBef>
                <a:spcPts val="130"/>
              </a:spcBef>
            </a:pPr>
            <a:r>
              <a:rPr sz="400" spc="-10" dirty="0">
                <a:latin typeface="Arial MT"/>
                <a:cs typeface="Arial MT"/>
              </a:rPr>
              <a:t>Non-unifo</a:t>
            </a:r>
            <a:r>
              <a:rPr sz="400" spc="-5" dirty="0">
                <a:latin typeface="Arial MT"/>
                <a:cs typeface="Arial MT"/>
              </a:rPr>
              <a:t>rm </a:t>
            </a:r>
            <a:r>
              <a:rPr sz="400" spc="-10" dirty="0">
                <a:latin typeface="Arial MT"/>
                <a:cs typeface="Arial MT"/>
              </a:rPr>
              <a:t>Labe</a:t>
            </a:r>
            <a:r>
              <a:rPr sz="400" spc="-5" dirty="0">
                <a:latin typeface="Arial MT"/>
                <a:cs typeface="Arial MT"/>
              </a:rPr>
              <a:t>l  </a:t>
            </a:r>
            <a:r>
              <a:rPr sz="400" spc="-10" dirty="0">
                <a:latin typeface="Arial MT"/>
                <a:cs typeface="Arial MT"/>
              </a:rPr>
              <a:t>Distributions </a:t>
            </a:r>
            <a:r>
              <a:rPr sz="400" spc="-5" dirty="0">
                <a:latin typeface="Arial MT"/>
                <a:cs typeface="Arial MT"/>
              </a:rPr>
              <a:t> (Low</a:t>
            </a:r>
            <a:r>
              <a:rPr sz="400" spc="-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entropy)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158348" y="1884349"/>
            <a:ext cx="142875" cy="80010"/>
            <a:chOff x="4158348" y="1884349"/>
            <a:chExt cx="142875" cy="80010"/>
          </a:xfrm>
        </p:grpSpPr>
        <p:sp>
          <p:nvSpPr>
            <p:cNvPr id="101" name="object 101"/>
            <p:cNvSpPr/>
            <p:nvPr/>
          </p:nvSpPr>
          <p:spPr>
            <a:xfrm>
              <a:off x="4158487" y="1884489"/>
              <a:ext cx="113030" cy="62865"/>
            </a:xfrm>
            <a:custGeom>
              <a:avLst/>
              <a:gdLst/>
              <a:ahLst/>
              <a:cxnLst/>
              <a:rect l="l" t="t" r="r" b="b"/>
              <a:pathLst>
                <a:path w="113029" h="62864">
                  <a:moveTo>
                    <a:pt x="0" y="0"/>
                  </a:moveTo>
                  <a:lnTo>
                    <a:pt x="112598" y="628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64101" y="1936178"/>
              <a:ext cx="37465" cy="27940"/>
            </a:xfrm>
            <a:custGeom>
              <a:avLst/>
              <a:gdLst/>
              <a:ahLst/>
              <a:cxnLst/>
              <a:rect l="l" t="t" r="r" b="b"/>
              <a:pathLst>
                <a:path w="37464" h="27939">
                  <a:moveTo>
                    <a:pt x="11455" y="0"/>
                  </a:moveTo>
                  <a:lnTo>
                    <a:pt x="0" y="20675"/>
                  </a:lnTo>
                  <a:lnTo>
                    <a:pt x="36880" y="27660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3619804" y="1884349"/>
            <a:ext cx="174625" cy="72390"/>
            <a:chOff x="3619804" y="1884349"/>
            <a:chExt cx="174625" cy="72390"/>
          </a:xfrm>
        </p:grpSpPr>
        <p:sp>
          <p:nvSpPr>
            <p:cNvPr id="104" name="object 104"/>
            <p:cNvSpPr/>
            <p:nvPr/>
          </p:nvSpPr>
          <p:spPr>
            <a:xfrm>
              <a:off x="3651376" y="1884489"/>
              <a:ext cx="142875" cy="59690"/>
            </a:xfrm>
            <a:custGeom>
              <a:avLst/>
              <a:gdLst/>
              <a:ahLst/>
              <a:cxnLst/>
              <a:rect l="l" t="t" r="r" b="b"/>
              <a:pathLst>
                <a:path w="142875" h="59689">
                  <a:moveTo>
                    <a:pt x="142773" y="0"/>
                  </a:moveTo>
                  <a:lnTo>
                    <a:pt x="0" y="592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19804" y="1931987"/>
              <a:ext cx="37465" cy="24765"/>
            </a:xfrm>
            <a:custGeom>
              <a:avLst/>
              <a:gdLst/>
              <a:ahLst/>
              <a:cxnLst/>
              <a:rect l="l" t="t" r="r" b="b"/>
              <a:pathLst>
                <a:path w="37464" h="24764">
                  <a:moveTo>
                    <a:pt x="28498" y="0"/>
                  </a:moveTo>
                  <a:lnTo>
                    <a:pt x="0" y="24587"/>
                  </a:lnTo>
                  <a:lnTo>
                    <a:pt x="37439" y="22072"/>
                  </a:lnTo>
                  <a:lnTo>
                    <a:pt x="284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753789" y="1483423"/>
            <a:ext cx="429895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latin typeface="Arial MT"/>
                <a:cs typeface="Arial MT"/>
              </a:rPr>
              <a:t>A</a:t>
            </a:r>
            <a:r>
              <a:rPr sz="600" spc="-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goo</a:t>
            </a:r>
            <a:r>
              <a:rPr sz="600" spc="5" dirty="0">
                <a:latin typeface="Arial MT"/>
                <a:cs typeface="Arial MT"/>
              </a:rPr>
              <a:t>d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5" dirty="0">
                <a:latin typeface="Arial MT"/>
                <a:cs typeface="Arial MT"/>
              </a:rPr>
              <a:t>s</a:t>
            </a:r>
            <a:r>
              <a:rPr sz="600" dirty="0">
                <a:latin typeface="Arial MT"/>
                <a:cs typeface="Arial MT"/>
              </a:rPr>
              <a:t>pl</a:t>
            </a:r>
            <a:r>
              <a:rPr sz="600" spc="-5" dirty="0">
                <a:latin typeface="Arial MT"/>
                <a:cs typeface="Arial MT"/>
              </a:rPr>
              <a:t>i</a:t>
            </a:r>
            <a:r>
              <a:rPr sz="600" dirty="0">
                <a:latin typeface="Arial MT"/>
                <a:cs typeface="Arial MT"/>
              </a:rPr>
              <a:t>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844929" y="1523098"/>
            <a:ext cx="513080" cy="2070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5100" marR="5080" indent="-153035">
              <a:lnSpc>
                <a:spcPts val="690"/>
              </a:lnSpc>
              <a:spcBef>
                <a:spcPts val="160"/>
              </a:spcBef>
            </a:pPr>
            <a:r>
              <a:rPr sz="600" spc="10" dirty="0">
                <a:latin typeface="Arial MT"/>
                <a:cs typeface="Arial MT"/>
              </a:rPr>
              <a:t>A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not-</a:t>
            </a:r>
            <a:r>
              <a:rPr sz="600" spc="5" dirty="0">
                <a:latin typeface="Arial MT"/>
                <a:cs typeface="Arial MT"/>
              </a:rPr>
              <a:t>s</a:t>
            </a:r>
            <a:r>
              <a:rPr sz="600" dirty="0">
                <a:latin typeface="Arial MT"/>
                <a:cs typeface="Arial MT"/>
              </a:rPr>
              <a:t>o-good  split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84322" y="1436484"/>
            <a:ext cx="13716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i="1" spc="15" dirty="0">
                <a:latin typeface="Arial"/>
                <a:cs typeface="Arial"/>
              </a:rPr>
              <a:t>vs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487396" y="1656219"/>
            <a:ext cx="102870" cy="111125"/>
            <a:chOff x="2487396" y="1656219"/>
            <a:chExt cx="102870" cy="111125"/>
          </a:xfrm>
        </p:grpSpPr>
        <p:sp>
          <p:nvSpPr>
            <p:cNvPr id="110" name="object 110"/>
            <p:cNvSpPr/>
            <p:nvPr/>
          </p:nvSpPr>
          <p:spPr>
            <a:xfrm>
              <a:off x="2487396" y="165621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87396" y="165621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550261" y="165845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50261" y="165845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87396" y="1725231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87396" y="1725231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50261" y="1727466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50261" y="1727466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1529333" y="1640293"/>
            <a:ext cx="102870" cy="111125"/>
            <a:chOff x="1529333" y="1640293"/>
            <a:chExt cx="102870" cy="111125"/>
          </a:xfrm>
        </p:grpSpPr>
        <p:sp>
          <p:nvSpPr>
            <p:cNvPr id="119" name="object 119"/>
            <p:cNvSpPr/>
            <p:nvPr/>
          </p:nvSpPr>
          <p:spPr>
            <a:xfrm>
              <a:off x="1529333" y="164029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29333" y="164029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92478" y="164280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8"/>
                  </a:lnTo>
                  <a:lnTo>
                    <a:pt x="5622" y="5622"/>
                  </a:lnTo>
                  <a:lnTo>
                    <a:pt x="1488" y="11905"/>
                  </a:lnTo>
                  <a:lnTo>
                    <a:pt x="0" y="19837"/>
                  </a:lnTo>
                  <a:lnTo>
                    <a:pt x="1488" y="27608"/>
                  </a:lnTo>
                  <a:lnTo>
                    <a:pt x="5622" y="33807"/>
                  </a:lnTo>
                  <a:lnTo>
                    <a:pt x="11905" y="37911"/>
                  </a:lnTo>
                  <a:lnTo>
                    <a:pt x="19837" y="39395"/>
                  </a:lnTo>
                  <a:lnTo>
                    <a:pt x="27608" y="37911"/>
                  </a:lnTo>
                  <a:lnTo>
                    <a:pt x="33807" y="33807"/>
                  </a:lnTo>
                  <a:lnTo>
                    <a:pt x="37911" y="27608"/>
                  </a:lnTo>
                  <a:lnTo>
                    <a:pt x="39395" y="19837"/>
                  </a:lnTo>
                  <a:lnTo>
                    <a:pt x="37911" y="11905"/>
                  </a:lnTo>
                  <a:lnTo>
                    <a:pt x="33807" y="5622"/>
                  </a:lnTo>
                  <a:lnTo>
                    <a:pt x="27608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92478" y="164280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8"/>
                  </a:lnTo>
                  <a:lnTo>
                    <a:pt x="33807" y="5622"/>
                  </a:lnTo>
                  <a:lnTo>
                    <a:pt x="37911" y="11905"/>
                  </a:lnTo>
                  <a:lnTo>
                    <a:pt x="39395" y="19837"/>
                  </a:lnTo>
                  <a:lnTo>
                    <a:pt x="37911" y="27608"/>
                  </a:lnTo>
                  <a:lnTo>
                    <a:pt x="33807" y="33807"/>
                  </a:lnTo>
                  <a:lnTo>
                    <a:pt x="27608" y="37911"/>
                  </a:lnTo>
                  <a:lnTo>
                    <a:pt x="19837" y="39395"/>
                  </a:lnTo>
                  <a:lnTo>
                    <a:pt x="11905" y="37911"/>
                  </a:lnTo>
                  <a:lnTo>
                    <a:pt x="5622" y="33807"/>
                  </a:lnTo>
                  <a:lnTo>
                    <a:pt x="1488" y="27608"/>
                  </a:lnTo>
                  <a:lnTo>
                    <a:pt x="0" y="19837"/>
                  </a:lnTo>
                  <a:lnTo>
                    <a:pt x="1488" y="11905"/>
                  </a:lnTo>
                  <a:lnTo>
                    <a:pt x="5622" y="5622"/>
                  </a:lnTo>
                  <a:lnTo>
                    <a:pt x="11905" y="1488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529333" y="17093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488"/>
                  </a:lnTo>
                  <a:lnTo>
                    <a:pt x="5727" y="5622"/>
                  </a:lnTo>
                  <a:lnTo>
                    <a:pt x="1527" y="11905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29333" y="17093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1905"/>
                  </a:lnTo>
                  <a:lnTo>
                    <a:pt x="5727" y="5622"/>
                  </a:lnTo>
                  <a:lnTo>
                    <a:pt x="12022" y="1488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92478" y="17115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92478" y="17115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1449705" y="1980882"/>
            <a:ext cx="293370" cy="103505"/>
            <a:chOff x="1449705" y="1980882"/>
            <a:chExt cx="293370" cy="103505"/>
          </a:xfrm>
        </p:grpSpPr>
        <p:sp>
          <p:nvSpPr>
            <p:cNvPr id="128" name="object 128"/>
            <p:cNvSpPr/>
            <p:nvPr/>
          </p:nvSpPr>
          <p:spPr>
            <a:xfrm>
              <a:off x="1449705" y="2075878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21231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521231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24050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24050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4182236" y="1085964"/>
            <a:ext cx="293370" cy="102870"/>
            <a:chOff x="4182236" y="1085964"/>
            <a:chExt cx="293370" cy="102870"/>
          </a:xfrm>
        </p:grpSpPr>
        <p:sp>
          <p:nvSpPr>
            <p:cNvPr id="134" name="object 134"/>
            <p:cNvSpPr/>
            <p:nvPr/>
          </p:nvSpPr>
          <p:spPr>
            <a:xfrm>
              <a:off x="4182236" y="1180960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7823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53483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253483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356582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356582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40" name="object 14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44" name="object 144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15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1419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04064C"/>
                </a:solidFill>
                <a:latin typeface="Tahoma"/>
                <a:cs typeface="Tahoma"/>
              </a:rPr>
              <a:t>Internal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078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7089"/>
            <a:ext cx="5278120" cy="4572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40" dirty="0">
                <a:latin typeface="Tahoma"/>
                <a:cs typeface="Tahoma"/>
              </a:rPr>
              <a:t>How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at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each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internal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node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goal: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received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node)?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000" spc="-5" dirty="0">
                <a:latin typeface="Tahoma"/>
                <a:cs typeface="Tahoma"/>
              </a:rPr>
              <a:t>No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matter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how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we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split,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goal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should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 </a:t>
            </a:r>
            <a:r>
              <a:rPr sz="1000" spc="-55" dirty="0">
                <a:latin typeface="Tahoma"/>
                <a:cs typeface="Tahoma"/>
              </a:rPr>
              <a:t>have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splits</a:t>
            </a:r>
            <a:r>
              <a:rPr sz="1000" spc="-10" dirty="0">
                <a:latin typeface="Tahoma"/>
                <a:cs typeface="Tahoma"/>
              </a:rPr>
              <a:t> that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result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groups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“pure”</a:t>
            </a:r>
            <a:r>
              <a:rPr sz="1000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possible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43800"/>
            <a:ext cx="59601" cy="596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82419" y="891527"/>
            <a:ext cx="970280" cy="716915"/>
            <a:chOff x="1582419" y="891527"/>
            <a:chExt cx="970280" cy="716915"/>
          </a:xfrm>
        </p:grpSpPr>
        <p:sp>
          <p:nvSpPr>
            <p:cNvPr id="7" name="object 7"/>
            <p:cNvSpPr/>
            <p:nvPr/>
          </p:nvSpPr>
          <p:spPr>
            <a:xfrm>
              <a:off x="1600301" y="1085964"/>
              <a:ext cx="670560" cy="455295"/>
            </a:xfrm>
            <a:custGeom>
              <a:avLst/>
              <a:gdLst/>
              <a:ahLst/>
              <a:cxnLst/>
              <a:rect l="l" t="t" r="r" b="b"/>
              <a:pathLst>
                <a:path w="670560" h="455294">
                  <a:moveTo>
                    <a:pt x="487832" y="0"/>
                  </a:moveTo>
                  <a:lnTo>
                    <a:pt x="670280" y="186080"/>
                  </a:lnTo>
                  <a:lnTo>
                    <a:pt x="487832" y="372440"/>
                  </a:lnTo>
                  <a:lnTo>
                    <a:pt x="305942" y="186080"/>
                  </a:lnTo>
                  <a:lnTo>
                    <a:pt x="487832" y="0"/>
                  </a:lnTo>
                  <a:close/>
                </a:path>
                <a:path w="670560" h="455294">
                  <a:moveTo>
                    <a:pt x="305942" y="0"/>
                  </a:moveTo>
                  <a:lnTo>
                    <a:pt x="305942" y="0"/>
                  </a:lnTo>
                </a:path>
                <a:path w="670560" h="455294">
                  <a:moveTo>
                    <a:pt x="670280" y="372440"/>
                  </a:moveTo>
                  <a:lnTo>
                    <a:pt x="670280" y="372440"/>
                  </a:lnTo>
                </a:path>
                <a:path w="670560" h="455294">
                  <a:moveTo>
                    <a:pt x="305942" y="186080"/>
                  </a:moveTo>
                  <a:lnTo>
                    <a:pt x="0" y="186080"/>
                  </a:lnTo>
                  <a:lnTo>
                    <a:pt x="0" y="45486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2419" y="1533283"/>
              <a:ext cx="36830" cy="55880"/>
            </a:xfrm>
            <a:custGeom>
              <a:avLst/>
              <a:gdLst/>
              <a:ahLst/>
              <a:cxnLst/>
              <a:rect l="l" t="t" r="r" b="b"/>
              <a:pathLst>
                <a:path w="36830" h="55880">
                  <a:moveTo>
                    <a:pt x="0" y="0"/>
                  </a:moveTo>
                  <a:lnTo>
                    <a:pt x="13969" y="55600"/>
                  </a:lnTo>
                  <a:lnTo>
                    <a:pt x="36321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0302" y="1272044"/>
              <a:ext cx="264795" cy="288925"/>
            </a:xfrm>
            <a:custGeom>
              <a:avLst/>
              <a:gdLst/>
              <a:ahLst/>
              <a:cxnLst/>
              <a:rect l="l" t="t" r="r" b="b"/>
              <a:pathLst>
                <a:path w="264794" h="288925">
                  <a:moveTo>
                    <a:pt x="0" y="0"/>
                  </a:moveTo>
                  <a:lnTo>
                    <a:pt x="264591" y="0"/>
                  </a:lnTo>
                  <a:lnTo>
                    <a:pt x="264591" y="288899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16454" y="1552562"/>
              <a:ext cx="36195" cy="55880"/>
            </a:xfrm>
            <a:custGeom>
              <a:avLst/>
              <a:gdLst/>
              <a:ahLst/>
              <a:cxnLst/>
              <a:rect l="l" t="t" r="r" b="b"/>
              <a:pathLst>
                <a:path w="36194" h="55880">
                  <a:moveTo>
                    <a:pt x="36042" y="0"/>
                  </a:moveTo>
                  <a:lnTo>
                    <a:pt x="0" y="3073"/>
                  </a:lnTo>
                  <a:lnTo>
                    <a:pt x="22910" y="55879"/>
                  </a:lnTo>
                  <a:lnTo>
                    <a:pt x="36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3384" y="895972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4">
                  <a:moveTo>
                    <a:pt x="0" y="0"/>
                  </a:moveTo>
                  <a:lnTo>
                    <a:pt x="0" y="137744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65223" y="1031481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30" h="54609">
                  <a:moveTo>
                    <a:pt x="36321" y="0"/>
                  </a:moveTo>
                  <a:lnTo>
                    <a:pt x="0" y="0"/>
                  </a:lnTo>
                  <a:lnTo>
                    <a:pt x="18160" y="54482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4918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769" y="38186"/>
                  </a:lnTo>
                  <a:lnTo>
                    <a:pt x="34051" y="34051"/>
                  </a:lnTo>
                  <a:lnTo>
                    <a:pt x="38186" y="27769"/>
                  </a:lnTo>
                  <a:lnTo>
                    <a:pt x="39674" y="19837"/>
                  </a:lnTo>
                  <a:lnTo>
                    <a:pt x="38186" y="12022"/>
                  </a:lnTo>
                  <a:lnTo>
                    <a:pt x="34051" y="5727"/>
                  </a:lnTo>
                  <a:lnTo>
                    <a:pt x="27769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64918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769" y="1527"/>
                  </a:lnTo>
                  <a:lnTo>
                    <a:pt x="34051" y="5727"/>
                  </a:lnTo>
                  <a:lnTo>
                    <a:pt x="38186" y="12022"/>
                  </a:lnTo>
                  <a:lnTo>
                    <a:pt x="39674" y="19837"/>
                  </a:lnTo>
                  <a:lnTo>
                    <a:pt x="38186" y="27769"/>
                  </a:lnTo>
                  <a:lnTo>
                    <a:pt x="34051" y="34051"/>
                  </a:lnTo>
                  <a:lnTo>
                    <a:pt x="27769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954"/>
                  </a:moveTo>
                  <a:lnTo>
                    <a:pt x="39674" y="3995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28062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8062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99589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99589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954"/>
                  </a:moveTo>
                  <a:lnTo>
                    <a:pt x="39674" y="3995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62733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62733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64918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769" y="38146"/>
                  </a:lnTo>
                  <a:lnTo>
                    <a:pt x="34051" y="33947"/>
                  </a:lnTo>
                  <a:lnTo>
                    <a:pt x="38186" y="27651"/>
                  </a:lnTo>
                  <a:lnTo>
                    <a:pt x="39674" y="19837"/>
                  </a:lnTo>
                  <a:lnTo>
                    <a:pt x="38186" y="12022"/>
                  </a:lnTo>
                  <a:lnTo>
                    <a:pt x="34051" y="5727"/>
                  </a:lnTo>
                  <a:lnTo>
                    <a:pt x="27769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64918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769" y="1527"/>
                  </a:lnTo>
                  <a:lnTo>
                    <a:pt x="34051" y="5727"/>
                  </a:lnTo>
                  <a:lnTo>
                    <a:pt x="38186" y="12022"/>
                  </a:lnTo>
                  <a:lnTo>
                    <a:pt x="39674" y="19837"/>
                  </a:lnTo>
                  <a:lnTo>
                    <a:pt x="38186" y="27651"/>
                  </a:lnTo>
                  <a:lnTo>
                    <a:pt x="34051" y="33947"/>
                  </a:lnTo>
                  <a:lnTo>
                    <a:pt x="27769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8062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08" y="37906"/>
                  </a:lnTo>
                  <a:lnTo>
                    <a:pt x="33807" y="33772"/>
                  </a:lnTo>
                  <a:lnTo>
                    <a:pt x="37911" y="27490"/>
                  </a:lnTo>
                  <a:lnTo>
                    <a:pt x="39395" y="19557"/>
                  </a:lnTo>
                  <a:lnTo>
                    <a:pt x="37911" y="11787"/>
                  </a:lnTo>
                  <a:lnTo>
                    <a:pt x="33807" y="5587"/>
                  </a:lnTo>
                  <a:lnTo>
                    <a:pt x="27608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28062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4"/>
                  </a:lnTo>
                  <a:lnTo>
                    <a:pt x="33807" y="5587"/>
                  </a:lnTo>
                  <a:lnTo>
                    <a:pt x="37911" y="11787"/>
                  </a:lnTo>
                  <a:lnTo>
                    <a:pt x="39395" y="19557"/>
                  </a:lnTo>
                  <a:lnTo>
                    <a:pt x="37911" y="27490"/>
                  </a:lnTo>
                  <a:lnTo>
                    <a:pt x="33807" y="33772"/>
                  </a:lnTo>
                  <a:lnTo>
                    <a:pt x="27608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99589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99589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733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08" y="37906"/>
                  </a:lnTo>
                  <a:lnTo>
                    <a:pt x="33807" y="33772"/>
                  </a:lnTo>
                  <a:lnTo>
                    <a:pt x="37911" y="27490"/>
                  </a:lnTo>
                  <a:lnTo>
                    <a:pt x="39395" y="19557"/>
                  </a:lnTo>
                  <a:lnTo>
                    <a:pt x="37911" y="11787"/>
                  </a:lnTo>
                  <a:lnTo>
                    <a:pt x="33807" y="5587"/>
                  </a:lnTo>
                  <a:lnTo>
                    <a:pt x="27608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62733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4"/>
                  </a:lnTo>
                  <a:lnTo>
                    <a:pt x="33807" y="5587"/>
                  </a:lnTo>
                  <a:lnTo>
                    <a:pt x="37911" y="11787"/>
                  </a:lnTo>
                  <a:lnTo>
                    <a:pt x="39395" y="19557"/>
                  </a:lnTo>
                  <a:lnTo>
                    <a:pt x="37911" y="27490"/>
                  </a:lnTo>
                  <a:lnTo>
                    <a:pt x="33807" y="33772"/>
                  </a:lnTo>
                  <a:lnTo>
                    <a:pt x="27608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57729" y="1188783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28976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28976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1795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31795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482619" y="887336"/>
            <a:ext cx="979169" cy="717550"/>
            <a:chOff x="3482619" y="887336"/>
            <a:chExt cx="979169" cy="717550"/>
          </a:xfrm>
        </p:grpSpPr>
        <p:sp>
          <p:nvSpPr>
            <p:cNvPr id="35" name="object 35"/>
            <p:cNvSpPr/>
            <p:nvPr/>
          </p:nvSpPr>
          <p:spPr>
            <a:xfrm>
              <a:off x="3501059" y="1081773"/>
              <a:ext cx="678180" cy="455295"/>
            </a:xfrm>
            <a:custGeom>
              <a:avLst/>
              <a:gdLst/>
              <a:ahLst/>
              <a:cxnLst/>
              <a:rect l="l" t="t" r="r" b="b"/>
              <a:pathLst>
                <a:path w="678179" h="455294">
                  <a:moveTo>
                    <a:pt x="495934" y="0"/>
                  </a:moveTo>
                  <a:lnTo>
                    <a:pt x="678103" y="186359"/>
                  </a:lnTo>
                  <a:lnTo>
                    <a:pt x="495934" y="372440"/>
                  </a:lnTo>
                  <a:lnTo>
                    <a:pt x="313766" y="186359"/>
                  </a:lnTo>
                  <a:lnTo>
                    <a:pt x="495934" y="0"/>
                  </a:lnTo>
                  <a:close/>
                </a:path>
                <a:path w="678179" h="455294">
                  <a:moveTo>
                    <a:pt x="313766" y="0"/>
                  </a:moveTo>
                  <a:lnTo>
                    <a:pt x="313766" y="0"/>
                  </a:lnTo>
                </a:path>
                <a:path w="678179" h="455294">
                  <a:moveTo>
                    <a:pt x="678103" y="372440"/>
                  </a:moveTo>
                  <a:lnTo>
                    <a:pt x="678103" y="372440"/>
                  </a:lnTo>
                </a:path>
                <a:path w="678179" h="455294">
                  <a:moveTo>
                    <a:pt x="313766" y="186359"/>
                  </a:moveTo>
                  <a:lnTo>
                    <a:pt x="0" y="186359"/>
                  </a:lnTo>
                  <a:lnTo>
                    <a:pt x="0" y="45486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82619" y="1529092"/>
              <a:ext cx="36830" cy="55880"/>
            </a:xfrm>
            <a:custGeom>
              <a:avLst/>
              <a:gdLst/>
              <a:ahLst/>
              <a:cxnLst/>
              <a:rect l="l" t="t" r="r" b="b"/>
              <a:pathLst>
                <a:path w="36829" h="55880">
                  <a:moveTo>
                    <a:pt x="36321" y="0"/>
                  </a:moveTo>
                  <a:lnTo>
                    <a:pt x="0" y="2793"/>
                  </a:lnTo>
                  <a:lnTo>
                    <a:pt x="22351" y="55879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79163" y="1268133"/>
              <a:ext cx="264795" cy="288925"/>
            </a:xfrm>
            <a:custGeom>
              <a:avLst/>
              <a:gdLst/>
              <a:ahLst/>
              <a:cxnLst/>
              <a:rect l="l" t="t" r="r" b="b"/>
              <a:pathLst>
                <a:path w="264795" h="288925">
                  <a:moveTo>
                    <a:pt x="0" y="0"/>
                  </a:moveTo>
                  <a:lnTo>
                    <a:pt x="264312" y="0"/>
                  </a:lnTo>
                  <a:lnTo>
                    <a:pt x="264312" y="288620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25035" y="1548371"/>
              <a:ext cx="36830" cy="56515"/>
            </a:xfrm>
            <a:custGeom>
              <a:avLst/>
              <a:gdLst/>
              <a:ahLst/>
              <a:cxnLst/>
              <a:rect l="l" t="t" r="r" b="b"/>
              <a:pathLst>
                <a:path w="36829" h="56515">
                  <a:moveTo>
                    <a:pt x="36321" y="0"/>
                  </a:moveTo>
                  <a:lnTo>
                    <a:pt x="0" y="3352"/>
                  </a:lnTo>
                  <a:lnTo>
                    <a:pt x="23190" y="56159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92244" y="891781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30">
                  <a:moveTo>
                    <a:pt x="0" y="0"/>
                  </a:moveTo>
                  <a:lnTo>
                    <a:pt x="0" y="13802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74083" y="1027290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29" h="54609">
                  <a:moveTo>
                    <a:pt x="36321" y="0"/>
                  </a:moveTo>
                  <a:lnTo>
                    <a:pt x="0" y="0"/>
                  </a:lnTo>
                  <a:lnTo>
                    <a:pt x="18160" y="54482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7377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7377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3664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3664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0844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0844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7131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71315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7377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8"/>
                  </a:lnTo>
                  <a:lnTo>
                    <a:pt x="5727" y="5622"/>
                  </a:lnTo>
                  <a:lnTo>
                    <a:pt x="1527" y="11905"/>
                  </a:lnTo>
                  <a:lnTo>
                    <a:pt x="0" y="19837"/>
                  </a:lnTo>
                  <a:lnTo>
                    <a:pt x="1527" y="27608"/>
                  </a:lnTo>
                  <a:lnTo>
                    <a:pt x="5727" y="33807"/>
                  </a:lnTo>
                  <a:lnTo>
                    <a:pt x="12022" y="37911"/>
                  </a:lnTo>
                  <a:lnTo>
                    <a:pt x="19837" y="39395"/>
                  </a:lnTo>
                  <a:lnTo>
                    <a:pt x="27651" y="37911"/>
                  </a:lnTo>
                  <a:lnTo>
                    <a:pt x="33947" y="33807"/>
                  </a:lnTo>
                  <a:lnTo>
                    <a:pt x="38146" y="27608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7377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08"/>
                  </a:lnTo>
                  <a:lnTo>
                    <a:pt x="33947" y="33807"/>
                  </a:lnTo>
                  <a:lnTo>
                    <a:pt x="27651" y="37911"/>
                  </a:lnTo>
                  <a:lnTo>
                    <a:pt x="19837" y="39395"/>
                  </a:lnTo>
                  <a:lnTo>
                    <a:pt x="12022" y="37911"/>
                  </a:lnTo>
                  <a:lnTo>
                    <a:pt x="5727" y="33807"/>
                  </a:lnTo>
                  <a:lnTo>
                    <a:pt x="1527" y="27608"/>
                  </a:lnTo>
                  <a:lnTo>
                    <a:pt x="0" y="19837"/>
                  </a:lnTo>
                  <a:lnTo>
                    <a:pt x="1527" y="11905"/>
                  </a:lnTo>
                  <a:lnTo>
                    <a:pt x="5727" y="5622"/>
                  </a:lnTo>
                  <a:lnTo>
                    <a:pt x="12022" y="1488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3664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3664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0844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488"/>
                  </a:lnTo>
                  <a:lnTo>
                    <a:pt x="5622" y="5622"/>
                  </a:lnTo>
                  <a:lnTo>
                    <a:pt x="1488" y="11905"/>
                  </a:lnTo>
                  <a:lnTo>
                    <a:pt x="0" y="19837"/>
                  </a:lnTo>
                  <a:lnTo>
                    <a:pt x="1488" y="27608"/>
                  </a:lnTo>
                  <a:lnTo>
                    <a:pt x="5622" y="33807"/>
                  </a:lnTo>
                  <a:lnTo>
                    <a:pt x="11905" y="37911"/>
                  </a:lnTo>
                  <a:lnTo>
                    <a:pt x="19837" y="39395"/>
                  </a:lnTo>
                  <a:lnTo>
                    <a:pt x="27651" y="37911"/>
                  </a:lnTo>
                  <a:lnTo>
                    <a:pt x="33947" y="33807"/>
                  </a:lnTo>
                  <a:lnTo>
                    <a:pt x="38146" y="27608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0844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08"/>
                  </a:lnTo>
                  <a:lnTo>
                    <a:pt x="33947" y="33807"/>
                  </a:lnTo>
                  <a:lnTo>
                    <a:pt x="27651" y="37911"/>
                  </a:lnTo>
                  <a:lnTo>
                    <a:pt x="19837" y="39395"/>
                  </a:lnTo>
                  <a:lnTo>
                    <a:pt x="11905" y="37911"/>
                  </a:lnTo>
                  <a:lnTo>
                    <a:pt x="5622" y="33807"/>
                  </a:lnTo>
                  <a:lnTo>
                    <a:pt x="1488" y="27608"/>
                  </a:lnTo>
                  <a:lnTo>
                    <a:pt x="0" y="19837"/>
                  </a:lnTo>
                  <a:lnTo>
                    <a:pt x="1488" y="11905"/>
                  </a:lnTo>
                  <a:lnTo>
                    <a:pt x="5622" y="5622"/>
                  </a:lnTo>
                  <a:lnTo>
                    <a:pt x="11905" y="1488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7131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71315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438194" y="1652028"/>
            <a:ext cx="102870" cy="111760"/>
            <a:chOff x="3438194" y="1652028"/>
            <a:chExt cx="102870" cy="111760"/>
          </a:xfrm>
        </p:grpSpPr>
        <p:sp>
          <p:nvSpPr>
            <p:cNvPr id="58" name="object 58"/>
            <p:cNvSpPr/>
            <p:nvPr/>
          </p:nvSpPr>
          <p:spPr>
            <a:xfrm>
              <a:off x="3438194" y="165202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769"/>
                  </a:lnTo>
                  <a:lnTo>
                    <a:pt x="5622" y="34051"/>
                  </a:lnTo>
                  <a:lnTo>
                    <a:pt x="11905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38194" y="165202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1905" y="38186"/>
                  </a:lnTo>
                  <a:lnTo>
                    <a:pt x="5622" y="34051"/>
                  </a:lnTo>
                  <a:lnTo>
                    <a:pt x="1488" y="27769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01059" y="165454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01059" y="165454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438194" y="17210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38194" y="17210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01059" y="172355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01059" y="172355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388154" y="1675777"/>
            <a:ext cx="102870" cy="111760"/>
            <a:chOff x="4388154" y="1675777"/>
            <a:chExt cx="102870" cy="111760"/>
          </a:xfrm>
        </p:grpSpPr>
        <p:sp>
          <p:nvSpPr>
            <p:cNvPr id="67" name="object 67"/>
            <p:cNvSpPr/>
            <p:nvPr/>
          </p:nvSpPr>
          <p:spPr>
            <a:xfrm>
              <a:off x="4388154" y="167577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88154" y="167577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51019" y="167829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51019" y="167829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88154" y="174478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88154" y="174478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51019" y="174730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51019" y="174730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2249487" y="1925421"/>
            <a:ext cx="420370" cy="135255"/>
            <a:chOff x="2249487" y="1925421"/>
            <a:chExt cx="420370" cy="135255"/>
          </a:xfrm>
        </p:grpSpPr>
        <p:sp>
          <p:nvSpPr>
            <p:cNvPr id="76" name="object 76"/>
            <p:cNvSpPr/>
            <p:nvPr/>
          </p:nvSpPr>
          <p:spPr>
            <a:xfrm>
              <a:off x="2376474" y="2052129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47721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47721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50820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50820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49627" y="1925561"/>
              <a:ext cx="113030" cy="62865"/>
            </a:xfrm>
            <a:custGeom>
              <a:avLst/>
              <a:gdLst/>
              <a:ahLst/>
              <a:cxnLst/>
              <a:rect l="l" t="t" r="r" b="b"/>
              <a:pathLst>
                <a:path w="113030" h="62864">
                  <a:moveTo>
                    <a:pt x="0" y="0"/>
                  </a:moveTo>
                  <a:lnTo>
                    <a:pt x="112877" y="625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55519" y="1976970"/>
              <a:ext cx="37465" cy="27940"/>
            </a:xfrm>
            <a:custGeom>
              <a:avLst/>
              <a:gdLst/>
              <a:ahLst/>
              <a:cxnLst/>
              <a:rect l="l" t="t" r="r" b="b"/>
              <a:pathLst>
                <a:path w="37464" h="27939">
                  <a:moveTo>
                    <a:pt x="11455" y="0"/>
                  </a:moveTo>
                  <a:lnTo>
                    <a:pt x="0" y="20675"/>
                  </a:lnTo>
                  <a:lnTo>
                    <a:pt x="36880" y="27660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3350742" y="1893709"/>
            <a:ext cx="293370" cy="151130"/>
            <a:chOff x="3350742" y="1893709"/>
            <a:chExt cx="293370" cy="151130"/>
          </a:xfrm>
        </p:grpSpPr>
        <p:sp>
          <p:nvSpPr>
            <p:cNvPr id="84" name="object 84"/>
            <p:cNvSpPr/>
            <p:nvPr/>
          </p:nvSpPr>
          <p:spPr>
            <a:xfrm>
              <a:off x="3350742" y="2036482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7823"/>
                  </a:moveTo>
                  <a:lnTo>
                    <a:pt x="292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21989" y="1893709"/>
              <a:ext cx="40005" cy="142875"/>
            </a:xfrm>
            <a:custGeom>
              <a:avLst/>
              <a:gdLst/>
              <a:ahLst/>
              <a:cxnLst/>
              <a:rect l="l" t="t" r="r" b="b"/>
              <a:pathLst>
                <a:path w="40004" h="142875">
                  <a:moveTo>
                    <a:pt x="39395" y="0"/>
                  </a:moveTo>
                  <a:lnTo>
                    <a:pt x="0" y="0"/>
                  </a:lnTo>
                  <a:lnTo>
                    <a:pt x="0" y="142773"/>
                  </a:lnTo>
                  <a:lnTo>
                    <a:pt x="19837" y="142773"/>
                  </a:lnTo>
                  <a:lnTo>
                    <a:pt x="39395" y="142773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21989" y="1893709"/>
              <a:ext cx="40005" cy="142875"/>
            </a:xfrm>
            <a:custGeom>
              <a:avLst/>
              <a:gdLst/>
              <a:ahLst/>
              <a:cxnLst/>
              <a:rect l="l" t="t" r="r" b="b"/>
              <a:pathLst>
                <a:path w="40004" h="142875">
                  <a:moveTo>
                    <a:pt x="19837" y="142773"/>
                  </a:moveTo>
                  <a:lnTo>
                    <a:pt x="0" y="142773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142773"/>
                  </a:lnTo>
                  <a:lnTo>
                    <a:pt x="19837" y="142773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24808" y="1988705"/>
              <a:ext cx="40005" cy="48260"/>
            </a:xfrm>
            <a:custGeom>
              <a:avLst/>
              <a:gdLst/>
              <a:ahLst/>
              <a:cxnLst/>
              <a:rect l="l" t="t" r="r" b="b"/>
              <a:pathLst>
                <a:path w="40004" h="48260">
                  <a:moveTo>
                    <a:pt x="39674" y="0"/>
                  </a:moveTo>
                  <a:lnTo>
                    <a:pt x="0" y="0"/>
                  </a:lnTo>
                  <a:lnTo>
                    <a:pt x="0" y="47777"/>
                  </a:lnTo>
                  <a:lnTo>
                    <a:pt x="19837" y="47777"/>
                  </a:lnTo>
                  <a:lnTo>
                    <a:pt x="39674" y="47777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24808" y="1988705"/>
              <a:ext cx="40005" cy="48260"/>
            </a:xfrm>
            <a:custGeom>
              <a:avLst/>
              <a:gdLst/>
              <a:ahLst/>
              <a:cxnLst/>
              <a:rect l="l" t="t" r="r" b="b"/>
              <a:pathLst>
                <a:path w="40004" h="48260">
                  <a:moveTo>
                    <a:pt x="19837" y="47777"/>
                  </a:moveTo>
                  <a:lnTo>
                    <a:pt x="0" y="47777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47777"/>
                  </a:lnTo>
                  <a:lnTo>
                    <a:pt x="19837" y="47777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4269409" y="1893709"/>
            <a:ext cx="293370" cy="142875"/>
            <a:chOff x="4269409" y="1893709"/>
            <a:chExt cx="293370" cy="142875"/>
          </a:xfrm>
        </p:grpSpPr>
        <p:sp>
          <p:nvSpPr>
            <p:cNvPr id="90" name="object 90"/>
            <p:cNvSpPr/>
            <p:nvPr/>
          </p:nvSpPr>
          <p:spPr>
            <a:xfrm>
              <a:off x="4269409" y="2028380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40656" y="1980882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4" h="47625">
                  <a:moveTo>
                    <a:pt x="39674" y="0"/>
                  </a:moveTo>
                  <a:lnTo>
                    <a:pt x="0" y="0"/>
                  </a:lnTo>
                  <a:lnTo>
                    <a:pt x="0" y="47497"/>
                  </a:lnTo>
                  <a:lnTo>
                    <a:pt x="19837" y="47497"/>
                  </a:lnTo>
                  <a:lnTo>
                    <a:pt x="39674" y="47497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40656" y="1980882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4" h="47625">
                  <a:moveTo>
                    <a:pt x="19837" y="47497"/>
                  </a:moveTo>
                  <a:lnTo>
                    <a:pt x="0" y="47497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47497"/>
                  </a:lnTo>
                  <a:lnTo>
                    <a:pt x="19837" y="47497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443476" y="1893709"/>
              <a:ext cx="40005" cy="135255"/>
            </a:xfrm>
            <a:custGeom>
              <a:avLst/>
              <a:gdLst/>
              <a:ahLst/>
              <a:cxnLst/>
              <a:rect l="l" t="t" r="r" b="b"/>
              <a:pathLst>
                <a:path w="40004" h="135255">
                  <a:moveTo>
                    <a:pt x="39674" y="0"/>
                  </a:moveTo>
                  <a:lnTo>
                    <a:pt x="0" y="0"/>
                  </a:lnTo>
                  <a:lnTo>
                    <a:pt x="0" y="134670"/>
                  </a:lnTo>
                  <a:lnTo>
                    <a:pt x="19837" y="134670"/>
                  </a:lnTo>
                  <a:lnTo>
                    <a:pt x="39674" y="134670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443476" y="1893709"/>
              <a:ext cx="40005" cy="135255"/>
            </a:xfrm>
            <a:custGeom>
              <a:avLst/>
              <a:gdLst/>
              <a:ahLst/>
              <a:cxnLst/>
              <a:rect l="l" t="t" r="r" b="b"/>
              <a:pathLst>
                <a:path w="40004" h="135255">
                  <a:moveTo>
                    <a:pt x="19837" y="134670"/>
                  </a:moveTo>
                  <a:lnTo>
                    <a:pt x="0" y="134670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134670"/>
                  </a:lnTo>
                  <a:lnTo>
                    <a:pt x="19837" y="13467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892706" y="1855863"/>
            <a:ext cx="35179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indent="13970" algn="ctr">
              <a:lnSpc>
                <a:spcPct val="92400"/>
              </a:lnSpc>
              <a:spcBef>
                <a:spcPts val="130"/>
              </a:spcBef>
            </a:pPr>
            <a:r>
              <a:rPr sz="400" spc="-10" dirty="0">
                <a:latin typeface="Arial MT"/>
                <a:cs typeface="Arial MT"/>
              </a:rPr>
              <a:t>Unifor</a:t>
            </a:r>
            <a:r>
              <a:rPr sz="400" spc="-5" dirty="0">
                <a:latin typeface="Arial MT"/>
                <a:cs typeface="Arial MT"/>
              </a:rPr>
              <a:t>m </a:t>
            </a:r>
            <a:r>
              <a:rPr sz="400" spc="-10" dirty="0">
                <a:latin typeface="Arial MT"/>
                <a:cs typeface="Arial MT"/>
              </a:rPr>
              <a:t>Label  Distributions </a:t>
            </a:r>
            <a:r>
              <a:rPr sz="400" spc="-5" dirty="0">
                <a:latin typeface="Arial MT"/>
                <a:cs typeface="Arial MT"/>
              </a:rPr>
              <a:t> (</a:t>
            </a:r>
            <a:r>
              <a:rPr sz="400" spc="-10" dirty="0">
                <a:latin typeface="Arial MT"/>
                <a:cs typeface="Arial MT"/>
              </a:rPr>
              <a:t>Hig</a:t>
            </a:r>
            <a:r>
              <a:rPr sz="400" spc="-5" dirty="0">
                <a:latin typeface="Arial MT"/>
                <a:cs typeface="Arial MT"/>
              </a:rPr>
              <a:t>h </a:t>
            </a:r>
            <a:r>
              <a:rPr sz="400" spc="-10" dirty="0">
                <a:latin typeface="Arial MT"/>
                <a:cs typeface="Arial MT"/>
              </a:rPr>
              <a:t>entrop</a:t>
            </a:r>
            <a:r>
              <a:rPr sz="400" spc="-5" dirty="0">
                <a:latin typeface="Arial MT"/>
                <a:cs typeface="Arial MT"/>
              </a:rPr>
              <a:t>y)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711223" y="1925421"/>
            <a:ext cx="174625" cy="72390"/>
            <a:chOff x="1711223" y="1925421"/>
            <a:chExt cx="174625" cy="72390"/>
          </a:xfrm>
        </p:grpSpPr>
        <p:sp>
          <p:nvSpPr>
            <p:cNvPr id="97" name="object 97"/>
            <p:cNvSpPr/>
            <p:nvPr/>
          </p:nvSpPr>
          <p:spPr>
            <a:xfrm>
              <a:off x="1742795" y="1925561"/>
              <a:ext cx="142875" cy="59055"/>
            </a:xfrm>
            <a:custGeom>
              <a:avLst/>
              <a:gdLst/>
              <a:ahLst/>
              <a:cxnLst/>
              <a:rect l="l" t="t" r="r" b="b"/>
              <a:pathLst>
                <a:path w="142875" h="59055">
                  <a:moveTo>
                    <a:pt x="142773" y="0"/>
                  </a:moveTo>
                  <a:lnTo>
                    <a:pt x="0" y="589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11223" y="1972779"/>
              <a:ext cx="37465" cy="25400"/>
            </a:xfrm>
            <a:custGeom>
              <a:avLst/>
              <a:gdLst/>
              <a:ahLst/>
              <a:cxnLst/>
              <a:rect l="l" t="t" r="r" b="b"/>
              <a:pathLst>
                <a:path w="37464" h="25400">
                  <a:moveTo>
                    <a:pt x="28498" y="0"/>
                  </a:moveTo>
                  <a:lnTo>
                    <a:pt x="0" y="24866"/>
                  </a:lnTo>
                  <a:lnTo>
                    <a:pt x="37439" y="22072"/>
                  </a:lnTo>
                  <a:lnTo>
                    <a:pt x="284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3759936" y="1807248"/>
            <a:ext cx="43815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8580" marR="5080" indent="-56515">
              <a:lnSpc>
                <a:spcPct val="92400"/>
              </a:lnSpc>
              <a:spcBef>
                <a:spcPts val="130"/>
              </a:spcBef>
            </a:pPr>
            <a:r>
              <a:rPr sz="400" spc="-10" dirty="0">
                <a:latin typeface="Arial MT"/>
                <a:cs typeface="Arial MT"/>
              </a:rPr>
              <a:t>Non-unifo</a:t>
            </a:r>
            <a:r>
              <a:rPr sz="400" spc="-5" dirty="0">
                <a:latin typeface="Arial MT"/>
                <a:cs typeface="Arial MT"/>
              </a:rPr>
              <a:t>rm </a:t>
            </a:r>
            <a:r>
              <a:rPr sz="400" spc="-10" dirty="0">
                <a:latin typeface="Arial MT"/>
                <a:cs typeface="Arial MT"/>
              </a:rPr>
              <a:t>Labe</a:t>
            </a:r>
            <a:r>
              <a:rPr sz="400" spc="-5" dirty="0">
                <a:latin typeface="Arial MT"/>
                <a:cs typeface="Arial MT"/>
              </a:rPr>
              <a:t>l  </a:t>
            </a:r>
            <a:r>
              <a:rPr sz="400" spc="-10" dirty="0">
                <a:latin typeface="Arial MT"/>
                <a:cs typeface="Arial MT"/>
              </a:rPr>
              <a:t>Distributions </a:t>
            </a:r>
            <a:r>
              <a:rPr sz="400" spc="-5" dirty="0">
                <a:latin typeface="Arial MT"/>
                <a:cs typeface="Arial MT"/>
              </a:rPr>
              <a:t> (Low</a:t>
            </a:r>
            <a:r>
              <a:rPr sz="400" spc="-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entropy)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158348" y="1884349"/>
            <a:ext cx="142875" cy="80010"/>
            <a:chOff x="4158348" y="1884349"/>
            <a:chExt cx="142875" cy="80010"/>
          </a:xfrm>
        </p:grpSpPr>
        <p:sp>
          <p:nvSpPr>
            <p:cNvPr id="101" name="object 101"/>
            <p:cNvSpPr/>
            <p:nvPr/>
          </p:nvSpPr>
          <p:spPr>
            <a:xfrm>
              <a:off x="4158487" y="1884489"/>
              <a:ext cx="113030" cy="62865"/>
            </a:xfrm>
            <a:custGeom>
              <a:avLst/>
              <a:gdLst/>
              <a:ahLst/>
              <a:cxnLst/>
              <a:rect l="l" t="t" r="r" b="b"/>
              <a:pathLst>
                <a:path w="113029" h="62864">
                  <a:moveTo>
                    <a:pt x="0" y="0"/>
                  </a:moveTo>
                  <a:lnTo>
                    <a:pt x="112598" y="628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64101" y="1936178"/>
              <a:ext cx="37465" cy="27940"/>
            </a:xfrm>
            <a:custGeom>
              <a:avLst/>
              <a:gdLst/>
              <a:ahLst/>
              <a:cxnLst/>
              <a:rect l="l" t="t" r="r" b="b"/>
              <a:pathLst>
                <a:path w="37464" h="27939">
                  <a:moveTo>
                    <a:pt x="11455" y="0"/>
                  </a:moveTo>
                  <a:lnTo>
                    <a:pt x="0" y="20675"/>
                  </a:lnTo>
                  <a:lnTo>
                    <a:pt x="36880" y="27660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3619804" y="1884349"/>
            <a:ext cx="174625" cy="72390"/>
            <a:chOff x="3619804" y="1884349"/>
            <a:chExt cx="174625" cy="72390"/>
          </a:xfrm>
        </p:grpSpPr>
        <p:sp>
          <p:nvSpPr>
            <p:cNvPr id="104" name="object 104"/>
            <p:cNvSpPr/>
            <p:nvPr/>
          </p:nvSpPr>
          <p:spPr>
            <a:xfrm>
              <a:off x="3651376" y="1884489"/>
              <a:ext cx="142875" cy="59690"/>
            </a:xfrm>
            <a:custGeom>
              <a:avLst/>
              <a:gdLst/>
              <a:ahLst/>
              <a:cxnLst/>
              <a:rect l="l" t="t" r="r" b="b"/>
              <a:pathLst>
                <a:path w="142875" h="59689">
                  <a:moveTo>
                    <a:pt x="142773" y="0"/>
                  </a:moveTo>
                  <a:lnTo>
                    <a:pt x="0" y="592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19804" y="1931987"/>
              <a:ext cx="37465" cy="24765"/>
            </a:xfrm>
            <a:custGeom>
              <a:avLst/>
              <a:gdLst/>
              <a:ahLst/>
              <a:cxnLst/>
              <a:rect l="l" t="t" r="r" b="b"/>
              <a:pathLst>
                <a:path w="37464" h="24764">
                  <a:moveTo>
                    <a:pt x="28498" y="0"/>
                  </a:moveTo>
                  <a:lnTo>
                    <a:pt x="0" y="24587"/>
                  </a:lnTo>
                  <a:lnTo>
                    <a:pt x="37439" y="22072"/>
                  </a:lnTo>
                  <a:lnTo>
                    <a:pt x="284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753789" y="1483423"/>
            <a:ext cx="429895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latin typeface="Arial MT"/>
                <a:cs typeface="Arial MT"/>
              </a:rPr>
              <a:t>A</a:t>
            </a:r>
            <a:r>
              <a:rPr sz="600" spc="-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goo</a:t>
            </a:r>
            <a:r>
              <a:rPr sz="600" spc="5" dirty="0">
                <a:latin typeface="Arial MT"/>
                <a:cs typeface="Arial MT"/>
              </a:rPr>
              <a:t>d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5" dirty="0">
                <a:latin typeface="Arial MT"/>
                <a:cs typeface="Arial MT"/>
              </a:rPr>
              <a:t>s</a:t>
            </a:r>
            <a:r>
              <a:rPr sz="600" dirty="0">
                <a:latin typeface="Arial MT"/>
                <a:cs typeface="Arial MT"/>
              </a:rPr>
              <a:t>pl</a:t>
            </a:r>
            <a:r>
              <a:rPr sz="600" spc="-5" dirty="0">
                <a:latin typeface="Arial MT"/>
                <a:cs typeface="Arial MT"/>
              </a:rPr>
              <a:t>i</a:t>
            </a:r>
            <a:r>
              <a:rPr sz="600" dirty="0">
                <a:latin typeface="Arial MT"/>
                <a:cs typeface="Arial MT"/>
              </a:rPr>
              <a:t>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844929" y="1523098"/>
            <a:ext cx="513080" cy="2070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5100" marR="5080" indent="-153035">
              <a:lnSpc>
                <a:spcPts val="690"/>
              </a:lnSpc>
              <a:spcBef>
                <a:spcPts val="160"/>
              </a:spcBef>
            </a:pPr>
            <a:r>
              <a:rPr sz="600" spc="10" dirty="0">
                <a:latin typeface="Arial MT"/>
                <a:cs typeface="Arial MT"/>
              </a:rPr>
              <a:t>A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not-</a:t>
            </a:r>
            <a:r>
              <a:rPr sz="600" spc="5" dirty="0">
                <a:latin typeface="Arial MT"/>
                <a:cs typeface="Arial MT"/>
              </a:rPr>
              <a:t>s</a:t>
            </a:r>
            <a:r>
              <a:rPr sz="600" dirty="0">
                <a:latin typeface="Arial MT"/>
                <a:cs typeface="Arial MT"/>
              </a:rPr>
              <a:t>o-good  split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84322" y="1436484"/>
            <a:ext cx="13716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i="1" spc="15" dirty="0">
                <a:latin typeface="Arial"/>
                <a:cs typeface="Arial"/>
              </a:rPr>
              <a:t>vs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487396" y="1656219"/>
            <a:ext cx="102870" cy="111125"/>
            <a:chOff x="2487396" y="1656219"/>
            <a:chExt cx="102870" cy="111125"/>
          </a:xfrm>
        </p:grpSpPr>
        <p:sp>
          <p:nvSpPr>
            <p:cNvPr id="110" name="object 110"/>
            <p:cNvSpPr/>
            <p:nvPr/>
          </p:nvSpPr>
          <p:spPr>
            <a:xfrm>
              <a:off x="2487396" y="165621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87396" y="165621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550261" y="165845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50261" y="165845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87396" y="1725231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87396" y="1725231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50261" y="1727466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50261" y="1727466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1529333" y="1640293"/>
            <a:ext cx="102870" cy="111125"/>
            <a:chOff x="1529333" y="1640293"/>
            <a:chExt cx="102870" cy="111125"/>
          </a:xfrm>
        </p:grpSpPr>
        <p:sp>
          <p:nvSpPr>
            <p:cNvPr id="119" name="object 119"/>
            <p:cNvSpPr/>
            <p:nvPr/>
          </p:nvSpPr>
          <p:spPr>
            <a:xfrm>
              <a:off x="1529333" y="164029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29333" y="164029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92478" y="164280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8"/>
                  </a:lnTo>
                  <a:lnTo>
                    <a:pt x="5622" y="5622"/>
                  </a:lnTo>
                  <a:lnTo>
                    <a:pt x="1488" y="11905"/>
                  </a:lnTo>
                  <a:lnTo>
                    <a:pt x="0" y="19837"/>
                  </a:lnTo>
                  <a:lnTo>
                    <a:pt x="1488" y="27608"/>
                  </a:lnTo>
                  <a:lnTo>
                    <a:pt x="5622" y="33807"/>
                  </a:lnTo>
                  <a:lnTo>
                    <a:pt x="11905" y="37911"/>
                  </a:lnTo>
                  <a:lnTo>
                    <a:pt x="19837" y="39395"/>
                  </a:lnTo>
                  <a:lnTo>
                    <a:pt x="27608" y="37911"/>
                  </a:lnTo>
                  <a:lnTo>
                    <a:pt x="33807" y="33807"/>
                  </a:lnTo>
                  <a:lnTo>
                    <a:pt x="37911" y="27608"/>
                  </a:lnTo>
                  <a:lnTo>
                    <a:pt x="39395" y="19837"/>
                  </a:lnTo>
                  <a:lnTo>
                    <a:pt x="37911" y="11905"/>
                  </a:lnTo>
                  <a:lnTo>
                    <a:pt x="33807" y="5622"/>
                  </a:lnTo>
                  <a:lnTo>
                    <a:pt x="27608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92478" y="164280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8"/>
                  </a:lnTo>
                  <a:lnTo>
                    <a:pt x="33807" y="5622"/>
                  </a:lnTo>
                  <a:lnTo>
                    <a:pt x="37911" y="11905"/>
                  </a:lnTo>
                  <a:lnTo>
                    <a:pt x="39395" y="19837"/>
                  </a:lnTo>
                  <a:lnTo>
                    <a:pt x="37911" y="27608"/>
                  </a:lnTo>
                  <a:lnTo>
                    <a:pt x="33807" y="33807"/>
                  </a:lnTo>
                  <a:lnTo>
                    <a:pt x="27608" y="37911"/>
                  </a:lnTo>
                  <a:lnTo>
                    <a:pt x="19837" y="39395"/>
                  </a:lnTo>
                  <a:lnTo>
                    <a:pt x="11905" y="37911"/>
                  </a:lnTo>
                  <a:lnTo>
                    <a:pt x="5622" y="33807"/>
                  </a:lnTo>
                  <a:lnTo>
                    <a:pt x="1488" y="27608"/>
                  </a:lnTo>
                  <a:lnTo>
                    <a:pt x="0" y="19837"/>
                  </a:lnTo>
                  <a:lnTo>
                    <a:pt x="1488" y="11905"/>
                  </a:lnTo>
                  <a:lnTo>
                    <a:pt x="5622" y="5622"/>
                  </a:lnTo>
                  <a:lnTo>
                    <a:pt x="11905" y="1488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529333" y="17093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488"/>
                  </a:lnTo>
                  <a:lnTo>
                    <a:pt x="5727" y="5622"/>
                  </a:lnTo>
                  <a:lnTo>
                    <a:pt x="1527" y="11905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29333" y="17093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1905"/>
                  </a:lnTo>
                  <a:lnTo>
                    <a:pt x="5727" y="5622"/>
                  </a:lnTo>
                  <a:lnTo>
                    <a:pt x="12022" y="1488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92478" y="17115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92478" y="17115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1449705" y="1980882"/>
            <a:ext cx="293370" cy="103505"/>
            <a:chOff x="1449705" y="1980882"/>
            <a:chExt cx="293370" cy="103505"/>
          </a:xfrm>
        </p:grpSpPr>
        <p:sp>
          <p:nvSpPr>
            <p:cNvPr id="128" name="object 128"/>
            <p:cNvSpPr/>
            <p:nvPr/>
          </p:nvSpPr>
          <p:spPr>
            <a:xfrm>
              <a:off x="1449705" y="2075878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21231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521231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24050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24050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4182236" y="1085964"/>
            <a:ext cx="293370" cy="102870"/>
            <a:chOff x="4182236" y="1085964"/>
            <a:chExt cx="293370" cy="102870"/>
          </a:xfrm>
        </p:grpSpPr>
        <p:sp>
          <p:nvSpPr>
            <p:cNvPr id="134" name="object 134"/>
            <p:cNvSpPr/>
            <p:nvPr/>
          </p:nvSpPr>
          <p:spPr>
            <a:xfrm>
              <a:off x="4182236" y="1180960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7823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53483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253483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356582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356582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9" name="object 1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210447"/>
            <a:ext cx="59601" cy="59601"/>
          </a:xfrm>
          <a:prstGeom prst="rect">
            <a:avLst/>
          </a:prstGeom>
        </p:spPr>
      </p:pic>
      <p:sp>
        <p:nvSpPr>
          <p:cNvPr id="140" name="object 140"/>
          <p:cNvSpPr txBox="1"/>
          <p:nvPr/>
        </p:nvSpPr>
        <p:spPr>
          <a:xfrm>
            <a:off x="366877" y="2133350"/>
            <a:ext cx="4356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problems,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entropy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distribution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measure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purity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42" name="object 14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46" name="object 146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3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15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1419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04064C"/>
                </a:solidFill>
                <a:latin typeface="Tahoma"/>
                <a:cs typeface="Tahoma"/>
              </a:rPr>
              <a:t>Internal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078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7089"/>
            <a:ext cx="5278120" cy="4572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40" dirty="0">
                <a:latin typeface="Tahoma"/>
                <a:cs typeface="Tahoma"/>
              </a:rPr>
              <a:t>How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at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each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internal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node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goal: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received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node)?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000" spc="-5" dirty="0">
                <a:latin typeface="Tahoma"/>
                <a:cs typeface="Tahoma"/>
              </a:rPr>
              <a:t>No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matter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how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we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split,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goal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should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 </a:t>
            </a:r>
            <a:r>
              <a:rPr sz="1000" spc="-55" dirty="0">
                <a:latin typeface="Tahoma"/>
                <a:cs typeface="Tahoma"/>
              </a:rPr>
              <a:t>have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splits</a:t>
            </a:r>
            <a:r>
              <a:rPr sz="1000" spc="-10" dirty="0">
                <a:latin typeface="Tahoma"/>
                <a:cs typeface="Tahoma"/>
              </a:rPr>
              <a:t> that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result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groups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“pure”</a:t>
            </a:r>
            <a:r>
              <a:rPr sz="1000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possible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43800"/>
            <a:ext cx="59601" cy="596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82419" y="891527"/>
            <a:ext cx="970280" cy="716915"/>
            <a:chOff x="1582419" y="891527"/>
            <a:chExt cx="970280" cy="716915"/>
          </a:xfrm>
        </p:grpSpPr>
        <p:sp>
          <p:nvSpPr>
            <p:cNvPr id="7" name="object 7"/>
            <p:cNvSpPr/>
            <p:nvPr/>
          </p:nvSpPr>
          <p:spPr>
            <a:xfrm>
              <a:off x="1600301" y="1085964"/>
              <a:ext cx="670560" cy="455295"/>
            </a:xfrm>
            <a:custGeom>
              <a:avLst/>
              <a:gdLst/>
              <a:ahLst/>
              <a:cxnLst/>
              <a:rect l="l" t="t" r="r" b="b"/>
              <a:pathLst>
                <a:path w="670560" h="455294">
                  <a:moveTo>
                    <a:pt x="487832" y="0"/>
                  </a:moveTo>
                  <a:lnTo>
                    <a:pt x="670280" y="186080"/>
                  </a:lnTo>
                  <a:lnTo>
                    <a:pt x="487832" y="372440"/>
                  </a:lnTo>
                  <a:lnTo>
                    <a:pt x="305942" y="186080"/>
                  </a:lnTo>
                  <a:lnTo>
                    <a:pt x="487832" y="0"/>
                  </a:lnTo>
                  <a:close/>
                </a:path>
                <a:path w="670560" h="455294">
                  <a:moveTo>
                    <a:pt x="305942" y="0"/>
                  </a:moveTo>
                  <a:lnTo>
                    <a:pt x="305942" y="0"/>
                  </a:lnTo>
                </a:path>
                <a:path w="670560" h="455294">
                  <a:moveTo>
                    <a:pt x="670280" y="372440"/>
                  </a:moveTo>
                  <a:lnTo>
                    <a:pt x="670280" y="372440"/>
                  </a:lnTo>
                </a:path>
                <a:path w="670560" h="455294">
                  <a:moveTo>
                    <a:pt x="305942" y="186080"/>
                  </a:moveTo>
                  <a:lnTo>
                    <a:pt x="0" y="186080"/>
                  </a:lnTo>
                  <a:lnTo>
                    <a:pt x="0" y="45486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2419" y="1533283"/>
              <a:ext cx="36830" cy="55880"/>
            </a:xfrm>
            <a:custGeom>
              <a:avLst/>
              <a:gdLst/>
              <a:ahLst/>
              <a:cxnLst/>
              <a:rect l="l" t="t" r="r" b="b"/>
              <a:pathLst>
                <a:path w="36830" h="55880">
                  <a:moveTo>
                    <a:pt x="0" y="0"/>
                  </a:moveTo>
                  <a:lnTo>
                    <a:pt x="13969" y="55600"/>
                  </a:lnTo>
                  <a:lnTo>
                    <a:pt x="36321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0302" y="1272044"/>
              <a:ext cx="264795" cy="288925"/>
            </a:xfrm>
            <a:custGeom>
              <a:avLst/>
              <a:gdLst/>
              <a:ahLst/>
              <a:cxnLst/>
              <a:rect l="l" t="t" r="r" b="b"/>
              <a:pathLst>
                <a:path w="264794" h="288925">
                  <a:moveTo>
                    <a:pt x="0" y="0"/>
                  </a:moveTo>
                  <a:lnTo>
                    <a:pt x="264591" y="0"/>
                  </a:lnTo>
                  <a:lnTo>
                    <a:pt x="264591" y="288899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16454" y="1552562"/>
              <a:ext cx="36195" cy="55880"/>
            </a:xfrm>
            <a:custGeom>
              <a:avLst/>
              <a:gdLst/>
              <a:ahLst/>
              <a:cxnLst/>
              <a:rect l="l" t="t" r="r" b="b"/>
              <a:pathLst>
                <a:path w="36194" h="55880">
                  <a:moveTo>
                    <a:pt x="36042" y="0"/>
                  </a:moveTo>
                  <a:lnTo>
                    <a:pt x="0" y="3073"/>
                  </a:lnTo>
                  <a:lnTo>
                    <a:pt x="22910" y="55879"/>
                  </a:lnTo>
                  <a:lnTo>
                    <a:pt x="36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3384" y="895972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4">
                  <a:moveTo>
                    <a:pt x="0" y="0"/>
                  </a:moveTo>
                  <a:lnTo>
                    <a:pt x="0" y="137744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65223" y="1031481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30" h="54609">
                  <a:moveTo>
                    <a:pt x="36321" y="0"/>
                  </a:moveTo>
                  <a:lnTo>
                    <a:pt x="0" y="0"/>
                  </a:lnTo>
                  <a:lnTo>
                    <a:pt x="18160" y="54482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4918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769" y="38186"/>
                  </a:lnTo>
                  <a:lnTo>
                    <a:pt x="34051" y="34051"/>
                  </a:lnTo>
                  <a:lnTo>
                    <a:pt x="38186" y="27769"/>
                  </a:lnTo>
                  <a:lnTo>
                    <a:pt x="39674" y="19837"/>
                  </a:lnTo>
                  <a:lnTo>
                    <a:pt x="38186" y="12022"/>
                  </a:lnTo>
                  <a:lnTo>
                    <a:pt x="34051" y="5727"/>
                  </a:lnTo>
                  <a:lnTo>
                    <a:pt x="27769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64918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769" y="1527"/>
                  </a:lnTo>
                  <a:lnTo>
                    <a:pt x="34051" y="5727"/>
                  </a:lnTo>
                  <a:lnTo>
                    <a:pt x="38186" y="12022"/>
                  </a:lnTo>
                  <a:lnTo>
                    <a:pt x="39674" y="19837"/>
                  </a:lnTo>
                  <a:lnTo>
                    <a:pt x="38186" y="27769"/>
                  </a:lnTo>
                  <a:lnTo>
                    <a:pt x="34051" y="34051"/>
                  </a:lnTo>
                  <a:lnTo>
                    <a:pt x="27769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954"/>
                  </a:moveTo>
                  <a:lnTo>
                    <a:pt x="39674" y="3995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28062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8062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99589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99589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954"/>
                  </a:moveTo>
                  <a:lnTo>
                    <a:pt x="39674" y="3995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62733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62733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64918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769" y="38146"/>
                  </a:lnTo>
                  <a:lnTo>
                    <a:pt x="34051" y="33947"/>
                  </a:lnTo>
                  <a:lnTo>
                    <a:pt x="38186" y="27651"/>
                  </a:lnTo>
                  <a:lnTo>
                    <a:pt x="39674" y="19837"/>
                  </a:lnTo>
                  <a:lnTo>
                    <a:pt x="38186" y="12022"/>
                  </a:lnTo>
                  <a:lnTo>
                    <a:pt x="34051" y="5727"/>
                  </a:lnTo>
                  <a:lnTo>
                    <a:pt x="27769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64918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769" y="1527"/>
                  </a:lnTo>
                  <a:lnTo>
                    <a:pt x="34051" y="5727"/>
                  </a:lnTo>
                  <a:lnTo>
                    <a:pt x="38186" y="12022"/>
                  </a:lnTo>
                  <a:lnTo>
                    <a:pt x="39674" y="19837"/>
                  </a:lnTo>
                  <a:lnTo>
                    <a:pt x="38186" y="27651"/>
                  </a:lnTo>
                  <a:lnTo>
                    <a:pt x="34051" y="33947"/>
                  </a:lnTo>
                  <a:lnTo>
                    <a:pt x="27769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8062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08" y="37906"/>
                  </a:lnTo>
                  <a:lnTo>
                    <a:pt x="33807" y="33772"/>
                  </a:lnTo>
                  <a:lnTo>
                    <a:pt x="37911" y="27490"/>
                  </a:lnTo>
                  <a:lnTo>
                    <a:pt x="39395" y="19557"/>
                  </a:lnTo>
                  <a:lnTo>
                    <a:pt x="37911" y="11787"/>
                  </a:lnTo>
                  <a:lnTo>
                    <a:pt x="33807" y="5587"/>
                  </a:lnTo>
                  <a:lnTo>
                    <a:pt x="27608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28062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4"/>
                  </a:lnTo>
                  <a:lnTo>
                    <a:pt x="33807" y="5587"/>
                  </a:lnTo>
                  <a:lnTo>
                    <a:pt x="37911" y="11787"/>
                  </a:lnTo>
                  <a:lnTo>
                    <a:pt x="39395" y="19557"/>
                  </a:lnTo>
                  <a:lnTo>
                    <a:pt x="37911" y="27490"/>
                  </a:lnTo>
                  <a:lnTo>
                    <a:pt x="33807" y="33772"/>
                  </a:lnTo>
                  <a:lnTo>
                    <a:pt x="27608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99589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99589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733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08" y="37906"/>
                  </a:lnTo>
                  <a:lnTo>
                    <a:pt x="33807" y="33772"/>
                  </a:lnTo>
                  <a:lnTo>
                    <a:pt x="37911" y="27490"/>
                  </a:lnTo>
                  <a:lnTo>
                    <a:pt x="39395" y="19557"/>
                  </a:lnTo>
                  <a:lnTo>
                    <a:pt x="37911" y="11787"/>
                  </a:lnTo>
                  <a:lnTo>
                    <a:pt x="33807" y="5587"/>
                  </a:lnTo>
                  <a:lnTo>
                    <a:pt x="27608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62733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4"/>
                  </a:lnTo>
                  <a:lnTo>
                    <a:pt x="33807" y="5587"/>
                  </a:lnTo>
                  <a:lnTo>
                    <a:pt x="37911" y="11787"/>
                  </a:lnTo>
                  <a:lnTo>
                    <a:pt x="39395" y="19557"/>
                  </a:lnTo>
                  <a:lnTo>
                    <a:pt x="37911" y="27490"/>
                  </a:lnTo>
                  <a:lnTo>
                    <a:pt x="33807" y="33772"/>
                  </a:lnTo>
                  <a:lnTo>
                    <a:pt x="27608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57729" y="1188783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28976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28976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1795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31795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482619" y="887336"/>
            <a:ext cx="979169" cy="717550"/>
            <a:chOff x="3482619" y="887336"/>
            <a:chExt cx="979169" cy="717550"/>
          </a:xfrm>
        </p:grpSpPr>
        <p:sp>
          <p:nvSpPr>
            <p:cNvPr id="35" name="object 35"/>
            <p:cNvSpPr/>
            <p:nvPr/>
          </p:nvSpPr>
          <p:spPr>
            <a:xfrm>
              <a:off x="3501059" y="1081773"/>
              <a:ext cx="678180" cy="455295"/>
            </a:xfrm>
            <a:custGeom>
              <a:avLst/>
              <a:gdLst/>
              <a:ahLst/>
              <a:cxnLst/>
              <a:rect l="l" t="t" r="r" b="b"/>
              <a:pathLst>
                <a:path w="678179" h="455294">
                  <a:moveTo>
                    <a:pt x="495934" y="0"/>
                  </a:moveTo>
                  <a:lnTo>
                    <a:pt x="678103" y="186359"/>
                  </a:lnTo>
                  <a:lnTo>
                    <a:pt x="495934" y="372440"/>
                  </a:lnTo>
                  <a:lnTo>
                    <a:pt x="313766" y="186359"/>
                  </a:lnTo>
                  <a:lnTo>
                    <a:pt x="495934" y="0"/>
                  </a:lnTo>
                  <a:close/>
                </a:path>
                <a:path w="678179" h="455294">
                  <a:moveTo>
                    <a:pt x="313766" y="0"/>
                  </a:moveTo>
                  <a:lnTo>
                    <a:pt x="313766" y="0"/>
                  </a:lnTo>
                </a:path>
                <a:path w="678179" h="455294">
                  <a:moveTo>
                    <a:pt x="678103" y="372440"/>
                  </a:moveTo>
                  <a:lnTo>
                    <a:pt x="678103" y="372440"/>
                  </a:lnTo>
                </a:path>
                <a:path w="678179" h="455294">
                  <a:moveTo>
                    <a:pt x="313766" y="186359"/>
                  </a:moveTo>
                  <a:lnTo>
                    <a:pt x="0" y="186359"/>
                  </a:lnTo>
                  <a:lnTo>
                    <a:pt x="0" y="45486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82619" y="1529092"/>
              <a:ext cx="36830" cy="55880"/>
            </a:xfrm>
            <a:custGeom>
              <a:avLst/>
              <a:gdLst/>
              <a:ahLst/>
              <a:cxnLst/>
              <a:rect l="l" t="t" r="r" b="b"/>
              <a:pathLst>
                <a:path w="36829" h="55880">
                  <a:moveTo>
                    <a:pt x="36321" y="0"/>
                  </a:moveTo>
                  <a:lnTo>
                    <a:pt x="0" y="2793"/>
                  </a:lnTo>
                  <a:lnTo>
                    <a:pt x="22351" y="55879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79163" y="1268133"/>
              <a:ext cx="264795" cy="288925"/>
            </a:xfrm>
            <a:custGeom>
              <a:avLst/>
              <a:gdLst/>
              <a:ahLst/>
              <a:cxnLst/>
              <a:rect l="l" t="t" r="r" b="b"/>
              <a:pathLst>
                <a:path w="264795" h="288925">
                  <a:moveTo>
                    <a:pt x="0" y="0"/>
                  </a:moveTo>
                  <a:lnTo>
                    <a:pt x="264312" y="0"/>
                  </a:lnTo>
                  <a:lnTo>
                    <a:pt x="264312" y="288620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25035" y="1548371"/>
              <a:ext cx="36830" cy="56515"/>
            </a:xfrm>
            <a:custGeom>
              <a:avLst/>
              <a:gdLst/>
              <a:ahLst/>
              <a:cxnLst/>
              <a:rect l="l" t="t" r="r" b="b"/>
              <a:pathLst>
                <a:path w="36829" h="56515">
                  <a:moveTo>
                    <a:pt x="36321" y="0"/>
                  </a:moveTo>
                  <a:lnTo>
                    <a:pt x="0" y="3352"/>
                  </a:lnTo>
                  <a:lnTo>
                    <a:pt x="23190" y="56159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92244" y="891781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30">
                  <a:moveTo>
                    <a:pt x="0" y="0"/>
                  </a:moveTo>
                  <a:lnTo>
                    <a:pt x="0" y="13802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74083" y="1027290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29" h="54609">
                  <a:moveTo>
                    <a:pt x="36321" y="0"/>
                  </a:moveTo>
                  <a:lnTo>
                    <a:pt x="0" y="0"/>
                  </a:lnTo>
                  <a:lnTo>
                    <a:pt x="18160" y="54482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7377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7377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3664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3664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0844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0844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7131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71315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7377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8"/>
                  </a:lnTo>
                  <a:lnTo>
                    <a:pt x="5727" y="5622"/>
                  </a:lnTo>
                  <a:lnTo>
                    <a:pt x="1527" y="11905"/>
                  </a:lnTo>
                  <a:lnTo>
                    <a:pt x="0" y="19837"/>
                  </a:lnTo>
                  <a:lnTo>
                    <a:pt x="1527" y="27608"/>
                  </a:lnTo>
                  <a:lnTo>
                    <a:pt x="5727" y="33807"/>
                  </a:lnTo>
                  <a:lnTo>
                    <a:pt x="12022" y="37911"/>
                  </a:lnTo>
                  <a:lnTo>
                    <a:pt x="19837" y="39395"/>
                  </a:lnTo>
                  <a:lnTo>
                    <a:pt x="27651" y="37911"/>
                  </a:lnTo>
                  <a:lnTo>
                    <a:pt x="33947" y="33807"/>
                  </a:lnTo>
                  <a:lnTo>
                    <a:pt x="38146" y="27608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7377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08"/>
                  </a:lnTo>
                  <a:lnTo>
                    <a:pt x="33947" y="33807"/>
                  </a:lnTo>
                  <a:lnTo>
                    <a:pt x="27651" y="37911"/>
                  </a:lnTo>
                  <a:lnTo>
                    <a:pt x="19837" y="39395"/>
                  </a:lnTo>
                  <a:lnTo>
                    <a:pt x="12022" y="37911"/>
                  </a:lnTo>
                  <a:lnTo>
                    <a:pt x="5727" y="33807"/>
                  </a:lnTo>
                  <a:lnTo>
                    <a:pt x="1527" y="27608"/>
                  </a:lnTo>
                  <a:lnTo>
                    <a:pt x="0" y="19837"/>
                  </a:lnTo>
                  <a:lnTo>
                    <a:pt x="1527" y="11905"/>
                  </a:lnTo>
                  <a:lnTo>
                    <a:pt x="5727" y="5622"/>
                  </a:lnTo>
                  <a:lnTo>
                    <a:pt x="12022" y="1488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3664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3664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0844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488"/>
                  </a:lnTo>
                  <a:lnTo>
                    <a:pt x="5622" y="5622"/>
                  </a:lnTo>
                  <a:lnTo>
                    <a:pt x="1488" y="11905"/>
                  </a:lnTo>
                  <a:lnTo>
                    <a:pt x="0" y="19837"/>
                  </a:lnTo>
                  <a:lnTo>
                    <a:pt x="1488" y="27608"/>
                  </a:lnTo>
                  <a:lnTo>
                    <a:pt x="5622" y="33807"/>
                  </a:lnTo>
                  <a:lnTo>
                    <a:pt x="11905" y="37911"/>
                  </a:lnTo>
                  <a:lnTo>
                    <a:pt x="19837" y="39395"/>
                  </a:lnTo>
                  <a:lnTo>
                    <a:pt x="27651" y="37911"/>
                  </a:lnTo>
                  <a:lnTo>
                    <a:pt x="33947" y="33807"/>
                  </a:lnTo>
                  <a:lnTo>
                    <a:pt x="38146" y="27608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0844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08"/>
                  </a:lnTo>
                  <a:lnTo>
                    <a:pt x="33947" y="33807"/>
                  </a:lnTo>
                  <a:lnTo>
                    <a:pt x="27651" y="37911"/>
                  </a:lnTo>
                  <a:lnTo>
                    <a:pt x="19837" y="39395"/>
                  </a:lnTo>
                  <a:lnTo>
                    <a:pt x="11905" y="37911"/>
                  </a:lnTo>
                  <a:lnTo>
                    <a:pt x="5622" y="33807"/>
                  </a:lnTo>
                  <a:lnTo>
                    <a:pt x="1488" y="27608"/>
                  </a:lnTo>
                  <a:lnTo>
                    <a:pt x="0" y="19837"/>
                  </a:lnTo>
                  <a:lnTo>
                    <a:pt x="1488" y="11905"/>
                  </a:lnTo>
                  <a:lnTo>
                    <a:pt x="5622" y="5622"/>
                  </a:lnTo>
                  <a:lnTo>
                    <a:pt x="11905" y="1488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7131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71315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438194" y="1652028"/>
            <a:ext cx="102870" cy="111760"/>
            <a:chOff x="3438194" y="1652028"/>
            <a:chExt cx="102870" cy="111760"/>
          </a:xfrm>
        </p:grpSpPr>
        <p:sp>
          <p:nvSpPr>
            <p:cNvPr id="58" name="object 58"/>
            <p:cNvSpPr/>
            <p:nvPr/>
          </p:nvSpPr>
          <p:spPr>
            <a:xfrm>
              <a:off x="3438194" y="165202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769"/>
                  </a:lnTo>
                  <a:lnTo>
                    <a:pt x="5622" y="34051"/>
                  </a:lnTo>
                  <a:lnTo>
                    <a:pt x="11905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38194" y="165202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1905" y="38186"/>
                  </a:lnTo>
                  <a:lnTo>
                    <a:pt x="5622" y="34051"/>
                  </a:lnTo>
                  <a:lnTo>
                    <a:pt x="1488" y="27769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01059" y="165454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01059" y="165454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438194" y="17210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38194" y="17210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01059" y="172355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01059" y="172355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388154" y="1675777"/>
            <a:ext cx="102870" cy="111760"/>
            <a:chOff x="4388154" y="1675777"/>
            <a:chExt cx="102870" cy="111760"/>
          </a:xfrm>
        </p:grpSpPr>
        <p:sp>
          <p:nvSpPr>
            <p:cNvPr id="67" name="object 67"/>
            <p:cNvSpPr/>
            <p:nvPr/>
          </p:nvSpPr>
          <p:spPr>
            <a:xfrm>
              <a:off x="4388154" y="167577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88154" y="167577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51019" y="167829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51019" y="167829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88154" y="174478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88154" y="174478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51019" y="174730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51019" y="174730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2249487" y="1925421"/>
            <a:ext cx="420370" cy="135255"/>
            <a:chOff x="2249487" y="1925421"/>
            <a:chExt cx="420370" cy="135255"/>
          </a:xfrm>
        </p:grpSpPr>
        <p:sp>
          <p:nvSpPr>
            <p:cNvPr id="76" name="object 76"/>
            <p:cNvSpPr/>
            <p:nvPr/>
          </p:nvSpPr>
          <p:spPr>
            <a:xfrm>
              <a:off x="2376474" y="2052129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47721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47721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50820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50820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49627" y="1925561"/>
              <a:ext cx="113030" cy="62865"/>
            </a:xfrm>
            <a:custGeom>
              <a:avLst/>
              <a:gdLst/>
              <a:ahLst/>
              <a:cxnLst/>
              <a:rect l="l" t="t" r="r" b="b"/>
              <a:pathLst>
                <a:path w="113030" h="62864">
                  <a:moveTo>
                    <a:pt x="0" y="0"/>
                  </a:moveTo>
                  <a:lnTo>
                    <a:pt x="112877" y="625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55519" y="1976970"/>
              <a:ext cx="37465" cy="27940"/>
            </a:xfrm>
            <a:custGeom>
              <a:avLst/>
              <a:gdLst/>
              <a:ahLst/>
              <a:cxnLst/>
              <a:rect l="l" t="t" r="r" b="b"/>
              <a:pathLst>
                <a:path w="37464" h="27939">
                  <a:moveTo>
                    <a:pt x="11455" y="0"/>
                  </a:moveTo>
                  <a:lnTo>
                    <a:pt x="0" y="20675"/>
                  </a:lnTo>
                  <a:lnTo>
                    <a:pt x="36880" y="27660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3350742" y="1893709"/>
            <a:ext cx="293370" cy="151130"/>
            <a:chOff x="3350742" y="1893709"/>
            <a:chExt cx="293370" cy="151130"/>
          </a:xfrm>
        </p:grpSpPr>
        <p:sp>
          <p:nvSpPr>
            <p:cNvPr id="84" name="object 84"/>
            <p:cNvSpPr/>
            <p:nvPr/>
          </p:nvSpPr>
          <p:spPr>
            <a:xfrm>
              <a:off x="3350742" y="2036482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7823"/>
                  </a:moveTo>
                  <a:lnTo>
                    <a:pt x="292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21989" y="1893709"/>
              <a:ext cx="40005" cy="142875"/>
            </a:xfrm>
            <a:custGeom>
              <a:avLst/>
              <a:gdLst/>
              <a:ahLst/>
              <a:cxnLst/>
              <a:rect l="l" t="t" r="r" b="b"/>
              <a:pathLst>
                <a:path w="40004" h="142875">
                  <a:moveTo>
                    <a:pt x="39395" y="0"/>
                  </a:moveTo>
                  <a:lnTo>
                    <a:pt x="0" y="0"/>
                  </a:lnTo>
                  <a:lnTo>
                    <a:pt x="0" y="142773"/>
                  </a:lnTo>
                  <a:lnTo>
                    <a:pt x="19837" y="142773"/>
                  </a:lnTo>
                  <a:lnTo>
                    <a:pt x="39395" y="142773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21989" y="1893709"/>
              <a:ext cx="40005" cy="142875"/>
            </a:xfrm>
            <a:custGeom>
              <a:avLst/>
              <a:gdLst/>
              <a:ahLst/>
              <a:cxnLst/>
              <a:rect l="l" t="t" r="r" b="b"/>
              <a:pathLst>
                <a:path w="40004" h="142875">
                  <a:moveTo>
                    <a:pt x="19837" y="142773"/>
                  </a:moveTo>
                  <a:lnTo>
                    <a:pt x="0" y="142773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142773"/>
                  </a:lnTo>
                  <a:lnTo>
                    <a:pt x="19837" y="142773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24808" y="1988705"/>
              <a:ext cx="40005" cy="48260"/>
            </a:xfrm>
            <a:custGeom>
              <a:avLst/>
              <a:gdLst/>
              <a:ahLst/>
              <a:cxnLst/>
              <a:rect l="l" t="t" r="r" b="b"/>
              <a:pathLst>
                <a:path w="40004" h="48260">
                  <a:moveTo>
                    <a:pt x="39674" y="0"/>
                  </a:moveTo>
                  <a:lnTo>
                    <a:pt x="0" y="0"/>
                  </a:lnTo>
                  <a:lnTo>
                    <a:pt x="0" y="47777"/>
                  </a:lnTo>
                  <a:lnTo>
                    <a:pt x="19837" y="47777"/>
                  </a:lnTo>
                  <a:lnTo>
                    <a:pt x="39674" y="47777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24808" y="1988705"/>
              <a:ext cx="40005" cy="48260"/>
            </a:xfrm>
            <a:custGeom>
              <a:avLst/>
              <a:gdLst/>
              <a:ahLst/>
              <a:cxnLst/>
              <a:rect l="l" t="t" r="r" b="b"/>
              <a:pathLst>
                <a:path w="40004" h="48260">
                  <a:moveTo>
                    <a:pt x="19837" y="47777"/>
                  </a:moveTo>
                  <a:lnTo>
                    <a:pt x="0" y="47777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47777"/>
                  </a:lnTo>
                  <a:lnTo>
                    <a:pt x="19837" y="47777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4269409" y="1893709"/>
            <a:ext cx="293370" cy="142875"/>
            <a:chOff x="4269409" y="1893709"/>
            <a:chExt cx="293370" cy="142875"/>
          </a:xfrm>
        </p:grpSpPr>
        <p:sp>
          <p:nvSpPr>
            <p:cNvPr id="90" name="object 90"/>
            <p:cNvSpPr/>
            <p:nvPr/>
          </p:nvSpPr>
          <p:spPr>
            <a:xfrm>
              <a:off x="4269409" y="2028380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40656" y="1980882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4" h="47625">
                  <a:moveTo>
                    <a:pt x="39674" y="0"/>
                  </a:moveTo>
                  <a:lnTo>
                    <a:pt x="0" y="0"/>
                  </a:lnTo>
                  <a:lnTo>
                    <a:pt x="0" y="47497"/>
                  </a:lnTo>
                  <a:lnTo>
                    <a:pt x="19837" y="47497"/>
                  </a:lnTo>
                  <a:lnTo>
                    <a:pt x="39674" y="47497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40656" y="1980882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4" h="47625">
                  <a:moveTo>
                    <a:pt x="19837" y="47497"/>
                  </a:moveTo>
                  <a:lnTo>
                    <a:pt x="0" y="47497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47497"/>
                  </a:lnTo>
                  <a:lnTo>
                    <a:pt x="19837" y="47497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443476" y="1893709"/>
              <a:ext cx="40005" cy="135255"/>
            </a:xfrm>
            <a:custGeom>
              <a:avLst/>
              <a:gdLst/>
              <a:ahLst/>
              <a:cxnLst/>
              <a:rect l="l" t="t" r="r" b="b"/>
              <a:pathLst>
                <a:path w="40004" h="135255">
                  <a:moveTo>
                    <a:pt x="39674" y="0"/>
                  </a:moveTo>
                  <a:lnTo>
                    <a:pt x="0" y="0"/>
                  </a:lnTo>
                  <a:lnTo>
                    <a:pt x="0" y="134670"/>
                  </a:lnTo>
                  <a:lnTo>
                    <a:pt x="19837" y="134670"/>
                  </a:lnTo>
                  <a:lnTo>
                    <a:pt x="39674" y="134670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443476" y="1893709"/>
              <a:ext cx="40005" cy="135255"/>
            </a:xfrm>
            <a:custGeom>
              <a:avLst/>
              <a:gdLst/>
              <a:ahLst/>
              <a:cxnLst/>
              <a:rect l="l" t="t" r="r" b="b"/>
              <a:pathLst>
                <a:path w="40004" h="135255">
                  <a:moveTo>
                    <a:pt x="19837" y="134670"/>
                  </a:moveTo>
                  <a:lnTo>
                    <a:pt x="0" y="134670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134670"/>
                  </a:lnTo>
                  <a:lnTo>
                    <a:pt x="19837" y="13467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892706" y="1855863"/>
            <a:ext cx="35179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indent="13970" algn="ctr">
              <a:lnSpc>
                <a:spcPct val="92400"/>
              </a:lnSpc>
              <a:spcBef>
                <a:spcPts val="130"/>
              </a:spcBef>
            </a:pPr>
            <a:r>
              <a:rPr sz="400" spc="-10" dirty="0">
                <a:latin typeface="Arial MT"/>
                <a:cs typeface="Arial MT"/>
              </a:rPr>
              <a:t>Unifor</a:t>
            </a:r>
            <a:r>
              <a:rPr sz="400" spc="-5" dirty="0">
                <a:latin typeface="Arial MT"/>
                <a:cs typeface="Arial MT"/>
              </a:rPr>
              <a:t>m </a:t>
            </a:r>
            <a:r>
              <a:rPr sz="400" spc="-10" dirty="0">
                <a:latin typeface="Arial MT"/>
                <a:cs typeface="Arial MT"/>
              </a:rPr>
              <a:t>Label  Distributions </a:t>
            </a:r>
            <a:r>
              <a:rPr sz="400" spc="-5" dirty="0">
                <a:latin typeface="Arial MT"/>
                <a:cs typeface="Arial MT"/>
              </a:rPr>
              <a:t> (</a:t>
            </a:r>
            <a:r>
              <a:rPr sz="400" spc="-10" dirty="0">
                <a:latin typeface="Arial MT"/>
                <a:cs typeface="Arial MT"/>
              </a:rPr>
              <a:t>Hig</a:t>
            </a:r>
            <a:r>
              <a:rPr sz="400" spc="-5" dirty="0">
                <a:latin typeface="Arial MT"/>
                <a:cs typeface="Arial MT"/>
              </a:rPr>
              <a:t>h </a:t>
            </a:r>
            <a:r>
              <a:rPr sz="400" spc="-10" dirty="0">
                <a:latin typeface="Arial MT"/>
                <a:cs typeface="Arial MT"/>
              </a:rPr>
              <a:t>entrop</a:t>
            </a:r>
            <a:r>
              <a:rPr sz="400" spc="-5" dirty="0">
                <a:latin typeface="Arial MT"/>
                <a:cs typeface="Arial MT"/>
              </a:rPr>
              <a:t>y)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711223" y="1925421"/>
            <a:ext cx="174625" cy="72390"/>
            <a:chOff x="1711223" y="1925421"/>
            <a:chExt cx="174625" cy="72390"/>
          </a:xfrm>
        </p:grpSpPr>
        <p:sp>
          <p:nvSpPr>
            <p:cNvPr id="97" name="object 97"/>
            <p:cNvSpPr/>
            <p:nvPr/>
          </p:nvSpPr>
          <p:spPr>
            <a:xfrm>
              <a:off x="1742795" y="1925561"/>
              <a:ext cx="142875" cy="59055"/>
            </a:xfrm>
            <a:custGeom>
              <a:avLst/>
              <a:gdLst/>
              <a:ahLst/>
              <a:cxnLst/>
              <a:rect l="l" t="t" r="r" b="b"/>
              <a:pathLst>
                <a:path w="142875" h="59055">
                  <a:moveTo>
                    <a:pt x="142773" y="0"/>
                  </a:moveTo>
                  <a:lnTo>
                    <a:pt x="0" y="589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11223" y="1972779"/>
              <a:ext cx="37465" cy="25400"/>
            </a:xfrm>
            <a:custGeom>
              <a:avLst/>
              <a:gdLst/>
              <a:ahLst/>
              <a:cxnLst/>
              <a:rect l="l" t="t" r="r" b="b"/>
              <a:pathLst>
                <a:path w="37464" h="25400">
                  <a:moveTo>
                    <a:pt x="28498" y="0"/>
                  </a:moveTo>
                  <a:lnTo>
                    <a:pt x="0" y="24866"/>
                  </a:lnTo>
                  <a:lnTo>
                    <a:pt x="37439" y="22072"/>
                  </a:lnTo>
                  <a:lnTo>
                    <a:pt x="284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3759936" y="1807248"/>
            <a:ext cx="43815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8580" marR="5080" indent="-56515">
              <a:lnSpc>
                <a:spcPct val="92400"/>
              </a:lnSpc>
              <a:spcBef>
                <a:spcPts val="130"/>
              </a:spcBef>
            </a:pPr>
            <a:r>
              <a:rPr sz="400" spc="-10" dirty="0">
                <a:latin typeface="Arial MT"/>
                <a:cs typeface="Arial MT"/>
              </a:rPr>
              <a:t>Non-unifo</a:t>
            </a:r>
            <a:r>
              <a:rPr sz="400" spc="-5" dirty="0">
                <a:latin typeface="Arial MT"/>
                <a:cs typeface="Arial MT"/>
              </a:rPr>
              <a:t>rm </a:t>
            </a:r>
            <a:r>
              <a:rPr sz="400" spc="-10" dirty="0">
                <a:latin typeface="Arial MT"/>
                <a:cs typeface="Arial MT"/>
              </a:rPr>
              <a:t>Labe</a:t>
            </a:r>
            <a:r>
              <a:rPr sz="400" spc="-5" dirty="0">
                <a:latin typeface="Arial MT"/>
                <a:cs typeface="Arial MT"/>
              </a:rPr>
              <a:t>l  </a:t>
            </a:r>
            <a:r>
              <a:rPr sz="400" spc="-10" dirty="0">
                <a:latin typeface="Arial MT"/>
                <a:cs typeface="Arial MT"/>
              </a:rPr>
              <a:t>Distributions </a:t>
            </a:r>
            <a:r>
              <a:rPr sz="400" spc="-5" dirty="0">
                <a:latin typeface="Arial MT"/>
                <a:cs typeface="Arial MT"/>
              </a:rPr>
              <a:t> (Low</a:t>
            </a:r>
            <a:r>
              <a:rPr sz="400" spc="-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entropy)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158348" y="1884349"/>
            <a:ext cx="142875" cy="80010"/>
            <a:chOff x="4158348" y="1884349"/>
            <a:chExt cx="142875" cy="80010"/>
          </a:xfrm>
        </p:grpSpPr>
        <p:sp>
          <p:nvSpPr>
            <p:cNvPr id="101" name="object 101"/>
            <p:cNvSpPr/>
            <p:nvPr/>
          </p:nvSpPr>
          <p:spPr>
            <a:xfrm>
              <a:off x="4158487" y="1884489"/>
              <a:ext cx="113030" cy="62865"/>
            </a:xfrm>
            <a:custGeom>
              <a:avLst/>
              <a:gdLst/>
              <a:ahLst/>
              <a:cxnLst/>
              <a:rect l="l" t="t" r="r" b="b"/>
              <a:pathLst>
                <a:path w="113029" h="62864">
                  <a:moveTo>
                    <a:pt x="0" y="0"/>
                  </a:moveTo>
                  <a:lnTo>
                    <a:pt x="112598" y="628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64101" y="1936178"/>
              <a:ext cx="37465" cy="27940"/>
            </a:xfrm>
            <a:custGeom>
              <a:avLst/>
              <a:gdLst/>
              <a:ahLst/>
              <a:cxnLst/>
              <a:rect l="l" t="t" r="r" b="b"/>
              <a:pathLst>
                <a:path w="37464" h="27939">
                  <a:moveTo>
                    <a:pt x="11455" y="0"/>
                  </a:moveTo>
                  <a:lnTo>
                    <a:pt x="0" y="20675"/>
                  </a:lnTo>
                  <a:lnTo>
                    <a:pt x="36880" y="27660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3619804" y="1884349"/>
            <a:ext cx="174625" cy="72390"/>
            <a:chOff x="3619804" y="1884349"/>
            <a:chExt cx="174625" cy="72390"/>
          </a:xfrm>
        </p:grpSpPr>
        <p:sp>
          <p:nvSpPr>
            <p:cNvPr id="104" name="object 104"/>
            <p:cNvSpPr/>
            <p:nvPr/>
          </p:nvSpPr>
          <p:spPr>
            <a:xfrm>
              <a:off x="3651376" y="1884489"/>
              <a:ext cx="142875" cy="59690"/>
            </a:xfrm>
            <a:custGeom>
              <a:avLst/>
              <a:gdLst/>
              <a:ahLst/>
              <a:cxnLst/>
              <a:rect l="l" t="t" r="r" b="b"/>
              <a:pathLst>
                <a:path w="142875" h="59689">
                  <a:moveTo>
                    <a:pt x="142773" y="0"/>
                  </a:moveTo>
                  <a:lnTo>
                    <a:pt x="0" y="592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19804" y="1931987"/>
              <a:ext cx="37465" cy="24765"/>
            </a:xfrm>
            <a:custGeom>
              <a:avLst/>
              <a:gdLst/>
              <a:ahLst/>
              <a:cxnLst/>
              <a:rect l="l" t="t" r="r" b="b"/>
              <a:pathLst>
                <a:path w="37464" h="24764">
                  <a:moveTo>
                    <a:pt x="28498" y="0"/>
                  </a:moveTo>
                  <a:lnTo>
                    <a:pt x="0" y="24587"/>
                  </a:lnTo>
                  <a:lnTo>
                    <a:pt x="37439" y="22072"/>
                  </a:lnTo>
                  <a:lnTo>
                    <a:pt x="284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753789" y="1483423"/>
            <a:ext cx="429895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latin typeface="Arial MT"/>
                <a:cs typeface="Arial MT"/>
              </a:rPr>
              <a:t>A</a:t>
            </a:r>
            <a:r>
              <a:rPr sz="600" spc="-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goo</a:t>
            </a:r>
            <a:r>
              <a:rPr sz="600" spc="5" dirty="0">
                <a:latin typeface="Arial MT"/>
                <a:cs typeface="Arial MT"/>
              </a:rPr>
              <a:t>d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5" dirty="0">
                <a:latin typeface="Arial MT"/>
                <a:cs typeface="Arial MT"/>
              </a:rPr>
              <a:t>s</a:t>
            </a:r>
            <a:r>
              <a:rPr sz="600" dirty="0">
                <a:latin typeface="Arial MT"/>
                <a:cs typeface="Arial MT"/>
              </a:rPr>
              <a:t>pl</a:t>
            </a:r>
            <a:r>
              <a:rPr sz="600" spc="-5" dirty="0">
                <a:latin typeface="Arial MT"/>
                <a:cs typeface="Arial MT"/>
              </a:rPr>
              <a:t>i</a:t>
            </a:r>
            <a:r>
              <a:rPr sz="600" dirty="0">
                <a:latin typeface="Arial MT"/>
                <a:cs typeface="Arial MT"/>
              </a:rPr>
              <a:t>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844929" y="1523098"/>
            <a:ext cx="513080" cy="2070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5100" marR="5080" indent="-153035">
              <a:lnSpc>
                <a:spcPts val="690"/>
              </a:lnSpc>
              <a:spcBef>
                <a:spcPts val="160"/>
              </a:spcBef>
            </a:pPr>
            <a:r>
              <a:rPr sz="600" spc="10" dirty="0">
                <a:latin typeface="Arial MT"/>
                <a:cs typeface="Arial MT"/>
              </a:rPr>
              <a:t>A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not-</a:t>
            </a:r>
            <a:r>
              <a:rPr sz="600" spc="5" dirty="0">
                <a:latin typeface="Arial MT"/>
                <a:cs typeface="Arial MT"/>
              </a:rPr>
              <a:t>s</a:t>
            </a:r>
            <a:r>
              <a:rPr sz="600" dirty="0">
                <a:latin typeface="Arial MT"/>
                <a:cs typeface="Arial MT"/>
              </a:rPr>
              <a:t>o-good  split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84322" y="1436484"/>
            <a:ext cx="13716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i="1" spc="15" dirty="0">
                <a:latin typeface="Arial"/>
                <a:cs typeface="Arial"/>
              </a:rPr>
              <a:t>vs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487396" y="1656219"/>
            <a:ext cx="102870" cy="111125"/>
            <a:chOff x="2487396" y="1656219"/>
            <a:chExt cx="102870" cy="111125"/>
          </a:xfrm>
        </p:grpSpPr>
        <p:sp>
          <p:nvSpPr>
            <p:cNvPr id="110" name="object 110"/>
            <p:cNvSpPr/>
            <p:nvPr/>
          </p:nvSpPr>
          <p:spPr>
            <a:xfrm>
              <a:off x="2487396" y="165621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87396" y="165621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550261" y="165845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50261" y="165845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87396" y="1725231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87396" y="1725231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50261" y="1727466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50261" y="1727466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1529333" y="1640293"/>
            <a:ext cx="102870" cy="111125"/>
            <a:chOff x="1529333" y="1640293"/>
            <a:chExt cx="102870" cy="111125"/>
          </a:xfrm>
        </p:grpSpPr>
        <p:sp>
          <p:nvSpPr>
            <p:cNvPr id="119" name="object 119"/>
            <p:cNvSpPr/>
            <p:nvPr/>
          </p:nvSpPr>
          <p:spPr>
            <a:xfrm>
              <a:off x="1529333" y="164029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29333" y="164029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92478" y="164280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8"/>
                  </a:lnTo>
                  <a:lnTo>
                    <a:pt x="5622" y="5622"/>
                  </a:lnTo>
                  <a:lnTo>
                    <a:pt x="1488" y="11905"/>
                  </a:lnTo>
                  <a:lnTo>
                    <a:pt x="0" y="19837"/>
                  </a:lnTo>
                  <a:lnTo>
                    <a:pt x="1488" y="27608"/>
                  </a:lnTo>
                  <a:lnTo>
                    <a:pt x="5622" y="33807"/>
                  </a:lnTo>
                  <a:lnTo>
                    <a:pt x="11905" y="37911"/>
                  </a:lnTo>
                  <a:lnTo>
                    <a:pt x="19837" y="39395"/>
                  </a:lnTo>
                  <a:lnTo>
                    <a:pt x="27608" y="37911"/>
                  </a:lnTo>
                  <a:lnTo>
                    <a:pt x="33807" y="33807"/>
                  </a:lnTo>
                  <a:lnTo>
                    <a:pt x="37911" y="27608"/>
                  </a:lnTo>
                  <a:lnTo>
                    <a:pt x="39395" y="19837"/>
                  </a:lnTo>
                  <a:lnTo>
                    <a:pt x="37911" y="11905"/>
                  </a:lnTo>
                  <a:lnTo>
                    <a:pt x="33807" y="5622"/>
                  </a:lnTo>
                  <a:lnTo>
                    <a:pt x="27608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92478" y="164280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8"/>
                  </a:lnTo>
                  <a:lnTo>
                    <a:pt x="33807" y="5622"/>
                  </a:lnTo>
                  <a:lnTo>
                    <a:pt x="37911" y="11905"/>
                  </a:lnTo>
                  <a:lnTo>
                    <a:pt x="39395" y="19837"/>
                  </a:lnTo>
                  <a:lnTo>
                    <a:pt x="37911" y="27608"/>
                  </a:lnTo>
                  <a:lnTo>
                    <a:pt x="33807" y="33807"/>
                  </a:lnTo>
                  <a:lnTo>
                    <a:pt x="27608" y="37911"/>
                  </a:lnTo>
                  <a:lnTo>
                    <a:pt x="19837" y="39395"/>
                  </a:lnTo>
                  <a:lnTo>
                    <a:pt x="11905" y="37911"/>
                  </a:lnTo>
                  <a:lnTo>
                    <a:pt x="5622" y="33807"/>
                  </a:lnTo>
                  <a:lnTo>
                    <a:pt x="1488" y="27608"/>
                  </a:lnTo>
                  <a:lnTo>
                    <a:pt x="0" y="19837"/>
                  </a:lnTo>
                  <a:lnTo>
                    <a:pt x="1488" y="11905"/>
                  </a:lnTo>
                  <a:lnTo>
                    <a:pt x="5622" y="5622"/>
                  </a:lnTo>
                  <a:lnTo>
                    <a:pt x="11905" y="1488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529333" y="17093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488"/>
                  </a:lnTo>
                  <a:lnTo>
                    <a:pt x="5727" y="5622"/>
                  </a:lnTo>
                  <a:lnTo>
                    <a:pt x="1527" y="11905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29333" y="17093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1905"/>
                  </a:lnTo>
                  <a:lnTo>
                    <a:pt x="5727" y="5622"/>
                  </a:lnTo>
                  <a:lnTo>
                    <a:pt x="12022" y="1488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92478" y="17115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92478" y="17115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1449705" y="1980882"/>
            <a:ext cx="293370" cy="103505"/>
            <a:chOff x="1449705" y="1980882"/>
            <a:chExt cx="293370" cy="103505"/>
          </a:xfrm>
        </p:grpSpPr>
        <p:sp>
          <p:nvSpPr>
            <p:cNvPr id="128" name="object 128"/>
            <p:cNvSpPr/>
            <p:nvPr/>
          </p:nvSpPr>
          <p:spPr>
            <a:xfrm>
              <a:off x="1449705" y="2075878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21231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521231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24050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24050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4182236" y="1085964"/>
            <a:ext cx="293370" cy="102870"/>
            <a:chOff x="4182236" y="1085964"/>
            <a:chExt cx="293370" cy="102870"/>
          </a:xfrm>
        </p:grpSpPr>
        <p:sp>
          <p:nvSpPr>
            <p:cNvPr id="134" name="object 134"/>
            <p:cNvSpPr/>
            <p:nvPr/>
          </p:nvSpPr>
          <p:spPr>
            <a:xfrm>
              <a:off x="4182236" y="1180960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7823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53483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253483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356582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356582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9" name="object 1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210447"/>
            <a:ext cx="59601" cy="59601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2414346"/>
            <a:ext cx="48018" cy="48018"/>
          </a:xfrm>
          <a:prstGeom prst="rect">
            <a:avLst/>
          </a:prstGeom>
        </p:spPr>
      </p:pic>
      <p:sp>
        <p:nvSpPr>
          <p:cNvPr id="141" name="object 141"/>
          <p:cNvSpPr txBox="1"/>
          <p:nvPr/>
        </p:nvSpPr>
        <p:spPr>
          <a:xfrm>
            <a:off x="366877" y="2074309"/>
            <a:ext cx="4356735" cy="42608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000" spc="-3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problems,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entropy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distribution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measure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purity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415"/>
              </a:spcBef>
            </a:pPr>
            <a:r>
              <a:rPr sz="900" spc="-15" dirty="0">
                <a:latin typeface="Tahoma"/>
                <a:cs typeface="Tahoma"/>
              </a:rPr>
              <a:t>Low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entropy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75" dirty="0">
                <a:latin typeface="Lucida Sans Unicode"/>
                <a:cs typeface="Lucida Sans Unicode"/>
              </a:rPr>
              <a:t>⇒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Tahoma"/>
                <a:cs typeface="Tahoma"/>
              </a:rPr>
              <a:t>high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purity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(less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uniform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label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distribution)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43" name="object 143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47" name="object 147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15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1419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04064C"/>
                </a:solidFill>
                <a:latin typeface="Tahoma"/>
                <a:cs typeface="Tahoma"/>
              </a:rPr>
              <a:t>Internal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078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7089"/>
            <a:ext cx="5278120" cy="4572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40" dirty="0">
                <a:latin typeface="Tahoma"/>
                <a:cs typeface="Tahoma"/>
              </a:rPr>
              <a:t>How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at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each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internal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node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goal: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received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node)?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000" spc="-5" dirty="0">
                <a:latin typeface="Tahoma"/>
                <a:cs typeface="Tahoma"/>
              </a:rPr>
              <a:t>No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matter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how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we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split,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goal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should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 </a:t>
            </a:r>
            <a:r>
              <a:rPr sz="1000" spc="-55" dirty="0">
                <a:latin typeface="Tahoma"/>
                <a:cs typeface="Tahoma"/>
              </a:rPr>
              <a:t>have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splits</a:t>
            </a:r>
            <a:r>
              <a:rPr sz="1000" spc="-10" dirty="0">
                <a:latin typeface="Tahoma"/>
                <a:cs typeface="Tahoma"/>
              </a:rPr>
              <a:t> that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result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groups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“pure”</a:t>
            </a:r>
            <a:r>
              <a:rPr sz="1000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possible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43800"/>
            <a:ext cx="59601" cy="596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82419" y="891527"/>
            <a:ext cx="970280" cy="716915"/>
            <a:chOff x="1582419" y="891527"/>
            <a:chExt cx="970280" cy="716915"/>
          </a:xfrm>
        </p:grpSpPr>
        <p:sp>
          <p:nvSpPr>
            <p:cNvPr id="7" name="object 7"/>
            <p:cNvSpPr/>
            <p:nvPr/>
          </p:nvSpPr>
          <p:spPr>
            <a:xfrm>
              <a:off x="1600301" y="1085964"/>
              <a:ext cx="670560" cy="455295"/>
            </a:xfrm>
            <a:custGeom>
              <a:avLst/>
              <a:gdLst/>
              <a:ahLst/>
              <a:cxnLst/>
              <a:rect l="l" t="t" r="r" b="b"/>
              <a:pathLst>
                <a:path w="670560" h="455294">
                  <a:moveTo>
                    <a:pt x="487832" y="0"/>
                  </a:moveTo>
                  <a:lnTo>
                    <a:pt x="670280" y="186080"/>
                  </a:lnTo>
                  <a:lnTo>
                    <a:pt x="487832" y="372440"/>
                  </a:lnTo>
                  <a:lnTo>
                    <a:pt x="305942" y="186080"/>
                  </a:lnTo>
                  <a:lnTo>
                    <a:pt x="487832" y="0"/>
                  </a:lnTo>
                  <a:close/>
                </a:path>
                <a:path w="670560" h="455294">
                  <a:moveTo>
                    <a:pt x="305942" y="0"/>
                  </a:moveTo>
                  <a:lnTo>
                    <a:pt x="305942" y="0"/>
                  </a:lnTo>
                </a:path>
                <a:path w="670560" h="455294">
                  <a:moveTo>
                    <a:pt x="670280" y="372440"/>
                  </a:moveTo>
                  <a:lnTo>
                    <a:pt x="670280" y="372440"/>
                  </a:lnTo>
                </a:path>
                <a:path w="670560" h="455294">
                  <a:moveTo>
                    <a:pt x="305942" y="186080"/>
                  </a:moveTo>
                  <a:lnTo>
                    <a:pt x="0" y="186080"/>
                  </a:lnTo>
                  <a:lnTo>
                    <a:pt x="0" y="45486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2419" y="1533283"/>
              <a:ext cx="36830" cy="55880"/>
            </a:xfrm>
            <a:custGeom>
              <a:avLst/>
              <a:gdLst/>
              <a:ahLst/>
              <a:cxnLst/>
              <a:rect l="l" t="t" r="r" b="b"/>
              <a:pathLst>
                <a:path w="36830" h="55880">
                  <a:moveTo>
                    <a:pt x="0" y="0"/>
                  </a:moveTo>
                  <a:lnTo>
                    <a:pt x="13969" y="55600"/>
                  </a:lnTo>
                  <a:lnTo>
                    <a:pt x="36321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0302" y="1272044"/>
              <a:ext cx="264795" cy="288925"/>
            </a:xfrm>
            <a:custGeom>
              <a:avLst/>
              <a:gdLst/>
              <a:ahLst/>
              <a:cxnLst/>
              <a:rect l="l" t="t" r="r" b="b"/>
              <a:pathLst>
                <a:path w="264794" h="288925">
                  <a:moveTo>
                    <a:pt x="0" y="0"/>
                  </a:moveTo>
                  <a:lnTo>
                    <a:pt x="264591" y="0"/>
                  </a:lnTo>
                  <a:lnTo>
                    <a:pt x="264591" y="288899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16454" y="1552562"/>
              <a:ext cx="36195" cy="55880"/>
            </a:xfrm>
            <a:custGeom>
              <a:avLst/>
              <a:gdLst/>
              <a:ahLst/>
              <a:cxnLst/>
              <a:rect l="l" t="t" r="r" b="b"/>
              <a:pathLst>
                <a:path w="36194" h="55880">
                  <a:moveTo>
                    <a:pt x="36042" y="0"/>
                  </a:moveTo>
                  <a:lnTo>
                    <a:pt x="0" y="3073"/>
                  </a:lnTo>
                  <a:lnTo>
                    <a:pt x="22910" y="55879"/>
                  </a:lnTo>
                  <a:lnTo>
                    <a:pt x="36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3384" y="895972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4">
                  <a:moveTo>
                    <a:pt x="0" y="0"/>
                  </a:moveTo>
                  <a:lnTo>
                    <a:pt x="0" y="137744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65223" y="1031481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30" h="54609">
                  <a:moveTo>
                    <a:pt x="36321" y="0"/>
                  </a:moveTo>
                  <a:lnTo>
                    <a:pt x="0" y="0"/>
                  </a:lnTo>
                  <a:lnTo>
                    <a:pt x="18160" y="54482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4918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769" y="38186"/>
                  </a:lnTo>
                  <a:lnTo>
                    <a:pt x="34051" y="34051"/>
                  </a:lnTo>
                  <a:lnTo>
                    <a:pt x="38186" y="27769"/>
                  </a:lnTo>
                  <a:lnTo>
                    <a:pt x="39674" y="19837"/>
                  </a:lnTo>
                  <a:lnTo>
                    <a:pt x="38186" y="12022"/>
                  </a:lnTo>
                  <a:lnTo>
                    <a:pt x="34051" y="5727"/>
                  </a:lnTo>
                  <a:lnTo>
                    <a:pt x="27769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64918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769" y="1527"/>
                  </a:lnTo>
                  <a:lnTo>
                    <a:pt x="34051" y="5727"/>
                  </a:lnTo>
                  <a:lnTo>
                    <a:pt x="38186" y="12022"/>
                  </a:lnTo>
                  <a:lnTo>
                    <a:pt x="39674" y="19837"/>
                  </a:lnTo>
                  <a:lnTo>
                    <a:pt x="38186" y="27769"/>
                  </a:lnTo>
                  <a:lnTo>
                    <a:pt x="34051" y="34051"/>
                  </a:lnTo>
                  <a:lnTo>
                    <a:pt x="27769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954"/>
                  </a:moveTo>
                  <a:lnTo>
                    <a:pt x="39674" y="3995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28062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8062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99589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99589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954"/>
                  </a:moveTo>
                  <a:lnTo>
                    <a:pt x="39674" y="3995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62733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62733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64918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769" y="38146"/>
                  </a:lnTo>
                  <a:lnTo>
                    <a:pt x="34051" y="33947"/>
                  </a:lnTo>
                  <a:lnTo>
                    <a:pt x="38186" y="27651"/>
                  </a:lnTo>
                  <a:lnTo>
                    <a:pt x="39674" y="19837"/>
                  </a:lnTo>
                  <a:lnTo>
                    <a:pt x="38186" y="12022"/>
                  </a:lnTo>
                  <a:lnTo>
                    <a:pt x="34051" y="5727"/>
                  </a:lnTo>
                  <a:lnTo>
                    <a:pt x="27769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64918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769" y="1527"/>
                  </a:lnTo>
                  <a:lnTo>
                    <a:pt x="34051" y="5727"/>
                  </a:lnTo>
                  <a:lnTo>
                    <a:pt x="38186" y="12022"/>
                  </a:lnTo>
                  <a:lnTo>
                    <a:pt x="39674" y="19837"/>
                  </a:lnTo>
                  <a:lnTo>
                    <a:pt x="38186" y="27651"/>
                  </a:lnTo>
                  <a:lnTo>
                    <a:pt x="34051" y="33947"/>
                  </a:lnTo>
                  <a:lnTo>
                    <a:pt x="27769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8062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08" y="37906"/>
                  </a:lnTo>
                  <a:lnTo>
                    <a:pt x="33807" y="33772"/>
                  </a:lnTo>
                  <a:lnTo>
                    <a:pt x="37911" y="27490"/>
                  </a:lnTo>
                  <a:lnTo>
                    <a:pt x="39395" y="19557"/>
                  </a:lnTo>
                  <a:lnTo>
                    <a:pt x="37911" y="11787"/>
                  </a:lnTo>
                  <a:lnTo>
                    <a:pt x="33807" y="5587"/>
                  </a:lnTo>
                  <a:lnTo>
                    <a:pt x="27608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28062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4"/>
                  </a:lnTo>
                  <a:lnTo>
                    <a:pt x="33807" y="5587"/>
                  </a:lnTo>
                  <a:lnTo>
                    <a:pt x="37911" y="11787"/>
                  </a:lnTo>
                  <a:lnTo>
                    <a:pt x="39395" y="19557"/>
                  </a:lnTo>
                  <a:lnTo>
                    <a:pt x="37911" y="27490"/>
                  </a:lnTo>
                  <a:lnTo>
                    <a:pt x="33807" y="33772"/>
                  </a:lnTo>
                  <a:lnTo>
                    <a:pt x="27608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99589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99589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733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08" y="37906"/>
                  </a:lnTo>
                  <a:lnTo>
                    <a:pt x="33807" y="33772"/>
                  </a:lnTo>
                  <a:lnTo>
                    <a:pt x="37911" y="27490"/>
                  </a:lnTo>
                  <a:lnTo>
                    <a:pt x="39395" y="19557"/>
                  </a:lnTo>
                  <a:lnTo>
                    <a:pt x="37911" y="11787"/>
                  </a:lnTo>
                  <a:lnTo>
                    <a:pt x="33807" y="5587"/>
                  </a:lnTo>
                  <a:lnTo>
                    <a:pt x="27608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62733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4"/>
                  </a:lnTo>
                  <a:lnTo>
                    <a:pt x="33807" y="5587"/>
                  </a:lnTo>
                  <a:lnTo>
                    <a:pt x="37911" y="11787"/>
                  </a:lnTo>
                  <a:lnTo>
                    <a:pt x="39395" y="19557"/>
                  </a:lnTo>
                  <a:lnTo>
                    <a:pt x="37911" y="27490"/>
                  </a:lnTo>
                  <a:lnTo>
                    <a:pt x="33807" y="33772"/>
                  </a:lnTo>
                  <a:lnTo>
                    <a:pt x="27608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57729" y="1188783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28976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28976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1795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31795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482619" y="887336"/>
            <a:ext cx="979169" cy="717550"/>
            <a:chOff x="3482619" y="887336"/>
            <a:chExt cx="979169" cy="717550"/>
          </a:xfrm>
        </p:grpSpPr>
        <p:sp>
          <p:nvSpPr>
            <p:cNvPr id="35" name="object 35"/>
            <p:cNvSpPr/>
            <p:nvPr/>
          </p:nvSpPr>
          <p:spPr>
            <a:xfrm>
              <a:off x="3501059" y="1081773"/>
              <a:ext cx="678180" cy="455295"/>
            </a:xfrm>
            <a:custGeom>
              <a:avLst/>
              <a:gdLst/>
              <a:ahLst/>
              <a:cxnLst/>
              <a:rect l="l" t="t" r="r" b="b"/>
              <a:pathLst>
                <a:path w="678179" h="455294">
                  <a:moveTo>
                    <a:pt x="495934" y="0"/>
                  </a:moveTo>
                  <a:lnTo>
                    <a:pt x="678103" y="186359"/>
                  </a:lnTo>
                  <a:lnTo>
                    <a:pt x="495934" y="372440"/>
                  </a:lnTo>
                  <a:lnTo>
                    <a:pt x="313766" y="186359"/>
                  </a:lnTo>
                  <a:lnTo>
                    <a:pt x="495934" y="0"/>
                  </a:lnTo>
                  <a:close/>
                </a:path>
                <a:path w="678179" h="455294">
                  <a:moveTo>
                    <a:pt x="313766" y="0"/>
                  </a:moveTo>
                  <a:lnTo>
                    <a:pt x="313766" y="0"/>
                  </a:lnTo>
                </a:path>
                <a:path w="678179" h="455294">
                  <a:moveTo>
                    <a:pt x="678103" y="372440"/>
                  </a:moveTo>
                  <a:lnTo>
                    <a:pt x="678103" y="372440"/>
                  </a:lnTo>
                </a:path>
                <a:path w="678179" h="455294">
                  <a:moveTo>
                    <a:pt x="313766" y="186359"/>
                  </a:moveTo>
                  <a:lnTo>
                    <a:pt x="0" y="186359"/>
                  </a:lnTo>
                  <a:lnTo>
                    <a:pt x="0" y="45486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82619" y="1529092"/>
              <a:ext cx="36830" cy="55880"/>
            </a:xfrm>
            <a:custGeom>
              <a:avLst/>
              <a:gdLst/>
              <a:ahLst/>
              <a:cxnLst/>
              <a:rect l="l" t="t" r="r" b="b"/>
              <a:pathLst>
                <a:path w="36829" h="55880">
                  <a:moveTo>
                    <a:pt x="36321" y="0"/>
                  </a:moveTo>
                  <a:lnTo>
                    <a:pt x="0" y="2793"/>
                  </a:lnTo>
                  <a:lnTo>
                    <a:pt x="22351" y="55879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79163" y="1268133"/>
              <a:ext cx="264795" cy="288925"/>
            </a:xfrm>
            <a:custGeom>
              <a:avLst/>
              <a:gdLst/>
              <a:ahLst/>
              <a:cxnLst/>
              <a:rect l="l" t="t" r="r" b="b"/>
              <a:pathLst>
                <a:path w="264795" h="288925">
                  <a:moveTo>
                    <a:pt x="0" y="0"/>
                  </a:moveTo>
                  <a:lnTo>
                    <a:pt x="264312" y="0"/>
                  </a:lnTo>
                  <a:lnTo>
                    <a:pt x="264312" y="288620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25035" y="1548371"/>
              <a:ext cx="36830" cy="56515"/>
            </a:xfrm>
            <a:custGeom>
              <a:avLst/>
              <a:gdLst/>
              <a:ahLst/>
              <a:cxnLst/>
              <a:rect l="l" t="t" r="r" b="b"/>
              <a:pathLst>
                <a:path w="36829" h="56515">
                  <a:moveTo>
                    <a:pt x="36321" y="0"/>
                  </a:moveTo>
                  <a:lnTo>
                    <a:pt x="0" y="3352"/>
                  </a:lnTo>
                  <a:lnTo>
                    <a:pt x="23190" y="56159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92244" y="891781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30">
                  <a:moveTo>
                    <a:pt x="0" y="0"/>
                  </a:moveTo>
                  <a:lnTo>
                    <a:pt x="0" y="13802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74083" y="1027290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29" h="54609">
                  <a:moveTo>
                    <a:pt x="36321" y="0"/>
                  </a:moveTo>
                  <a:lnTo>
                    <a:pt x="0" y="0"/>
                  </a:lnTo>
                  <a:lnTo>
                    <a:pt x="18160" y="54482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7377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7377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3664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3664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0844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0844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7131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71315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7377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8"/>
                  </a:lnTo>
                  <a:lnTo>
                    <a:pt x="5727" y="5622"/>
                  </a:lnTo>
                  <a:lnTo>
                    <a:pt x="1527" y="11905"/>
                  </a:lnTo>
                  <a:lnTo>
                    <a:pt x="0" y="19837"/>
                  </a:lnTo>
                  <a:lnTo>
                    <a:pt x="1527" y="27608"/>
                  </a:lnTo>
                  <a:lnTo>
                    <a:pt x="5727" y="33807"/>
                  </a:lnTo>
                  <a:lnTo>
                    <a:pt x="12022" y="37911"/>
                  </a:lnTo>
                  <a:lnTo>
                    <a:pt x="19837" y="39395"/>
                  </a:lnTo>
                  <a:lnTo>
                    <a:pt x="27651" y="37911"/>
                  </a:lnTo>
                  <a:lnTo>
                    <a:pt x="33947" y="33807"/>
                  </a:lnTo>
                  <a:lnTo>
                    <a:pt x="38146" y="27608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7377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08"/>
                  </a:lnTo>
                  <a:lnTo>
                    <a:pt x="33947" y="33807"/>
                  </a:lnTo>
                  <a:lnTo>
                    <a:pt x="27651" y="37911"/>
                  </a:lnTo>
                  <a:lnTo>
                    <a:pt x="19837" y="39395"/>
                  </a:lnTo>
                  <a:lnTo>
                    <a:pt x="12022" y="37911"/>
                  </a:lnTo>
                  <a:lnTo>
                    <a:pt x="5727" y="33807"/>
                  </a:lnTo>
                  <a:lnTo>
                    <a:pt x="1527" y="27608"/>
                  </a:lnTo>
                  <a:lnTo>
                    <a:pt x="0" y="19837"/>
                  </a:lnTo>
                  <a:lnTo>
                    <a:pt x="1527" y="11905"/>
                  </a:lnTo>
                  <a:lnTo>
                    <a:pt x="5727" y="5622"/>
                  </a:lnTo>
                  <a:lnTo>
                    <a:pt x="12022" y="1488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3664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3664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0844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488"/>
                  </a:lnTo>
                  <a:lnTo>
                    <a:pt x="5622" y="5622"/>
                  </a:lnTo>
                  <a:lnTo>
                    <a:pt x="1488" y="11905"/>
                  </a:lnTo>
                  <a:lnTo>
                    <a:pt x="0" y="19837"/>
                  </a:lnTo>
                  <a:lnTo>
                    <a:pt x="1488" y="27608"/>
                  </a:lnTo>
                  <a:lnTo>
                    <a:pt x="5622" y="33807"/>
                  </a:lnTo>
                  <a:lnTo>
                    <a:pt x="11905" y="37911"/>
                  </a:lnTo>
                  <a:lnTo>
                    <a:pt x="19837" y="39395"/>
                  </a:lnTo>
                  <a:lnTo>
                    <a:pt x="27651" y="37911"/>
                  </a:lnTo>
                  <a:lnTo>
                    <a:pt x="33947" y="33807"/>
                  </a:lnTo>
                  <a:lnTo>
                    <a:pt x="38146" y="27608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0844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08"/>
                  </a:lnTo>
                  <a:lnTo>
                    <a:pt x="33947" y="33807"/>
                  </a:lnTo>
                  <a:lnTo>
                    <a:pt x="27651" y="37911"/>
                  </a:lnTo>
                  <a:lnTo>
                    <a:pt x="19837" y="39395"/>
                  </a:lnTo>
                  <a:lnTo>
                    <a:pt x="11905" y="37911"/>
                  </a:lnTo>
                  <a:lnTo>
                    <a:pt x="5622" y="33807"/>
                  </a:lnTo>
                  <a:lnTo>
                    <a:pt x="1488" y="27608"/>
                  </a:lnTo>
                  <a:lnTo>
                    <a:pt x="0" y="19837"/>
                  </a:lnTo>
                  <a:lnTo>
                    <a:pt x="1488" y="11905"/>
                  </a:lnTo>
                  <a:lnTo>
                    <a:pt x="5622" y="5622"/>
                  </a:lnTo>
                  <a:lnTo>
                    <a:pt x="11905" y="1488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7131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71315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438194" y="1652028"/>
            <a:ext cx="102870" cy="111760"/>
            <a:chOff x="3438194" y="1652028"/>
            <a:chExt cx="102870" cy="111760"/>
          </a:xfrm>
        </p:grpSpPr>
        <p:sp>
          <p:nvSpPr>
            <p:cNvPr id="58" name="object 58"/>
            <p:cNvSpPr/>
            <p:nvPr/>
          </p:nvSpPr>
          <p:spPr>
            <a:xfrm>
              <a:off x="3438194" y="165202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769"/>
                  </a:lnTo>
                  <a:lnTo>
                    <a:pt x="5622" y="34051"/>
                  </a:lnTo>
                  <a:lnTo>
                    <a:pt x="11905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38194" y="165202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1905" y="38186"/>
                  </a:lnTo>
                  <a:lnTo>
                    <a:pt x="5622" y="34051"/>
                  </a:lnTo>
                  <a:lnTo>
                    <a:pt x="1488" y="27769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01059" y="165454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01059" y="165454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438194" y="17210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38194" y="17210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01059" y="172355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01059" y="172355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388154" y="1675777"/>
            <a:ext cx="102870" cy="111760"/>
            <a:chOff x="4388154" y="1675777"/>
            <a:chExt cx="102870" cy="111760"/>
          </a:xfrm>
        </p:grpSpPr>
        <p:sp>
          <p:nvSpPr>
            <p:cNvPr id="67" name="object 67"/>
            <p:cNvSpPr/>
            <p:nvPr/>
          </p:nvSpPr>
          <p:spPr>
            <a:xfrm>
              <a:off x="4388154" y="167577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88154" y="167577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51019" y="167829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51019" y="167829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88154" y="174478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88154" y="174478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51019" y="174730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51019" y="174730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2249487" y="1925421"/>
            <a:ext cx="420370" cy="135255"/>
            <a:chOff x="2249487" y="1925421"/>
            <a:chExt cx="420370" cy="135255"/>
          </a:xfrm>
        </p:grpSpPr>
        <p:sp>
          <p:nvSpPr>
            <p:cNvPr id="76" name="object 76"/>
            <p:cNvSpPr/>
            <p:nvPr/>
          </p:nvSpPr>
          <p:spPr>
            <a:xfrm>
              <a:off x="2376474" y="2052129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47721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47721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50820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50820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49627" y="1925561"/>
              <a:ext cx="113030" cy="62865"/>
            </a:xfrm>
            <a:custGeom>
              <a:avLst/>
              <a:gdLst/>
              <a:ahLst/>
              <a:cxnLst/>
              <a:rect l="l" t="t" r="r" b="b"/>
              <a:pathLst>
                <a:path w="113030" h="62864">
                  <a:moveTo>
                    <a:pt x="0" y="0"/>
                  </a:moveTo>
                  <a:lnTo>
                    <a:pt x="112877" y="625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55519" y="1976970"/>
              <a:ext cx="37465" cy="27940"/>
            </a:xfrm>
            <a:custGeom>
              <a:avLst/>
              <a:gdLst/>
              <a:ahLst/>
              <a:cxnLst/>
              <a:rect l="l" t="t" r="r" b="b"/>
              <a:pathLst>
                <a:path w="37464" h="27939">
                  <a:moveTo>
                    <a:pt x="11455" y="0"/>
                  </a:moveTo>
                  <a:lnTo>
                    <a:pt x="0" y="20675"/>
                  </a:lnTo>
                  <a:lnTo>
                    <a:pt x="36880" y="27660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3350742" y="1893709"/>
            <a:ext cx="293370" cy="151130"/>
            <a:chOff x="3350742" y="1893709"/>
            <a:chExt cx="293370" cy="151130"/>
          </a:xfrm>
        </p:grpSpPr>
        <p:sp>
          <p:nvSpPr>
            <p:cNvPr id="84" name="object 84"/>
            <p:cNvSpPr/>
            <p:nvPr/>
          </p:nvSpPr>
          <p:spPr>
            <a:xfrm>
              <a:off x="3350742" y="2036482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7823"/>
                  </a:moveTo>
                  <a:lnTo>
                    <a:pt x="292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21989" y="1893709"/>
              <a:ext cx="40005" cy="142875"/>
            </a:xfrm>
            <a:custGeom>
              <a:avLst/>
              <a:gdLst/>
              <a:ahLst/>
              <a:cxnLst/>
              <a:rect l="l" t="t" r="r" b="b"/>
              <a:pathLst>
                <a:path w="40004" h="142875">
                  <a:moveTo>
                    <a:pt x="39395" y="0"/>
                  </a:moveTo>
                  <a:lnTo>
                    <a:pt x="0" y="0"/>
                  </a:lnTo>
                  <a:lnTo>
                    <a:pt x="0" y="142773"/>
                  </a:lnTo>
                  <a:lnTo>
                    <a:pt x="19837" y="142773"/>
                  </a:lnTo>
                  <a:lnTo>
                    <a:pt x="39395" y="142773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21989" y="1893709"/>
              <a:ext cx="40005" cy="142875"/>
            </a:xfrm>
            <a:custGeom>
              <a:avLst/>
              <a:gdLst/>
              <a:ahLst/>
              <a:cxnLst/>
              <a:rect l="l" t="t" r="r" b="b"/>
              <a:pathLst>
                <a:path w="40004" h="142875">
                  <a:moveTo>
                    <a:pt x="19837" y="142773"/>
                  </a:moveTo>
                  <a:lnTo>
                    <a:pt x="0" y="142773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142773"/>
                  </a:lnTo>
                  <a:lnTo>
                    <a:pt x="19837" y="142773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24808" y="1988705"/>
              <a:ext cx="40005" cy="48260"/>
            </a:xfrm>
            <a:custGeom>
              <a:avLst/>
              <a:gdLst/>
              <a:ahLst/>
              <a:cxnLst/>
              <a:rect l="l" t="t" r="r" b="b"/>
              <a:pathLst>
                <a:path w="40004" h="48260">
                  <a:moveTo>
                    <a:pt x="39674" y="0"/>
                  </a:moveTo>
                  <a:lnTo>
                    <a:pt x="0" y="0"/>
                  </a:lnTo>
                  <a:lnTo>
                    <a:pt x="0" y="47777"/>
                  </a:lnTo>
                  <a:lnTo>
                    <a:pt x="19837" y="47777"/>
                  </a:lnTo>
                  <a:lnTo>
                    <a:pt x="39674" y="47777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24808" y="1988705"/>
              <a:ext cx="40005" cy="48260"/>
            </a:xfrm>
            <a:custGeom>
              <a:avLst/>
              <a:gdLst/>
              <a:ahLst/>
              <a:cxnLst/>
              <a:rect l="l" t="t" r="r" b="b"/>
              <a:pathLst>
                <a:path w="40004" h="48260">
                  <a:moveTo>
                    <a:pt x="19837" y="47777"/>
                  </a:moveTo>
                  <a:lnTo>
                    <a:pt x="0" y="47777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47777"/>
                  </a:lnTo>
                  <a:lnTo>
                    <a:pt x="19837" y="47777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4269409" y="1893709"/>
            <a:ext cx="293370" cy="142875"/>
            <a:chOff x="4269409" y="1893709"/>
            <a:chExt cx="293370" cy="142875"/>
          </a:xfrm>
        </p:grpSpPr>
        <p:sp>
          <p:nvSpPr>
            <p:cNvPr id="90" name="object 90"/>
            <p:cNvSpPr/>
            <p:nvPr/>
          </p:nvSpPr>
          <p:spPr>
            <a:xfrm>
              <a:off x="4269409" y="2028380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40656" y="1980882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4" h="47625">
                  <a:moveTo>
                    <a:pt x="39674" y="0"/>
                  </a:moveTo>
                  <a:lnTo>
                    <a:pt x="0" y="0"/>
                  </a:lnTo>
                  <a:lnTo>
                    <a:pt x="0" y="47497"/>
                  </a:lnTo>
                  <a:lnTo>
                    <a:pt x="19837" y="47497"/>
                  </a:lnTo>
                  <a:lnTo>
                    <a:pt x="39674" y="47497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40656" y="1980882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4" h="47625">
                  <a:moveTo>
                    <a:pt x="19837" y="47497"/>
                  </a:moveTo>
                  <a:lnTo>
                    <a:pt x="0" y="47497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47497"/>
                  </a:lnTo>
                  <a:lnTo>
                    <a:pt x="19837" y="47497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443476" y="1893709"/>
              <a:ext cx="40005" cy="135255"/>
            </a:xfrm>
            <a:custGeom>
              <a:avLst/>
              <a:gdLst/>
              <a:ahLst/>
              <a:cxnLst/>
              <a:rect l="l" t="t" r="r" b="b"/>
              <a:pathLst>
                <a:path w="40004" h="135255">
                  <a:moveTo>
                    <a:pt x="39674" y="0"/>
                  </a:moveTo>
                  <a:lnTo>
                    <a:pt x="0" y="0"/>
                  </a:lnTo>
                  <a:lnTo>
                    <a:pt x="0" y="134670"/>
                  </a:lnTo>
                  <a:lnTo>
                    <a:pt x="19837" y="134670"/>
                  </a:lnTo>
                  <a:lnTo>
                    <a:pt x="39674" y="134670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443476" y="1893709"/>
              <a:ext cx="40005" cy="135255"/>
            </a:xfrm>
            <a:custGeom>
              <a:avLst/>
              <a:gdLst/>
              <a:ahLst/>
              <a:cxnLst/>
              <a:rect l="l" t="t" r="r" b="b"/>
              <a:pathLst>
                <a:path w="40004" h="135255">
                  <a:moveTo>
                    <a:pt x="19837" y="134670"/>
                  </a:moveTo>
                  <a:lnTo>
                    <a:pt x="0" y="134670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134670"/>
                  </a:lnTo>
                  <a:lnTo>
                    <a:pt x="19837" y="13467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892706" y="1855863"/>
            <a:ext cx="35179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indent="13970" algn="ctr">
              <a:lnSpc>
                <a:spcPct val="92400"/>
              </a:lnSpc>
              <a:spcBef>
                <a:spcPts val="130"/>
              </a:spcBef>
            </a:pPr>
            <a:r>
              <a:rPr sz="400" spc="-10" dirty="0">
                <a:latin typeface="Arial MT"/>
                <a:cs typeface="Arial MT"/>
              </a:rPr>
              <a:t>Unifor</a:t>
            </a:r>
            <a:r>
              <a:rPr sz="400" spc="-5" dirty="0">
                <a:latin typeface="Arial MT"/>
                <a:cs typeface="Arial MT"/>
              </a:rPr>
              <a:t>m </a:t>
            </a:r>
            <a:r>
              <a:rPr sz="400" spc="-10" dirty="0">
                <a:latin typeface="Arial MT"/>
                <a:cs typeface="Arial MT"/>
              </a:rPr>
              <a:t>Label  Distributions </a:t>
            </a:r>
            <a:r>
              <a:rPr sz="400" spc="-5" dirty="0">
                <a:latin typeface="Arial MT"/>
                <a:cs typeface="Arial MT"/>
              </a:rPr>
              <a:t> (</a:t>
            </a:r>
            <a:r>
              <a:rPr sz="400" spc="-10" dirty="0">
                <a:latin typeface="Arial MT"/>
                <a:cs typeface="Arial MT"/>
              </a:rPr>
              <a:t>Hig</a:t>
            </a:r>
            <a:r>
              <a:rPr sz="400" spc="-5" dirty="0">
                <a:latin typeface="Arial MT"/>
                <a:cs typeface="Arial MT"/>
              </a:rPr>
              <a:t>h </a:t>
            </a:r>
            <a:r>
              <a:rPr sz="400" spc="-10" dirty="0">
                <a:latin typeface="Arial MT"/>
                <a:cs typeface="Arial MT"/>
              </a:rPr>
              <a:t>entrop</a:t>
            </a:r>
            <a:r>
              <a:rPr sz="400" spc="-5" dirty="0">
                <a:latin typeface="Arial MT"/>
                <a:cs typeface="Arial MT"/>
              </a:rPr>
              <a:t>y)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711223" y="1925421"/>
            <a:ext cx="174625" cy="72390"/>
            <a:chOff x="1711223" y="1925421"/>
            <a:chExt cx="174625" cy="72390"/>
          </a:xfrm>
        </p:grpSpPr>
        <p:sp>
          <p:nvSpPr>
            <p:cNvPr id="97" name="object 97"/>
            <p:cNvSpPr/>
            <p:nvPr/>
          </p:nvSpPr>
          <p:spPr>
            <a:xfrm>
              <a:off x="1742795" y="1925561"/>
              <a:ext cx="142875" cy="59055"/>
            </a:xfrm>
            <a:custGeom>
              <a:avLst/>
              <a:gdLst/>
              <a:ahLst/>
              <a:cxnLst/>
              <a:rect l="l" t="t" r="r" b="b"/>
              <a:pathLst>
                <a:path w="142875" h="59055">
                  <a:moveTo>
                    <a:pt x="142773" y="0"/>
                  </a:moveTo>
                  <a:lnTo>
                    <a:pt x="0" y="589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11223" y="1972779"/>
              <a:ext cx="37465" cy="25400"/>
            </a:xfrm>
            <a:custGeom>
              <a:avLst/>
              <a:gdLst/>
              <a:ahLst/>
              <a:cxnLst/>
              <a:rect l="l" t="t" r="r" b="b"/>
              <a:pathLst>
                <a:path w="37464" h="25400">
                  <a:moveTo>
                    <a:pt x="28498" y="0"/>
                  </a:moveTo>
                  <a:lnTo>
                    <a:pt x="0" y="24866"/>
                  </a:lnTo>
                  <a:lnTo>
                    <a:pt x="37439" y="22072"/>
                  </a:lnTo>
                  <a:lnTo>
                    <a:pt x="284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3759936" y="1807248"/>
            <a:ext cx="43815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8580" marR="5080" indent="-56515">
              <a:lnSpc>
                <a:spcPct val="92400"/>
              </a:lnSpc>
              <a:spcBef>
                <a:spcPts val="130"/>
              </a:spcBef>
            </a:pPr>
            <a:r>
              <a:rPr sz="400" spc="-10" dirty="0">
                <a:latin typeface="Arial MT"/>
                <a:cs typeface="Arial MT"/>
              </a:rPr>
              <a:t>Non-unifo</a:t>
            </a:r>
            <a:r>
              <a:rPr sz="400" spc="-5" dirty="0">
                <a:latin typeface="Arial MT"/>
                <a:cs typeface="Arial MT"/>
              </a:rPr>
              <a:t>rm </a:t>
            </a:r>
            <a:r>
              <a:rPr sz="400" spc="-10" dirty="0">
                <a:latin typeface="Arial MT"/>
                <a:cs typeface="Arial MT"/>
              </a:rPr>
              <a:t>Labe</a:t>
            </a:r>
            <a:r>
              <a:rPr sz="400" spc="-5" dirty="0">
                <a:latin typeface="Arial MT"/>
                <a:cs typeface="Arial MT"/>
              </a:rPr>
              <a:t>l  </a:t>
            </a:r>
            <a:r>
              <a:rPr sz="400" spc="-10" dirty="0">
                <a:latin typeface="Arial MT"/>
                <a:cs typeface="Arial MT"/>
              </a:rPr>
              <a:t>Distributions </a:t>
            </a:r>
            <a:r>
              <a:rPr sz="400" spc="-5" dirty="0">
                <a:latin typeface="Arial MT"/>
                <a:cs typeface="Arial MT"/>
              </a:rPr>
              <a:t> (Low</a:t>
            </a:r>
            <a:r>
              <a:rPr sz="400" spc="-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entropy)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158348" y="1884349"/>
            <a:ext cx="142875" cy="80010"/>
            <a:chOff x="4158348" y="1884349"/>
            <a:chExt cx="142875" cy="80010"/>
          </a:xfrm>
        </p:grpSpPr>
        <p:sp>
          <p:nvSpPr>
            <p:cNvPr id="101" name="object 101"/>
            <p:cNvSpPr/>
            <p:nvPr/>
          </p:nvSpPr>
          <p:spPr>
            <a:xfrm>
              <a:off x="4158487" y="1884489"/>
              <a:ext cx="113030" cy="62865"/>
            </a:xfrm>
            <a:custGeom>
              <a:avLst/>
              <a:gdLst/>
              <a:ahLst/>
              <a:cxnLst/>
              <a:rect l="l" t="t" r="r" b="b"/>
              <a:pathLst>
                <a:path w="113029" h="62864">
                  <a:moveTo>
                    <a:pt x="0" y="0"/>
                  </a:moveTo>
                  <a:lnTo>
                    <a:pt x="112598" y="628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64101" y="1936178"/>
              <a:ext cx="37465" cy="27940"/>
            </a:xfrm>
            <a:custGeom>
              <a:avLst/>
              <a:gdLst/>
              <a:ahLst/>
              <a:cxnLst/>
              <a:rect l="l" t="t" r="r" b="b"/>
              <a:pathLst>
                <a:path w="37464" h="27939">
                  <a:moveTo>
                    <a:pt x="11455" y="0"/>
                  </a:moveTo>
                  <a:lnTo>
                    <a:pt x="0" y="20675"/>
                  </a:lnTo>
                  <a:lnTo>
                    <a:pt x="36880" y="27660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3619804" y="1884349"/>
            <a:ext cx="174625" cy="72390"/>
            <a:chOff x="3619804" y="1884349"/>
            <a:chExt cx="174625" cy="72390"/>
          </a:xfrm>
        </p:grpSpPr>
        <p:sp>
          <p:nvSpPr>
            <p:cNvPr id="104" name="object 104"/>
            <p:cNvSpPr/>
            <p:nvPr/>
          </p:nvSpPr>
          <p:spPr>
            <a:xfrm>
              <a:off x="3651376" y="1884489"/>
              <a:ext cx="142875" cy="59690"/>
            </a:xfrm>
            <a:custGeom>
              <a:avLst/>
              <a:gdLst/>
              <a:ahLst/>
              <a:cxnLst/>
              <a:rect l="l" t="t" r="r" b="b"/>
              <a:pathLst>
                <a:path w="142875" h="59689">
                  <a:moveTo>
                    <a:pt x="142773" y="0"/>
                  </a:moveTo>
                  <a:lnTo>
                    <a:pt x="0" y="592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19804" y="1931987"/>
              <a:ext cx="37465" cy="24765"/>
            </a:xfrm>
            <a:custGeom>
              <a:avLst/>
              <a:gdLst/>
              <a:ahLst/>
              <a:cxnLst/>
              <a:rect l="l" t="t" r="r" b="b"/>
              <a:pathLst>
                <a:path w="37464" h="24764">
                  <a:moveTo>
                    <a:pt x="28498" y="0"/>
                  </a:moveTo>
                  <a:lnTo>
                    <a:pt x="0" y="24587"/>
                  </a:lnTo>
                  <a:lnTo>
                    <a:pt x="37439" y="22072"/>
                  </a:lnTo>
                  <a:lnTo>
                    <a:pt x="284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753789" y="1483423"/>
            <a:ext cx="429895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latin typeface="Arial MT"/>
                <a:cs typeface="Arial MT"/>
              </a:rPr>
              <a:t>A</a:t>
            </a:r>
            <a:r>
              <a:rPr sz="600" spc="-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goo</a:t>
            </a:r>
            <a:r>
              <a:rPr sz="600" spc="5" dirty="0">
                <a:latin typeface="Arial MT"/>
                <a:cs typeface="Arial MT"/>
              </a:rPr>
              <a:t>d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5" dirty="0">
                <a:latin typeface="Arial MT"/>
                <a:cs typeface="Arial MT"/>
              </a:rPr>
              <a:t>s</a:t>
            </a:r>
            <a:r>
              <a:rPr sz="600" dirty="0">
                <a:latin typeface="Arial MT"/>
                <a:cs typeface="Arial MT"/>
              </a:rPr>
              <a:t>pl</a:t>
            </a:r>
            <a:r>
              <a:rPr sz="600" spc="-5" dirty="0">
                <a:latin typeface="Arial MT"/>
                <a:cs typeface="Arial MT"/>
              </a:rPr>
              <a:t>i</a:t>
            </a:r>
            <a:r>
              <a:rPr sz="600" dirty="0">
                <a:latin typeface="Arial MT"/>
                <a:cs typeface="Arial MT"/>
              </a:rPr>
              <a:t>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844929" y="1523098"/>
            <a:ext cx="513080" cy="2070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5100" marR="5080" indent="-153035">
              <a:lnSpc>
                <a:spcPts val="690"/>
              </a:lnSpc>
              <a:spcBef>
                <a:spcPts val="160"/>
              </a:spcBef>
            </a:pPr>
            <a:r>
              <a:rPr sz="600" spc="10" dirty="0">
                <a:latin typeface="Arial MT"/>
                <a:cs typeface="Arial MT"/>
              </a:rPr>
              <a:t>A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not-</a:t>
            </a:r>
            <a:r>
              <a:rPr sz="600" spc="5" dirty="0">
                <a:latin typeface="Arial MT"/>
                <a:cs typeface="Arial MT"/>
              </a:rPr>
              <a:t>s</a:t>
            </a:r>
            <a:r>
              <a:rPr sz="600" dirty="0">
                <a:latin typeface="Arial MT"/>
                <a:cs typeface="Arial MT"/>
              </a:rPr>
              <a:t>o-good  split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84322" y="1436484"/>
            <a:ext cx="13716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i="1" spc="15" dirty="0">
                <a:latin typeface="Arial"/>
                <a:cs typeface="Arial"/>
              </a:rPr>
              <a:t>vs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487396" y="1656219"/>
            <a:ext cx="102870" cy="111125"/>
            <a:chOff x="2487396" y="1656219"/>
            <a:chExt cx="102870" cy="111125"/>
          </a:xfrm>
        </p:grpSpPr>
        <p:sp>
          <p:nvSpPr>
            <p:cNvPr id="110" name="object 110"/>
            <p:cNvSpPr/>
            <p:nvPr/>
          </p:nvSpPr>
          <p:spPr>
            <a:xfrm>
              <a:off x="2487396" y="165621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87396" y="165621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550261" y="165845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50261" y="165845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87396" y="1725231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87396" y="1725231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50261" y="1727466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50261" y="1727466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1529333" y="1640293"/>
            <a:ext cx="102870" cy="111125"/>
            <a:chOff x="1529333" y="1640293"/>
            <a:chExt cx="102870" cy="111125"/>
          </a:xfrm>
        </p:grpSpPr>
        <p:sp>
          <p:nvSpPr>
            <p:cNvPr id="119" name="object 119"/>
            <p:cNvSpPr/>
            <p:nvPr/>
          </p:nvSpPr>
          <p:spPr>
            <a:xfrm>
              <a:off x="1529333" y="164029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29333" y="164029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92478" y="164280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8"/>
                  </a:lnTo>
                  <a:lnTo>
                    <a:pt x="5622" y="5622"/>
                  </a:lnTo>
                  <a:lnTo>
                    <a:pt x="1488" y="11905"/>
                  </a:lnTo>
                  <a:lnTo>
                    <a:pt x="0" y="19837"/>
                  </a:lnTo>
                  <a:lnTo>
                    <a:pt x="1488" y="27608"/>
                  </a:lnTo>
                  <a:lnTo>
                    <a:pt x="5622" y="33807"/>
                  </a:lnTo>
                  <a:lnTo>
                    <a:pt x="11905" y="37911"/>
                  </a:lnTo>
                  <a:lnTo>
                    <a:pt x="19837" y="39395"/>
                  </a:lnTo>
                  <a:lnTo>
                    <a:pt x="27608" y="37911"/>
                  </a:lnTo>
                  <a:lnTo>
                    <a:pt x="33807" y="33807"/>
                  </a:lnTo>
                  <a:lnTo>
                    <a:pt x="37911" y="27608"/>
                  </a:lnTo>
                  <a:lnTo>
                    <a:pt x="39395" y="19837"/>
                  </a:lnTo>
                  <a:lnTo>
                    <a:pt x="37911" y="11905"/>
                  </a:lnTo>
                  <a:lnTo>
                    <a:pt x="33807" y="5622"/>
                  </a:lnTo>
                  <a:lnTo>
                    <a:pt x="27608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92478" y="164280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8"/>
                  </a:lnTo>
                  <a:lnTo>
                    <a:pt x="33807" y="5622"/>
                  </a:lnTo>
                  <a:lnTo>
                    <a:pt x="37911" y="11905"/>
                  </a:lnTo>
                  <a:lnTo>
                    <a:pt x="39395" y="19837"/>
                  </a:lnTo>
                  <a:lnTo>
                    <a:pt x="37911" y="27608"/>
                  </a:lnTo>
                  <a:lnTo>
                    <a:pt x="33807" y="33807"/>
                  </a:lnTo>
                  <a:lnTo>
                    <a:pt x="27608" y="37911"/>
                  </a:lnTo>
                  <a:lnTo>
                    <a:pt x="19837" y="39395"/>
                  </a:lnTo>
                  <a:lnTo>
                    <a:pt x="11905" y="37911"/>
                  </a:lnTo>
                  <a:lnTo>
                    <a:pt x="5622" y="33807"/>
                  </a:lnTo>
                  <a:lnTo>
                    <a:pt x="1488" y="27608"/>
                  </a:lnTo>
                  <a:lnTo>
                    <a:pt x="0" y="19837"/>
                  </a:lnTo>
                  <a:lnTo>
                    <a:pt x="1488" y="11905"/>
                  </a:lnTo>
                  <a:lnTo>
                    <a:pt x="5622" y="5622"/>
                  </a:lnTo>
                  <a:lnTo>
                    <a:pt x="11905" y="1488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529333" y="17093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488"/>
                  </a:lnTo>
                  <a:lnTo>
                    <a:pt x="5727" y="5622"/>
                  </a:lnTo>
                  <a:lnTo>
                    <a:pt x="1527" y="11905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29333" y="17093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1905"/>
                  </a:lnTo>
                  <a:lnTo>
                    <a:pt x="5727" y="5622"/>
                  </a:lnTo>
                  <a:lnTo>
                    <a:pt x="12022" y="1488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92478" y="17115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92478" y="17115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1449705" y="1980882"/>
            <a:ext cx="293370" cy="103505"/>
            <a:chOff x="1449705" y="1980882"/>
            <a:chExt cx="293370" cy="103505"/>
          </a:xfrm>
        </p:grpSpPr>
        <p:sp>
          <p:nvSpPr>
            <p:cNvPr id="128" name="object 128"/>
            <p:cNvSpPr/>
            <p:nvPr/>
          </p:nvSpPr>
          <p:spPr>
            <a:xfrm>
              <a:off x="1449705" y="2075878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21231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521231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24050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24050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4182236" y="1085964"/>
            <a:ext cx="293370" cy="102870"/>
            <a:chOff x="4182236" y="1085964"/>
            <a:chExt cx="293370" cy="102870"/>
          </a:xfrm>
        </p:grpSpPr>
        <p:sp>
          <p:nvSpPr>
            <p:cNvPr id="134" name="object 134"/>
            <p:cNvSpPr/>
            <p:nvPr/>
          </p:nvSpPr>
          <p:spPr>
            <a:xfrm>
              <a:off x="4182236" y="1180960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7823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53483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253483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356582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356582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9" name="object 1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210447"/>
            <a:ext cx="59601" cy="59601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2414346"/>
            <a:ext cx="48018" cy="48018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2582786"/>
            <a:ext cx="48018" cy="48018"/>
          </a:xfrm>
          <a:prstGeom prst="rect">
            <a:avLst/>
          </a:prstGeom>
        </p:spPr>
      </p:pic>
      <p:sp>
        <p:nvSpPr>
          <p:cNvPr id="142" name="object 142"/>
          <p:cNvSpPr txBox="1"/>
          <p:nvPr/>
        </p:nvSpPr>
        <p:spPr>
          <a:xfrm>
            <a:off x="366877" y="2074309"/>
            <a:ext cx="4822825" cy="73406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000" spc="-3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problems,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entropy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distribution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measure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purity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415"/>
              </a:spcBef>
            </a:pPr>
            <a:r>
              <a:rPr sz="900" spc="-15" dirty="0">
                <a:latin typeface="Tahoma"/>
                <a:cs typeface="Tahoma"/>
              </a:rPr>
              <a:t>Low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entropy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75" dirty="0">
                <a:latin typeface="Lucida Sans Unicode"/>
                <a:cs typeface="Lucida Sans Unicode"/>
              </a:rPr>
              <a:t>⇒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Tahoma"/>
                <a:cs typeface="Tahoma"/>
              </a:rPr>
              <a:t>high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purity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(less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uniform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label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distribution)</a:t>
            </a:r>
            <a:endParaRPr sz="900">
              <a:latin typeface="Tahoma"/>
              <a:cs typeface="Tahoma"/>
            </a:endParaRPr>
          </a:p>
          <a:p>
            <a:pPr marL="265430" marR="5080">
              <a:lnSpc>
                <a:spcPct val="101499"/>
              </a:lnSpc>
              <a:spcBef>
                <a:spcPts val="229"/>
              </a:spcBef>
            </a:pPr>
            <a:r>
              <a:rPr sz="900" spc="-5" dirty="0">
                <a:latin typeface="Tahoma"/>
                <a:cs typeface="Tahoma"/>
              </a:rPr>
              <a:t>Splits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give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largest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reduction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(before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split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vs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after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split)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entropy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preferred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(this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reduction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also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known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as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0000FF"/>
                </a:solidFill>
                <a:latin typeface="Tahoma"/>
                <a:cs typeface="Tahoma"/>
              </a:rPr>
              <a:t>“information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0000FF"/>
                </a:solidFill>
                <a:latin typeface="Tahoma"/>
                <a:cs typeface="Tahoma"/>
              </a:rPr>
              <a:t>gain”</a:t>
            </a:r>
            <a:r>
              <a:rPr sz="900" spc="5" dirty="0">
                <a:latin typeface="Tahoma"/>
                <a:cs typeface="Tahoma"/>
              </a:rPr>
              <a:t>)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44" name="object 144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48" name="object 148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15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1419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04064C"/>
                </a:solidFill>
                <a:latin typeface="Tahoma"/>
                <a:cs typeface="Tahoma"/>
              </a:rPr>
              <a:t>Internal</a:t>
            </a:r>
            <a:r>
              <a:rPr sz="1400" b="1" spc="11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28078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387089"/>
            <a:ext cx="5278120" cy="4572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40" dirty="0">
                <a:latin typeface="Tahoma"/>
                <a:cs typeface="Tahoma"/>
              </a:rPr>
              <a:t>How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00FF"/>
                </a:solidFill>
                <a:latin typeface="Tahoma"/>
                <a:cs typeface="Tahoma"/>
              </a:rPr>
              <a:t>at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each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internal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0000FF"/>
                </a:solidFill>
                <a:latin typeface="Tahoma"/>
                <a:cs typeface="Tahoma"/>
              </a:rPr>
              <a:t>node</a:t>
            </a:r>
            <a:r>
              <a:rPr sz="10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goal: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received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node)?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000" spc="-5" dirty="0">
                <a:latin typeface="Tahoma"/>
                <a:cs typeface="Tahoma"/>
              </a:rPr>
              <a:t>No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matter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how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we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split,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goal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should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 </a:t>
            </a:r>
            <a:r>
              <a:rPr sz="1000" spc="-55" dirty="0">
                <a:latin typeface="Tahoma"/>
                <a:cs typeface="Tahoma"/>
              </a:rPr>
              <a:t>have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splits</a:t>
            </a:r>
            <a:r>
              <a:rPr sz="1000" spc="-10" dirty="0">
                <a:latin typeface="Tahoma"/>
                <a:cs typeface="Tahoma"/>
              </a:rPr>
              <a:t> that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result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groups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000FF"/>
                </a:solidFill>
                <a:latin typeface="Tahoma"/>
                <a:cs typeface="Tahoma"/>
              </a:rPr>
              <a:t>“pure”</a:t>
            </a:r>
            <a:r>
              <a:rPr sz="1000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possible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743800"/>
            <a:ext cx="59601" cy="5960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82419" y="891527"/>
            <a:ext cx="970280" cy="716915"/>
            <a:chOff x="1582419" y="891527"/>
            <a:chExt cx="970280" cy="716915"/>
          </a:xfrm>
        </p:grpSpPr>
        <p:sp>
          <p:nvSpPr>
            <p:cNvPr id="7" name="object 7"/>
            <p:cNvSpPr/>
            <p:nvPr/>
          </p:nvSpPr>
          <p:spPr>
            <a:xfrm>
              <a:off x="1600301" y="1085964"/>
              <a:ext cx="670560" cy="455295"/>
            </a:xfrm>
            <a:custGeom>
              <a:avLst/>
              <a:gdLst/>
              <a:ahLst/>
              <a:cxnLst/>
              <a:rect l="l" t="t" r="r" b="b"/>
              <a:pathLst>
                <a:path w="670560" h="455294">
                  <a:moveTo>
                    <a:pt x="487832" y="0"/>
                  </a:moveTo>
                  <a:lnTo>
                    <a:pt x="670280" y="186080"/>
                  </a:lnTo>
                  <a:lnTo>
                    <a:pt x="487832" y="372440"/>
                  </a:lnTo>
                  <a:lnTo>
                    <a:pt x="305942" y="186080"/>
                  </a:lnTo>
                  <a:lnTo>
                    <a:pt x="487832" y="0"/>
                  </a:lnTo>
                  <a:close/>
                </a:path>
                <a:path w="670560" h="455294">
                  <a:moveTo>
                    <a:pt x="305942" y="0"/>
                  </a:moveTo>
                  <a:lnTo>
                    <a:pt x="305942" y="0"/>
                  </a:lnTo>
                </a:path>
                <a:path w="670560" h="455294">
                  <a:moveTo>
                    <a:pt x="670280" y="372440"/>
                  </a:moveTo>
                  <a:lnTo>
                    <a:pt x="670280" y="372440"/>
                  </a:lnTo>
                </a:path>
                <a:path w="670560" h="455294">
                  <a:moveTo>
                    <a:pt x="305942" y="186080"/>
                  </a:moveTo>
                  <a:lnTo>
                    <a:pt x="0" y="186080"/>
                  </a:lnTo>
                  <a:lnTo>
                    <a:pt x="0" y="45486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2419" y="1533283"/>
              <a:ext cx="36830" cy="55880"/>
            </a:xfrm>
            <a:custGeom>
              <a:avLst/>
              <a:gdLst/>
              <a:ahLst/>
              <a:cxnLst/>
              <a:rect l="l" t="t" r="r" b="b"/>
              <a:pathLst>
                <a:path w="36830" h="55880">
                  <a:moveTo>
                    <a:pt x="0" y="0"/>
                  </a:moveTo>
                  <a:lnTo>
                    <a:pt x="13969" y="55600"/>
                  </a:lnTo>
                  <a:lnTo>
                    <a:pt x="36321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0302" y="1272044"/>
              <a:ext cx="264795" cy="288925"/>
            </a:xfrm>
            <a:custGeom>
              <a:avLst/>
              <a:gdLst/>
              <a:ahLst/>
              <a:cxnLst/>
              <a:rect l="l" t="t" r="r" b="b"/>
              <a:pathLst>
                <a:path w="264794" h="288925">
                  <a:moveTo>
                    <a:pt x="0" y="0"/>
                  </a:moveTo>
                  <a:lnTo>
                    <a:pt x="264591" y="0"/>
                  </a:lnTo>
                  <a:lnTo>
                    <a:pt x="264591" y="288899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16454" y="1552562"/>
              <a:ext cx="36195" cy="55880"/>
            </a:xfrm>
            <a:custGeom>
              <a:avLst/>
              <a:gdLst/>
              <a:ahLst/>
              <a:cxnLst/>
              <a:rect l="l" t="t" r="r" b="b"/>
              <a:pathLst>
                <a:path w="36194" h="55880">
                  <a:moveTo>
                    <a:pt x="36042" y="0"/>
                  </a:moveTo>
                  <a:lnTo>
                    <a:pt x="0" y="3073"/>
                  </a:lnTo>
                  <a:lnTo>
                    <a:pt x="22910" y="55879"/>
                  </a:lnTo>
                  <a:lnTo>
                    <a:pt x="36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3384" y="895972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4">
                  <a:moveTo>
                    <a:pt x="0" y="0"/>
                  </a:moveTo>
                  <a:lnTo>
                    <a:pt x="0" y="137744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65223" y="1031481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30" h="54609">
                  <a:moveTo>
                    <a:pt x="36321" y="0"/>
                  </a:moveTo>
                  <a:lnTo>
                    <a:pt x="0" y="0"/>
                  </a:lnTo>
                  <a:lnTo>
                    <a:pt x="18160" y="54482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4918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769" y="38186"/>
                  </a:lnTo>
                  <a:lnTo>
                    <a:pt x="34051" y="34051"/>
                  </a:lnTo>
                  <a:lnTo>
                    <a:pt x="38186" y="27769"/>
                  </a:lnTo>
                  <a:lnTo>
                    <a:pt x="39674" y="19837"/>
                  </a:lnTo>
                  <a:lnTo>
                    <a:pt x="38186" y="12022"/>
                  </a:lnTo>
                  <a:lnTo>
                    <a:pt x="34051" y="5727"/>
                  </a:lnTo>
                  <a:lnTo>
                    <a:pt x="27769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64918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769" y="1527"/>
                  </a:lnTo>
                  <a:lnTo>
                    <a:pt x="34051" y="5727"/>
                  </a:lnTo>
                  <a:lnTo>
                    <a:pt x="38186" y="12022"/>
                  </a:lnTo>
                  <a:lnTo>
                    <a:pt x="39674" y="19837"/>
                  </a:lnTo>
                  <a:lnTo>
                    <a:pt x="38186" y="27769"/>
                  </a:lnTo>
                  <a:lnTo>
                    <a:pt x="34051" y="34051"/>
                  </a:lnTo>
                  <a:lnTo>
                    <a:pt x="27769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954"/>
                  </a:moveTo>
                  <a:lnTo>
                    <a:pt x="39674" y="3995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28062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8062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99589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99589" y="12125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954"/>
                  </a:moveTo>
                  <a:lnTo>
                    <a:pt x="39674" y="3995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62733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62733" y="121504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64918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769" y="38146"/>
                  </a:lnTo>
                  <a:lnTo>
                    <a:pt x="34051" y="33947"/>
                  </a:lnTo>
                  <a:lnTo>
                    <a:pt x="38186" y="27651"/>
                  </a:lnTo>
                  <a:lnTo>
                    <a:pt x="39674" y="19837"/>
                  </a:lnTo>
                  <a:lnTo>
                    <a:pt x="38186" y="12022"/>
                  </a:lnTo>
                  <a:lnTo>
                    <a:pt x="34051" y="5727"/>
                  </a:lnTo>
                  <a:lnTo>
                    <a:pt x="27769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64918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769" y="1527"/>
                  </a:lnTo>
                  <a:lnTo>
                    <a:pt x="34051" y="5727"/>
                  </a:lnTo>
                  <a:lnTo>
                    <a:pt x="38186" y="12022"/>
                  </a:lnTo>
                  <a:lnTo>
                    <a:pt x="39674" y="19837"/>
                  </a:lnTo>
                  <a:lnTo>
                    <a:pt x="38186" y="27651"/>
                  </a:lnTo>
                  <a:lnTo>
                    <a:pt x="34051" y="33947"/>
                  </a:lnTo>
                  <a:lnTo>
                    <a:pt x="27769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8062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08" y="37906"/>
                  </a:lnTo>
                  <a:lnTo>
                    <a:pt x="33807" y="33772"/>
                  </a:lnTo>
                  <a:lnTo>
                    <a:pt x="37911" y="27490"/>
                  </a:lnTo>
                  <a:lnTo>
                    <a:pt x="39395" y="19557"/>
                  </a:lnTo>
                  <a:lnTo>
                    <a:pt x="37911" y="11787"/>
                  </a:lnTo>
                  <a:lnTo>
                    <a:pt x="33807" y="5587"/>
                  </a:lnTo>
                  <a:lnTo>
                    <a:pt x="27608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28062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4"/>
                  </a:lnTo>
                  <a:lnTo>
                    <a:pt x="33807" y="5587"/>
                  </a:lnTo>
                  <a:lnTo>
                    <a:pt x="37911" y="11787"/>
                  </a:lnTo>
                  <a:lnTo>
                    <a:pt x="39395" y="19557"/>
                  </a:lnTo>
                  <a:lnTo>
                    <a:pt x="37911" y="27490"/>
                  </a:lnTo>
                  <a:lnTo>
                    <a:pt x="33807" y="33772"/>
                  </a:lnTo>
                  <a:lnTo>
                    <a:pt x="27608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99589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99589" y="128154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733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08" y="37906"/>
                  </a:lnTo>
                  <a:lnTo>
                    <a:pt x="33807" y="33772"/>
                  </a:lnTo>
                  <a:lnTo>
                    <a:pt x="37911" y="27490"/>
                  </a:lnTo>
                  <a:lnTo>
                    <a:pt x="39395" y="19557"/>
                  </a:lnTo>
                  <a:lnTo>
                    <a:pt x="37911" y="11787"/>
                  </a:lnTo>
                  <a:lnTo>
                    <a:pt x="33807" y="5587"/>
                  </a:lnTo>
                  <a:lnTo>
                    <a:pt x="27608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62733" y="128405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4"/>
                  </a:lnTo>
                  <a:lnTo>
                    <a:pt x="33807" y="5587"/>
                  </a:lnTo>
                  <a:lnTo>
                    <a:pt x="37911" y="11787"/>
                  </a:lnTo>
                  <a:lnTo>
                    <a:pt x="39395" y="19557"/>
                  </a:lnTo>
                  <a:lnTo>
                    <a:pt x="37911" y="27490"/>
                  </a:lnTo>
                  <a:lnTo>
                    <a:pt x="33807" y="33772"/>
                  </a:lnTo>
                  <a:lnTo>
                    <a:pt x="27608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57729" y="1188783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28976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28976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1795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31795" y="1093787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482619" y="887336"/>
            <a:ext cx="979169" cy="717550"/>
            <a:chOff x="3482619" y="887336"/>
            <a:chExt cx="979169" cy="717550"/>
          </a:xfrm>
        </p:grpSpPr>
        <p:sp>
          <p:nvSpPr>
            <p:cNvPr id="35" name="object 35"/>
            <p:cNvSpPr/>
            <p:nvPr/>
          </p:nvSpPr>
          <p:spPr>
            <a:xfrm>
              <a:off x="3501059" y="1081773"/>
              <a:ext cx="678180" cy="455295"/>
            </a:xfrm>
            <a:custGeom>
              <a:avLst/>
              <a:gdLst/>
              <a:ahLst/>
              <a:cxnLst/>
              <a:rect l="l" t="t" r="r" b="b"/>
              <a:pathLst>
                <a:path w="678179" h="455294">
                  <a:moveTo>
                    <a:pt x="495934" y="0"/>
                  </a:moveTo>
                  <a:lnTo>
                    <a:pt x="678103" y="186359"/>
                  </a:lnTo>
                  <a:lnTo>
                    <a:pt x="495934" y="372440"/>
                  </a:lnTo>
                  <a:lnTo>
                    <a:pt x="313766" y="186359"/>
                  </a:lnTo>
                  <a:lnTo>
                    <a:pt x="495934" y="0"/>
                  </a:lnTo>
                  <a:close/>
                </a:path>
                <a:path w="678179" h="455294">
                  <a:moveTo>
                    <a:pt x="313766" y="0"/>
                  </a:moveTo>
                  <a:lnTo>
                    <a:pt x="313766" y="0"/>
                  </a:lnTo>
                </a:path>
                <a:path w="678179" h="455294">
                  <a:moveTo>
                    <a:pt x="678103" y="372440"/>
                  </a:moveTo>
                  <a:lnTo>
                    <a:pt x="678103" y="372440"/>
                  </a:lnTo>
                </a:path>
                <a:path w="678179" h="455294">
                  <a:moveTo>
                    <a:pt x="313766" y="186359"/>
                  </a:moveTo>
                  <a:lnTo>
                    <a:pt x="0" y="186359"/>
                  </a:lnTo>
                  <a:lnTo>
                    <a:pt x="0" y="45486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82619" y="1529092"/>
              <a:ext cx="36830" cy="55880"/>
            </a:xfrm>
            <a:custGeom>
              <a:avLst/>
              <a:gdLst/>
              <a:ahLst/>
              <a:cxnLst/>
              <a:rect l="l" t="t" r="r" b="b"/>
              <a:pathLst>
                <a:path w="36829" h="55880">
                  <a:moveTo>
                    <a:pt x="36321" y="0"/>
                  </a:moveTo>
                  <a:lnTo>
                    <a:pt x="0" y="2793"/>
                  </a:lnTo>
                  <a:lnTo>
                    <a:pt x="22351" y="55879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79163" y="1268133"/>
              <a:ext cx="264795" cy="288925"/>
            </a:xfrm>
            <a:custGeom>
              <a:avLst/>
              <a:gdLst/>
              <a:ahLst/>
              <a:cxnLst/>
              <a:rect l="l" t="t" r="r" b="b"/>
              <a:pathLst>
                <a:path w="264795" h="288925">
                  <a:moveTo>
                    <a:pt x="0" y="0"/>
                  </a:moveTo>
                  <a:lnTo>
                    <a:pt x="264312" y="0"/>
                  </a:lnTo>
                  <a:lnTo>
                    <a:pt x="264312" y="288620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25035" y="1548371"/>
              <a:ext cx="36830" cy="56515"/>
            </a:xfrm>
            <a:custGeom>
              <a:avLst/>
              <a:gdLst/>
              <a:ahLst/>
              <a:cxnLst/>
              <a:rect l="l" t="t" r="r" b="b"/>
              <a:pathLst>
                <a:path w="36829" h="56515">
                  <a:moveTo>
                    <a:pt x="36321" y="0"/>
                  </a:moveTo>
                  <a:lnTo>
                    <a:pt x="0" y="3352"/>
                  </a:lnTo>
                  <a:lnTo>
                    <a:pt x="23190" y="56159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92244" y="891781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30">
                  <a:moveTo>
                    <a:pt x="0" y="0"/>
                  </a:moveTo>
                  <a:lnTo>
                    <a:pt x="0" y="138023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74083" y="1027290"/>
              <a:ext cx="36830" cy="54610"/>
            </a:xfrm>
            <a:custGeom>
              <a:avLst/>
              <a:gdLst/>
              <a:ahLst/>
              <a:cxnLst/>
              <a:rect l="l" t="t" r="r" b="b"/>
              <a:pathLst>
                <a:path w="36829" h="54609">
                  <a:moveTo>
                    <a:pt x="36321" y="0"/>
                  </a:moveTo>
                  <a:lnTo>
                    <a:pt x="0" y="0"/>
                  </a:lnTo>
                  <a:lnTo>
                    <a:pt x="18160" y="54482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7377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7377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3664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3664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0844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08449" y="120862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71314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71315" y="121113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7377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8"/>
                  </a:lnTo>
                  <a:lnTo>
                    <a:pt x="5727" y="5622"/>
                  </a:lnTo>
                  <a:lnTo>
                    <a:pt x="1527" y="11905"/>
                  </a:lnTo>
                  <a:lnTo>
                    <a:pt x="0" y="19837"/>
                  </a:lnTo>
                  <a:lnTo>
                    <a:pt x="1527" y="27608"/>
                  </a:lnTo>
                  <a:lnTo>
                    <a:pt x="5727" y="33807"/>
                  </a:lnTo>
                  <a:lnTo>
                    <a:pt x="12022" y="37911"/>
                  </a:lnTo>
                  <a:lnTo>
                    <a:pt x="19837" y="39395"/>
                  </a:lnTo>
                  <a:lnTo>
                    <a:pt x="27651" y="37911"/>
                  </a:lnTo>
                  <a:lnTo>
                    <a:pt x="33947" y="33807"/>
                  </a:lnTo>
                  <a:lnTo>
                    <a:pt x="38146" y="27608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7377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08"/>
                  </a:lnTo>
                  <a:lnTo>
                    <a:pt x="33947" y="33807"/>
                  </a:lnTo>
                  <a:lnTo>
                    <a:pt x="27651" y="37911"/>
                  </a:lnTo>
                  <a:lnTo>
                    <a:pt x="19837" y="39395"/>
                  </a:lnTo>
                  <a:lnTo>
                    <a:pt x="12022" y="37911"/>
                  </a:lnTo>
                  <a:lnTo>
                    <a:pt x="5727" y="33807"/>
                  </a:lnTo>
                  <a:lnTo>
                    <a:pt x="1527" y="27608"/>
                  </a:lnTo>
                  <a:lnTo>
                    <a:pt x="0" y="19837"/>
                  </a:lnTo>
                  <a:lnTo>
                    <a:pt x="1527" y="11905"/>
                  </a:lnTo>
                  <a:lnTo>
                    <a:pt x="5727" y="5622"/>
                  </a:lnTo>
                  <a:lnTo>
                    <a:pt x="12022" y="1488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3664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3664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0844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488"/>
                  </a:lnTo>
                  <a:lnTo>
                    <a:pt x="5622" y="5622"/>
                  </a:lnTo>
                  <a:lnTo>
                    <a:pt x="1488" y="11905"/>
                  </a:lnTo>
                  <a:lnTo>
                    <a:pt x="0" y="19837"/>
                  </a:lnTo>
                  <a:lnTo>
                    <a:pt x="1488" y="27608"/>
                  </a:lnTo>
                  <a:lnTo>
                    <a:pt x="5622" y="33807"/>
                  </a:lnTo>
                  <a:lnTo>
                    <a:pt x="11905" y="37911"/>
                  </a:lnTo>
                  <a:lnTo>
                    <a:pt x="19837" y="39395"/>
                  </a:lnTo>
                  <a:lnTo>
                    <a:pt x="27651" y="37911"/>
                  </a:lnTo>
                  <a:lnTo>
                    <a:pt x="33947" y="33807"/>
                  </a:lnTo>
                  <a:lnTo>
                    <a:pt x="38146" y="27608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08449" y="127763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08"/>
                  </a:lnTo>
                  <a:lnTo>
                    <a:pt x="33947" y="33807"/>
                  </a:lnTo>
                  <a:lnTo>
                    <a:pt x="27651" y="37911"/>
                  </a:lnTo>
                  <a:lnTo>
                    <a:pt x="19837" y="39395"/>
                  </a:lnTo>
                  <a:lnTo>
                    <a:pt x="11905" y="37911"/>
                  </a:lnTo>
                  <a:lnTo>
                    <a:pt x="5622" y="33807"/>
                  </a:lnTo>
                  <a:lnTo>
                    <a:pt x="1488" y="27608"/>
                  </a:lnTo>
                  <a:lnTo>
                    <a:pt x="0" y="19837"/>
                  </a:lnTo>
                  <a:lnTo>
                    <a:pt x="1488" y="11905"/>
                  </a:lnTo>
                  <a:lnTo>
                    <a:pt x="5622" y="5622"/>
                  </a:lnTo>
                  <a:lnTo>
                    <a:pt x="11905" y="1488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71314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71315" y="127986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438194" y="1652028"/>
            <a:ext cx="102870" cy="111760"/>
            <a:chOff x="3438194" y="1652028"/>
            <a:chExt cx="102870" cy="111760"/>
          </a:xfrm>
        </p:grpSpPr>
        <p:sp>
          <p:nvSpPr>
            <p:cNvPr id="58" name="object 58"/>
            <p:cNvSpPr/>
            <p:nvPr/>
          </p:nvSpPr>
          <p:spPr>
            <a:xfrm>
              <a:off x="3438194" y="165202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769"/>
                  </a:lnTo>
                  <a:lnTo>
                    <a:pt x="5622" y="34051"/>
                  </a:lnTo>
                  <a:lnTo>
                    <a:pt x="11905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38194" y="165202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1905" y="38186"/>
                  </a:lnTo>
                  <a:lnTo>
                    <a:pt x="5622" y="34051"/>
                  </a:lnTo>
                  <a:lnTo>
                    <a:pt x="1488" y="27769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01059" y="165454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01059" y="165454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438194" y="17210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38194" y="17210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01059" y="172355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01059" y="172355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388154" y="1675777"/>
            <a:ext cx="102870" cy="111760"/>
            <a:chOff x="4388154" y="1675777"/>
            <a:chExt cx="102870" cy="111760"/>
          </a:xfrm>
        </p:grpSpPr>
        <p:sp>
          <p:nvSpPr>
            <p:cNvPr id="67" name="object 67"/>
            <p:cNvSpPr/>
            <p:nvPr/>
          </p:nvSpPr>
          <p:spPr>
            <a:xfrm>
              <a:off x="4388154" y="167577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88154" y="167577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51019" y="167829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51019" y="1678292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88154" y="174478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88154" y="174478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51019" y="174730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12022" y="1484"/>
                  </a:lnTo>
                  <a:lnTo>
                    <a:pt x="5727" y="5587"/>
                  </a:lnTo>
                  <a:lnTo>
                    <a:pt x="1527" y="11787"/>
                  </a:lnTo>
                  <a:lnTo>
                    <a:pt x="0" y="19557"/>
                  </a:lnTo>
                  <a:lnTo>
                    <a:pt x="1527" y="27490"/>
                  </a:lnTo>
                  <a:lnTo>
                    <a:pt x="5727" y="33772"/>
                  </a:lnTo>
                  <a:lnTo>
                    <a:pt x="12022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51019" y="174730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2022" y="37906"/>
                  </a:lnTo>
                  <a:lnTo>
                    <a:pt x="5727" y="33772"/>
                  </a:lnTo>
                  <a:lnTo>
                    <a:pt x="1527" y="27490"/>
                  </a:lnTo>
                  <a:lnTo>
                    <a:pt x="0" y="19557"/>
                  </a:lnTo>
                  <a:lnTo>
                    <a:pt x="1527" y="11787"/>
                  </a:lnTo>
                  <a:lnTo>
                    <a:pt x="5727" y="5587"/>
                  </a:lnTo>
                  <a:lnTo>
                    <a:pt x="12022" y="1484"/>
                  </a:lnTo>
                  <a:lnTo>
                    <a:pt x="19837" y="0"/>
                  </a:lnTo>
                  <a:close/>
                </a:path>
                <a:path w="40004" h="40005">
                  <a:moveTo>
                    <a:pt x="0" y="0"/>
                  </a:moveTo>
                  <a:lnTo>
                    <a:pt x="0" y="0"/>
                  </a:lnTo>
                </a:path>
                <a:path w="40004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2249487" y="1925421"/>
            <a:ext cx="420370" cy="135255"/>
            <a:chOff x="2249487" y="1925421"/>
            <a:chExt cx="420370" cy="135255"/>
          </a:xfrm>
        </p:grpSpPr>
        <p:sp>
          <p:nvSpPr>
            <p:cNvPr id="76" name="object 76"/>
            <p:cNvSpPr/>
            <p:nvPr/>
          </p:nvSpPr>
          <p:spPr>
            <a:xfrm>
              <a:off x="2376474" y="2052129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47721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47721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50820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50820" y="1957133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49627" y="1925561"/>
              <a:ext cx="113030" cy="62865"/>
            </a:xfrm>
            <a:custGeom>
              <a:avLst/>
              <a:gdLst/>
              <a:ahLst/>
              <a:cxnLst/>
              <a:rect l="l" t="t" r="r" b="b"/>
              <a:pathLst>
                <a:path w="113030" h="62864">
                  <a:moveTo>
                    <a:pt x="0" y="0"/>
                  </a:moveTo>
                  <a:lnTo>
                    <a:pt x="112877" y="625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55519" y="1976970"/>
              <a:ext cx="37465" cy="27940"/>
            </a:xfrm>
            <a:custGeom>
              <a:avLst/>
              <a:gdLst/>
              <a:ahLst/>
              <a:cxnLst/>
              <a:rect l="l" t="t" r="r" b="b"/>
              <a:pathLst>
                <a:path w="37464" h="27939">
                  <a:moveTo>
                    <a:pt x="11455" y="0"/>
                  </a:moveTo>
                  <a:lnTo>
                    <a:pt x="0" y="20675"/>
                  </a:lnTo>
                  <a:lnTo>
                    <a:pt x="36880" y="27660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3350742" y="1893709"/>
            <a:ext cx="293370" cy="151130"/>
            <a:chOff x="3350742" y="1893709"/>
            <a:chExt cx="293370" cy="151130"/>
          </a:xfrm>
        </p:grpSpPr>
        <p:sp>
          <p:nvSpPr>
            <p:cNvPr id="84" name="object 84"/>
            <p:cNvSpPr/>
            <p:nvPr/>
          </p:nvSpPr>
          <p:spPr>
            <a:xfrm>
              <a:off x="3350742" y="2036482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7823"/>
                  </a:moveTo>
                  <a:lnTo>
                    <a:pt x="292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21989" y="1893709"/>
              <a:ext cx="40005" cy="142875"/>
            </a:xfrm>
            <a:custGeom>
              <a:avLst/>
              <a:gdLst/>
              <a:ahLst/>
              <a:cxnLst/>
              <a:rect l="l" t="t" r="r" b="b"/>
              <a:pathLst>
                <a:path w="40004" h="142875">
                  <a:moveTo>
                    <a:pt x="39395" y="0"/>
                  </a:moveTo>
                  <a:lnTo>
                    <a:pt x="0" y="0"/>
                  </a:lnTo>
                  <a:lnTo>
                    <a:pt x="0" y="142773"/>
                  </a:lnTo>
                  <a:lnTo>
                    <a:pt x="19837" y="142773"/>
                  </a:lnTo>
                  <a:lnTo>
                    <a:pt x="39395" y="142773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21989" y="1893709"/>
              <a:ext cx="40005" cy="142875"/>
            </a:xfrm>
            <a:custGeom>
              <a:avLst/>
              <a:gdLst/>
              <a:ahLst/>
              <a:cxnLst/>
              <a:rect l="l" t="t" r="r" b="b"/>
              <a:pathLst>
                <a:path w="40004" h="142875">
                  <a:moveTo>
                    <a:pt x="19837" y="142773"/>
                  </a:moveTo>
                  <a:lnTo>
                    <a:pt x="0" y="142773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142773"/>
                  </a:lnTo>
                  <a:lnTo>
                    <a:pt x="19837" y="142773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24808" y="1988705"/>
              <a:ext cx="40005" cy="48260"/>
            </a:xfrm>
            <a:custGeom>
              <a:avLst/>
              <a:gdLst/>
              <a:ahLst/>
              <a:cxnLst/>
              <a:rect l="l" t="t" r="r" b="b"/>
              <a:pathLst>
                <a:path w="40004" h="48260">
                  <a:moveTo>
                    <a:pt x="39674" y="0"/>
                  </a:moveTo>
                  <a:lnTo>
                    <a:pt x="0" y="0"/>
                  </a:lnTo>
                  <a:lnTo>
                    <a:pt x="0" y="47777"/>
                  </a:lnTo>
                  <a:lnTo>
                    <a:pt x="19837" y="47777"/>
                  </a:lnTo>
                  <a:lnTo>
                    <a:pt x="39674" y="47777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24808" y="1988705"/>
              <a:ext cx="40005" cy="48260"/>
            </a:xfrm>
            <a:custGeom>
              <a:avLst/>
              <a:gdLst/>
              <a:ahLst/>
              <a:cxnLst/>
              <a:rect l="l" t="t" r="r" b="b"/>
              <a:pathLst>
                <a:path w="40004" h="48260">
                  <a:moveTo>
                    <a:pt x="19837" y="47777"/>
                  </a:moveTo>
                  <a:lnTo>
                    <a:pt x="0" y="47777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47777"/>
                  </a:lnTo>
                  <a:lnTo>
                    <a:pt x="19837" y="47777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4269409" y="1893709"/>
            <a:ext cx="293370" cy="142875"/>
            <a:chOff x="4269409" y="1893709"/>
            <a:chExt cx="293370" cy="142875"/>
          </a:xfrm>
        </p:grpSpPr>
        <p:sp>
          <p:nvSpPr>
            <p:cNvPr id="90" name="object 90"/>
            <p:cNvSpPr/>
            <p:nvPr/>
          </p:nvSpPr>
          <p:spPr>
            <a:xfrm>
              <a:off x="4269409" y="2028380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40656" y="1980882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4" h="47625">
                  <a:moveTo>
                    <a:pt x="39674" y="0"/>
                  </a:moveTo>
                  <a:lnTo>
                    <a:pt x="0" y="0"/>
                  </a:lnTo>
                  <a:lnTo>
                    <a:pt x="0" y="47497"/>
                  </a:lnTo>
                  <a:lnTo>
                    <a:pt x="19837" y="47497"/>
                  </a:lnTo>
                  <a:lnTo>
                    <a:pt x="39674" y="47497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40656" y="1980882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4" h="47625">
                  <a:moveTo>
                    <a:pt x="19837" y="47497"/>
                  </a:moveTo>
                  <a:lnTo>
                    <a:pt x="0" y="47497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47497"/>
                  </a:lnTo>
                  <a:lnTo>
                    <a:pt x="19837" y="47497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443476" y="1893709"/>
              <a:ext cx="40005" cy="135255"/>
            </a:xfrm>
            <a:custGeom>
              <a:avLst/>
              <a:gdLst/>
              <a:ahLst/>
              <a:cxnLst/>
              <a:rect l="l" t="t" r="r" b="b"/>
              <a:pathLst>
                <a:path w="40004" h="135255">
                  <a:moveTo>
                    <a:pt x="39674" y="0"/>
                  </a:moveTo>
                  <a:lnTo>
                    <a:pt x="0" y="0"/>
                  </a:lnTo>
                  <a:lnTo>
                    <a:pt x="0" y="134670"/>
                  </a:lnTo>
                  <a:lnTo>
                    <a:pt x="19837" y="134670"/>
                  </a:lnTo>
                  <a:lnTo>
                    <a:pt x="39674" y="134670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443476" y="1893709"/>
              <a:ext cx="40005" cy="135255"/>
            </a:xfrm>
            <a:custGeom>
              <a:avLst/>
              <a:gdLst/>
              <a:ahLst/>
              <a:cxnLst/>
              <a:rect l="l" t="t" r="r" b="b"/>
              <a:pathLst>
                <a:path w="40004" h="135255">
                  <a:moveTo>
                    <a:pt x="19837" y="134670"/>
                  </a:moveTo>
                  <a:lnTo>
                    <a:pt x="0" y="134670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134670"/>
                  </a:lnTo>
                  <a:lnTo>
                    <a:pt x="19837" y="13467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892706" y="1855863"/>
            <a:ext cx="35179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indent="13970" algn="ctr">
              <a:lnSpc>
                <a:spcPct val="92400"/>
              </a:lnSpc>
              <a:spcBef>
                <a:spcPts val="130"/>
              </a:spcBef>
            </a:pPr>
            <a:r>
              <a:rPr sz="400" spc="-10" dirty="0">
                <a:latin typeface="Arial MT"/>
                <a:cs typeface="Arial MT"/>
              </a:rPr>
              <a:t>Unifor</a:t>
            </a:r>
            <a:r>
              <a:rPr sz="400" spc="-5" dirty="0">
                <a:latin typeface="Arial MT"/>
                <a:cs typeface="Arial MT"/>
              </a:rPr>
              <a:t>m </a:t>
            </a:r>
            <a:r>
              <a:rPr sz="400" spc="-10" dirty="0">
                <a:latin typeface="Arial MT"/>
                <a:cs typeface="Arial MT"/>
              </a:rPr>
              <a:t>Label  Distributions </a:t>
            </a:r>
            <a:r>
              <a:rPr sz="400" spc="-5" dirty="0">
                <a:latin typeface="Arial MT"/>
                <a:cs typeface="Arial MT"/>
              </a:rPr>
              <a:t> (</a:t>
            </a:r>
            <a:r>
              <a:rPr sz="400" spc="-10" dirty="0">
                <a:latin typeface="Arial MT"/>
                <a:cs typeface="Arial MT"/>
              </a:rPr>
              <a:t>Hig</a:t>
            </a:r>
            <a:r>
              <a:rPr sz="400" spc="-5" dirty="0">
                <a:latin typeface="Arial MT"/>
                <a:cs typeface="Arial MT"/>
              </a:rPr>
              <a:t>h </a:t>
            </a:r>
            <a:r>
              <a:rPr sz="400" spc="-10" dirty="0">
                <a:latin typeface="Arial MT"/>
                <a:cs typeface="Arial MT"/>
              </a:rPr>
              <a:t>entrop</a:t>
            </a:r>
            <a:r>
              <a:rPr sz="400" spc="-5" dirty="0">
                <a:latin typeface="Arial MT"/>
                <a:cs typeface="Arial MT"/>
              </a:rPr>
              <a:t>y)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711223" y="1925421"/>
            <a:ext cx="174625" cy="72390"/>
            <a:chOff x="1711223" y="1925421"/>
            <a:chExt cx="174625" cy="72390"/>
          </a:xfrm>
        </p:grpSpPr>
        <p:sp>
          <p:nvSpPr>
            <p:cNvPr id="97" name="object 97"/>
            <p:cNvSpPr/>
            <p:nvPr/>
          </p:nvSpPr>
          <p:spPr>
            <a:xfrm>
              <a:off x="1742795" y="1925561"/>
              <a:ext cx="142875" cy="59055"/>
            </a:xfrm>
            <a:custGeom>
              <a:avLst/>
              <a:gdLst/>
              <a:ahLst/>
              <a:cxnLst/>
              <a:rect l="l" t="t" r="r" b="b"/>
              <a:pathLst>
                <a:path w="142875" h="59055">
                  <a:moveTo>
                    <a:pt x="142773" y="0"/>
                  </a:moveTo>
                  <a:lnTo>
                    <a:pt x="0" y="589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11223" y="1972779"/>
              <a:ext cx="37465" cy="25400"/>
            </a:xfrm>
            <a:custGeom>
              <a:avLst/>
              <a:gdLst/>
              <a:ahLst/>
              <a:cxnLst/>
              <a:rect l="l" t="t" r="r" b="b"/>
              <a:pathLst>
                <a:path w="37464" h="25400">
                  <a:moveTo>
                    <a:pt x="28498" y="0"/>
                  </a:moveTo>
                  <a:lnTo>
                    <a:pt x="0" y="24866"/>
                  </a:lnTo>
                  <a:lnTo>
                    <a:pt x="37439" y="22072"/>
                  </a:lnTo>
                  <a:lnTo>
                    <a:pt x="284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3759936" y="1807248"/>
            <a:ext cx="43815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8580" marR="5080" indent="-56515">
              <a:lnSpc>
                <a:spcPct val="92400"/>
              </a:lnSpc>
              <a:spcBef>
                <a:spcPts val="130"/>
              </a:spcBef>
            </a:pPr>
            <a:r>
              <a:rPr sz="400" spc="-10" dirty="0">
                <a:latin typeface="Arial MT"/>
                <a:cs typeface="Arial MT"/>
              </a:rPr>
              <a:t>Non-unifo</a:t>
            </a:r>
            <a:r>
              <a:rPr sz="400" spc="-5" dirty="0">
                <a:latin typeface="Arial MT"/>
                <a:cs typeface="Arial MT"/>
              </a:rPr>
              <a:t>rm </a:t>
            </a:r>
            <a:r>
              <a:rPr sz="400" spc="-10" dirty="0">
                <a:latin typeface="Arial MT"/>
                <a:cs typeface="Arial MT"/>
              </a:rPr>
              <a:t>Labe</a:t>
            </a:r>
            <a:r>
              <a:rPr sz="400" spc="-5" dirty="0">
                <a:latin typeface="Arial MT"/>
                <a:cs typeface="Arial MT"/>
              </a:rPr>
              <a:t>l  </a:t>
            </a:r>
            <a:r>
              <a:rPr sz="400" spc="-10" dirty="0">
                <a:latin typeface="Arial MT"/>
                <a:cs typeface="Arial MT"/>
              </a:rPr>
              <a:t>Distributions </a:t>
            </a:r>
            <a:r>
              <a:rPr sz="400" spc="-5" dirty="0">
                <a:latin typeface="Arial MT"/>
                <a:cs typeface="Arial MT"/>
              </a:rPr>
              <a:t> (Low</a:t>
            </a:r>
            <a:r>
              <a:rPr sz="400" spc="-20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entropy)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158348" y="1884349"/>
            <a:ext cx="142875" cy="80010"/>
            <a:chOff x="4158348" y="1884349"/>
            <a:chExt cx="142875" cy="80010"/>
          </a:xfrm>
        </p:grpSpPr>
        <p:sp>
          <p:nvSpPr>
            <p:cNvPr id="101" name="object 101"/>
            <p:cNvSpPr/>
            <p:nvPr/>
          </p:nvSpPr>
          <p:spPr>
            <a:xfrm>
              <a:off x="4158487" y="1884489"/>
              <a:ext cx="113030" cy="62865"/>
            </a:xfrm>
            <a:custGeom>
              <a:avLst/>
              <a:gdLst/>
              <a:ahLst/>
              <a:cxnLst/>
              <a:rect l="l" t="t" r="r" b="b"/>
              <a:pathLst>
                <a:path w="113029" h="62864">
                  <a:moveTo>
                    <a:pt x="0" y="0"/>
                  </a:moveTo>
                  <a:lnTo>
                    <a:pt x="112598" y="628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64101" y="1936178"/>
              <a:ext cx="37465" cy="27940"/>
            </a:xfrm>
            <a:custGeom>
              <a:avLst/>
              <a:gdLst/>
              <a:ahLst/>
              <a:cxnLst/>
              <a:rect l="l" t="t" r="r" b="b"/>
              <a:pathLst>
                <a:path w="37464" h="27939">
                  <a:moveTo>
                    <a:pt x="11455" y="0"/>
                  </a:moveTo>
                  <a:lnTo>
                    <a:pt x="0" y="20675"/>
                  </a:lnTo>
                  <a:lnTo>
                    <a:pt x="36880" y="27660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3619804" y="1884349"/>
            <a:ext cx="174625" cy="72390"/>
            <a:chOff x="3619804" y="1884349"/>
            <a:chExt cx="174625" cy="72390"/>
          </a:xfrm>
        </p:grpSpPr>
        <p:sp>
          <p:nvSpPr>
            <p:cNvPr id="104" name="object 104"/>
            <p:cNvSpPr/>
            <p:nvPr/>
          </p:nvSpPr>
          <p:spPr>
            <a:xfrm>
              <a:off x="3651376" y="1884489"/>
              <a:ext cx="142875" cy="59690"/>
            </a:xfrm>
            <a:custGeom>
              <a:avLst/>
              <a:gdLst/>
              <a:ahLst/>
              <a:cxnLst/>
              <a:rect l="l" t="t" r="r" b="b"/>
              <a:pathLst>
                <a:path w="142875" h="59689">
                  <a:moveTo>
                    <a:pt x="142773" y="0"/>
                  </a:moveTo>
                  <a:lnTo>
                    <a:pt x="0" y="592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19804" y="1931987"/>
              <a:ext cx="37465" cy="24765"/>
            </a:xfrm>
            <a:custGeom>
              <a:avLst/>
              <a:gdLst/>
              <a:ahLst/>
              <a:cxnLst/>
              <a:rect l="l" t="t" r="r" b="b"/>
              <a:pathLst>
                <a:path w="37464" h="24764">
                  <a:moveTo>
                    <a:pt x="28498" y="0"/>
                  </a:moveTo>
                  <a:lnTo>
                    <a:pt x="0" y="24587"/>
                  </a:lnTo>
                  <a:lnTo>
                    <a:pt x="37439" y="22072"/>
                  </a:lnTo>
                  <a:lnTo>
                    <a:pt x="284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753789" y="1483423"/>
            <a:ext cx="429895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latin typeface="Arial MT"/>
                <a:cs typeface="Arial MT"/>
              </a:rPr>
              <a:t>A</a:t>
            </a:r>
            <a:r>
              <a:rPr sz="600" spc="-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goo</a:t>
            </a:r>
            <a:r>
              <a:rPr sz="600" spc="5" dirty="0">
                <a:latin typeface="Arial MT"/>
                <a:cs typeface="Arial MT"/>
              </a:rPr>
              <a:t>d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5" dirty="0">
                <a:latin typeface="Arial MT"/>
                <a:cs typeface="Arial MT"/>
              </a:rPr>
              <a:t>s</a:t>
            </a:r>
            <a:r>
              <a:rPr sz="600" dirty="0">
                <a:latin typeface="Arial MT"/>
                <a:cs typeface="Arial MT"/>
              </a:rPr>
              <a:t>pl</a:t>
            </a:r>
            <a:r>
              <a:rPr sz="600" spc="-5" dirty="0">
                <a:latin typeface="Arial MT"/>
                <a:cs typeface="Arial MT"/>
              </a:rPr>
              <a:t>i</a:t>
            </a:r>
            <a:r>
              <a:rPr sz="600" dirty="0">
                <a:latin typeface="Arial MT"/>
                <a:cs typeface="Arial MT"/>
              </a:rPr>
              <a:t>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844929" y="1523098"/>
            <a:ext cx="513080" cy="2070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5100" marR="5080" indent="-153035">
              <a:lnSpc>
                <a:spcPts val="690"/>
              </a:lnSpc>
              <a:spcBef>
                <a:spcPts val="160"/>
              </a:spcBef>
            </a:pPr>
            <a:r>
              <a:rPr sz="600" spc="10" dirty="0">
                <a:latin typeface="Arial MT"/>
                <a:cs typeface="Arial MT"/>
              </a:rPr>
              <a:t>A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not-</a:t>
            </a:r>
            <a:r>
              <a:rPr sz="600" spc="5" dirty="0">
                <a:latin typeface="Arial MT"/>
                <a:cs typeface="Arial MT"/>
              </a:rPr>
              <a:t>s</a:t>
            </a:r>
            <a:r>
              <a:rPr sz="600" dirty="0">
                <a:latin typeface="Arial MT"/>
                <a:cs typeface="Arial MT"/>
              </a:rPr>
              <a:t>o-good  split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84322" y="1436484"/>
            <a:ext cx="13716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i="1" spc="15" dirty="0">
                <a:latin typeface="Arial"/>
                <a:cs typeface="Arial"/>
              </a:rPr>
              <a:t>vs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487396" y="1656219"/>
            <a:ext cx="102870" cy="111125"/>
            <a:chOff x="2487396" y="1656219"/>
            <a:chExt cx="102870" cy="111125"/>
          </a:xfrm>
        </p:grpSpPr>
        <p:sp>
          <p:nvSpPr>
            <p:cNvPr id="110" name="object 110"/>
            <p:cNvSpPr/>
            <p:nvPr/>
          </p:nvSpPr>
          <p:spPr>
            <a:xfrm>
              <a:off x="2487396" y="165621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87396" y="1656219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550261" y="165845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769"/>
                  </a:lnTo>
                  <a:lnTo>
                    <a:pt x="5727" y="34051"/>
                  </a:lnTo>
                  <a:lnTo>
                    <a:pt x="12022" y="38186"/>
                  </a:lnTo>
                  <a:lnTo>
                    <a:pt x="19837" y="39674"/>
                  </a:lnTo>
                  <a:lnTo>
                    <a:pt x="27651" y="38186"/>
                  </a:lnTo>
                  <a:lnTo>
                    <a:pt x="33947" y="34051"/>
                  </a:lnTo>
                  <a:lnTo>
                    <a:pt x="38146" y="27769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50261" y="1658454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769"/>
                  </a:lnTo>
                  <a:lnTo>
                    <a:pt x="33947" y="34051"/>
                  </a:lnTo>
                  <a:lnTo>
                    <a:pt x="27651" y="38186"/>
                  </a:lnTo>
                  <a:lnTo>
                    <a:pt x="19837" y="39674"/>
                  </a:lnTo>
                  <a:lnTo>
                    <a:pt x="12022" y="38186"/>
                  </a:lnTo>
                  <a:lnTo>
                    <a:pt x="5727" y="34051"/>
                  </a:lnTo>
                  <a:lnTo>
                    <a:pt x="1527" y="27769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87396" y="1725231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4"/>
                  </a:lnTo>
                  <a:lnTo>
                    <a:pt x="5622" y="5587"/>
                  </a:lnTo>
                  <a:lnTo>
                    <a:pt x="1488" y="11787"/>
                  </a:lnTo>
                  <a:lnTo>
                    <a:pt x="0" y="19557"/>
                  </a:lnTo>
                  <a:lnTo>
                    <a:pt x="1488" y="27490"/>
                  </a:lnTo>
                  <a:lnTo>
                    <a:pt x="5622" y="33772"/>
                  </a:lnTo>
                  <a:lnTo>
                    <a:pt x="11905" y="37906"/>
                  </a:lnTo>
                  <a:lnTo>
                    <a:pt x="19837" y="39395"/>
                  </a:lnTo>
                  <a:lnTo>
                    <a:pt x="27651" y="37906"/>
                  </a:lnTo>
                  <a:lnTo>
                    <a:pt x="33947" y="33772"/>
                  </a:lnTo>
                  <a:lnTo>
                    <a:pt x="38146" y="27490"/>
                  </a:lnTo>
                  <a:lnTo>
                    <a:pt x="39674" y="19557"/>
                  </a:lnTo>
                  <a:lnTo>
                    <a:pt x="38146" y="11787"/>
                  </a:lnTo>
                  <a:lnTo>
                    <a:pt x="33947" y="5587"/>
                  </a:lnTo>
                  <a:lnTo>
                    <a:pt x="27651" y="14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87396" y="1725231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484"/>
                  </a:lnTo>
                  <a:lnTo>
                    <a:pt x="33947" y="5587"/>
                  </a:lnTo>
                  <a:lnTo>
                    <a:pt x="38146" y="11787"/>
                  </a:lnTo>
                  <a:lnTo>
                    <a:pt x="39674" y="19557"/>
                  </a:lnTo>
                  <a:lnTo>
                    <a:pt x="38146" y="27490"/>
                  </a:lnTo>
                  <a:lnTo>
                    <a:pt x="33947" y="33772"/>
                  </a:lnTo>
                  <a:lnTo>
                    <a:pt x="27651" y="37906"/>
                  </a:lnTo>
                  <a:lnTo>
                    <a:pt x="19837" y="39395"/>
                  </a:lnTo>
                  <a:lnTo>
                    <a:pt x="11905" y="37906"/>
                  </a:lnTo>
                  <a:lnTo>
                    <a:pt x="5622" y="33772"/>
                  </a:lnTo>
                  <a:lnTo>
                    <a:pt x="1488" y="27490"/>
                  </a:lnTo>
                  <a:lnTo>
                    <a:pt x="0" y="19557"/>
                  </a:lnTo>
                  <a:lnTo>
                    <a:pt x="1488" y="11787"/>
                  </a:lnTo>
                  <a:lnTo>
                    <a:pt x="5622" y="5587"/>
                  </a:lnTo>
                  <a:lnTo>
                    <a:pt x="11905" y="1484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50261" y="1727466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50261" y="1727466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1529333" y="1640293"/>
            <a:ext cx="102870" cy="111125"/>
            <a:chOff x="1529333" y="1640293"/>
            <a:chExt cx="102870" cy="111125"/>
          </a:xfrm>
        </p:grpSpPr>
        <p:sp>
          <p:nvSpPr>
            <p:cNvPr id="119" name="object 119"/>
            <p:cNvSpPr/>
            <p:nvPr/>
          </p:nvSpPr>
          <p:spPr>
            <a:xfrm>
              <a:off x="1529333" y="164029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527"/>
                  </a:lnTo>
                  <a:lnTo>
                    <a:pt x="5727" y="5727"/>
                  </a:lnTo>
                  <a:lnTo>
                    <a:pt x="1527" y="12022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2022"/>
                  </a:lnTo>
                  <a:lnTo>
                    <a:pt x="33947" y="5727"/>
                  </a:lnTo>
                  <a:lnTo>
                    <a:pt x="27651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29333" y="164029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527"/>
                  </a:lnTo>
                  <a:lnTo>
                    <a:pt x="33947" y="5727"/>
                  </a:lnTo>
                  <a:lnTo>
                    <a:pt x="38146" y="12022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2022"/>
                  </a:lnTo>
                  <a:lnTo>
                    <a:pt x="5727" y="5727"/>
                  </a:lnTo>
                  <a:lnTo>
                    <a:pt x="12022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92478" y="164280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488"/>
                  </a:lnTo>
                  <a:lnTo>
                    <a:pt x="5622" y="5622"/>
                  </a:lnTo>
                  <a:lnTo>
                    <a:pt x="1488" y="11905"/>
                  </a:lnTo>
                  <a:lnTo>
                    <a:pt x="0" y="19837"/>
                  </a:lnTo>
                  <a:lnTo>
                    <a:pt x="1488" y="27608"/>
                  </a:lnTo>
                  <a:lnTo>
                    <a:pt x="5622" y="33807"/>
                  </a:lnTo>
                  <a:lnTo>
                    <a:pt x="11905" y="37911"/>
                  </a:lnTo>
                  <a:lnTo>
                    <a:pt x="19837" y="39395"/>
                  </a:lnTo>
                  <a:lnTo>
                    <a:pt x="27608" y="37911"/>
                  </a:lnTo>
                  <a:lnTo>
                    <a:pt x="33807" y="33807"/>
                  </a:lnTo>
                  <a:lnTo>
                    <a:pt x="37911" y="27608"/>
                  </a:lnTo>
                  <a:lnTo>
                    <a:pt x="39395" y="19837"/>
                  </a:lnTo>
                  <a:lnTo>
                    <a:pt x="37911" y="11905"/>
                  </a:lnTo>
                  <a:lnTo>
                    <a:pt x="33807" y="5622"/>
                  </a:lnTo>
                  <a:lnTo>
                    <a:pt x="27608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92478" y="1642808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488"/>
                  </a:lnTo>
                  <a:lnTo>
                    <a:pt x="33807" y="5622"/>
                  </a:lnTo>
                  <a:lnTo>
                    <a:pt x="37911" y="11905"/>
                  </a:lnTo>
                  <a:lnTo>
                    <a:pt x="39395" y="19837"/>
                  </a:lnTo>
                  <a:lnTo>
                    <a:pt x="37911" y="27608"/>
                  </a:lnTo>
                  <a:lnTo>
                    <a:pt x="33807" y="33807"/>
                  </a:lnTo>
                  <a:lnTo>
                    <a:pt x="27608" y="37911"/>
                  </a:lnTo>
                  <a:lnTo>
                    <a:pt x="19837" y="39395"/>
                  </a:lnTo>
                  <a:lnTo>
                    <a:pt x="11905" y="37911"/>
                  </a:lnTo>
                  <a:lnTo>
                    <a:pt x="5622" y="33807"/>
                  </a:lnTo>
                  <a:lnTo>
                    <a:pt x="1488" y="27608"/>
                  </a:lnTo>
                  <a:lnTo>
                    <a:pt x="0" y="19837"/>
                  </a:lnTo>
                  <a:lnTo>
                    <a:pt x="1488" y="11905"/>
                  </a:lnTo>
                  <a:lnTo>
                    <a:pt x="5622" y="5622"/>
                  </a:lnTo>
                  <a:lnTo>
                    <a:pt x="11905" y="1488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529333" y="17093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2022" y="1488"/>
                  </a:lnTo>
                  <a:lnTo>
                    <a:pt x="5727" y="5622"/>
                  </a:lnTo>
                  <a:lnTo>
                    <a:pt x="1527" y="11905"/>
                  </a:lnTo>
                  <a:lnTo>
                    <a:pt x="0" y="19837"/>
                  </a:lnTo>
                  <a:lnTo>
                    <a:pt x="1527" y="27651"/>
                  </a:lnTo>
                  <a:lnTo>
                    <a:pt x="5727" y="33947"/>
                  </a:lnTo>
                  <a:lnTo>
                    <a:pt x="12022" y="38146"/>
                  </a:lnTo>
                  <a:lnTo>
                    <a:pt x="19837" y="39674"/>
                  </a:lnTo>
                  <a:lnTo>
                    <a:pt x="27651" y="38146"/>
                  </a:lnTo>
                  <a:lnTo>
                    <a:pt x="33947" y="33947"/>
                  </a:lnTo>
                  <a:lnTo>
                    <a:pt x="38146" y="27651"/>
                  </a:lnTo>
                  <a:lnTo>
                    <a:pt x="39674" y="19837"/>
                  </a:lnTo>
                  <a:lnTo>
                    <a:pt x="38146" y="11905"/>
                  </a:lnTo>
                  <a:lnTo>
                    <a:pt x="33947" y="5622"/>
                  </a:lnTo>
                  <a:lnTo>
                    <a:pt x="27651" y="1488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29333" y="17093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51" y="1488"/>
                  </a:lnTo>
                  <a:lnTo>
                    <a:pt x="33947" y="5622"/>
                  </a:lnTo>
                  <a:lnTo>
                    <a:pt x="38146" y="11905"/>
                  </a:lnTo>
                  <a:lnTo>
                    <a:pt x="39674" y="19837"/>
                  </a:lnTo>
                  <a:lnTo>
                    <a:pt x="38146" y="27651"/>
                  </a:lnTo>
                  <a:lnTo>
                    <a:pt x="33947" y="33947"/>
                  </a:lnTo>
                  <a:lnTo>
                    <a:pt x="27651" y="38146"/>
                  </a:lnTo>
                  <a:lnTo>
                    <a:pt x="19837" y="39674"/>
                  </a:lnTo>
                  <a:lnTo>
                    <a:pt x="12022" y="38146"/>
                  </a:lnTo>
                  <a:lnTo>
                    <a:pt x="5727" y="33947"/>
                  </a:lnTo>
                  <a:lnTo>
                    <a:pt x="1527" y="27651"/>
                  </a:lnTo>
                  <a:lnTo>
                    <a:pt x="0" y="19837"/>
                  </a:lnTo>
                  <a:lnTo>
                    <a:pt x="1527" y="11905"/>
                  </a:lnTo>
                  <a:lnTo>
                    <a:pt x="5727" y="5622"/>
                  </a:lnTo>
                  <a:lnTo>
                    <a:pt x="12022" y="1488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92478" y="17115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11905" y="1527"/>
                  </a:lnTo>
                  <a:lnTo>
                    <a:pt x="5622" y="5727"/>
                  </a:lnTo>
                  <a:lnTo>
                    <a:pt x="1488" y="12022"/>
                  </a:lnTo>
                  <a:lnTo>
                    <a:pt x="0" y="19837"/>
                  </a:lnTo>
                  <a:lnTo>
                    <a:pt x="1488" y="27651"/>
                  </a:lnTo>
                  <a:lnTo>
                    <a:pt x="5622" y="33947"/>
                  </a:lnTo>
                  <a:lnTo>
                    <a:pt x="11905" y="38146"/>
                  </a:lnTo>
                  <a:lnTo>
                    <a:pt x="19837" y="39674"/>
                  </a:lnTo>
                  <a:lnTo>
                    <a:pt x="27608" y="38146"/>
                  </a:lnTo>
                  <a:lnTo>
                    <a:pt x="33807" y="33947"/>
                  </a:lnTo>
                  <a:lnTo>
                    <a:pt x="37911" y="27651"/>
                  </a:lnTo>
                  <a:lnTo>
                    <a:pt x="39395" y="19837"/>
                  </a:lnTo>
                  <a:lnTo>
                    <a:pt x="37911" y="12022"/>
                  </a:lnTo>
                  <a:lnTo>
                    <a:pt x="33807" y="5727"/>
                  </a:lnTo>
                  <a:lnTo>
                    <a:pt x="27608" y="1527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92478" y="1711540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5">
                  <a:moveTo>
                    <a:pt x="19837" y="0"/>
                  </a:moveTo>
                  <a:lnTo>
                    <a:pt x="27608" y="1527"/>
                  </a:lnTo>
                  <a:lnTo>
                    <a:pt x="33807" y="5727"/>
                  </a:lnTo>
                  <a:lnTo>
                    <a:pt x="37911" y="12022"/>
                  </a:lnTo>
                  <a:lnTo>
                    <a:pt x="39395" y="19837"/>
                  </a:lnTo>
                  <a:lnTo>
                    <a:pt x="37911" y="27651"/>
                  </a:lnTo>
                  <a:lnTo>
                    <a:pt x="33807" y="33947"/>
                  </a:lnTo>
                  <a:lnTo>
                    <a:pt x="27608" y="38146"/>
                  </a:lnTo>
                  <a:lnTo>
                    <a:pt x="19837" y="39674"/>
                  </a:lnTo>
                  <a:lnTo>
                    <a:pt x="11905" y="38146"/>
                  </a:lnTo>
                  <a:lnTo>
                    <a:pt x="5622" y="33947"/>
                  </a:lnTo>
                  <a:lnTo>
                    <a:pt x="1488" y="27651"/>
                  </a:lnTo>
                  <a:lnTo>
                    <a:pt x="0" y="19837"/>
                  </a:lnTo>
                  <a:lnTo>
                    <a:pt x="1488" y="12022"/>
                  </a:lnTo>
                  <a:lnTo>
                    <a:pt x="5622" y="5727"/>
                  </a:lnTo>
                  <a:lnTo>
                    <a:pt x="11905" y="1527"/>
                  </a:lnTo>
                  <a:lnTo>
                    <a:pt x="19837" y="0"/>
                  </a:lnTo>
                  <a:close/>
                </a:path>
                <a:path w="40005" h="40005">
                  <a:moveTo>
                    <a:pt x="0" y="0"/>
                  </a:moveTo>
                  <a:lnTo>
                    <a:pt x="0" y="0"/>
                  </a:lnTo>
                </a:path>
                <a:path w="40005" h="40005">
                  <a:moveTo>
                    <a:pt x="39674" y="39674"/>
                  </a:moveTo>
                  <a:lnTo>
                    <a:pt x="39674" y="39674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1449705" y="1980882"/>
            <a:ext cx="293370" cy="103505"/>
            <a:chOff x="1449705" y="1980882"/>
            <a:chExt cx="293370" cy="103505"/>
          </a:xfrm>
        </p:grpSpPr>
        <p:sp>
          <p:nvSpPr>
            <p:cNvPr id="128" name="object 128"/>
            <p:cNvSpPr/>
            <p:nvPr/>
          </p:nvSpPr>
          <p:spPr>
            <a:xfrm>
              <a:off x="1449705" y="2075878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69" h="8255">
                  <a:moveTo>
                    <a:pt x="0" y="8102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21231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521231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24050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24050" y="1980882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5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4182236" y="1085964"/>
            <a:ext cx="293370" cy="102870"/>
            <a:chOff x="4182236" y="1085964"/>
            <a:chExt cx="293370" cy="102870"/>
          </a:xfrm>
        </p:grpSpPr>
        <p:sp>
          <p:nvSpPr>
            <p:cNvPr id="134" name="object 134"/>
            <p:cNvSpPr/>
            <p:nvPr/>
          </p:nvSpPr>
          <p:spPr>
            <a:xfrm>
              <a:off x="4182236" y="1180960"/>
              <a:ext cx="293370" cy="8255"/>
            </a:xfrm>
            <a:custGeom>
              <a:avLst/>
              <a:gdLst/>
              <a:ahLst/>
              <a:cxnLst/>
              <a:rect l="l" t="t" r="r" b="b"/>
              <a:pathLst>
                <a:path w="293370" h="8255">
                  <a:moveTo>
                    <a:pt x="0" y="7823"/>
                  </a:moveTo>
                  <a:lnTo>
                    <a:pt x="293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53483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39674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837" y="94995"/>
                  </a:lnTo>
                  <a:lnTo>
                    <a:pt x="39674" y="94995"/>
                  </a:lnTo>
                  <a:lnTo>
                    <a:pt x="3967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253483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1983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674" y="0"/>
                  </a:lnTo>
                  <a:lnTo>
                    <a:pt x="39674" y="94995"/>
                  </a:lnTo>
                  <a:lnTo>
                    <a:pt x="1983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356582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39395" y="0"/>
                  </a:moveTo>
                  <a:lnTo>
                    <a:pt x="0" y="0"/>
                  </a:lnTo>
                  <a:lnTo>
                    <a:pt x="0" y="94995"/>
                  </a:lnTo>
                  <a:lnTo>
                    <a:pt x="19557" y="94995"/>
                  </a:lnTo>
                  <a:lnTo>
                    <a:pt x="39395" y="94995"/>
                  </a:lnTo>
                  <a:lnTo>
                    <a:pt x="393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356582" y="1085964"/>
              <a:ext cx="40005" cy="95250"/>
            </a:xfrm>
            <a:custGeom>
              <a:avLst/>
              <a:gdLst/>
              <a:ahLst/>
              <a:cxnLst/>
              <a:rect l="l" t="t" r="r" b="b"/>
              <a:pathLst>
                <a:path w="40004" h="95250">
                  <a:moveTo>
                    <a:pt x="19557" y="94995"/>
                  </a:moveTo>
                  <a:lnTo>
                    <a:pt x="0" y="94995"/>
                  </a:lnTo>
                  <a:lnTo>
                    <a:pt x="0" y="0"/>
                  </a:lnTo>
                  <a:lnTo>
                    <a:pt x="39395" y="0"/>
                  </a:lnTo>
                  <a:lnTo>
                    <a:pt x="39395" y="94995"/>
                  </a:lnTo>
                  <a:lnTo>
                    <a:pt x="19557" y="94995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9" name="object 1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210447"/>
            <a:ext cx="59601" cy="59601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2414346"/>
            <a:ext cx="48018" cy="48018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2582786"/>
            <a:ext cx="48018" cy="48018"/>
          </a:xfrm>
          <a:prstGeom prst="rect">
            <a:avLst/>
          </a:prstGeom>
        </p:spPr>
      </p:pic>
      <p:sp>
        <p:nvSpPr>
          <p:cNvPr id="142" name="object 142"/>
          <p:cNvSpPr txBox="1"/>
          <p:nvPr/>
        </p:nvSpPr>
        <p:spPr>
          <a:xfrm>
            <a:off x="366877" y="2074309"/>
            <a:ext cx="5099685" cy="97345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000" spc="-3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problems,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0" dirty="0">
                <a:solidFill>
                  <a:srgbClr val="0000FF"/>
                </a:solidFill>
                <a:latin typeface="Tahoma"/>
                <a:cs typeface="Tahoma"/>
              </a:rPr>
              <a:t>entropy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label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distribution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measure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purity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415"/>
              </a:spcBef>
            </a:pPr>
            <a:r>
              <a:rPr sz="900" spc="-15" dirty="0">
                <a:latin typeface="Tahoma"/>
                <a:cs typeface="Tahoma"/>
              </a:rPr>
              <a:t>Low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entropy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75" dirty="0">
                <a:latin typeface="Lucida Sans Unicode"/>
                <a:cs typeface="Lucida Sans Unicode"/>
              </a:rPr>
              <a:t>⇒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Tahoma"/>
                <a:cs typeface="Tahoma"/>
              </a:rPr>
              <a:t>high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purity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(less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uniform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label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distribution)</a:t>
            </a:r>
            <a:endParaRPr sz="900">
              <a:latin typeface="Tahoma"/>
              <a:cs typeface="Tahoma"/>
            </a:endParaRPr>
          </a:p>
          <a:p>
            <a:pPr marL="265430" marR="281940">
              <a:lnSpc>
                <a:spcPct val="101499"/>
              </a:lnSpc>
              <a:spcBef>
                <a:spcPts val="229"/>
              </a:spcBef>
            </a:pPr>
            <a:r>
              <a:rPr sz="900" spc="-5" dirty="0">
                <a:latin typeface="Tahoma"/>
                <a:cs typeface="Tahoma"/>
              </a:rPr>
              <a:t>Splits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give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largest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reduction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(before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split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vs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after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split)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entropy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preferred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(this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reduction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also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known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as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0000FF"/>
                </a:solidFill>
                <a:latin typeface="Tahoma"/>
                <a:cs typeface="Tahoma"/>
              </a:rPr>
              <a:t>“information</a:t>
            </a:r>
            <a:r>
              <a:rPr sz="9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0000FF"/>
                </a:solidFill>
                <a:latin typeface="Tahoma"/>
                <a:cs typeface="Tahoma"/>
              </a:rPr>
              <a:t>gain”</a:t>
            </a:r>
            <a:r>
              <a:rPr sz="900" spc="5" dirty="0">
                <a:latin typeface="Tahoma"/>
                <a:cs typeface="Tahoma"/>
              </a:rPr>
              <a:t>)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000" spc="-30" dirty="0">
                <a:latin typeface="Tahoma"/>
                <a:cs typeface="Tahoma"/>
              </a:rPr>
              <a:t>For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regression,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entropy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doesn’t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make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sense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(outputs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are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real-valued).</a:t>
            </a:r>
            <a:r>
              <a:rPr sz="1000" spc="14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Typically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0000FF"/>
                </a:solidFill>
                <a:latin typeface="Tahoma"/>
                <a:cs typeface="Tahoma"/>
              </a:rPr>
              <a:t>variance</a:t>
            </a:r>
            <a:r>
              <a:rPr sz="10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used.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2947619"/>
            <a:ext cx="59601" cy="59601"/>
          </a:xfrm>
          <a:prstGeom prst="rect">
            <a:avLst/>
          </a:prstGeom>
        </p:spPr>
      </p:pic>
      <p:grpSp>
        <p:nvGrpSpPr>
          <p:cNvPr id="144" name="object 144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45" name="object 145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49" name="object 149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601449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15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350520"/>
          </a:xfrm>
          <a:custGeom>
            <a:avLst/>
            <a:gdLst/>
            <a:ahLst/>
            <a:cxnLst/>
            <a:rect l="l" t="t" r="r" b="b"/>
            <a:pathLst>
              <a:path w="5760085" h="350520">
                <a:moveTo>
                  <a:pt x="5759996" y="0"/>
                </a:moveTo>
                <a:lnTo>
                  <a:pt x="0" y="0"/>
                </a:lnTo>
                <a:lnTo>
                  <a:pt x="0" y="350126"/>
                </a:lnTo>
                <a:lnTo>
                  <a:pt x="5759996" y="350126"/>
                </a:lnTo>
                <a:lnTo>
                  <a:pt x="5759996" y="0"/>
                </a:lnTo>
                <a:close/>
              </a:path>
            </a:pathLst>
          </a:custGeom>
          <a:solidFill>
            <a:srgbClr val="FCB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59877"/>
            <a:ext cx="39274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04064C"/>
                </a:solidFill>
                <a:latin typeface="Tahoma"/>
                <a:cs typeface="Tahoma"/>
              </a:rPr>
              <a:t>Internal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r>
              <a:rPr sz="1400" b="1" spc="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(Contd.)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34593"/>
            <a:ext cx="59601" cy="59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42289"/>
            <a:ext cx="48018" cy="480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77" y="394222"/>
            <a:ext cx="4185920" cy="4343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-20" dirty="0">
                <a:latin typeface="Tahoma"/>
                <a:cs typeface="Tahoma"/>
              </a:rPr>
              <a:t>Note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internal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node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itself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like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problem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ct val="100000"/>
              </a:lnSpc>
              <a:spcBef>
                <a:spcPts val="440"/>
              </a:spcBef>
            </a:pPr>
            <a:r>
              <a:rPr sz="900" spc="5" dirty="0">
                <a:latin typeface="Tahoma"/>
                <a:cs typeface="Tahoma"/>
              </a:rPr>
              <a:t>Data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received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internal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node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routed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along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its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outgoing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branches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8" name="object 8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9274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04064C"/>
                </a:solidFill>
                <a:latin typeface="Tahoma"/>
                <a:cs typeface="Tahoma"/>
              </a:rPr>
              <a:t>Internal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r>
              <a:rPr sz="1400" b="1" spc="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(Contd.)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34593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42289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964780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172476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8777" y="394222"/>
            <a:ext cx="5095240" cy="9721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95"/>
              </a:spcBef>
            </a:pPr>
            <a:r>
              <a:rPr sz="1000" spc="-20" dirty="0">
                <a:latin typeface="Tahoma"/>
                <a:cs typeface="Tahoma"/>
              </a:rPr>
              <a:t>Note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internal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node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itself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like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problem</a:t>
            </a:r>
            <a:endParaRPr sz="1000">
              <a:latin typeface="Tahoma"/>
              <a:cs typeface="Tahoma"/>
            </a:endParaRPr>
          </a:p>
          <a:p>
            <a:pPr marL="303530">
              <a:lnSpc>
                <a:spcPct val="100000"/>
              </a:lnSpc>
              <a:spcBef>
                <a:spcPts val="440"/>
              </a:spcBef>
            </a:pPr>
            <a:r>
              <a:rPr sz="900" spc="5" dirty="0">
                <a:latin typeface="Tahoma"/>
                <a:cs typeface="Tahoma"/>
              </a:rPr>
              <a:t>Data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received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internal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node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routed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along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its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outgoing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branches</a:t>
            </a:r>
            <a:endParaRPr sz="90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665"/>
              </a:spcBef>
            </a:pPr>
            <a:r>
              <a:rPr sz="1000" spc="-50" dirty="0">
                <a:latin typeface="Tahoma"/>
                <a:cs typeface="Tahoma"/>
              </a:rPr>
              <a:t>Some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common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techniques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splitting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internal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node</a:t>
            </a:r>
            <a:endParaRPr sz="1000">
              <a:latin typeface="Tahoma"/>
              <a:cs typeface="Tahoma"/>
            </a:endParaRPr>
          </a:p>
          <a:p>
            <a:pPr marL="303530">
              <a:lnSpc>
                <a:spcPct val="100000"/>
              </a:lnSpc>
              <a:spcBef>
                <a:spcPts val="445"/>
              </a:spcBef>
            </a:pPr>
            <a:r>
              <a:rPr sz="900" dirty="0">
                <a:latin typeface="Tahoma"/>
                <a:cs typeface="Tahoma"/>
              </a:rPr>
              <a:t>Splitting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testing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single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feature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(simplest/fastest;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used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ID3,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C4.5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DT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algos).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example:</a:t>
            </a:r>
            <a:endParaRPr sz="900">
              <a:latin typeface="Tahoma"/>
              <a:cs typeface="Tahoma"/>
            </a:endParaRPr>
          </a:p>
          <a:p>
            <a:pPr marL="2033905">
              <a:lnSpc>
                <a:spcPct val="100000"/>
              </a:lnSpc>
              <a:spcBef>
                <a:spcPts val="370"/>
              </a:spcBef>
              <a:tabLst>
                <a:tab pos="3280410" algn="l"/>
              </a:tabLst>
            </a:pP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spc="-2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horizont</a:t>
            </a:r>
            <a:r>
              <a:rPr sz="400" spc="-5" dirty="0">
                <a:latin typeface="Arial MT"/>
                <a:cs typeface="Arial MT"/>
              </a:rPr>
              <a:t>al </a:t>
            </a:r>
            <a:r>
              <a:rPr sz="400" spc="-10" dirty="0">
                <a:latin typeface="Arial MT"/>
                <a:cs typeface="Arial MT"/>
              </a:rPr>
              <a:t>spli</a:t>
            </a:r>
            <a:r>
              <a:rPr sz="400" spc="-5" dirty="0">
                <a:latin typeface="Arial MT"/>
                <a:cs typeface="Arial MT"/>
              </a:rPr>
              <a:t>t</a:t>
            </a:r>
            <a:r>
              <a:rPr sz="400" dirty="0">
                <a:latin typeface="Arial MT"/>
                <a:cs typeface="Arial MT"/>
              </a:rPr>
              <a:t>	</a:t>
            </a:r>
            <a:r>
              <a:rPr sz="600" spc="-15" baseline="6944" dirty="0">
                <a:latin typeface="Arial MT"/>
                <a:cs typeface="Arial MT"/>
              </a:rPr>
              <a:t>A</a:t>
            </a:r>
            <a:r>
              <a:rPr sz="600" spc="-37" baseline="6944" dirty="0">
                <a:latin typeface="Arial MT"/>
                <a:cs typeface="Arial MT"/>
              </a:rPr>
              <a:t> </a:t>
            </a:r>
            <a:r>
              <a:rPr sz="600" spc="-52" baseline="6944" dirty="0">
                <a:latin typeface="Arial MT"/>
                <a:cs typeface="Arial MT"/>
              </a:rPr>
              <a:t>V</a:t>
            </a:r>
            <a:r>
              <a:rPr sz="600" spc="-15" baseline="6944" dirty="0">
                <a:latin typeface="Arial MT"/>
                <a:cs typeface="Arial MT"/>
              </a:rPr>
              <a:t>erti</a:t>
            </a:r>
            <a:r>
              <a:rPr sz="600" spc="-7" baseline="6944" dirty="0">
                <a:latin typeface="Arial MT"/>
                <a:cs typeface="Arial MT"/>
              </a:rPr>
              <a:t>cal </a:t>
            </a:r>
            <a:r>
              <a:rPr sz="600" spc="-15" baseline="6944" dirty="0">
                <a:latin typeface="Arial MT"/>
                <a:cs typeface="Arial MT"/>
              </a:rPr>
              <a:t>split</a:t>
            </a:r>
            <a:endParaRPr sz="600" baseline="6944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09315" y="1378204"/>
            <a:ext cx="851535" cy="4834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04500" y="1458277"/>
            <a:ext cx="28384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20"/>
              </a:spcBef>
            </a:pPr>
            <a:r>
              <a:rPr sz="250" spc="5" dirty="0">
                <a:latin typeface="Arial MT"/>
                <a:cs typeface="Arial MT"/>
              </a:rPr>
              <a:t>L</a:t>
            </a:r>
            <a:r>
              <a:rPr sz="250" spc="10" dirty="0">
                <a:latin typeface="Arial MT"/>
                <a:cs typeface="Arial MT"/>
              </a:rPr>
              <a:t>ab</a:t>
            </a:r>
            <a:r>
              <a:rPr sz="250" spc="5" dirty="0">
                <a:latin typeface="Arial MT"/>
                <a:cs typeface="Arial MT"/>
              </a:rPr>
              <a:t>e</a:t>
            </a:r>
            <a:r>
              <a:rPr sz="250" dirty="0">
                <a:latin typeface="Arial MT"/>
                <a:cs typeface="Arial MT"/>
              </a:rPr>
              <a:t>l</a:t>
            </a:r>
            <a:r>
              <a:rPr sz="250" spc="5" dirty="0">
                <a:latin typeface="Arial MT"/>
                <a:cs typeface="Arial MT"/>
              </a:rPr>
              <a:t> distribution  (before</a:t>
            </a:r>
            <a:r>
              <a:rPr sz="250" spc="-1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split)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4057" y="1853945"/>
            <a:ext cx="75311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120"/>
              </a:spcBef>
              <a:tabLst>
                <a:tab pos="434340" algn="l"/>
              </a:tabLst>
            </a:pPr>
            <a:r>
              <a:rPr sz="250" spc="5" dirty="0">
                <a:latin typeface="Arial MT"/>
                <a:cs typeface="Arial MT"/>
              </a:rPr>
              <a:t>Label</a:t>
            </a:r>
            <a:r>
              <a:rPr sz="250" spc="15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distribution	Label distribution </a:t>
            </a:r>
            <a:r>
              <a:rPr sz="250" spc="1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(after</a:t>
            </a:r>
            <a:r>
              <a:rPr sz="250" spc="15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split:</a:t>
            </a:r>
            <a:r>
              <a:rPr sz="250" spc="1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left</a:t>
            </a:r>
            <a:r>
              <a:rPr sz="250" spc="2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group)     </a:t>
            </a:r>
            <a:r>
              <a:rPr sz="250" spc="3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(after</a:t>
            </a:r>
            <a:r>
              <a:rPr sz="250" spc="-15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split:</a:t>
            </a:r>
            <a:r>
              <a:rPr sz="250" spc="-15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right</a:t>
            </a:r>
            <a:r>
              <a:rPr sz="250" spc="-1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group)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94306" y="1379728"/>
            <a:ext cx="851535" cy="4834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689491" y="1459801"/>
            <a:ext cx="28384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20"/>
              </a:spcBef>
            </a:pPr>
            <a:r>
              <a:rPr sz="250" spc="10" dirty="0">
                <a:latin typeface="Arial MT"/>
                <a:cs typeface="Arial MT"/>
              </a:rPr>
              <a:t>L</a:t>
            </a:r>
            <a:r>
              <a:rPr sz="250" spc="5" dirty="0">
                <a:latin typeface="Arial MT"/>
                <a:cs typeface="Arial MT"/>
              </a:rPr>
              <a:t>a</a:t>
            </a:r>
            <a:r>
              <a:rPr sz="250" spc="10" dirty="0">
                <a:latin typeface="Arial MT"/>
                <a:cs typeface="Arial MT"/>
              </a:rPr>
              <a:t>b</a:t>
            </a:r>
            <a:r>
              <a:rPr sz="250" spc="5" dirty="0">
                <a:latin typeface="Arial MT"/>
                <a:cs typeface="Arial MT"/>
              </a:rPr>
              <a:t>e</a:t>
            </a:r>
            <a:r>
              <a:rPr sz="250" dirty="0">
                <a:latin typeface="Arial MT"/>
                <a:cs typeface="Arial MT"/>
              </a:rPr>
              <a:t>l</a:t>
            </a:r>
            <a:r>
              <a:rPr sz="250" spc="5" dirty="0">
                <a:latin typeface="Arial MT"/>
                <a:cs typeface="Arial MT"/>
              </a:rPr>
              <a:t> distribution  (before</a:t>
            </a:r>
            <a:r>
              <a:rPr sz="250" spc="-5" dirty="0">
                <a:latin typeface="Arial MT"/>
                <a:cs typeface="Arial MT"/>
              </a:rPr>
              <a:t> </a:t>
            </a:r>
            <a:r>
              <a:rPr sz="250" dirty="0">
                <a:latin typeface="Arial MT"/>
                <a:cs typeface="Arial MT"/>
              </a:rPr>
              <a:t>split)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1263" y="1859470"/>
            <a:ext cx="82486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marR="30480" indent="66675">
              <a:lnSpc>
                <a:spcPct val="100000"/>
              </a:lnSpc>
              <a:spcBef>
                <a:spcPts val="120"/>
              </a:spcBef>
            </a:pPr>
            <a:r>
              <a:rPr sz="250" spc="5" dirty="0">
                <a:latin typeface="Arial MT"/>
                <a:cs typeface="Arial MT"/>
              </a:rPr>
              <a:t>Label  distribution             </a:t>
            </a:r>
            <a:r>
              <a:rPr sz="375" spc="7" baseline="11111" dirty="0">
                <a:latin typeface="Arial MT"/>
                <a:cs typeface="Arial MT"/>
              </a:rPr>
              <a:t>Label distribution </a:t>
            </a:r>
            <a:r>
              <a:rPr sz="375" spc="15" baseline="11111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(after split:</a:t>
            </a:r>
            <a:r>
              <a:rPr sz="25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upper group)</a:t>
            </a:r>
            <a:r>
              <a:rPr sz="250" spc="45" dirty="0">
                <a:latin typeface="Arial MT"/>
                <a:cs typeface="Arial MT"/>
              </a:rPr>
              <a:t> </a:t>
            </a:r>
            <a:r>
              <a:rPr sz="375" spc="7" baseline="11111" dirty="0">
                <a:latin typeface="Arial MT"/>
                <a:cs typeface="Arial MT"/>
              </a:rPr>
              <a:t>(after split: lower group)</a:t>
            </a:r>
            <a:endParaRPr sz="375" baseline="11111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15" name="object 15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19" name="object 19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7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9274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04064C"/>
                </a:solidFill>
                <a:latin typeface="Tahoma"/>
                <a:cs typeface="Tahoma"/>
              </a:rPr>
              <a:t>Internal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r>
              <a:rPr sz="1400" b="1" spc="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(Contd.)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34593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42289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964780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172476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8777" y="394222"/>
            <a:ext cx="5095240" cy="9721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95"/>
              </a:spcBef>
            </a:pPr>
            <a:r>
              <a:rPr sz="1000" spc="-20" dirty="0">
                <a:latin typeface="Tahoma"/>
                <a:cs typeface="Tahoma"/>
              </a:rPr>
              <a:t>Note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internal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node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itself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like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problem</a:t>
            </a:r>
            <a:endParaRPr sz="1000">
              <a:latin typeface="Tahoma"/>
              <a:cs typeface="Tahoma"/>
            </a:endParaRPr>
          </a:p>
          <a:p>
            <a:pPr marL="303530">
              <a:lnSpc>
                <a:spcPct val="100000"/>
              </a:lnSpc>
              <a:spcBef>
                <a:spcPts val="440"/>
              </a:spcBef>
            </a:pPr>
            <a:r>
              <a:rPr sz="900" spc="5" dirty="0">
                <a:latin typeface="Tahoma"/>
                <a:cs typeface="Tahoma"/>
              </a:rPr>
              <a:t>Data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received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internal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node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routed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along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its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outgoing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branches</a:t>
            </a:r>
            <a:endParaRPr sz="90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665"/>
              </a:spcBef>
            </a:pPr>
            <a:r>
              <a:rPr sz="1000" spc="-50" dirty="0">
                <a:latin typeface="Tahoma"/>
                <a:cs typeface="Tahoma"/>
              </a:rPr>
              <a:t>Some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common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techniques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splitting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internal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node</a:t>
            </a:r>
            <a:endParaRPr sz="1000">
              <a:latin typeface="Tahoma"/>
              <a:cs typeface="Tahoma"/>
            </a:endParaRPr>
          </a:p>
          <a:p>
            <a:pPr marL="303530">
              <a:lnSpc>
                <a:spcPct val="100000"/>
              </a:lnSpc>
              <a:spcBef>
                <a:spcPts val="445"/>
              </a:spcBef>
            </a:pPr>
            <a:r>
              <a:rPr sz="900" dirty="0">
                <a:latin typeface="Tahoma"/>
                <a:cs typeface="Tahoma"/>
              </a:rPr>
              <a:t>Splitting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testing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single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feature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(simplest/fastest;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used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ID3,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C4.5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DT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algos).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example:</a:t>
            </a:r>
            <a:endParaRPr sz="900">
              <a:latin typeface="Tahoma"/>
              <a:cs typeface="Tahoma"/>
            </a:endParaRPr>
          </a:p>
          <a:p>
            <a:pPr marL="2033905">
              <a:lnSpc>
                <a:spcPct val="100000"/>
              </a:lnSpc>
              <a:spcBef>
                <a:spcPts val="370"/>
              </a:spcBef>
              <a:tabLst>
                <a:tab pos="3280410" algn="l"/>
              </a:tabLst>
            </a:pP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spc="-2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horizont</a:t>
            </a:r>
            <a:r>
              <a:rPr sz="400" spc="-5" dirty="0">
                <a:latin typeface="Arial MT"/>
                <a:cs typeface="Arial MT"/>
              </a:rPr>
              <a:t>al </a:t>
            </a:r>
            <a:r>
              <a:rPr sz="400" spc="-10" dirty="0">
                <a:latin typeface="Arial MT"/>
                <a:cs typeface="Arial MT"/>
              </a:rPr>
              <a:t>spli</a:t>
            </a:r>
            <a:r>
              <a:rPr sz="400" spc="-5" dirty="0">
                <a:latin typeface="Arial MT"/>
                <a:cs typeface="Arial MT"/>
              </a:rPr>
              <a:t>t</a:t>
            </a:r>
            <a:r>
              <a:rPr sz="400" dirty="0">
                <a:latin typeface="Arial MT"/>
                <a:cs typeface="Arial MT"/>
              </a:rPr>
              <a:t>	</a:t>
            </a:r>
            <a:r>
              <a:rPr sz="600" spc="-15" baseline="6944" dirty="0">
                <a:latin typeface="Arial MT"/>
                <a:cs typeface="Arial MT"/>
              </a:rPr>
              <a:t>A</a:t>
            </a:r>
            <a:r>
              <a:rPr sz="600" spc="-37" baseline="6944" dirty="0">
                <a:latin typeface="Arial MT"/>
                <a:cs typeface="Arial MT"/>
              </a:rPr>
              <a:t> </a:t>
            </a:r>
            <a:r>
              <a:rPr sz="600" spc="-52" baseline="6944" dirty="0">
                <a:latin typeface="Arial MT"/>
                <a:cs typeface="Arial MT"/>
              </a:rPr>
              <a:t>V</a:t>
            </a:r>
            <a:r>
              <a:rPr sz="600" spc="-15" baseline="6944" dirty="0">
                <a:latin typeface="Arial MT"/>
                <a:cs typeface="Arial MT"/>
              </a:rPr>
              <a:t>erti</a:t>
            </a:r>
            <a:r>
              <a:rPr sz="600" spc="-7" baseline="6944" dirty="0">
                <a:latin typeface="Arial MT"/>
                <a:cs typeface="Arial MT"/>
              </a:rPr>
              <a:t>cal </a:t>
            </a:r>
            <a:r>
              <a:rPr sz="600" spc="-15" baseline="6944" dirty="0">
                <a:latin typeface="Arial MT"/>
                <a:cs typeface="Arial MT"/>
              </a:rPr>
              <a:t>split</a:t>
            </a:r>
            <a:endParaRPr sz="600" baseline="6944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09315" y="1378204"/>
            <a:ext cx="851535" cy="4834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04500" y="1458277"/>
            <a:ext cx="28384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20"/>
              </a:spcBef>
            </a:pPr>
            <a:r>
              <a:rPr sz="250" spc="5" dirty="0">
                <a:latin typeface="Arial MT"/>
                <a:cs typeface="Arial MT"/>
              </a:rPr>
              <a:t>L</a:t>
            </a:r>
            <a:r>
              <a:rPr sz="250" spc="10" dirty="0">
                <a:latin typeface="Arial MT"/>
                <a:cs typeface="Arial MT"/>
              </a:rPr>
              <a:t>ab</a:t>
            </a:r>
            <a:r>
              <a:rPr sz="250" spc="5" dirty="0">
                <a:latin typeface="Arial MT"/>
                <a:cs typeface="Arial MT"/>
              </a:rPr>
              <a:t>e</a:t>
            </a:r>
            <a:r>
              <a:rPr sz="250" dirty="0">
                <a:latin typeface="Arial MT"/>
                <a:cs typeface="Arial MT"/>
              </a:rPr>
              <a:t>l</a:t>
            </a:r>
            <a:r>
              <a:rPr sz="250" spc="5" dirty="0">
                <a:latin typeface="Arial MT"/>
                <a:cs typeface="Arial MT"/>
              </a:rPr>
              <a:t> distribution  (before</a:t>
            </a:r>
            <a:r>
              <a:rPr sz="250" spc="-1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split)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4057" y="1853945"/>
            <a:ext cx="75311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120"/>
              </a:spcBef>
              <a:tabLst>
                <a:tab pos="434340" algn="l"/>
              </a:tabLst>
            </a:pPr>
            <a:r>
              <a:rPr sz="250" spc="5" dirty="0">
                <a:latin typeface="Arial MT"/>
                <a:cs typeface="Arial MT"/>
              </a:rPr>
              <a:t>Label</a:t>
            </a:r>
            <a:r>
              <a:rPr sz="250" spc="15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distribution	Label distribution </a:t>
            </a:r>
            <a:r>
              <a:rPr sz="250" spc="1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(after</a:t>
            </a:r>
            <a:r>
              <a:rPr sz="250" spc="15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split:</a:t>
            </a:r>
            <a:r>
              <a:rPr sz="250" spc="1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left</a:t>
            </a:r>
            <a:r>
              <a:rPr sz="250" spc="2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group)     </a:t>
            </a:r>
            <a:r>
              <a:rPr sz="250" spc="3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(after</a:t>
            </a:r>
            <a:r>
              <a:rPr sz="250" spc="-15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split:</a:t>
            </a:r>
            <a:r>
              <a:rPr sz="250" spc="-15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right</a:t>
            </a:r>
            <a:r>
              <a:rPr sz="250" spc="-1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group)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94306" y="1379728"/>
            <a:ext cx="851535" cy="4834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689491" y="1459801"/>
            <a:ext cx="28384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20"/>
              </a:spcBef>
            </a:pPr>
            <a:r>
              <a:rPr sz="250" spc="10" dirty="0">
                <a:latin typeface="Arial MT"/>
                <a:cs typeface="Arial MT"/>
              </a:rPr>
              <a:t>L</a:t>
            </a:r>
            <a:r>
              <a:rPr sz="250" spc="5" dirty="0">
                <a:latin typeface="Arial MT"/>
                <a:cs typeface="Arial MT"/>
              </a:rPr>
              <a:t>a</a:t>
            </a:r>
            <a:r>
              <a:rPr sz="250" spc="10" dirty="0">
                <a:latin typeface="Arial MT"/>
                <a:cs typeface="Arial MT"/>
              </a:rPr>
              <a:t>b</a:t>
            </a:r>
            <a:r>
              <a:rPr sz="250" spc="5" dirty="0">
                <a:latin typeface="Arial MT"/>
                <a:cs typeface="Arial MT"/>
              </a:rPr>
              <a:t>e</a:t>
            </a:r>
            <a:r>
              <a:rPr sz="250" dirty="0">
                <a:latin typeface="Arial MT"/>
                <a:cs typeface="Arial MT"/>
              </a:rPr>
              <a:t>l</a:t>
            </a:r>
            <a:r>
              <a:rPr sz="250" spc="5" dirty="0">
                <a:latin typeface="Arial MT"/>
                <a:cs typeface="Arial MT"/>
              </a:rPr>
              <a:t> distribution  (before</a:t>
            </a:r>
            <a:r>
              <a:rPr sz="250" spc="-5" dirty="0">
                <a:latin typeface="Arial MT"/>
                <a:cs typeface="Arial MT"/>
              </a:rPr>
              <a:t> </a:t>
            </a:r>
            <a:r>
              <a:rPr sz="250" dirty="0">
                <a:latin typeface="Arial MT"/>
                <a:cs typeface="Arial MT"/>
              </a:rPr>
              <a:t>split)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1263" y="1859470"/>
            <a:ext cx="82486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marR="30480" indent="66675">
              <a:lnSpc>
                <a:spcPct val="100000"/>
              </a:lnSpc>
              <a:spcBef>
                <a:spcPts val="120"/>
              </a:spcBef>
            </a:pPr>
            <a:r>
              <a:rPr sz="250" spc="5" dirty="0">
                <a:latin typeface="Arial MT"/>
                <a:cs typeface="Arial MT"/>
              </a:rPr>
              <a:t>Label  distribution             </a:t>
            </a:r>
            <a:r>
              <a:rPr sz="375" spc="7" baseline="11111" dirty="0">
                <a:latin typeface="Arial MT"/>
                <a:cs typeface="Arial MT"/>
              </a:rPr>
              <a:t>Label distribution </a:t>
            </a:r>
            <a:r>
              <a:rPr sz="375" spc="15" baseline="11111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(after split:</a:t>
            </a:r>
            <a:r>
              <a:rPr sz="25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upper group)</a:t>
            </a:r>
            <a:r>
              <a:rPr sz="250" spc="45" dirty="0">
                <a:latin typeface="Arial MT"/>
                <a:cs typeface="Arial MT"/>
              </a:rPr>
              <a:t> </a:t>
            </a:r>
            <a:r>
              <a:rPr sz="375" spc="7" baseline="11111" dirty="0">
                <a:latin typeface="Arial MT"/>
                <a:cs typeface="Arial MT"/>
              </a:rPr>
              <a:t>(after split: lower group)</a:t>
            </a:r>
            <a:endParaRPr sz="375" baseline="11111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2075827"/>
            <a:ext cx="48018" cy="4801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10867" y="2260930"/>
            <a:ext cx="851344" cy="461962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304159" y="2271788"/>
            <a:ext cx="851535" cy="462280"/>
            <a:chOff x="3304159" y="2271788"/>
            <a:chExt cx="851535" cy="462280"/>
          </a:xfrm>
        </p:grpSpPr>
        <p:sp>
          <p:nvSpPr>
            <p:cNvPr id="17" name="object 17"/>
            <p:cNvSpPr/>
            <p:nvPr/>
          </p:nvSpPr>
          <p:spPr>
            <a:xfrm>
              <a:off x="3316541" y="2274646"/>
              <a:ext cx="654685" cy="432434"/>
            </a:xfrm>
            <a:custGeom>
              <a:avLst/>
              <a:gdLst/>
              <a:ahLst/>
              <a:cxnLst/>
              <a:rect l="l" t="t" r="r" b="b"/>
              <a:pathLst>
                <a:path w="654685" h="432435">
                  <a:moveTo>
                    <a:pt x="432625" y="0"/>
                  </a:moveTo>
                  <a:lnTo>
                    <a:pt x="654177" y="216027"/>
                  </a:lnTo>
                  <a:lnTo>
                    <a:pt x="432625" y="432054"/>
                  </a:lnTo>
                  <a:lnTo>
                    <a:pt x="211264" y="216027"/>
                  </a:lnTo>
                  <a:lnTo>
                    <a:pt x="432625" y="0"/>
                  </a:lnTo>
                  <a:close/>
                </a:path>
                <a:path w="654685" h="432435">
                  <a:moveTo>
                    <a:pt x="211264" y="0"/>
                  </a:moveTo>
                  <a:lnTo>
                    <a:pt x="211264" y="0"/>
                  </a:lnTo>
                </a:path>
                <a:path w="654685" h="432435">
                  <a:moveTo>
                    <a:pt x="654177" y="432054"/>
                  </a:moveTo>
                  <a:lnTo>
                    <a:pt x="654177" y="432054"/>
                  </a:lnTo>
                </a:path>
                <a:path w="654685" h="432435">
                  <a:moveTo>
                    <a:pt x="211264" y="216027"/>
                  </a:moveTo>
                  <a:lnTo>
                    <a:pt x="0" y="216027"/>
                  </a:lnTo>
                  <a:lnTo>
                    <a:pt x="0" y="396621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04159" y="2669552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70528" y="2490673"/>
              <a:ext cx="173355" cy="207645"/>
            </a:xfrm>
            <a:custGeom>
              <a:avLst/>
              <a:gdLst/>
              <a:ahLst/>
              <a:cxnLst/>
              <a:rect l="l" t="t" r="r" b="b"/>
              <a:pathLst>
                <a:path w="173354" h="207644">
                  <a:moveTo>
                    <a:pt x="0" y="0"/>
                  </a:moveTo>
                  <a:lnTo>
                    <a:pt x="172783" y="0"/>
                  </a:lnTo>
                  <a:lnTo>
                    <a:pt x="172783" y="207645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30929" y="2696603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62108" y="2451620"/>
              <a:ext cx="48895" cy="43815"/>
            </a:xfrm>
            <a:custGeom>
              <a:avLst/>
              <a:gdLst/>
              <a:ahLst/>
              <a:cxnLst/>
              <a:rect l="l" t="t" r="r" b="b"/>
              <a:pathLst>
                <a:path w="48895" h="43814">
                  <a:moveTo>
                    <a:pt x="48768" y="16573"/>
                  </a:moveTo>
                  <a:lnTo>
                    <a:pt x="0" y="16573"/>
                  </a:lnTo>
                  <a:lnTo>
                    <a:pt x="15240" y="26860"/>
                  </a:lnTo>
                  <a:lnTo>
                    <a:pt x="9525" y="43243"/>
                  </a:lnTo>
                  <a:lnTo>
                    <a:pt x="24384" y="33147"/>
                  </a:lnTo>
                  <a:lnTo>
                    <a:pt x="35720" y="33147"/>
                  </a:lnTo>
                  <a:lnTo>
                    <a:pt x="33528" y="26860"/>
                  </a:lnTo>
                  <a:lnTo>
                    <a:pt x="48768" y="16573"/>
                  </a:lnTo>
                  <a:close/>
                </a:path>
                <a:path w="48895" h="43814">
                  <a:moveTo>
                    <a:pt x="35720" y="33147"/>
                  </a:moveTo>
                  <a:lnTo>
                    <a:pt x="24384" y="33147"/>
                  </a:lnTo>
                  <a:lnTo>
                    <a:pt x="39243" y="43243"/>
                  </a:lnTo>
                  <a:lnTo>
                    <a:pt x="35720" y="33147"/>
                  </a:lnTo>
                  <a:close/>
                </a:path>
                <a:path w="48895" h="43814">
                  <a:moveTo>
                    <a:pt x="24384" y="0"/>
                  </a:moveTo>
                  <a:lnTo>
                    <a:pt x="18669" y="16573"/>
                  </a:lnTo>
                  <a:lnTo>
                    <a:pt x="30099" y="16573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2108" y="2451620"/>
              <a:ext cx="48895" cy="43815"/>
            </a:xfrm>
            <a:custGeom>
              <a:avLst/>
              <a:gdLst/>
              <a:ahLst/>
              <a:cxnLst/>
              <a:rect l="l" t="t" r="r" b="b"/>
              <a:pathLst>
                <a:path w="48895" h="43814">
                  <a:moveTo>
                    <a:pt x="24384" y="0"/>
                  </a:moveTo>
                  <a:lnTo>
                    <a:pt x="18669" y="16573"/>
                  </a:lnTo>
                  <a:lnTo>
                    <a:pt x="0" y="16573"/>
                  </a:lnTo>
                  <a:lnTo>
                    <a:pt x="15240" y="26860"/>
                  </a:lnTo>
                  <a:lnTo>
                    <a:pt x="9525" y="43243"/>
                  </a:lnTo>
                  <a:lnTo>
                    <a:pt x="24384" y="33147"/>
                  </a:lnTo>
                  <a:lnTo>
                    <a:pt x="39243" y="43243"/>
                  </a:lnTo>
                  <a:lnTo>
                    <a:pt x="33528" y="26860"/>
                  </a:lnTo>
                  <a:lnTo>
                    <a:pt x="48768" y="16573"/>
                  </a:lnTo>
                  <a:lnTo>
                    <a:pt x="30099" y="16573"/>
                  </a:lnTo>
                  <a:lnTo>
                    <a:pt x="24384" y="0"/>
                  </a:lnTo>
                  <a:close/>
                </a:path>
                <a:path w="48895" h="43814">
                  <a:moveTo>
                    <a:pt x="0" y="0"/>
                  </a:moveTo>
                  <a:lnTo>
                    <a:pt x="0" y="0"/>
                  </a:lnTo>
                </a:path>
                <a:path w="48895" h="43814">
                  <a:moveTo>
                    <a:pt x="48768" y="43243"/>
                  </a:moveTo>
                  <a:lnTo>
                    <a:pt x="48768" y="43243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91839" y="2462479"/>
              <a:ext cx="48895" cy="43815"/>
            </a:xfrm>
            <a:custGeom>
              <a:avLst/>
              <a:gdLst/>
              <a:ahLst/>
              <a:cxnLst/>
              <a:rect l="l" t="t" r="r" b="b"/>
              <a:pathLst>
                <a:path w="48895" h="43814">
                  <a:moveTo>
                    <a:pt x="48577" y="16573"/>
                  </a:moveTo>
                  <a:lnTo>
                    <a:pt x="0" y="16573"/>
                  </a:lnTo>
                  <a:lnTo>
                    <a:pt x="15049" y="26860"/>
                  </a:lnTo>
                  <a:lnTo>
                    <a:pt x="9334" y="43243"/>
                  </a:lnTo>
                  <a:lnTo>
                    <a:pt x="24193" y="33147"/>
                  </a:lnTo>
                  <a:lnTo>
                    <a:pt x="35530" y="33147"/>
                  </a:lnTo>
                  <a:lnTo>
                    <a:pt x="33337" y="26860"/>
                  </a:lnTo>
                  <a:lnTo>
                    <a:pt x="48577" y="16573"/>
                  </a:lnTo>
                  <a:close/>
                </a:path>
                <a:path w="48895" h="43814">
                  <a:moveTo>
                    <a:pt x="35530" y="33147"/>
                  </a:moveTo>
                  <a:lnTo>
                    <a:pt x="24193" y="33147"/>
                  </a:lnTo>
                  <a:lnTo>
                    <a:pt x="39052" y="43243"/>
                  </a:lnTo>
                  <a:lnTo>
                    <a:pt x="35530" y="33147"/>
                  </a:lnTo>
                  <a:close/>
                </a:path>
                <a:path w="48895" h="43814">
                  <a:moveTo>
                    <a:pt x="24193" y="0"/>
                  </a:moveTo>
                  <a:lnTo>
                    <a:pt x="18669" y="16573"/>
                  </a:lnTo>
                  <a:lnTo>
                    <a:pt x="29908" y="16573"/>
                  </a:lnTo>
                  <a:lnTo>
                    <a:pt x="2419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91839" y="2462479"/>
              <a:ext cx="48895" cy="43815"/>
            </a:xfrm>
            <a:custGeom>
              <a:avLst/>
              <a:gdLst/>
              <a:ahLst/>
              <a:cxnLst/>
              <a:rect l="l" t="t" r="r" b="b"/>
              <a:pathLst>
                <a:path w="48895" h="43814">
                  <a:moveTo>
                    <a:pt x="24193" y="0"/>
                  </a:moveTo>
                  <a:lnTo>
                    <a:pt x="18669" y="16573"/>
                  </a:lnTo>
                  <a:lnTo>
                    <a:pt x="0" y="16573"/>
                  </a:lnTo>
                  <a:lnTo>
                    <a:pt x="15049" y="26860"/>
                  </a:lnTo>
                  <a:lnTo>
                    <a:pt x="9334" y="43243"/>
                  </a:lnTo>
                  <a:lnTo>
                    <a:pt x="24193" y="33147"/>
                  </a:lnTo>
                  <a:lnTo>
                    <a:pt x="39052" y="43243"/>
                  </a:lnTo>
                  <a:lnTo>
                    <a:pt x="33337" y="26860"/>
                  </a:lnTo>
                  <a:lnTo>
                    <a:pt x="48577" y="16573"/>
                  </a:lnTo>
                  <a:lnTo>
                    <a:pt x="29908" y="16573"/>
                  </a:lnTo>
                  <a:lnTo>
                    <a:pt x="24193" y="0"/>
                  </a:lnTo>
                  <a:close/>
                </a:path>
                <a:path w="48895" h="43814">
                  <a:moveTo>
                    <a:pt x="0" y="0"/>
                  </a:moveTo>
                  <a:lnTo>
                    <a:pt x="0" y="0"/>
                  </a:lnTo>
                </a:path>
                <a:path w="48895" h="43814">
                  <a:moveTo>
                    <a:pt x="48577" y="43243"/>
                  </a:moveTo>
                  <a:lnTo>
                    <a:pt x="48577" y="43243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68598" y="2350274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30">
                  <a:moveTo>
                    <a:pt x="762" y="-2857"/>
                  </a:moveTo>
                  <a:lnTo>
                    <a:pt x="762" y="13906"/>
                  </a:lnTo>
                </a:path>
              </a:pathLst>
            </a:custGeom>
            <a:ln w="7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61740" y="2372563"/>
              <a:ext cx="5715" cy="33655"/>
            </a:xfrm>
            <a:custGeom>
              <a:avLst/>
              <a:gdLst/>
              <a:ahLst/>
              <a:cxnLst/>
              <a:rect l="l" t="t" r="r" b="b"/>
              <a:pathLst>
                <a:path w="5714" h="33655">
                  <a:moveTo>
                    <a:pt x="5143" y="0"/>
                  </a:moveTo>
                  <a:lnTo>
                    <a:pt x="3429" y="11049"/>
                  </a:lnTo>
                </a:path>
                <a:path w="5714" h="33655">
                  <a:moveTo>
                    <a:pt x="1714" y="22288"/>
                  </a:moveTo>
                  <a:lnTo>
                    <a:pt x="0" y="33528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58501" y="2417140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30">
                  <a:moveTo>
                    <a:pt x="762" y="-2857"/>
                  </a:moveTo>
                  <a:lnTo>
                    <a:pt x="762" y="14096"/>
                  </a:lnTo>
                </a:path>
              </a:pathLst>
            </a:custGeom>
            <a:ln w="7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51643" y="2439428"/>
              <a:ext cx="5715" cy="33655"/>
            </a:xfrm>
            <a:custGeom>
              <a:avLst/>
              <a:gdLst/>
              <a:ahLst/>
              <a:cxnLst/>
              <a:rect l="l" t="t" r="r" b="b"/>
              <a:pathLst>
                <a:path w="5714" h="33655">
                  <a:moveTo>
                    <a:pt x="5143" y="0"/>
                  </a:moveTo>
                  <a:lnTo>
                    <a:pt x="3429" y="11239"/>
                  </a:lnTo>
                </a:path>
                <a:path w="5714" h="33655">
                  <a:moveTo>
                    <a:pt x="1714" y="22288"/>
                  </a:moveTo>
                  <a:lnTo>
                    <a:pt x="0" y="33528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48405" y="2484005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30">
                  <a:moveTo>
                    <a:pt x="762" y="-2857"/>
                  </a:moveTo>
                  <a:lnTo>
                    <a:pt x="762" y="14096"/>
                  </a:lnTo>
                </a:path>
              </a:pathLst>
            </a:custGeom>
            <a:ln w="7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41547" y="2506484"/>
              <a:ext cx="5715" cy="33655"/>
            </a:xfrm>
            <a:custGeom>
              <a:avLst/>
              <a:gdLst/>
              <a:ahLst/>
              <a:cxnLst/>
              <a:rect l="l" t="t" r="r" b="b"/>
              <a:pathLst>
                <a:path w="5714" h="33655">
                  <a:moveTo>
                    <a:pt x="5143" y="0"/>
                  </a:moveTo>
                  <a:lnTo>
                    <a:pt x="3429" y="11049"/>
                  </a:lnTo>
                </a:path>
                <a:path w="5714" h="33655">
                  <a:moveTo>
                    <a:pt x="1714" y="22288"/>
                  </a:moveTo>
                  <a:lnTo>
                    <a:pt x="0" y="3333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38308" y="2551061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30">
                  <a:moveTo>
                    <a:pt x="762" y="-2857"/>
                  </a:moveTo>
                  <a:lnTo>
                    <a:pt x="762" y="13906"/>
                  </a:lnTo>
                </a:path>
              </a:pathLst>
            </a:custGeom>
            <a:ln w="7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31450" y="2573350"/>
              <a:ext cx="5715" cy="33655"/>
            </a:xfrm>
            <a:custGeom>
              <a:avLst/>
              <a:gdLst/>
              <a:ahLst/>
              <a:cxnLst/>
              <a:rect l="l" t="t" r="r" b="b"/>
              <a:pathLst>
                <a:path w="5714" h="33655">
                  <a:moveTo>
                    <a:pt x="5143" y="0"/>
                  </a:moveTo>
                  <a:lnTo>
                    <a:pt x="3429" y="11049"/>
                  </a:lnTo>
                </a:path>
                <a:path w="5714" h="33655">
                  <a:moveTo>
                    <a:pt x="1714" y="22288"/>
                  </a:moveTo>
                  <a:lnTo>
                    <a:pt x="0" y="3333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28212" y="2617927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30">
                  <a:moveTo>
                    <a:pt x="762" y="-2857"/>
                  </a:moveTo>
                  <a:lnTo>
                    <a:pt x="762" y="13906"/>
                  </a:lnTo>
                </a:path>
              </a:pathLst>
            </a:custGeom>
            <a:ln w="7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72636" y="267964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71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715" y="27051"/>
                  </a:lnTo>
                  <a:lnTo>
                    <a:pt x="21145" y="27051"/>
                  </a:lnTo>
                  <a:lnTo>
                    <a:pt x="26860" y="21145"/>
                  </a:lnTo>
                  <a:lnTo>
                    <a:pt x="26860" y="590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72636" y="267964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6860" y="5905"/>
                  </a:lnTo>
                  <a:lnTo>
                    <a:pt x="26860" y="13525"/>
                  </a:lnTo>
                  <a:lnTo>
                    <a:pt x="26860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71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71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83304" y="262573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336" y="0"/>
                  </a:moveTo>
                  <a:lnTo>
                    <a:pt x="5905" y="0"/>
                  </a:lnTo>
                  <a:lnTo>
                    <a:pt x="0" y="5715"/>
                  </a:lnTo>
                  <a:lnTo>
                    <a:pt x="0" y="21145"/>
                  </a:lnTo>
                  <a:lnTo>
                    <a:pt x="5905" y="26860"/>
                  </a:lnTo>
                  <a:lnTo>
                    <a:pt x="21336" y="26860"/>
                  </a:lnTo>
                  <a:lnTo>
                    <a:pt x="27051" y="21145"/>
                  </a:lnTo>
                  <a:lnTo>
                    <a:pt x="27051" y="5715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83304" y="262573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336" y="0"/>
                  </a:lnTo>
                  <a:lnTo>
                    <a:pt x="27051" y="571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336" y="26860"/>
                  </a:lnTo>
                  <a:lnTo>
                    <a:pt x="13525" y="26860"/>
                  </a:lnTo>
                  <a:lnTo>
                    <a:pt x="5905" y="26860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71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29392" y="264193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715"/>
                  </a:lnTo>
                  <a:lnTo>
                    <a:pt x="0" y="21145"/>
                  </a:lnTo>
                  <a:lnTo>
                    <a:pt x="5905" y="26860"/>
                  </a:lnTo>
                  <a:lnTo>
                    <a:pt x="21145" y="26860"/>
                  </a:lnTo>
                  <a:lnTo>
                    <a:pt x="27051" y="21145"/>
                  </a:lnTo>
                  <a:lnTo>
                    <a:pt x="27051" y="571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29392" y="264193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71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6860"/>
                  </a:lnTo>
                  <a:lnTo>
                    <a:pt x="13525" y="26860"/>
                  </a:lnTo>
                  <a:lnTo>
                    <a:pt x="5905" y="26860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71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94162" y="253925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90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94162" y="253925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90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34726" y="256630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90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34726" y="256630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90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34726" y="251772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71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71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34726" y="251772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71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71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65119" y="255544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90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65119" y="255544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90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35413" y="255544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71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71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90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35413" y="255544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90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71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71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32734" y="265812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71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71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332734" y="265812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71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71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97504" y="263107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336" y="0"/>
                  </a:moveTo>
                  <a:lnTo>
                    <a:pt x="590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336" y="27051"/>
                  </a:lnTo>
                  <a:lnTo>
                    <a:pt x="27051" y="21145"/>
                  </a:lnTo>
                  <a:lnTo>
                    <a:pt x="27051" y="5905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97504" y="263107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336" y="0"/>
                  </a:lnTo>
                  <a:lnTo>
                    <a:pt x="27051" y="590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336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97504" y="26851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336" y="0"/>
                  </a:moveTo>
                  <a:lnTo>
                    <a:pt x="5905" y="0"/>
                  </a:lnTo>
                  <a:lnTo>
                    <a:pt x="0" y="5715"/>
                  </a:lnTo>
                  <a:lnTo>
                    <a:pt x="0" y="21145"/>
                  </a:lnTo>
                  <a:lnTo>
                    <a:pt x="5905" y="26860"/>
                  </a:lnTo>
                  <a:lnTo>
                    <a:pt x="21336" y="26860"/>
                  </a:lnTo>
                  <a:lnTo>
                    <a:pt x="27051" y="21145"/>
                  </a:lnTo>
                  <a:lnTo>
                    <a:pt x="27051" y="5715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97504" y="26851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336" y="0"/>
                  </a:lnTo>
                  <a:lnTo>
                    <a:pt x="27051" y="5715"/>
                  </a:lnTo>
                  <a:lnTo>
                    <a:pt x="27051" y="13335"/>
                  </a:lnTo>
                  <a:lnTo>
                    <a:pt x="27051" y="21145"/>
                  </a:lnTo>
                  <a:lnTo>
                    <a:pt x="21336" y="26860"/>
                  </a:lnTo>
                  <a:lnTo>
                    <a:pt x="13525" y="26860"/>
                  </a:lnTo>
                  <a:lnTo>
                    <a:pt x="5905" y="26860"/>
                  </a:lnTo>
                  <a:lnTo>
                    <a:pt x="0" y="21145"/>
                  </a:lnTo>
                  <a:lnTo>
                    <a:pt x="0" y="13335"/>
                  </a:lnTo>
                  <a:lnTo>
                    <a:pt x="0" y="571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24555" y="250686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90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24555" y="250686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90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19925" y="1999800"/>
            <a:ext cx="4850765" cy="28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dirty="0">
                <a:latin typeface="Tahoma"/>
                <a:cs typeface="Tahoma"/>
              </a:rPr>
              <a:t>Splitting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classifier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learned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data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node.</a:t>
            </a:r>
            <a:r>
              <a:rPr sz="900" spc="13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example,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prototype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based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classifier</a:t>
            </a:r>
            <a:endParaRPr sz="900">
              <a:latin typeface="Tahoma"/>
              <a:cs typeface="Tahoma"/>
            </a:endParaRPr>
          </a:p>
          <a:p>
            <a:pPr marL="3045460" marR="1584325" indent="-38735">
              <a:lnSpc>
                <a:spcPct val="100000"/>
              </a:lnSpc>
              <a:spcBef>
                <a:spcPts val="325"/>
              </a:spcBef>
            </a:pPr>
            <a:r>
              <a:rPr sz="250" dirty="0">
                <a:latin typeface="Arial MT"/>
                <a:cs typeface="Arial MT"/>
              </a:rPr>
              <a:t>Prototype</a:t>
            </a:r>
            <a:r>
              <a:rPr sz="250" spc="5" dirty="0">
                <a:latin typeface="Arial MT"/>
                <a:cs typeface="Arial MT"/>
              </a:rPr>
              <a:t>-based  node</a:t>
            </a:r>
            <a:r>
              <a:rPr sz="250" spc="-10" dirty="0">
                <a:latin typeface="Arial MT"/>
                <a:cs typeface="Arial MT"/>
              </a:rPr>
              <a:t> </a:t>
            </a:r>
            <a:r>
              <a:rPr sz="250" dirty="0">
                <a:latin typeface="Arial MT"/>
                <a:cs typeface="Arial MT"/>
              </a:rPr>
              <a:t>splitter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59" name="object 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1269" y="2436761"/>
            <a:ext cx="210502" cy="70104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61" name="object 6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65" name="object 65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9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39274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70" dirty="0">
                <a:solidFill>
                  <a:srgbClr val="04064C"/>
                </a:solidFill>
                <a:latin typeface="Tahoma"/>
                <a:cs typeface="Tahoma"/>
              </a:rPr>
              <a:t>Some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04064C"/>
                </a:solidFill>
                <a:latin typeface="Tahoma"/>
                <a:cs typeface="Tahoma"/>
              </a:rPr>
              <a:t>Considerations:</a:t>
            </a:r>
            <a:r>
              <a:rPr sz="1400" b="1" spc="28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04064C"/>
                </a:solidFill>
                <a:latin typeface="Tahoma"/>
                <a:cs typeface="Tahoma"/>
              </a:rPr>
              <a:t>Internal</a:t>
            </a:r>
            <a:r>
              <a:rPr sz="1400" b="1" spc="114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Nodes</a:t>
            </a:r>
            <a:r>
              <a:rPr sz="1400" b="1" spc="12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4064C"/>
                </a:solidFill>
                <a:latin typeface="Tahoma"/>
                <a:cs typeface="Tahoma"/>
              </a:rPr>
              <a:t>(Contd.)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34593"/>
            <a:ext cx="59601" cy="596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742289"/>
            <a:ext cx="48018" cy="480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705" y="964780"/>
            <a:ext cx="59601" cy="59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1172476"/>
            <a:ext cx="48018" cy="480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8777" y="394222"/>
            <a:ext cx="5095240" cy="9721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95"/>
              </a:spcBef>
            </a:pPr>
            <a:r>
              <a:rPr sz="1000" spc="-20" dirty="0">
                <a:latin typeface="Tahoma"/>
                <a:cs typeface="Tahoma"/>
              </a:rPr>
              <a:t>Note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internal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node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itself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like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problem</a:t>
            </a:r>
            <a:endParaRPr sz="1000">
              <a:latin typeface="Tahoma"/>
              <a:cs typeface="Tahoma"/>
            </a:endParaRPr>
          </a:p>
          <a:p>
            <a:pPr marL="303530">
              <a:lnSpc>
                <a:spcPct val="100000"/>
              </a:lnSpc>
              <a:spcBef>
                <a:spcPts val="440"/>
              </a:spcBef>
            </a:pPr>
            <a:r>
              <a:rPr sz="900" spc="5" dirty="0">
                <a:latin typeface="Tahoma"/>
                <a:cs typeface="Tahoma"/>
              </a:rPr>
              <a:t>Data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received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the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internal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node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has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routed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along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its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outgoing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branches</a:t>
            </a:r>
            <a:endParaRPr sz="90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665"/>
              </a:spcBef>
            </a:pPr>
            <a:r>
              <a:rPr sz="1000" spc="-50" dirty="0">
                <a:latin typeface="Tahoma"/>
                <a:cs typeface="Tahoma"/>
              </a:rPr>
              <a:t>Some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common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techniques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splitting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internal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node</a:t>
            </a:r>
            <a:endParaRPr sz="1000">
              <a:latin typeface="Tahoma"/>
              <a:cs typeface="Tahoma"/>
            </a:endParaRPr>
          </a:p>
          <a:p>
            <a:pPr marL="303530">
              <a:lnSpc>
                <a:spcPct val="100000"/>
              </a:lnSpc>
              <a:spcBef>
                <a:spcPts val="445"/>
              </a:spcBef>
            </a:pPr>
            <a:r>
              <a:rPr sz="900" dirty="0">
                <a:latin typeface="Tahoma"/>
                <a:cs typeface="Tahoma"/>
              </a:rPr>
              <a:t>Splitting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by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testing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single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feature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(simplest/fastest;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used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ID3,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C4.5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DT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algos).</a:t>
            </a:r>
            <a:r>
              <a:rPr sz="900" spc="1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example:</a:t>
            </a:r>
            <a:endParaRPr sz="900">
              <a:latin typeface="Tahoma"/>
              <a:cs typeface="Tahoma"/>
            </a:endParaRPr>
          </a:p>
          <a:p>
            <a:pPr marL="2033905">
              <a:lnSpc>
                <a:spcPct val="100000"/>
              </a:lnSpc>
              <a:spcBef>
                <a:spcPts val="370"/>
              </a:spcBef>
              <a:tabLst>
                <a:tab pos="3280410" algn="l"/>
              </a:tabLst>
            </a:pPr>
            <a:r>
              <a:rPr sz="400" spc="-10" dirty="0">
                <a:latin typeface="Arial MT"/>
                <a:cs typeface="Arial MT"/>
              </a:rPr>
              <a:t>A</a:t>
            </a:r>
            <a:r>
              <a:rPr sz="400" spc="-25" dirty="0">
                <a:latin typeface="Arial MT"/>
                <a:cs typeface="Arial MT"/>
              </a:rPr>
              <a:t> </a:t>
            </a:r>
            <a:r>
              <a:rPr sz="400" spc="-10" dirty="0">
                <a:latin typeface="Arial MT"/>
                <a:cs typeface="Arial MT"/>
              </a:rPr>
              <a:t>horizont</a:t>
            </a:r>
            <a:r>
              <a:rPr sz="400" spc="-5" dirty="0">
                <a:latin typeface="Arial MT"/>
                <a:cs typeface="Arial MT"/>
              </a:rPr>
              <a:t>al </a:t>
            </a:r>
            <a:r>
              <a:rPr sz="400" spc="-10" dirty="0">
                <a:latin typeface="Arial MT"/>
                <a:cs typeface="Arial MT"/>
              </a:rPr>
              <a:t>spli</a:t>
            </a:r>
            <a:r>
              <a:rPr sz="400" spc="-5" dirty="0">
                <a:latin typeface="Arial MT"/>
                <a:cs typeface="Arial MT"/>
              </a:rPr>
              <a:t>t</a:t>
            </a:r>
            <a:r>
              <a:rPr sz="400" dirty="0">
                <a:latin typeface="Arial MT"/>
                <a:cs typeface="Arial MT"/>
              </a:rPr>
              <a:t>	</a:t>
            </a:r>
            <a:r>
              <a:rPr sz="600" spc="-15" baseline="6944" dirty="0">
                <a:latin typeface="Arial MT"/>
                <a:cs typeface="Arial MT"/>
              </a:rPr>
              <a:t>A</a:t>
            </a:r>
            <a:r>
              <a:rPr sz="600" spc="-37" baseline="6944" dirty="0">
                <a:latin typeface="Arial MT"/>
                <a:cs typeface="Arial MT"/>
              </a:rPr>
              <a:t> </a:t>
            </a:r>
            <a:r>
              <a:rPr sz="600" spc="-52" baseline="6944" dirty="0">
                <a:latin typeface="Arial MT"/>
                <a:cs typeface="Arial MT"/>
              </a:rPr>
              <a:t>V</a:t>
            </a:r>
            <a:r>
              <a:rPr sz="600" spc="-15" baseline="6944" dirty="0">
                <a:latin typeface="Arial MT"/>
                <a:cs typeface="Arial MT"/>
              </a:rPr>
              <a:t>erti</a:t>
            </a:r>
            <a:r>
              <a:rPr sz="600" spc="-7" baseline="6944" dirty="0">
                <a:latin typeface="Arial MT"/>
                <a:cs typeface="Arial MT"/>
              </a:rPr>
              <a:t>cal </a:t>
            </a:r>
            <a:r>
              <a:rPr sz="600" spc="-15" baseline="6944" dirty="0">
                <a:latin typeface="Arial MT"/>
                <a:cs typeface="Arial MT"/>
              </a:rPr>
              <a:t>split</a:t>
            </a:r>
            <a:endParaRPr sz="600" baseline="6944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09315" y="1378204"/>
            <a:ext cx="851535" cy="4834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04500" y="1458277"/>
            <a:ext cx="28384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20"/>
              </a:spcBef>
            </a:pPr>
            <a:r>
              <a:rPr sz="250" spc="5" dirty="0">
                <a:latin typeface="Arial MT"/>
                <a:cs typeface="Arial MT"/>
              </a:rPr>
              <a:t>L</a:t>
            </a:r>
            <a:r>
              <a:rPr sz="250" spc="10" dirty="0">
                <a:latin typeface="Arial MT"/>
                <a:cs typeface="Arial MT"/>
              </a:rPr>
              <a:t>ab</a:t>
            </a:r>
            <a:r>
              <a:rPr sz="250" spc="5" dirty="0">
                <a:latin typeface="Arial MT"/>
                <a:cs typeface="Arial MT"/>
              </a:rPr>
              <a:t>e</a:t>
            </a:r>
            <a:r>
              <a:rPr sz="250" dirty="0">
                <a:latin typeface="Arial MT"/>
                <a:cs typeface="Arial MT"/>
              </a:rPr>
              <a:t>l</a:t>
            </a:r>
            <a:r>
              <a:rPr sz="250" spc="5" dirty="0">
                <a:latin typeface="Arial MT"/>
                <a:cs typeface="Arial MT"/>
              </a:rPr>
              <a:t> distribution  (before</a:t>
            </a:r>
            <a:r>
              <a:rPr sz="250" spc="-1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split)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4057" y="1853945"/>
            <a:ext cx="75311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120"/>
              </a:spcBef>
              <a:tabLst>
                <a:tab pos="434340" algn="l"/>
              </a:tabLst>
            </a:pPr>
            <a:r>
              <a:rPr sz="250" spc="5" dirty="0">
                <a:latin typeface="Arial MT"/>
                <a:cs typeface="Arial MT"/>
              </a:rPr>
              <a:t>Label</a:t>
            </a:r>
            <a:r>
              <a:rPr sz="250" spc="15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distribution	Label distribution </a:t>
            </a:r>
            <a:r>
              <a:rPr sz="250" spc="1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(after</a:t>
            </a:r>
            <a:r>
              <a:rPr sz="250" spc="15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split:</a:t>
            </a:r>
            <a:r>
              <a:rPr sz="250" spc="1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left</a:t>
            </a:r>
            <a:r>
              <a:rPr sz="250" spc="2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group)     </a:t>
            </a:r>
            <a:r>
              <a:rPr sz="250" spc="3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(after</a:t>
            </a:r>
            <a:r>
              <a:rPr sz="250" spc="-15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split:</a:t>
            </a:r>
            <a:r>
              <a:rPr sz="250" spc="-15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right</a:t>
            </a:r>
            <a:r>
              <a:rPr sz="250" spc="-1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group)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94306" y="1379728"/>
            <a:ext cx="851535" cy="4834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689491" y="1459801"/>
            <a:ext cx="28384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20"/>
              </a:spcBef>
            </a:pPr>
            <a:r>
              <a:rPr sz="250" spc="10" dirty="0">
                <a:latin typeface="Arial MT"/>
                <a:cs typeface="Arial MT"/>
              </a:rPr>
              <a:t>L</a:t>
            </a:r>
            <a:r>
              <a:rPr sz="250" spc="5" dirty="0">
                <a:latin typeface="Arial MT"/>
                <a:cs typeface="Arial MT"/>
              </a:rPr>
              <a:t>a</a:t>
            </a:r>
            <a:r>
              <a:rPr sz="250" spc="10" dirty="0">
                <a:latin typeface="Arial MT"/>
                <a:cs typeface="Arial MT"/>
              </a:rPr>
              <a:t>b</a:t>
            </a:r>
            <a:r>
              <a:rPr sz="250" spc="5" dirty="0">
                <a:latin typeface="Arial MT"/>
                <a:cs typeface="Arial MT"/>
              </a:rPr>
              <a:t>e</a:t>
            </a:r>
            <a:r>
              <a:rPr sz="250" dirty="0">
                <a:latin typeface="Arial MT"/>
                <a:cs typeface="Arial MT"/>
              </a:rPr>
              <a:t>l</a:t>
            </a:r>
            <a:r>
              <a:rPr sz="250" spc="5" dirty="0">
                <a:latin typeface="Arial MT"/>
                <a:cs typeface="Arial MT"/>
              </a:rPr>
              <a:t> distribution  (before</a:t>
            </a:r>
            <a:r>
              <a:rPr sz="250" spc="-5" dirty="0">
                <a:latin typeface="Arial MT"/>
                <a:cs typeface="Arial MT"/>
              </a:rPr>
              <a:t> </a:t>
            </a:r>
            <a:r>
              <a:rPr sz="250" dirty="0">
                <a:latin typeface="Arial MT"/>
                <a:cs typeface="Arial MT"/>
              </a:rPr>
              <a:t>split)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1263" y="1859470"/>
            <a:ext cx="82486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marR="30480" indent="66675">
              <a:lnSpc>
                <a:spcPct val="100000"/>
              </a:lnSpc>
              <a:spcBef>
                <a:spcPts val="120"/>
              </a:spcBef>
            </a:pPr>
            <a:r>
              <a:rPr sz="250" spc="5" dirty="0">
                <a:latin typeface="Arial MT"/>
                <a:cs typeface="Arial MT"/>
              </a:rPr>
              <a:t>Label  distribution             </a:t>
            </a:r>
            <a:r>
              <a:rPr sz="375" spc="7" baseline="11111" dirty="0">
                <a:latin typeface="Arial MT"/>
                <a:cs typeface="Arial MT"/>
              </a:rPr>
              <a:t>Label distribution </a:t>
            </a:r>
            <a:r>
              <a:rPr sz="375" spc="15" baseline="11111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(after split:</a:t>
            </a:r>
            <a:r>
              <a:rPr sz="250" dirty="0">
                <a:latin typeface="Arial MT"/>
                <a:cs typeface="Arial MT"/>
              </a:rPr>
              <a:t> </a:t>
            </a:r>
            <a:r>
              <a:rPr sz="250" spc="5" dirty="0">
                <a:latin typeface="Arial MT"/>
                <a:cs typeface="Arial MT"/>
              </a:rPr>
              <a:t>upper group)</a:t>
            </a:r>
            <a:r>
              <a:rPr sz="250" spc="45" dirty="0">
                <a:latin typeface="Arial MT"/>
                <a:cs typeface="Arial MT"/>
              </a:rPr>
              <a:t> </a:t>
            </a:r>
            <a:r>
              <a:rPr sz="375" spc="7" baseline="11111" dirty="0">
                <a:latin typeface="Arial MT"/>
                <a:cs typeface="Arial MT"/>
              </a:rPr>
              <a:t>(after split: lower group)</a:t>
            </a:r>
            <a:endParaRPr sz="375" baseline="11111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347" y="2075827"/>
            <a:ext cx="48018" cy="4801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10867" y="2260930"/>
            <a:ext cx="851344" cy="461962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304159" y="2271788"/>
            <a:ext cx="851535" cy="462280"/>
            <a:chOff x="3304159" y="2271788"/>
            <a:chExt cx="851535" cy="462280"/>
          </a:xfrm>
        </p:grpSpPr>
        <p:sp>
          <p:nvSpPr>
            <p:cNvPr id="17" name="object 17"/>
            <p:cNvSpPr/>
            <p:nvPr/>
          </p:nvSpPr>
          <p:spPr>
            <a:xfrm>
              <a:off x="3316541" y="2274646"/>
              <a:ext cx="654685" cy="432434"/>
            </a:xfrm>
            <a:custGeom>
              <a:avLst/>
              <a:gdLst/>
              <a:ahLst/>
              <a:cxnLst/>
              <a:rect l="l" t="t" r="r" b="b"/>
              <a:pathLst>
                <a:path w="654685" h="432435">
                  <a:moveTo>
                    <a:pt x="432625" y="0"/>
                  </a:moveTo>
                  <a:lnTo>
                    <a:pt x="654177" y="216027"/>
                  </a:lnTo>
                  <a:lnTo>
                    <a:pt x="432625" y="432054"/>
                  </a:lnTo>
                  <a:lnTo>
                    <a:pt x="211264" y="216027"/>
                  </a:lnTo>
                  <a:lnTo>
                    <a:pt x="432625" y="0"/>
                  </a:lnTo>
                  <a:close/>
                </a:path>
                <a:path w="654685" h="432435">
                  <a:moveTo>
                    <a:pt x="211264" y="0"/>
                  </a:moveTo>
                  <a:lnTo>
                    <a:pt x="211264" y="0"/>
                  </a:lnTo>
                </a:path>
                <a:path w="654685" h="432435">
                  <a:moveTo>
                    <a:pt x="654177" y="432054"/>
                  </a:moveTo>
                  <a:lnTo>
                    <a:pt x="654177" y="432054"/>
                  </a:lnTo>
                </a:path>
                <a:path w="654685" h="432435">
                  <a:moveTo>
                    <a:pt x="211264" y="216027"/>
                  </a:moveTo>
                  <a:lnTo>
                    <a:pt x="0" y="216027"/>
                  </a:lnTo>
                  <a:lnTo>
                    <a:pt x="0" y="396621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04159" y="2669552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70528" y="2490673"/>
              <a:ext cx="173355" cy="207645"/>
            </a:xfrm>
            <a:custGeom>
              <a:avLst/>
              <a:gdLst/>
              <a:ahLst/>
              <a:cxnLst/>
              <a:rect l="l" t="t" r="r" b="b"/>
              <a:pathLst>
                <a:path w="173354" h="207644">
                  <a:moveTo>
                    <a:pt x="0" y="0"/>
                  </a:moveTo>
                  <a:lnTo>
                    <a:pt x="172783" y="0"/>
                  </a:lnTo>
                  <a:lnTo>
                    <a:pt x="172783" y="207645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30929" y="2696603"/>
              <a:ext cx="24765" cy="37465"/>
            </a:xfrm>
            <a:custGeom>
              <a:avLst/>
              <a:gdLst/>
              <a:ahLst/>
              <a:cxnLst/>
              <a:rect l="l" t="t" r="r" b="b"/>
              <a:pathLst>
                <a:path w="24764" h="37464">
                  <a:moveTo>
                    <a:pt x="24765" y="0"/>
                  </a:moveTo>
                  <a:lnTo>
                    <a:pt x="0" y="0"/>
                  </a:lnTo>
                  <a:lnTo>
                    <a:pt x="12382" y="37147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62108" y="2451620"/>
              <a:ext cx="48895" cy="43815"/>
            </a:xfrm>
            <a:custGeom>
              <a:avLst/>
              <a:gdLst/>
              <a:ahLst/>
              <a:cxnLst/>
              <a:rect l="l" t="t" r="r" b="b"/>
              <a:pathLst>
                <a:path w="48895" h="43814">
                  <a:moveTo>
                    <a:pt x="48768" y="16573"/>
                  </a:moveTo>
                  <a:lnTo>
                    <a:pt x="0" y="16573"/>
                  </a:lnTo>
                  <a:lnTo>
                    <a:pt x="15240" y="26860"/>
                  </a:lnTo>
                  <a:lnTo>
                    <a:pt x="9525" y="43243"/>
                  </a:lnTo>
                  <a:lnTo>
                    <a:pt x="24384" y="33147"/>
                  </a:lnTo>
                  <a:lnTo>
                    <a:pt x="35720" y="33147"/>
                  </a:lnTo>
                  <a:lnTo>
                    <a:pt x="33528" y="26860"/>
                  </a:lnTo>
                  <a:lnTo>
                    <a:pt x="48768" y="16573"/>
                  </a:lnTo>
                  <a:close/>
                </a:path>
                <a:path w="48895" h="43814">
                  <a:moveTo>
                    <a:pt x="35720" y="33147"/>
                  </a:moveTo>
                  <a:lnTo>
                    <a:pt x="24384" y="33147"/>
                  </a:lnTo>
                  <a:lnTo>
                    <a:pt x="39243" y="43243"/>
                  </a:lnTo>
                  <a:lnTo>
                    <a:pt x="35720" y="33147"/>
                  </a:lnTo>
                  <a:close/>
                </a:path>
                <a:path w="48895" h="43814">
                  <a:moveTo>
                    <a:pt x="24384" y="0"/>
                  </a:moveTo>
                  <a:lnTo>
                    <a:pt x="18669" y="16573"/>
                  </a:lnTo>
                  <a:lnTo>
                    <a:pt x="30099" y="16573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2108" y="2451620"/>
              <a:ext cx="48895" cy="43815"/>
            </a:xfrm>
            <a:custGeom>
              <a:avLst/>
              <a:gdLst/>
              <a:ahLst/>
              <a:cxnLst/>
              <a:rect l="l" t="t" r="r" b="b"/>
              <a:pathLst>
                <a:path w="48895" h="43814">
                  <a:moveTo>
                    <a:pt x="24384" y="0"/>
                  </a:moveTo>
                  <a:lnTo>
                    <a:pt x="18669" y="16573"/>
                  </a:lnTo>
                  <a:lnTo>
                    <a:pt x="0" y="16573"/>
                  </a:lnTo>
                  <a:lnTo>
                    <a:pt x="15240" y="26860"/>
                  </a:lnTo>
                  <a:lnTo>
                    <a:pt x="9525" y="43243"/>
                  </a:lnTo>
                  <a:lnTo>
                    <a:pt x="24384" y="33147"/>
                  </a:lnTo>
                  <a:lnTo>
                    <a:pt x="39243" y="43243"/>
                  </a:lnTo>
                  <a:lnTo>
                    <a:pt x="33528" y="26860"/>
                  </a:lnTo>
                  <a:lnTo>
                    <a:pt x="48768" y="16573"/>
                  </a:lnTo>
                  <a:lnTo>
                    <a:pt x="30099" y="16573"/>
                  </a:lnTo>
                  <a:lnTo>
                    <a:pt x="24384" y="0"/>
                  </a:lnTo>
                  <a:close/>
                </a:path>
                <a:path w="48895" h="43814">
                  <a:moveTo>
                    <a:pt x="0" y="0"/>
                  </a:moveTo>
                  <a:lnTo>
                    <a:pt x="0" y="0"/>
                  </a:lnTo>
                </a:path>
                <a:path w="48895" h="43814">
                  <a:moveTo>
                    <a:pt x="48768" y="43243"/>
                  </a:moveTo>
                  <a:lnTo>
                    <a:pt x="48768" y="43243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91839" y="2462479"/>
              <a:ext cx="48895" cy="43815"/>
            </a:xfrm>
            <a:custGeom>
              <a:avLst/>
              <a:gdLst/>
              <a:ahLst/>
              <a:cxnLst/>
              <a:rect l="l" t="t" r="r" b="b"/>
              <a:pathLst>
                <a:path w="48895" h="43814">
                  <a:moveTo>
                    <a:pt x="48577" y="16573"/>
                  </a:moveTo>
                  <a:lnTo>
                    <a:pt x="0" y="16573"/>
                  </a:lnTo>
                  <a:lnTo>
                    <a:pt x="15049" y="26860"/>
                  </a:lnTo>
                  <a:lnTo>
                    <a:pt x="9334" y="43243"/>
                  </a:lnTo>
                  <a:lnTo>
                    <a:pt x="24193" y="33147"/>
                  </a:lnTo>
                  <a:lnTo>
                    <a:pt x="35530" y="33147"/>
                  </a:lnTo>
                  <a:lnTo>
                    <a:pt x="33337" y="26860"/>
                  </a:lnTo>
                  <a:lnTo>
                    <a:pt x="48577" y="16573"/>
                  </a:lnTo>
                  <a:close/>
                </a:path>
                <a:path w="48895" h="43814">
                  <a:moveTo>
                    <a:pt x="35530" y="33147"/>
                  </a:moveTo>
                  <a:lnTo>
                    <a:pt x="24193" y="33147"/>
                  </a:lnTo>
                  <a:lnTo>
                    <a:pt x="39052" y="43243"/>
                  </a:lnTo>
                  <a:lnTo>
                    <a:pt x="35530" y="33147"/>
                  </a:lnTo>
                  <a:close/>
                </a:path>
                <a:path w="48895" h="43814">
                  <a:moveTo>
                    <a:pt x="24193" y="0"/>
                  </a:moveTo>
                  <a:lnTo>
                    <a:pt x="18669" y="16573"/>
                  </a:lnTo>
                  <a:lnTo>
                    <a:pt x="29908" y="16573"/>
                  </a:lnTo>
                  <a:lnTo>
                    <a:pt x="2419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91839" y="2462479"/>
              <a:ext cx="48895" cy="43815"/>
            </a:xfrm>
            <a:custGeom>
              <a:avLst/>
              <a:gdLst/>
              <a:ahLst/>
              <a:cxnLst/>
              <a:rect l="l" t="t" r="r" b="b"/>
              <a:pathLst>
                <a:path w="48895" h="43814">
                  <a:moveTo>
                    <a:pt x="24193" y="0"/>
                  </a:moveTo>
                  <a:lnTo>
                    <a:pt x="18669" y="16573"/>
                  </a:lnTo>
                  <a:lnTo>
                    <a:pt x="0" y="16573"/>
                  </a:lnTo>
                  <a:lnTo>
                    <a:pt x="15049" y="26860"/>
                  </a:lnTo>
                  <a:lnTo>
                    <a:pt x="9334" y="43243"/>
                  </a:lnTo>
                  <a:lnTo>
                    <a:pt x="24193" y="33147"/>
                  </a:lnTo>
                  <a:lnTo>
                    <a:pt x="39052" y="43243"/>
                  </a:lnTo>
                  <a:lnTo>
                    <a:pt x="33337" y="26860"/>
                  </a:lnTo>
                  <a:lnTo>
                    <a:pt x="48577" y="16573"/>
                  </a:lnTo>
                  <a:lnTo>
                    <a:pt x="29908" y="16573"/>
                  </a:lnTo>
                  <a:lnTo>
                    <a:pt x="24193" y="0"/>
                  </a:lnTo>
                  <a:close/>
                </a:path>
                <a:path w="48895" h="43814">
                  <a:moveTo>
                    <a:pt x="0" y="0"/>
                  </a:moveTo>
                  <a:lnTo>
                    <a:pt x="0" y="0"/>
                  </a:lnTo>
                </a:path>
                <a:path w="48895" h="43814">
                  <a:moveTo>
                    <a:pt x="48577" y="43243"/>
                  </a:moveTo>
                  <a:lnTo>
                    <a:pt x="48577" y="43243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68598" y="2350274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30">
                  <a:moveTo>
                    <a:pt x="762" y="-2857"/>
                  </a:moveTo>
                  <a:lnTo>
                    <a:pt x="762" y="13906"/>
                  </a:lnTo>
                </a:path>
              </a:pathLst>
            </a:custGeom>
            <a:ln w="7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61740" y="2372563"/>
              <a:ext cx="5715" cy="33655"/>
            </a:xfrm>
            <a:custGeom>
              <a:avLst/>
              <a:gdLst/>
              <a:ahLst/>
              <a:cxnLst/>
              <a:rect l="l" t="t" r="r" b="b"/>
              <a:pathLst>
                <a:path w="5714" h="33655">
                  <a:moveTo>
                    <a:pt x="5143" y="0"/>
                  </a:moveTo>
                  <a:lnTo>
                    <a:pt x="3429" y="11049"/>
                  </a:lnTo>
                </a:path>
                <a:path w="5714" h="33655">
                  <a:moveTo>
                    <a:pt x="1714" y="22288"/>
                  </a:moveTo>
                  <a:lnTo>
                    <a:pt x="0" y="33528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58501" y="2417140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30">
                  <a:moveTo>
                    <a:pt x="762" y="-2857"/>
                  </a:moveTo>
                  <a:lnTo>
                    <a:pt x="762" y="14096"/>
                  </a:lnTo>
                </a:path>
              </a:pathLst>
            </a:custGeom>
            <a:ln w="7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51643" y="2439428"/>
              <a:ext cx="5715" cy="33655"/>
            </a:xfrm>
            <a:custGeom>
              <a:avLst/>
              <a:gdLst/>
              <a:ahLst/>
              <a:cxnLst/>
              <a:rect l="l" t="t" r="r" b="b"/>
              <a:pathLst>
                <a:path w="5714" h="33655">
                  <a:moveTo>
                    <a:pt x="5143" y="0"/>
                  </a:moveTo>
                  <a:lnTo>
                    <a:pt x="3429" y="11239"/>
                  </a:lnTo>
                </a:path>
                <a:path w="5714" h="33655">
                  <a:moveTo>
                    <a:pt x="1714" y="22288"/>
                  </a:moveTo>
                  <a:lnTo>
                    <a:pt x="0" y="33528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48405" y="2484005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30">
                  <a:moveTo>
                    <a:pt x="762" y="-2857"/>
                  </a:moveTo>
                  <a:lnTo>
                    <a:pt x="762" y="14096"/>
                  </a:lnTo>
                </a:path>
              </a:pathLst>
            </a:custGeom>
            <a:ln w="7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41547" y="2506484"/>
              <a:ext cx="5715" cy="33655"/>
            </a:xfrm>
            <a:custGeom>
              <a:avLst/>
              <a:gdLst/>
              <a:ahLst/>
              <a:cxnLst/>
              <a:rect l="l" t="t" r="r" b="b"/>
              <a:pathLst>
                <a:path w="5714" h="33655">
                  <a:moveTo>
                    <a:pt x="5143" y="0"/>
                  </a:moveTo>
                  <a:lnTo>
                    <a:pt x="3429" y="11049"/>
                  </a:lnTo>
                </a:path>
                <a:path w="5714" h="33655">
                  <a:moveTo>
                    <a:pt x="1714" y="22288"/>
                  </a:moveTo>
                  <a:lnTo>
                    <a:pt x="0" y="3333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38308" y="2551061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30">
                  <a:moveTo>
                    <a:pt x="762" y="-2857"/>
                  </a:moveTo>
                  <a:lnTo>
                    <a:pt x="762" y="13906"/>
                  </a:lnTo>
                </a:path>
              </a:pathLst>
            </a:custGeom>
            <a:ln w="7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31450" y="2573350"/>
              <a:ext cx="5715" cy="33655"/>
            </a:xfrm>
            <a:custGeom>
              <a:avLst/>
              <a:gdLst/>
              <a:ahLst/>
              <a:cxnLst/>
              <a:rect l="l" t="t" r="r" b="b"/>
              <a:pathLst>
                <a:path w="5714" h="33655">
                  <a:moveTo>
                    <a:pt x="5143" y="0"/>
                  </a:moveTo>
                  <a:lnTo>
                    <a:pt x="3429" y="11049"/>
                  </a:lnTo>
                </a:path>
                <a:path w="5714" h="33655">
                  <a:moveTo>
                    <a:pt x="1714" y="22288"/>
                  </a:moveTo>
                  <a:lnTo>
                    <a:pt x="0" y="33337"/>
                  </a:lnTo>
                </a:path>
              </a:pathLst>
            </a:custGeom>
            <a:ln w="5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28212" y="2617927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30">
                  <a:moveTo>
                    <a:pt x="762" y="-2857"/>
                  </a:moveTo>
                  <a:lnTo>
                    <a:pt x="762" y="13906"/>
                  </a:lnTo>
                </a:path>
              </a:pathLst>
            </a:custGeom>
            <a:ln w="7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72636" y="267964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71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715" y="27051"/>
                  </a:lnTo>
                  <a:lnTo>
                    <a:pt x="21145" y="27051"/>
                  </a:lnTo>
                  <a:lnTo>
                    <a:pt x="26860" y="21145"/>
                  </a:lnTo>
                  <a:lnTo>
                    <a:pt x="26860" y="590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72636" y="267964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6860" y="5905"/>
                  </a:lnTo>
                  <a:lnTo>
                    <a:pt x="26860" y="13525"/>
                  </a:lnTo>
                  <a:lnTo>
                    <a:pt x="26860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71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71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83304" y="262573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336" y="0"/>
                  </a:moveTo>
                  <a:lnTo>
                    <a:pt x="5905" y="0"/>
                  </a:lnTo>
                  <a:lnTo>
                    <a:pt x="0" y="5715"/>
                  </a:lnTo>
                  <a:lnTo>
                    <a:pt x="0" y="21145"/>
                  </a:lnTo>
                  <a:lnTo>
                    <a:pt x="5905" y="26860"/>
                  </a:lnTo>
                  <a:lnTo>
                    <a:pt x="21336" y="26860"/>
                  </a:lnTo>
                  <a:lnTo>
                    <a:pt x="27051" y="21145"/>
                  </a:lnTo>
                  <a:lnTo>
                    <a:pt x="27051" y="5715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83304" y="262573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336" y="0"/>
                  </a:lnTo>
                  <a:lnTo>
                    <a:pt x="27051" y="571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336" y="26860"/>
                  </a:lnTo>
                  <a:lnTo>
                    <a:pt x="13525" y="26860"/>
                  </a:lnTo>
                  <a:lnTo>
                    <a:pt x="5905" y="26860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71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29392" y="264193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715"/>
                  </a:lnTo>
                  <a:lnTo>
                    <a:pt x="0" y="21145"/>
                  </a:lnTo>
                  <a:lnTo>
                    <a:pt x="5905" y="26860"/>
                  </a:lnTo>
                  <a:lnTo>
                    <a:pt x="21145" y="26860"/>
                  </a:lnTo>
                  <a:lnTo>
                    <a:pt x="27051" y="21145"/>
                  </a:lnTo>
                  <a:lnTo>
                    <a:pt x="27051" y="571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29392" y="264193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71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6860"/>
                  </a:lnTo>
                  <a:lnTo>
                    <a:pt x="13525" y="26860"/>
                  </a:lnTo>
                  <a:lnTo>
                    <a:pt x="5905" y="26860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71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94162" y="253925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90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94162" y="253925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90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34726" y="256630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90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34726" y="256630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90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34726" y="251772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71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71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34726" y="251772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71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71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65119" y="255544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90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65119" y="255544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90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35413" y="255544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71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71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90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35413" y="255544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90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71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71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32734" y="265812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71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71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332734" y="265812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71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71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97504" y="263107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336" y="0"/>
                  </a:moveTo>
                  <a:lnTo>
                    <a:pt x="590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336" y="27051"/>
                  </a:lnTo>
                  <a:lnTo>
                    <a:pt x="27051" y="21145"/>
                  </a:lnTo>
                  <a:lnTo>
                    <a:pt x="27051" y="5905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97504" y="263107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336" y="0"/>
                  </a:lnTo>
                  <a:lnTo>
                    <a:pt x="27051" y="590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336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97504" y="26851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336" y="0"/>
                  </a:moveTo>
                  <a:lnTo>
                    <a:pt x="5905" y="0"/>
                  </a:lnTo>
                  <a:lnTo>
                    <a:pt x="0" y="5715"/>
                  </a:lnTo>
                  <a:lnTo>
                    <a:pt x="0" y="21145"/>
                  </a:lnTo>
                  <a:lnTo>
                    <a:pt x="5905" y="26860"/>
                  </a:lnTo>
                  <a:lnTo>
                    <a:pt x="21336" y="26860"/>
                  </a:lnTo>
                  <a:lnTo>
                    <a:pt x="27051" y="21145"/>
                  </a:lnTo>
                  <a:lnTo>
                    <a:pt x="27051" y="5715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97504" y="26851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336" y="0"/>
                  </a:lnTo>
                  <a:lnTo>
                    <a:pt x="27051" y="5715"/>
                  </a:lnTo>
                  <a:lnTo>
                    <a:pt x="27051" y="13335"/>
                  </a:lnTo>
                  <a:lnTo>
                    <a:pt x="27051" y="21145"/>
                  </a:lnTo>
                  <a:lnTo>
                    <a:pt x="21336" y="26860"/>
                  </a:lnTo>
                  <a:lnTo>
                    <a:pt x="13525" y="26860"/>
                  </a:lnTo>
                  <a:lnTo>
                    <a:pt x="5905" y="26860"/>
                  </a:lnTo>
                  <a:lnTo>
                    <a:pt x="0" y="21145"/>
                  </a:lnTo>
                  <a:lnTo>
                    <a:pt x="0" y="13335"/>
                  </a:lnTo>
                  <a:lnTo>
                    <a:pt x="0" y="571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24555" y="250686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45" y="0"/>
                  </a:moveTo>
                  <a:lnTo>
                    <a:pt x="5905" y="0"/>
                  </a:lnTo>
                  <a:lnTo>
                    <a:pt x="0" y="5905"/>
                  </a:lnTo>
                  <a:lnTo>
                    <a:pt x="0" y="21145"/>
                  </a:lnTo>
                  <a:lnTo>
                    <a:pt x="5905" y="27051"/>
                  </a:lnTo>
                  <a:lnTo>
                    <a:pt x="21145" y="27051"/>
                  </a:lnTo>
                  <a:lnTo>
                    <a:pt x="27051" y="21145"/>
                  </a:lnTo>
                  <a:lnTo>
                    <a:pt x="27051" y="5905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24555" y="250686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13525" y="0"/>
                  </a:moveTo>
                  <a:lnTo>
                    <a:pt x="21145" y="0"/>
                  </a:lnTo>
                  <a:lnTo>
                    <a:pt x="27051" y="5905"/>
                  </a:lnTo>
                  <a:lnTo>
                    <a:pt x="27051" y="13525"/>
                  </a:lnTo>
                  <a:lnTo>
                    <a:pt x="27051" y="21145"/>
                  </a:lnTo>
                  <a:lnTo>
                    <a:pt x="21145" y="27051"/>
                  </a:lnTo>
                  <a:lnTo>
                    <a:pt x="13525" y="27051"/>
                  </a:lnTo>
                  <a:lnTo>
                    <a:pt x="5905" y="27051"/>
                  </a:lnTo>
                  <a:lnTo>
                    <a:pt x="0" y="21145"/>
                  </a:lnTo>
                  <a:lnTo>
                    <a:pt x="0" y="13525"/>
                  </a:lnTo>
                  <a:lnTo>
                    <a:pt x="0" y="5905"/>
                  </a:lnTo>
                  <a:lnTo>
                    <a:pt x="5905" y="0"/>
                  </a:lnTo>
                  <a:lnTo>
                    <a:pt x="13525" y="0"/>
                  </a:lnTo>
                  <a:close/>
                </a:path>
                <a:path w="27304" h="27305">
                  <a:moveTo>
                    <a:pt x="0" y="0"/>
                  </a:moveTo>
                  <a:lnTo>
                    <a:pt x="0" y="0"/>
                  </a:lnTo>
                </a:path>
                <a:path w="27304" h="27305">
                  <a:moveTo>
                    <a:pt x="27051" y="27051"/>
                  </a:moveTo>
                  <a:lnTo>
                    <a:pt x="27051" y="27051"/>
                  </a:lnTo>
                </a:path>
              </a:pathLst>
            </a:custGeom>
            <a:ln w="3175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19925" y="1999800"/>
            <a:ext cx="4850765" cy="28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dirty="0">
                <a:latin typeface="Tahoma"/>
                <a:cs typeface="Tahoma"/>
              </a:rPr>
              <a:t>Splitting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classifier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learned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using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data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on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that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node.</a:t>
            </a:r>
            <a:r>
              <a:rPr sz="900" spc="13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For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example,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prototype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based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classifier</a:t>
            </a:r>
            <a:endParaRPr sz="900">
              <a:latin typeface="Tahoma"/>
              <a:cs typeface="Tahoma"/>
            </a:endParaRPr>
          </a:p>
          <a:p>
            <a:pPr marL="3045460" marR="1584325" indent="-38735">
              <a:lnSpc>
                <a:spcPct val="100000"/>
              </a:lnSpc>
              <a:spcBef>
                <a:spcPts val="325"/>
              </a:spcBef>
            </a:pPr>
            <a:r>
              <a:rPr sz="250" dirty="0">
                <a:latin typeface="Arial MT"/>
                <a:cs typeface="Arial MT"/>
              </a:rPr>
              <a:t>Prototype</a:t>
            </a:r>
            <a:r>
              <a:rPr sz="250" spc="5" dirty="0">
                <a:latin typeface="Arial MT"/>
                <a:cs typeface="Arial MT"/>
              </a:rPr>
              <a:t>-based  node</a:t>
            </a:r>
            <a:r>
              <a:rPr sz="250" spc="-10" dirty="0">
                <a:latin typeface="Arial MT"/>
                <a:cs typeface="Arial MT"/>
              </a:rPr>
              <a:t> </a:t>
            </a:r>
            <a:r>
              <a:rPr sz="250" dirty="0">
                <a:latin typeface="Arial MT"/>
                <a:cs typeface="Arial MT"/>
              </a:rPr>
              <a:t>splitter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59" name="object 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1269" y="2436761"/>
            <a:ext cx="210502" cy="70104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705" y="2929204"/>
            <a:ext cx="59601" cy="5960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366877" y="2852120"/>
            <a:ext cx="48260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same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splitting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rule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be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applied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route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0000FF"/>
                </a:solidFill>
                <a:latin typeface="Tahoma"/>
                <a:cs typeface="Tahoma"/>
              </a:rPr>
              <a:t>test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0000FF"/>
                </a:solidFill>
                <a:latin typeface="Tahoma"/>
                <a:cs typeface="Tahoma"/>
              </a:rPr>
              <a:t>input</a:t>
            </a:r>
            <a:r>
              <a:rPr sz="10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that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reaches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this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internal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node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63" name="object 63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67" name="object 67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10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10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10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10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10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10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10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10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10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10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10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07263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Problem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30" y="519727"/>
            <a:ext cx="5046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Consider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binary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classification.</a:t>
            </a:r>
            <a:r>
              <a:rPr sz="1000" spc="14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Assume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with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each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input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having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2</a:t>
            </a:r>
            <a:r>
              <a:rPr sz="1000" spc="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features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</a:t>
            </a:r>
            <a:r>
              <a:rPr sz="1000" i="1" spc="-25" dirty="0">
                <a:latin typeface="Trebuchet MS"/>
                <a:cs typeface="Trebuchet MS"/>
              </a:rPr>
              <a:t>x</a:t>
            </a:r>
            <a:r>
              <a:rPr sz="1050" spc="-37" baseline="-11904" dirty="0">
                <a:latin typeface="Microsoft Sans Serif"/>
                <a:cs typeface="Microsoft Sans Serif"/>
              </a:rPr>
              <a:t>1</a:t>
            </a:r>
            <a:r>
              <a:rPr sz="1000" i="1" spc="-25" dirty="0">
                <a:latin typeface="Verdana"/>
                <a:cs typeface="Verdana"/>
              </a:rPr>
              <a:t>,</a:t>
            </a:r>
            <a:r>
              <a:rPr sz="1000" i="1" spc="-180" dirty="0">
                <a:latin typeface="Verdana"/>
                <a:cs typeface="Verdana"/>
              </a:rPr>
              <a:t> </a:t>
            </a:r>
            <a:r>
              <a:rPr sz="1000" i="1" spc="-5" dirty="0">
                <a:latin typeface="Trebuchet MS"/>
                <a:cs typeface="Trebuchet MS"/>
              </a:rPr>
              <a:t>x</a:t>
            </a:r>
            <a:r>
              <a:rPr sz="1050" spc="-7" baseline="-11904" dirty="0">
                <a:latin typeface="Microsoft Sans Serif"/>
                <a:cs typeface="Microsoft Sans Serif"/>
              </a:rPr>
              <a:t>2</a:t>
            </a:r>
            <a:r>
              <a:rPr sz="1000" spc="-5" dirty="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24380" y="854278"/>
            <a:ext cx="2424430" cy="1711960"/>
            <a:chOff x="1824380" y="854278"/>
            <a:chExt cx="2424430" cy="1711960"/>
          </a:xfrm>
        </p:grpSpPr>
        <p:sp>
          <p:nvSpPr>
            <p:cNvPr id="5" name="object 5"/>
            <p:cNvSpPr/>
            <p:nvPr/>
          </p:nvSpPr>
          <p:spPr>
            <a:xfrm>
              <a:off x="1824380" y="854278"/>
              <a:ext cx="2424430" cy="1711960"/>
            </a:xfrm>
            <a:custGeom>
              <a:avLst/>
              <a:gdLst/>
              <a:ahLst/>
              <a:cxnLst/>
              <a:rect l="l" t="t" r="r" b="b"/>
              <a:pathLst>
                <a:path w="2424429" h="1711960">
                  <a:moveTo>
                    <a:pt x="1212164" y="1711756"/>
                  </a:moveTo>
                  <a:lnTo>
                    <a:pt x="0" y="1711756"/>
                  </a:lnTo>
                  <a:lnTo>
                    <a:pt x="0" y="0"/>
                  </a:lnTo>
                  <a:lnTo>
                    <a:pt x="2423998" y="0"/>
                  </a:lnTo>
                  <a:lnTo>
                    <a:pt x="2423998" y="1711756"/>
                  </a:lnTo>
                  <a:lnTo>
                    <a:pt x="1212164" y="1711756"/>
                  </a:lnTo>
                  <a:close/>
                </a:path>
              </a:pathLst>
            </a:custGeom>
            <a:ln w="317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1835" y="2445512"/>
              <a:ext cx="82880" cy="84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2782" y="2258288"/>
              <a:ext cx="83210" cy="84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693" y="2445512"/>
              <a:ext cx="82550" cy="84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519" y="2258288"/>
              <a:ext cx="82880" cy="84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7041" y="2445512"/>
              <a:ext cx="83210" cy="84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2765" y="2417444"/>
              <a:ext cx="82550" cy="84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4170" y="2264562"/>
              <a:ext cx="82880" cy="845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4189" y="1322171"/>
              <a:ext cx="82550" cy="845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61360" y="1116457"/>
              <a:ext cx="82880" cy="842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4859" y="1247546"/>
              <a:ext cx="82880" cy="842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06546" y="901166"/>
              <a:ext cx="83210" cy="842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19957" y="1051737"/>
              <a:ext cx="82880" cy="845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45611" y="957300"/>
              <a:ext cx="82550" cy="842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51046" y="1425194"/>
              <a:ext cx="82880" cy="845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87749" y="938479"/>
              <a:ext cx="82880" cy="842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8694" y="1134948"/>
              <a:ext cx="82880" cy="845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90542" y="985367"/>
              <a:ext cx="83210" cy="842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84828" y="1303680"/>
              <a:ext cx="82880" cy="842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96640" y="2247722"/>
              <a:ext cx="82550" cy="845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03015" y="2023186"/>
              <a:ext cx="83210" cy="84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45688" y="2013940"/>
              <a:ext cx="83210" cy="842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84016" y="1920163"/>
              <a:ext cx="82880" cy="845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54577" y="1723694"/>
              <a:ext cx="82550" cy="8420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50716" y="2313432"/>
              <a:ext cx="83210" cy="842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33418" y="1723694"/>
              <a:ext cx="82550" cy="842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62806" y="2444521"/>
              <a:ext cx="82880" cy="842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09694" y="2051253"/>
              <a:ext cx="82880" cy="845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27373" y="1976297"/>
              <a:ext cx="83210" cy="845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7318" y="1405382"/>
              <a:ext cx="83210" cy="845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52447" y="1433449"/>
              <a:ext cx="84200" cy="845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31237" y="1171600"/>
              <a:ext cx="82880" cy="8420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09902" y="1059002"/>
              <a:ext cx="82880" cy="845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27096" y="1077823"/>
              <a:ext cx="82880" cy="845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63748" y="1545717"/>
              <a:ext cx="82880" cy="845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02813" y="1265047"/>
              <a:ext cx="83210" cy="845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20849" y="1704873"/>
              <a:ext cx="82880" cy="8453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95296" y="1985873"/>
              <a:ext cx="82880" cy="8420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70938" y="2004364"/>
              <a:ext cx="84531" cy="8453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59304" y="1723694"/>
              <a:ext cx="82880" cy="8420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26689" y="1761007"/>
              <a:ext cx="82880" cy="8453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08043" y="1220470"/>
              <a:ext cx="82880" cy="842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48887" y="2201163"/>
              <a:ext cx="82880" cy="8420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378125" y="882345"/>
              <a:ext cx="82880" cy="84201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3028619" y="2651226"/>
            <a:ext cx="194945" cy="140970"/>
            <a:chOff x="3028619" y="2651226"/>
            <a:chExt cx="194945" cy="140970"/>
          </a:xfrm>
        </p:grpSpPr>
        <p:pic>
          <p:nvPicPr>
            <p:cNvPr id="50" name="object 5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28619" y="2651226"/>
              <a:ext cx="111277" cy="10764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165652" y="2681604"/>
              <a:ext cx="57785" cy="110489"/>
            </a:xfrm>
            <a:custGeom>
              <a:avLst/>
              <a:gdLst/>
              <a:ahLst/>
              <a:cxnLst/>
              <a:rect l="l" t="t" r="r" b="b"/>
              <a:pathLst>
                <a:path w="57785" h="110489">
                  <a:moveTo>
                    <a:pt x="57454" y="104012"/>
                  </a:moveTo>
                  <a:lnTo>
                    <a:pt x="1320" y="104012"/>
                  </a:lnTo>
                  <a:lnTo>
                    <a:pt x="1320" y="110286"/>
                  </a:lnTo>
                  <a:lnTo>
                    <a:pt x="29057" y="109626"/>
                  </a:lnTo>
                  <a:lnTo>
                    <a:pt x="57454" y="109626"/>
                  </a:lnTo>
                  <a:lnTo>
                    <a:pt x="57454" y="104012"/>
                  </a:lnTo>
                  <a:close/>
                </a:path>
                <a:path w="57785" h="110489">
                  <a:moveTo>
                    <a:pt x="57454" y="109626"/>
                  </a:moveTo>
                  <a:lnTo>
                    <a:pt x="29057" y="109626"/>
                  </a:lnTo>
                  <a:lnTo>
                    <a:pt x="57454" y="110286"/>
                  </a:lnTo>
                  <a:lnTo>
                    <a:pt x="57454" y="109626"/>
                  </a:lnTo>
                  <a:close/>
                </a:path>
                <a:path w="57785" h="110489">
                  <a:moveTo>
                    <a:pt x="35331" y="12217"/>
                  </a:moveTo>
                  <a:lnTo>
                    <a:pt x="22783" y="12217"/>
                  </a:lnTo>
                  <a:lnTo>
                    <a:pt x="22783" y="104012"/>
                  </a:lnTo>
                  <a:lnTo>
                    <a:pt x="35331" y="104012"/>
                  </a:lnTo>
                  <a:lnTo>
                    <a:pt x="35331" y="12217"/>
                  </a:lnTo>
                  <a:close/>
                </a:path>
                <a:path w="57785" h="110489">
                  <a:moveTo>
                    <a:pt x="35331" y="0"/>
                  </a:moveTo>
                  <a:lnTo>
                    <a:pt x="31038" y="0"/>
                  </a:lnTo>
                  <a:lnTo>
                    <a:pt x="22892" y="6299"/>
                  </a:lnTo>
                  <a:lnTo>
                    <a:pt x="14157" y="9534"/>
                  </a:lnTo>
                  <a:lnTo>
                    <a:pt x="6103" y="10726"/>
                  </a:lnTo>
                  <a:lnTo>
                    <a:pt x="0" y="10896"/>
                  </a:lnTo>
                  <a:lnTo>
                    <a:pt x="0" y="16840"/>
                  </a:lnTo>
                  <a:lnTo>
                    <a:pt x="13868" y="16840"/>
                  </a:lnTo>
                  <a:lnTo>
                    <a:pt x="22783" y="12217"/>
                  </a:lnTo>
                  <a:lnTo>
                    <a:pt x="35331" y="12217"/>
                  </a:lnTo>
                  <a:lnTo>
                    <a:pt x="35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512011" y="1743506"/>
            <a:ext cx="181609" cy="15156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1722526" y="791717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5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22526" y="1124229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22526" y="1457071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22526" y="1856282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22526" y="2189124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59" name="object 59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722526" y="2527596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807057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04624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602192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66882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97725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78879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5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193258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6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71" name="object 71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0"/>
              </a:lnSpc>
            </a:pPr>
            <a:r>
              <a:rPr spc="-15" dirty="0"/>
              <a:t>5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2917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Decision</a:t>
            </a: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Tree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Construction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05" y="559180"/>
            <a:ext cx="59601" cy="59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877" y="412489"/>
            <a:ext cx="4826000" cy="46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300"/>
              </a:lnSpc>
              <a:spcBef>
                <a:spcPts val="100"/>
              </a:spcBef>
            </a:pPr>
            <a:r>
              <a:rPr sz="1000" spc="-5" dirty="0">
                <a:latin typeface="Tahoma"/>
                <a:cs typeface="Tahoma"/>
              </a:rPr>
              <a:t>As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illustration,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let’s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look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at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one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way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of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constructing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tree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some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 </a:t>
            </a:r>
            <a:r>
              <a:rPr sz="1000" spc="-29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will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use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the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entropy/information-gain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based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splitting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criterion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this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illustration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705" y="780592"/>
            <a:ext cx="59601" cy="59601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36" name="object 36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40" name="object 40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01436" y="3151037"/>
            <a:ext cx="9271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17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700" y="403225"/>
            <a:ext cx="867418" cy="175433"/>
          </a:xfrm>
          <a:prstGeom prst="rect">
            <a:avLst/>
          </a:prstGeom>
        </p:spPr>
        <p:txBody>
          <a:bodyPr vert="horz" wrap="square" lIns="0" tIns="6096" rIns="0" bIns="0" rtlCol="0">
            <a:spAutoFit/>
          </a:bodyPr>
          <a:lstStyle/>
          <a:p>
            <a:pPr marL="6417">
              <a:spcBef>
                <a:spcPts val="48"/>
              </a:spcBef>
            </a:pPr>
            <a:r>
              <a:rPr sz="110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b="1" spc="-3" dirty="0">
                <a:latin typeface="Arial"/>
                <a:cs typeface="Arial"/>
              </a:rPr>
              <a:t>Example: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5609653" y="3151037"/>
            <a:ext cx="10985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7">
              <a:lnSpc>
                <a:spcPts val="606"/>
              </a:lnSpc>
            </a:pPr>
            <a:r>
              <a:rPr sz="700" baseline="3086" dirty="0"/>
              <a:t>Datascience.manipal.edu</a:t>
            </a:r>
            <a:r>
              <a:rPr sz="700" spc="163" baseline="3086" dirty="0"/>
              <a:t> </a:t>
            </a:r>
            <a:r>
              <a:rPr sz="700" baseline="3086" dirty="0"/>
              <a:t>|  </a:t>
            </a:r>
            <a:r>
              <a:rPr sz="700" spc="22" baseline="3086" dirty="0"/>
              <a:t> </a:t>
            </a:r>
            <a:r>
              <a:rPr spc="-3" dirty="0">
                <a:latin typeface="Calibri"/>
                <a:cs typeface="Calibri"/>
              </a:rPr>
              <a:t>35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402" y="708025"/>
            <a:ext cx="5407698" cy="2421892"/>
          </a:xfrm>
          <a:prstGeom prst="rect">
            <a:avLst/>
          </a:prstGeom>
        </p:spPr>
        <p:txBody>
          <a:bodyPr vert="horz" wrap="square" lIns="0" tIns="7059" rIns="0" bIns="0" rtlCol="0">
            <a:spAutoFit/>
          </a:bodyPr>
          <a:lstStyle/>
          <a:p>
            <a:pPr marL="197332" algn="just">
              <a:lnSpc>
                <a:spcPts val="1059"/>
              </a:lnSpc>
              <a:spcBef>
                <a:spcPts val="56"/>
              </a:spcBef>
            </a:pPr>
            <a:r>
              <a:rPr sz="9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dirty="0">
                <a:latin typeface="Arial MT"/>
                <a:cs typeface="Arial MT"/>
              </a:rPr>
              <a:t>Let’s</a:t>
            </a:r>
            <a:r>
              <a:rPr sz="900" spc="3" dirty="0">
                <a:latin typeface="Arial MT"/>
                <a:cs typeface="Arial MT"/>
              </a:rPr>
              <a:t> say we</a:t>
            </a:r>
            <a:r>
              <a:rPr sz="900" spc="-3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have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a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sample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3" dirty="0">
                <a:latin typeface="Arial MT"/>
                <a:cs typeface="Arial MT"/>
              </a:rPr>
              <a:t>of</a:t>
            </a:r>
            <a:r>
              <a:rPr sz="900" spc="13" dirty="0">
                <a:latin typeface="Arial MT"/>
                <a:cs typeface="Arial MT"/>
              </a:rPr>
              <a:t> </a:t>
            </a:r>
            <a:r>
              <a:rPr sz="900" spc="-3" dirty="0">
                <a:latin typeface="Arial MT"/>
                <a:cs typeface="Arial MT"/>
              </a:rPr>
              <a:t>30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students</a:t>
            </a:r>
            <a:r>
              <a:rPr sz="900" spc="13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with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three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variables</a:t>
            </a:r>
            <a:endParaRPr sz="900">
              <a:latin typeface="Arial MT"/>
              <a:cs typeface="Arial MT"/>
            </a:endParaRPr>
          </a:p>
          <a:p>
            <a:pPr marL="387285" algn="just">
              <a:lnSpc>
                <a:spcPts val="872"/>
              </a:lnSpc>
            </a:pPr>
            <a:r>
              <a:rPr sz="800" spc="5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800" spc="5" dirty="0">
                <a:latin typeface="Arial MT"/>
                <a:cs typeface="Arial MT"/>
              </a:rPr>
              <a:t>Gender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(Boy/ </a:t>
            </a:r>
            <a:r>
              <a:rPr sz="800" spc="3" dirty="0">
                <a:latin typeface="Arial MT"/>
                <a:cs typeface="Arial MT"/>
              </a:rPr>
              <a:t>Girl)</a:t>
            </a:r>
            <a:endParaRPr sz="800">
              <a:latin typeface="Arial MT"/>
              <a:cs typeface="Arial MT"/>
            </a:endParaRPr>
          </a:p>
          <a:p>
            <a:pPr marL="387285" algn="just">
              <a:lnSpc>
                <a:spcPts val="874"/>
              </a:lnSpc>
            </a:pPr>
            <a:r>
              <a:rPr sz="800" spc="5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800" spc="5" dirty="0">
                <a:latin typeface="Arial MT"/>
                <a:cs typeface="Arial MT"/>
              </a:rPr>
              <a:t>Class(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IX/</a:t>
            </a:r>
            <a:r>
              <a:rPr sz="800" spc="-13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X)</a:t>
            </a:r>
            <a:endParaRPr sz="800">
              <a:latin typeface="Arial MT"/>
              <a:cs typeface="Arial MT"/>
            </a:endParaRPr>
          </a:p>
          <a:p>
            <a:pPr marL="387285" algn="just">
              <a:lnSpc>
                <a:spcPts val="851"/>
              </a:lnSpc>
            </a:pPr>
            <a:r>
              <a:rPr sz="800" spc="5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800" spc="5" dirty="0">
                <a:latin typeface="Arial MT"/>
                <a:cs typeface="Arial MT"/>
              </a:rPr>
              <a:t>Height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(5</a:t>
            </a:r>
            <a:r>
              <a:rPr sz="800" dirty="0">
                <a:latin typeface="Arial MT"/>
                <a:cs typeface="Arial MT"/>
              </a:rPr>
              <a:t> to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spc="5" dirty="0">
                <a:latin typeface="Arial MT"/>
                <a:cs typeface="Arial MT"/>
              </a:rPr>
              <a:t>6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ft)</a:t>
            </a:r>
            <a:endParaRPr sz="800">
              <a:latin typeface="Arial MT"/>
              <a:cs typeface="Arial MT"/>
            </a:endParaRPr>
          </a:p>
          <a:p>
            <a:pPr marL="197332" algn="just">
              <a:lnSpc>
                <a:spcPts val="980"/>
              </a:lnSpc>
            </a:pPr>
            <a:r>
              <a:rPr sz="900" spc="5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spc="5" dirty="0">
                <a:latin typeface="Arial MT"/>
                <a:cs typeface="Arial MT"/>
              </a:rPr>
              <a:t>15</a:t>
            </a:r>
            <a:r>
              <a:rPr sz="900" spc="3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out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3" dirty="0">
                <a:latin typeface="Arial MT"/>
                <a:cs typeface="Arial MT"/>
              </a:rPr>
              <a:t>of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these</a:t>
            </a:r>
            <a:r>
              <a:rPr sz="900" spc="-3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30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plays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cricket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</a:t>
            </a:r>
            <a:r>
              <a:rPr sz="900" spc="-3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leisure </a:t>
            </a:r>
            <a:r>
              <a:rPr sz="900" dirty="0">
                <a:latin typeface="Arial MT"/>
                <a:cs typeface="Arial MT"/>
              </a:rPr>
              <a:t>time.</a:t>
            </a:r>
            <a:endParaRPr sz="900">
              <a:latin typeface="Arial MT"/>
              <a:cs typeface="Arial MT"/>
            </a:endParaRPr>
          </a:p>
          <a:p>
            <a:pPr marL="197332" algn="just">
              <a:lnSpc>
                <a:spcPts val="975"/>
              </a:lnSpc>
            </a:pPr>
            <a:r>
              <a:rPr sz="900" spc="-8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spc="-8" dirty="0">
                <a:latin typeface="Arial MT"/>
                <a:cs typeface="Arial MT"/>
              </a:rPr>
              <a:t>Now,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we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want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to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create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a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model to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predict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who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will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play cricket</a:t>
            </a:r>
            <a:r>
              <a:rPr sz="900" spc="-3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during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leisure</a:t>
            </a:r>
            <a:r>
              <a:rPr sz="900" spc="-3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period?</a:t>
            </a:r>
            <a:endParaRPr sz="900">
              <a:latin typeface="Arial MT"/>
              <a:cs typeface="Arial MT"/>
            </a:endParaRPr>
          </a:p>
          <a:p>
            <a:pPr marL="291988" marR="274661" indent="-94976" algn="just">
              <a:lnSpc>
                <a:spcPct val="70600"/>
              </a:lnSpc>
              <a:spcBef>
                <a:spcPts val="263"/>
              </a:spcBef>
            </a:pPr>
            <a:r>
              <a:rPr sz="900" spc="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spc="3" dirty="0">
                <a:latin typeface="Arial MT"/>
                <a:cs typeface="Arial MT"/>
              </a:rPr>
              <a:t>In</a:t>
            </a:r>
            <a:r>
              <a:rPr sz="900" dirty="0">
                <a:latin typeface="Arial MT"/>
                <a:cs typeface="Arial MT"/>
              </a:rPr>
              <a:t> this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problem,</a:t>
            </a:r>
            <a:r>
              <a:rPr sz="900" spc="18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we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need</a:t>
            </a:r>
            <a:r>
              <a:rPr sz="900" spc="20" dirty="0">
                <a:latin typeface="Arial MT"/>
                <a:cs typeface="Arial MT"/>
              </a:rPr>
              <a:t> </a:t>
            </a:r>
            <a:r>
              <a:rPr sz="900" spc="-3" dirty="0">
                <a:latin typeface="Arial MT"/>
                <a:cs typeface="Arial MT"/>
              </a:rPr>
              <a:t>to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segregate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students</a:t>
            </a:r>
            <a:r>
              <a:rPr sz="900" spc="18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who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play</a:t>
            </a:r>
            <a:r>
              <a:rPr sz="900" spc="-3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cricket</a:t>
            </a:r>
            <a:r>
              <a:rPr sz="900" spc="-3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in </a:t>
            </a:r>
            <a:r>
              <a:rPr sz="900" dirty="0">
                <a:latin typeface="Arial MT"/>
                <a:cs typeface="Arial MT"/>
              </a:rPr>
              <a:t>their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leisure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time </a:t>
            </a:r>
            <a:r>
              <a:rPr sz="900" spc="-2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based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on</a:t>
            </a:r>
            <a:r>
              <a:rPr sz="900" spc="-3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highly significant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input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variable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among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all</a:t>
            </a:r>
            <a:r>
              <a:rPr sz="900" spc="3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three.</a:t>
            </a:r>
            <a:endParaRPr sz="900">
              <a:latin typeface="Arial MT"/>
              <a:cs typeface="Arial MT"/>
            </a:endParaRPr>
          </a:p>
          <a:p>
            <a:pPr algn="just"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marL="6417" algn="just"/>
            <a:r>
              <a:rPr sz="110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spc="-3" dirty="0">
                <a:latin typeface="Arial MT"/>
                <a:cs typeface="Arial MT"/>
              </a:rPr>
              <a:t>In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3" dirty="0">
                <a:latin typeface="Arial MT"/>
                <a:cs typeface="Arial MT"/>
              </a:rPr>
              <a:t>such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situations,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decision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tree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helps.</a:t>
            </a:r>
            <a:endParaRPr sz="1100">
              <a:latin typeface="Arial MT"/>
              <a:cs typeface="Arial MT"/>
            </a:endParaRPr>
          </a:p>
          <a:p>
            <a:pPr algn="just"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marL="6417" algn="just">
              <a:lnSpc>
                <a:spcPts val="1107"/>
              </a:lnSpc>
            </a:pPr>
            <a:r>
              <a:rPr sz="110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spc="-3" dirty="0">
                <a:latin typeface="Arial MT"/>
                <a:cs typeface="Arial MT"/>
              </a:rPr>
              <a:t>It</a:t>
            </a:r>
            <a:r>
              <a:rPr sz="1100" spc="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will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segregate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students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based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all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values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three</a:t>
            </a:r>
            <a:r>
              <a:rPr sz="1100" spc="-3" dirty="0">
                <a:latin typeface="Arial MT"/>
                <a:cs typeface="Arial MT"/>
              </a:rPr>
              <a:t> variable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identify</a:t>
            </a:r>
            <a:endParaRPr sz="1100">
              <a:latin typeface="Arial MT"/>
              <a:cs typeface="Arial MT"/>
            </a:endParaRPr>
          </a:p>
          <a:p>
            <a:pPr marL="101714" marR="30161" algn="just">
              <a:lnSpc>
                <a:spcPct val="70200"/>
              </a:lnSpc>
              <a:spcBef>
                <a:spcPts val="192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variable,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which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creates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best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homogeneous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students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(which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spc="3" dirty="0">
                <a:latin typeface="Arial MT"/>
                <a:cs typeface="Arial MT"/>
              </a:rPr>
              <a:t>are </a:t>
            </a:r>
            <a:r>
              <a:rPr sz="1100" spc="-296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heterogeneous</a:t>
            </a:r>
            <a:r>
              <a:rPr sz="1100" spc="-23" dirty="0">
                <a:latin typeface="Arial MT"/>
                <a:cs typeface="Arial MT"/>
              </a:rPr>
              <a:t> </a:t>
            </a:r>
            <a:r>
              <a:rPr sz="1100" spc="-8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each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other).</a:t>
            </a:r>
            <a:endParaRPr sz="1100">
              <a:latin typeface="Arial MT"/>
              <a:cs typeface="Arial MT"/>
            </a:endParaRPr>
          </a:p>
          <a:p>
            <a:pPr algn="just">
              <a:spcBef>
                <a:spcPts val="20"/>
              </a:spcBef>
            </a:pPr>
            <a:endParaRPr sz="1500">
              <a:latin typeface="Arial MT"/>
              <a:cs typeface="Arial MT"/>
            </a:endParaRPr>
          </a:p>
          <a:p>
            <a:pPr marL="101714" marR="231344" indent="-95618" algn="just">
              <a:lnSpc>
                <a:spcPct val="70200"/>
              </a:lnSpc>
            </a:pPr>
            <a:r>
              <a:rPr sz="110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spc="-3" dirty="0">
                <a:latin typeface="Arial MT"/>
                <a:cs typeface="Arial MT"/>
              </a:rPr>
              <a:t>In </a:t>
            </a:r>
            <a:r>
              <a:rPr sz="1100" dirty="0">
                <a:latin typeface="Arial MT"/>
                <a:cs typeface="Arial MT"/>
              </a:rPr>
              <a:t>the snapshot </a:t>
            </a:r>
            <a:r>
              <a:rPr sz="1100" spc="-10" dirty="0">
                <a:latin typeface="Arial MT"/>
                <a:cs typeface="Arial MT"/>
              </a:rPr>
              <a:t>below, </a:t>
            </a:r>
            <a:r>
              <a:rPr sz="1100" dirty="0">
                <a:latin typeface="Arial MT"/>
                <a:cs typeface="Arial MT"/>
              </a:rPr>
              <a:t>you can see that variable </a:t>
            </a:r>
            <a:r>
              <a:rPr sz="1100" spc="-3" dirty="0">
                <a:latin typeface="Arial MT"/>
                <a:cs typeface="Arial MT"/>
              </a:rPr>
              <a:t>Gender is </a:t>
            </a:r>
            <a:r>
              <a:rPr sz="1100" dirty="0">
                <a:latin typeface="Arial MT"/>
                <a:cs typeface="Arial MT"/>
              </a:rPr>
              <a:t>able </a:t>
            </a:r>
            <a:r>
              <a:rPr sz="1100" spc="-3" dirty="0">
                <a:latin typeface="Arial MT"/>
                <a:cs typeface="Arial MT"/>
              </a:rPr>
              <a:t>to identify </a:t>
            </a:r>
            <a:r>
              <a:rPr sz="1100" spc="-296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best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homogeneous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compared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spc="-8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other</a:t>
            </a:r>
            <a:r>
              <a:rPr sz="1100" spc="-13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two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variables.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0" y="403225"/>
            <a:ext cx="5562600" cy="2841625"/>
            <a:chOff x="35051" y="1057656"/>
            <a:chExt cx="9989820" cy="558088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1" y="1057656"/>
              <a:ext cx="3982211" cy="2657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0196" y="1143000"/>
              <a:ext cx="3884675" cy="26578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8835" y="3800856"/>
              <a:ext cx="3982211" cy="28376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609653" y="3151037"/>
            <a:ext cx="10985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7">
              <a:lnSpc>
                <a:spcPts val="606"/>
              </a:lnSpc>
            </a:pPr>
            <a:r>
              <a:rPr sz="700" baseline="3086" dirty="0"/>
              <a:t>Datascience.manipal.edu</a:t>
            </a:r>
            <a:r>
              <a:rPr sz="700" spc="163" baseline="3086" dirty="0"/>
              <a:t> </a:t>
            </a:r>
            <a:r>
              <a:rPr sz="700" baseline="3086" dirty="0"/>
              <a:t>|  </a:t>
            </a:r>
            <a:r>
              <a:rPr sz="700" spc="22" baseline="3086" dirty="0"/>
              <a:t> </a:t>
            </a:r>
            <a:r>
              <a:rPr spc="-3" dirty="0">
                <a:latin typeface="Calibri"/>
                <a:cs typeface="Calibri"/>
              </a:rPr>
              <a:t>36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975" y="511968"/>
            <a:ext cx="2402781" cy="193414"/>
          </a:xfrm>
          <a:prstGeom prst="rect">
            <a:avLst/>
          </a:prstGeom>
        </p:spPr>
        <p:txBody>
          <a:bodyPr vert="horz" wrap="square" lIns="0" tIns="8663" rIns="0" bIns="0" rtlCol="0">
            <a:spAutoFit/>
          </a:bodyPr>
          <a:lstStyle/>
          <a:p>
            <a:pPr marL="6417">
              <a:spcBef>
                <a:spcPts val="68"/>
              </a:spcBef>
            </a:pPr>
            <a:r>
              <a:rPr sz="1200" b="1" spc="8" dirty="0">
                <a:solidFill>
                  <a:srgbClr val="E47724"/>
                </a:solidFill>
                <a:latin typeface="Arial"/>
                <a:cs typeface="Arial"/>
              </a:rPr>
              <a:t>Decision</a:t>
            </a:r>
            <a:r>
              <a:rPr sz="1200" b="1" spc="-3" dirty="0">
                <a:solidFill>
                  <a:srgbClr val="E47724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E47724"/>
                </a:solidFill>
                <a:latin typeface="Arial"/>
                <a:cs typeface="Arial"/>
              </a:rPr>
              <a:t>on</a:t>
            </a:r>
            <a:r>
              <a:rPr sz="1200" b="1" spc="-13" dirty="0">
                <a:solidFill>
                  <a:srgbClr val="E47724"/>
                </a:solidFill>
                <a:latin typeface="Arial"/>
                <a:cs typeface="Arial"/>
              </a:rPr>
              <a:t> </a:t>
            </a:r>
            <a:r>
              <a:rPr sz="1200" b="1" spc="8" dirty="0">
                <a:solidFill>
                  <a:srgbClr val="E47724"/>
                </a:solidFill>
                <a:latin typeface="Arial"/>
                <a:cs typeface="Arial"/>
              </a:rPr>
              <a:t>splitting</a:t>
            </a:r>
            <a:r>
              <a:rPr sz="1200" b="1" spc="-3" dirty="0">
                <a:solidFill>
                  <a:srgbClr val="E47724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E47724"/>
                </a:solidFill>
                <a:latin typeface="Arial"/>
                <a:cs typeface="Arial"/>
              </a:rPr>
              <a:t>the</a:t>
            </a:r>
            <a:r>
              <a:rPr sz="1200" b="1" spc="-5" dirty="0">
                <a:solidFill>
                  <a:srgbClr val="E47724"/>
                </a:solidFill>
                <a:latin typeface="Arial"/>
                <a:cs typeface="Arial"/>
              </a:rPr>
              <a:t> </a:t>
            </a:r>
            <a:r>
              <a:rPr sz="1200" b="1" spc="8" dirty="0">
                <a:solidFill>
                  <a:srgbClr val="E47724"/>
                </a:solidFill>
                <a:latin typeface="Arial"/>
                <a:cs typeface="Arial"/>
              </a:rPr>
              <a:t>tree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5609653" y="3151037"/>
            <a:ext cx="10985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7">
              <a:lnSpc>
                <a:spcPts val="606"/>
              </a:lnSpc>
            </a:pPr>
            <a:r>
              <a:rPr sz="700" baseline="3086" dirty="0"/>
              <a:t>Datascience.manipal.edu</a:t>
            </a:r>
            <a:r>
              <a:rPr sz="700" spc="163" baseline="3086" dirty="0"/>
              <a:t> </a:t>
            </a:r>
            <a:r>
              <a:rPr sz="700" baseline="3086" dirty="0"/>
              <a:t>|  </a:t>
            </a:r>
            <a:r>
              <a:rPr sz="700" spc="22" baseline="3086" dirty="0"/>
              <a:t> </a:t>
            </a:r>
            <a:r>
              <a:rPr spc="-3" dirty="0">
                <a:latin typeface="Calibri"/>
                <a:cs typeface="Calibri"/>
              </a:rPr>
              <a:t>37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582" y="784225"/>
            <a:ext cx="5549218" cy="2174577"/>
          </a:xfrm>
          <a:prstGeom prst="rect">
            <a:avLst/>
          </a:prstGeom>
        </p:spPr>
        <p:txBody>
          <a:bodyPr vert="horz" wrap="square" lIns="0" tIns="6738" rIns="0" bIns="0" rtlCol="0">
            <a:spAutoFit/>
          </a:bodyPr>
          <a:lstStyle/>
          <a:p>
            <a:pPr marL="6417">
              <a:spcBef>
                <a:spcPts val="53"/>
              </a:spcBef>
            </a:pPr>
            <a:r>
              <a:rPr sz="8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13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decision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of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making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strategic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splits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heavily</a:t>
            </a:r>
            <a:r>
              <a:rPr sz="800" spc="-13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affects</a:t>
            </a:r>
            <a:r>
              <a:rPr sz="800" spc="-13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tree’s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-8" dirty="0">
                <a:latin typeface="Arial MT"/>
                <a:cs typeface="Arial MT"/>
              </a:rPr>
              <a:t>accuracy.</a:t>
            </a:r>
            <a:endParaRPr sz="800">
              <a:latin typeface="Arial MT"/>
              <a:cs typeface="Arial MT"/>
            </a:endParaRPr>
          </a:p>
          <a:p>
            <a:pPr>
              <a:spcBef>
                <a:spcPts val="10"/>
              </a:spcBef>
            </a:pPr>
            <a:endParaRPr sz="1100">
              <a:latin typeface="Arial MT"/>
              <a:cs typeface="Arial MT"/>
            </a:endParaRPr>
          </a:p>
          <a:p>
            <a:pPr marL="6417"/>
            <a:r>
              <a:rPr sz="8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800" dirty="0">
                <a:latin typeface="Arial MT"/>
                <a:cs typeface="Arial MT"/>
              </a:rPr>
              <a:t>Decision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trees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use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multiple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algorithms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to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decide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to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split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node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in </a:t>
            </a:r>
            <a:r>
              <a:rPr sz="800" spc="-5" dirty="0">
                <a:latin typeface="Arial MT"/>
                <a:cs typeface="Arial MT"/>
              </a:rPr>
              <a:t>two</a:t>
            </a:r>
            <a:r>
              <a:rPr sz="800" spc="3" dirty="0">
                <a:latin typeface="Arial MT"/>
                <a:cs typeface="Arial MT"/>
              </a:rPr>
              <a:t> or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more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sub-nodes.</a:t>
            </a:r>
            <a:endParaRPr sz="800">
              <a:latin typeface="Arial MT"/>
              <a:cs typeface="Arial MT"/>
            </a:endParaRPr>
          </a:p>
          <a:p>
            <a:pPr>
              <a:spcBef>
                <a:spcPts val="18"/>
              </a:spcBef>
            </a:pPr>
            <a:endParaRPr sz="1100">
              <a:latin typeface="Arial MT"/>
              <a:cs typeface="Arial MT"/>
            </a:endParaRPr>
          </a:p>
          <a:p>
            <a:pPr marL="6417"/>
            <a:r>
              <a:rPr sz="8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creation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of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sub-nodes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increases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the</a:t>
            </a:r>
            <a:r>
              <a:rPr sz="800" spc="3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homogeneity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of</a:t>
            </a:r>
            <a:r>
              <a:rPr sz="800" dirty="0">
                <a:latin typeface="Arial MT"/>
                <a:cs typeface="Arial MT"/>
              </a:rPr>
              <a:t> resultant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sub-nodes.</a:t>
            </a:r>
            <a:endParaRPr sz="800">
              <a:latin typeface="Arial MT"/>
              <a:cs typeface="Arial MT"/>
            </a:endParaRPr>
          </a:p>
          <a:p>
            <a:pPr>
              <a:spcBef>
                <a:spcPts val="10"/>
              </a:spcBef>
            </a:pPr>
            <a:endParaRPr sz="1100">
              <a:latin typeface="Arial MT"/>
              <a:cs typeface="Arial MT"/>
            </a:endParaRPr>
          </a:p>
          <a:p>
            <a:pPr marL="6417"/>
            <a:r>
              <a:rPr sz="8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800" dirty="0">
                <a:latin typeface="Arial MT"/>
                <a:cs typeface="Arial MT"/>
              </a:rPr>
              <a:t>In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other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words,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we can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say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that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purity</a:t>
            </a:r>
            <a:r>
              <a:rPr sz="800" spc="-13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of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the</a:t>
            </a:r>
            <a:r>
              <a:rPr sz="800" dirty="0">
                <a:latin typeface="Arial MT"/>
                <a:cs typeface="Arial MT"/>
              </a:rPr>
              <a:t> node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increases</a:t>
            </a:r>
            <a:r>
              <a:rPr sz="800" spc="-13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with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respect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to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target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variable.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01714" marR="2567" indent="-95618">
              <a:lnSpc>
                <a:spcPct val="69700"/>
              </a:lnSpc>
            </a:pPr>
            <a:r>
              <a:rPr sz="8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800" dirty="0">
                <a:latin typeface="Arial MT"/>
                <a:cs typeface="Arial MT"/>
              </a:rPr>
              <a:t>Decision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tree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splits</a:t>
            </a:r>
            <a:r>
              <a:rPr sz="800" spc="-3" dirty="0">
                <a:latin typeface="Arial MT"/>
                <a:cs typeface="Arial MT"/>
              </a:rPr>
              <a:t> the</a:t>
            </a:r>
            <a:r>
              <a:rPr sz="800" spc="3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nodes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on </a:t>
            </a:r>
            <a:r>
              <a:rPr sz="800" dirty="0">
                <a:latin typeface="Arial MT"/>
                <a:cs typeface="Arial MT"/>
              </a:rPr>
              <a:t>all</a:t>
            </a:r>
            <a:r>
              <a:rPr sz="800" spc="-3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available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variables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and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then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selects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the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split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which</a:t>
            </a:r>
            <a:r>
              <a:rPr sz="800" spc="3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results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in</a:t>
            </a:r>
            <a:r>
              <a:rPr sz="800" dirty="0">
                <a:latin typeface="Arial MT"/>
                <a:cs typeface="Arial MT"/>
              </a:rPr>
              <a:t> most </a:t>
            </a:r>
            <a:r>
              <a:rPr sz="800" spc="-222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homogeneous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sub-nodes.</a:t>
            </a:r>
            <a:endParaRPr sz="800">
              <a:latin typeface="Arial MT"/>
              <a:cs typeface="Arial MT"/>
            </a:endParaRPr>
          </a:p>
          <a:p>
            <a:pPr>
              <a:spcBef>
                <a:spcPts val="18"/>
              </a:spcBef>
            </a:pPr>
            <a:endParaRPr sz="1100">
              <a:latin typeface="Arial MT"/>
              <a:cs typeface="Arial MT"/>
            </a:endParaRPr>
          </a:p>
          <a:p>
            <a:pPr marL="6417"/>
            <a:r>
              <a:rPr sz="8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13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algorithm</a:t>
            </a:r>
            <a:r>
              <a:rPr sz="800" spc="-23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selection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is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also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based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on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type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of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target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variables.</a:t>
            </a:r>
            <a:endParaRPr sz="800">
              <a:latin typeface="Arial MT"/>
              <a:cs typeface="Arial MT"/>
            </a:endParaRPr>
          </a:p>
          <a:p>
            <a:pPr>
              <a:spcBef>
                <a:spcPts val="10"/>
              </a:spcBef>
            </a:pPr>
            <a:endParaRPr sz="1100">
              <a:latin typeface="Arial MT"/>
              <a:cs typeface="Arial MT"/>
            </a:endParaRPr>
          </a:p>
          <a:p>
            <a:pPr marL="6417">
              <a:lnSpc>
                <a:spcPts val="978"/>
              </a:lnSpc>
            </a:pPr>
            <a:r>
              <a:rPr sz="80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800" spc="-3" dirty="0">
                <a:latin typeface="Arial MT"/>
                <a:cs typeface="Arial MT"/>
              </a:rPr>
              <a:t>Let’s</a:t>
            </a:r>
            <a:r>
              <a:rPr sz="800" spc="-13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look</a:t>
            </a:r>
            <a:r>
              <a:rPr sz="800" spc="-13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at</a:t>
            </a:r>
            <a:r>
              <a:rPr sz="800" spc="-3" dirty="0">
                <a:latin typeface="Arial MT"/>
                <a:cs typeface="Arial MT"/>
              </a:rPr>
              <a:t> the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most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commonly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3" dirty="0">
                <a:latin typeface="Arial MT"/>
                <a:cs typeface="Arial MT"/>
              </a:rPr>
              <a:t>used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algorithms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in</a:t>
            </a:r>
            <a:r>
              <a:rPr sz="800" spc="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decision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tree:</a:t>
            </a:r>
            <a:endParaRPr sz="800">
              <a:latin typeface="Arial MT"/>
              <a:cs typeface="Arial MT"/>
            </a:endParaRPr>
          </a:p>
          <a:p>
            <a:pPr marL="197332">
              <a:lnSpc>
                <a:spcPts val="806"/>
              </a:lnSpc>
            </a:pPr>
            <a:r>
              <a:rPr sz="700" spc="8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700" spc="8" dirty="0">
                <a:latin typeface="Arial MT"/>
                <a:cs typeface="Arial MT"/>
              </a:rPr>
              <a:t>Gini</a:t>
            </a:r>
            <a:endParaRPr sz="700">
              <a:latin typeface="Arial MT"/>
              <a:cs typeface="Arial MT"/>
            </a:endParaRPr>
          </a:p>
          <a:p>
            <a:pPr marL="197332">
              <a:lnSpc>
                <a:spcPts val="828"/>
              </a:lnSpc>
            </a:pPr>
            <a:r>
              <a:rPr sz="700" spc="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700" spc="3" dirty="0">
                <a:latin typeface="Arial MT"/>
                <a:cs typeface="Arial MT"/>
              </a:rPr>
              <a:t>Information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Gain</a:t>
            </a:r>
            <a:endParaRPr sz="7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072" y="481394"/>
            <a:ext cx="942402" cy="205887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6417">
              <a:spcBef>
                <a:spcPts val="45"/>
              </a:spcBef>
            </a:pPr>
            <a:r>
              <a:rPr sz="1300" b="1" spc="-8" dirty="0">
                <a:solidFill>
                  <a:srgbClr val="E47724"/>
                </a:solidFill>
                <a:latin typeface="Arial"/>
                <a:cs typeface="Arial"/>
              </a:rPr>
              <a:t>Gini</a:t>
            </a:r>
            <a:r>
              <a:rPr sz="1300" b="1" spc="-33" dirty="0">
                <a:solidFill>
                  <a:srgbClr val="E47724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47724"/>
                </a:solidFill>
                <a:latin typeface="Arial"/>
                <a:cs typeface="Arial"/>
              </a:rPr>
              <a:t>Index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5609653" y="3151037"/>
            <a:ext cx="10985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7">
              <a:lnSpc>
                <a:spcPts val="606"/>
              </a:lnSpc>
            </a:pPr>
            <a:r>
              <a:rPr sz="700" baseline="3086" dirty="0"/>
              <a:t>Datascience.manipal.edu</a:t>
            </a:r>
            <a:r>
              <a:rPr sz="700" spc="163" baseline="3086" dirty="0"/>
              <a:t> </a:t>
            </a:r>
            <a:r>
              <a:rPr sz="700" baseline="3086" dirty="0"/>
              <a:t>|  </a:t>
            </a:r>
            <a:r>
              <a:rPr sz="700" spc="22" baseline="3086" dirty="0"/>
              <a:t> </a:t>
            </a:r>
            <a:r>
              <a:rPr spc="-3" dirty="0">
                <a:latin typeface="Calibri"/>
                <a:cs typeface="Calibri"/>
              </a:rPr>
              <a:t>38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700" y="685685"/>
            <a:ext cx="5536842" cy="2559165"/>
          </a:xfrm>
          <a:prstGeom prst="rect">
            <a:avLst/>
          </a:prstGeom>
        </p:spPr>
        <p:txBody>
          <a:bodyPr vert="horz" wrap="square" lIns="0" tIns="42675" rIns="0" bIns="0" rtlCol="0">
            <a:spAutoFit/>
          </a:bodyPr>
          <a:lstStyle/>
          <a:p>
            <a:pPr marL="6417">
              <a:spcBef>
                <a:spcPts val="336"/>
              </a:spcBef>
            </a:pPr>
            <a:r>
              <a:rPr sz="110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spc="-3" dirty="0">
                <a:latin typeface="Arial MT"/>
                <a:cs typeface="Arial MT"/>
              </a:rPr>
              <a:t>It</a:t>
            </a:r>
            <a:r>
              <a:rPr sz="1100" spc="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works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with</a:t>
            </a:r>
            <a:r>
              <a:rPr sz="1100" spc="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categorical</a:t>
            </a:r>
            <a:r>
              <a:rPr sz="1100" spc="-2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target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variable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“Success”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 </a:t>
            </a:r>
            <a:r>
              <a:rPr sz="1100" spc="-3" dirty="0">
                <a:latin typeface="Arial MT"/>
                <a:cs typeface="Arial MT"/>
              </a:rPr>
              <a:t>“Failure”.</a:t>
            </a:r>
            <a:endParaRPr sz="1100">
              <a:latin typeface="Arial MT"/>
              <a:cs typeface="Arial MT"/>
            </a:endParaRPr>
          </a:p>
          <a:p>
            <a:pPr marL="6417">
              <a:spcBef>
                <a:spcPts val="285"/>
              </a:spcBef>
            </a:pPr>
            <a:r>
              <a:rPr sz="110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spc="-3" dirty="0">
                <a:latin typeface="Arial MT"/>
                <a:cs typeface="Arial MT"/>
              </a:rPr>
              <a:t>It </a:t>
            </a:r>
            <a:r>
              <a:rPr sz="1100" dirty="0">
                <a:latin typeface="Arial MT"/>
                <a:cs typeface="Arial MT"/>
              </a:rPr>
              <a:t>performs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only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Binary</a:t>
            </a:r>
            <a:r>
              <a:rPr sz="1100" spc="-1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splits</a:t>
            </a:r>
            <a:endParaRPr sz="1100">
              <a:latin typeface="Arial MT"/>
              <a:cs typeface="Arial MT"/>
            </a:endParaRPr>
          </a:p>
          <a:p>
            <a:pPr marL="6417">
              <a:spcBef>
                <a:spcPts val="283"/>
              </a:spcBef>
            </a:pPr>
            <a:r>
              <a:rPr sz="110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spc="-3" dirty="0">
                <a:latin typeface="Arial MT"/>
                <a:cs typeface="Arial MT"/>
              </a:rPr>
              <a:t>Higher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value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 </a:t>
            </a:r>
            <a:r>
              <a:rPr sz="1100" spc="-5" dirty="0">
                <a:latin typeface="Arial MT"/>
                <a:cs typeface="Arial MT"/>
              </a:rPr>
              <a:t>Gini</a:t>
            </a:r>
            <a:r>
              <a:rPr sz="1100" spc="-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higher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8" dirty="0">
                <a:latin typeface="Arial MT"/>
                <a:cs typeface="Arial MT"/>
              </a:rPr>
              <a:t>homogeneity.</a:t>
            </a:r>
            <a:endParaRPr sz="1100">
              <a:latin typeface="Arial MT"/>
              <a:cs typeface="Arial MT"/>
            </a:endParaRPr>
          </a:p>
          <a:p>
            <a:pPr>
              <a:spcBef>
                <a:spcPts val="15"/>
              </a:spcBef>
            </a:pPr>
            <a:endParaRPr sz="1600">
              <a:latin typeface="Arial MT"/>
              <a:cs typeface="Arial MT"/>
            </a:endParaRPr>
          </a:p>
          <a:p>
            <a:pPr marL="6417"/>
            <a:r>
              <a:rPr sz="110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b="1" spc="-3" dirty="0">
                <a:latin typeface="Arial"/>
                <a:cs typeface="Arial"/>
              </a:rPr>
              <a:t>Steps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3" dirty="0">
                <a:latin typeface="Arial"/>
                <a:cs typeface="Arial"/>
              </a:rPr>
              <a:t>to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3" dirty="0">
                <a:latin typeface="Arial"/>
                <a:cs typeface="Arial"/>
              </a:rPr>
              <a:t>Calculate</a:t>
            </a:r>
            <a:r>
              <a:rPr sz="1100" b="1" spc="-18" dirty="0">
                <a:latin typeface="Arial"/>
                <a:cs typeface="Arial"/>
              </a:rPr>
              <a:t> </a:t>
            </a:r>
            <a:r>
              <a:rPr sz="1100" b="1" spc="-3" dirty="0">
                <a:latin typeface="Arial"/>
                <a:cs typeface="Arial"/>
              </a:rPr>
              <a:t>Gini</a:t>
            </a:r>
            <a:r>
              <a:rPr sz="1100" b="1" spc="3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for</a:t>
            </a:r>
            <a:r>
              <a:rPr sz="1100" b="1" spc="3" dirty="0">
                <a:latin typeface="Arial"/>
                <a:cs typeface="Arial"/>
              </a:rPr>
              <a:t> </a:t>
            </a:r>
            <a:r>
              <a:rPr sz="1100" b="1" spc="-3" dirty="0">
                <a:latin typeface="Arial"/>
                <a:cs typeface="Arial"/>
              </a:rPr>
              <a:t>a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3" dirty="0">
                <a:latin typeface="Arial"/>
                <a:cs typeface="Arial"/>
              </a:rPr>
              <a:t>split</a:t>
            </a:r>
            <a:endParaRPr sz="1100">
              <a:latin typeface="Arial"/>
              <a:cs typeface="Arial"/>
            </a:endParaRPr>
          </a:p>
          <a:p>
            <a:pPr marL="291988" marR="163321" indent="-94976">
              <a:lnSpc>
                <a:spcPts val="1172"/>
              </a:lnSpc>
              <a:spcBef>
                <a:spcPts val="222"/>
              </a:spcBef>
            </a:pPr>
            <a:r>
              <a:rPr sz="11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dirty="0">
                <a:latin typeface="Arial MT"/>
                <a:cs typeface="Arial MT"/>
              </a:rPr>
              <a:t>Calculate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Gini</a:t>
            </a:r>
            <a:r>
              <a:rPr sz="1100" spc="-1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1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sub-nodes,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formula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sum of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square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probability </a:t>
            </a:r>
            <a:r>
              <a:rPr sz="1100" spc="-29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success</a:t>
            </a:r>
            <a:r>
              <a:rPr sz="1100" spc="-3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failure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(p^2+q^2).</a:t>
            </a:r>
            <a:endParaRPr sz="1100">
              <a:latin typeface="Arial MT"/>
              <a:cs typeface="Arial MT"/>
            </a:endParaRPr>
          </a:p>
          <a:p>
            <a:pPr marL="197332">
              <a:spcBef>
                <a:spcPts val="53"/>
              </a:spcBef>
            </a:pPr>
            <a:r>
              <a:rPr sz="11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dirty="0">
                <a:latin typeface="Arial MT"/>
                <a:cs typeface="Arial MT"/>
              </a:rPr>
              <a:t>Calculate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Gini</a:t>
            </a:r>
            <a:r>
              <a:rPr sz="1100" spc="-1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1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split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using</a:t>
            </a:r>
            <a:r>
              <a:rPr sz="1100" spc="-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weighted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Gini score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each</a:t>
            </a:r>
            <a:r>
              <a:rPr sz="1100" spc="-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node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split</a:t>
            </a:r>
            <a:endParaRPr sz="1100">
              <a:latin typeface="Arial MT"/>
              <a:cs typeface="Arial MT"/>
            </a:endParaRPr>
          </a:p>
          <a:p>
            <a:pPr marL="6417">
              <a:spcBef>
                <a:spcPts val="285"/>
              </a:spcBef>
            </a:pPr>
            <a:r>
              <a:rPr sz="110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b="1" spc="-3" dirty="0">
                <a:latin typeface="Arial"/>
                <a:cs typeface="Arial"/>
              </a:rPr>
              <a:t>Example:</a:t>
            </a:r>
            <a:endParaRPr sz="1100">
              <a:latin typeface="Arial"/>
              <a:cs typeface="Arial"/>
            </a:endParaRPr>
          </a:p>
          <a:p>
            <a:pPr marL="197332">
              <a:spcBef>
                <a:spcPts val="78"/>
              </a:spcBef>
            </a:pPr>
            <a:r>
              <a:rPr sz="11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dirty="0">
                <a:latin typeface="Arial MT"/>
                <a:cs typeface="Arial MT"/>
              </a:rPr>
              <a:t>Consider</a:t>
            </a:r>
            <a:r>
              <a:rPr sz="1100" spc="-1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previous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example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students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playing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cricket.</a:t>
            </a:r>
            <a:endParaRPr sz="1100">
              <a:latin typeface="Arial MT"/>
              <a:cs typeface="Arial MT"/>
            </a:endParaRPr>
          </a:p>
          <a:p>
            <a:pPr marL="197332">
              <a:spcBef>
                <a:spcPts val="73"/>
              </a:spcBef>
            </a:pPr>
            <a:r>
              <a:rPr sz="110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spc="-3" dirty="0">
                <a:latin typeface="Arial MT"/>
                <a:cs typeface="Arial MT"/>
              </a:rPr>
              <a:t>Compute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Gini</a:t>
            </a:r>
            <a:r>
              <a:rPr sz="1100" spc="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 </a:t>
            </a:r>
            <a:r>
              <a:rPr sz="1100" spc="-3" dirty="0">
                <a:latin typeface="Arial MT"/>
                <a:cs typeface="Arial MT"/>
              </a:rPr>
              <a:t>sub-trees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three</a:t>
            </a:r>
            <a:r>
              <a:rPr sz="1100" spc="-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attributes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– </a:t>
            </a:r>
            <a:r>
              <a:rPr sz="1100" spc="-10" dirty="0">
                <a:latin typeface="Arial MT"/>
                <a:cs typeface="Arial MT"/>
              </a:rPr>
              <a:t>Gender,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Height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Class.</a:t>
            </a:r>
            <a:endParaRPr sz="1100">
              <a:latin typeface="Arial MT"/>
              <a:cs typeface="Arial MT"/>
            </a:endParaRPr>
          </a:p>
          <a:p>
            <a:pPr marL="197332">
              <a:spcBef>
                <a:spcPts val="78"/>
              </a:spcBef>
            </a:pPr>
            <a:r>
              <a:rPr sz="110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spc="-3" dirty="0">
                <a:latin typeface="Arial MT"/>
                <a:cs typeface="Arial MT"/>
              </a:rPr>
              <a:t>Compute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weighted Gini</a:t>
            </a:r>
            <a:r>
              <a:rPr sz="1100" spc="-1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these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three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attributes.</a:t>
            </a:r>
            <a:endParaRPr sz="1100">
              <a:latin typeface="Arial MT"/>
              <a:cs typeface="Arial MT"/>
            </a:endParaRPr>
          </a:p>
          <a:p>
            <a:pPr marL="197332">
              <a:spcBef>
                <a:spcPts val="73"/>
              </a:spcBef>
            </a:pPr>
            <a:r>
              <a:rPr sz="11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100" dirty="0">
                <a:latin typeface="Arial MT"/>
                <a:cs typeface="Arial MT"/>
              </a:rPr>
              <a:t>Choose</a:t>
            </a:r>
            <a:r>
              <a:rPr sz="1100" spc="-8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highest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spc="-3" dirty="0">
                <a:latin typeface="Arial MT"/>
                <a:cs typeface="Arial MT"/>
              </a:rPr>
              <a:t>weighted-Gini</a:t>
            </a:r>
            <a:r>
              <a:rPr sz="1100" spc="-23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proceed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spc="-8" dirty="0">
                <a:latin typeface="Arial MT"/>
                <a:cs typeface="Arial MT"/>
              </a:rPr>
              <a:t>further.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500" y="479425"/>
            <a:ext cx="3870803" cy="2539350"/>
          </a:xfrm>
          <a:prstGeom prst="rect">
            <a:avLst/>
          </a:prstGeom>
        </p:spPr>
        <p:txBody>
          <a:bodyPr vert="horz" wrap="square" lIns="0" tIns="48451" rIns="0" bIns="0" rtlCol="0">
            <a:spAutoFit/>
          </a:bodyPr>
          <a:lstStyle/>
          <a:p>
            <a:pPr marL="6417">
              <a:spcBef>
                <a:spcPts val="382"/>
              </a:spcBef>
            </a:pPr>
            <a:r>
              <a:rPr sz="900" spc="5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b="1" spc="5" dirty="0">
                <a:latin typeface="Arial"/>
                <a:cs typeface="Arial"/>
              </a:rPr>
              <a:t>Split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on Gender:</a:t>
            </a:r>
            <a:endParaRPr sz="900">
              <a:latin typeface="Arial"/>
              <a:cs typeface="Arial"/>
            </a:endParaRPr>
          </a:p>
          <a:p>
            <a:pPr marL="6417">
              <a:spcBef>
                <a:spcPts val="333"/>
              </a:spcBef>
            </a:pPr>
            <a:r>
              <a:rPr sz="900" spc="8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spc="8" dirty="0">
                <a:latin typeface="Arial MT"/>
                <a:cs typeface="Arial MT"/>
              </a:rPr>
              <a:t>Gini </a:t>
            </a:r>
            <a:r>
              <a:rPr sz="900" spc="3" dirty="0">
                <a:latin typeface="Arial MT"/>
                <a:cs typeface="Arial MT"/>
              </a:rPr>
              <a:t>for</a:t>
            </a:r>
            <a:r>
              <a:rPr sz="900" spc="18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sub-node</a:t>
            </a:r>
            <a:r>
              <a:rPr sz="900" spc="13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Female</a:t>
            </a:r>
            <a:r>
              <a:rPr sz="900" spc="8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=(0.2)*(0.2)+(0.8)*(0.8)=0.68</a:t>
            </a:r>
            <a:endParaRPr sz="900">
              <a:latin typeface="Arial MT"/>
              <a:cs typeface="Arial MT"/>
            </a:endParaRPr>
          </a:p>
          <a:p>
            <a:pPr marL="6417">
              <a:spcBef>
                <a:spcPts val="326"/>
              </a:spcBef>
            </a:pPr>
            <a:r>
              <a:rPr sz="900" spc="8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spc="8" dirty="0">
                <a:latin typeface="Arial MT"/>
                <a:cs typeface="Arial MT"/>
              </a:rPr>
              <a:t>Gini </a:t>
            </a:r>
            <a:r>
              <a:rPr sz="900" spc="3" dirty="0">
                <a:latin typeface="Arial MT"/>
                <a:cs typeface="Arial MT"/>
              </a:rPr>
              <a:t>for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sub-node</a:t>
            </a:r>
            <a:r>
              <a:rPr sz="900" spc="13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Male</a:t>
            </a:r>
            <a:r>
              <a:rPr sz="900" spc="8" dirty="0">
                <a:latin typeface="Arial MT"/>
                <a:cs typeface="Arial MT"/>
              </a:rPr>
              <a:t> =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(0.65)*(0.65)+(0.35)*(0.35)=0.55</a:t>
            </a:r>
            <a:endParaRPr sz="900">
              <a:latin typeface="Arial MT"/>
              <a:cs typeface="Arial MT"/>
            </a:endParaRPr>
          </a:p>
          <a:p>
            <a:pPr marL="6417">
              <a:spcBef>
                <a:spcPts val="333"/>
              </a:spcBef>
            </a:pPr>
            <a:r>
              <a:rPr sz="900" spc="5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spc="5" dirty="0">
                <a:latin typeface="Arial MT"/>
                <a:cs typeface="Arial MT"/>
              </a:rPr>
              <a:t>Weighted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Gini</a:t>
            </a:r>
            <a:r>
              <a:rPr sz="900" spc="18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for</a:t>
            </a:r>
            <a:r>
              <a:rPr sz="900" spc="13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Gender</a:t>
            </a:r>
            <a:r>
              <a:rPr sz="900" spc="8" dirty="0">
                <a:latin typeface="Arial MT"/>
                <a:cs typeface="Arial MT"/>
              </a:rPr>
              <a:t> =</a:t>
            </a:r>
            <a:r>
              <a:rPr sz="900" spc="13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(10/30)*0.68+(20/30)*0.55</a:t>
            </a:r>
            <a:r>
              <a:rPr sz="900" spc="13" dirty="0">
                <a:latin typeface="Arial MT"/>
                <a:cs typeface="Arial MT"/>
              </a:rPr>
              <a:t> </a:t>
            </a:r>
            <a:r>
              <a:rPr sz="900" spc="8" dirty="0">
                <a:latin typeface="Arial MT"/>
                <a:cs typeface="Arial MT"/>
              </a:rPr>
              <a:t>=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b="1" spc="5" dirty="0">
                <a:latin typeface="Arial"/>
                <a:cs typeface="Arial"/>
              </a:rPr>
              <a:t>0.59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6417">
              <a:spcBef>
                <a:spcPts val="589"/>
              </a:spcBef>
            </a:pPr>
            <a:r>
              <a:rPr sz="900" spc="5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b="1" spc="5" dirty="0">
                <a:latin typeface="Arial"/>
                <a:cs typeface="Arial"/>
              </a:rPr>
              <a:t>Split</a:t>
            </a:r>
            <a:r>
              <a:rPr sz="900" b="1" spc="8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on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Height:</a:t>
            </a:r>
            <a:endParaRPr sz="900">
              <a:latin typeface="Arial"/>
              <a:cs typeface="Arial"/>
            </a:endParaRPr>
          </a:p>
          <a:p>
            <a:pPr marL="6417">
              <a:spcBef>
                <a:spcPts val="333"/>
              </a:spcBef>
            </a:pPr>
            <a:r>
              <a:rPr sz="900" spc="8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spc="8" dirty="0">
                <a:latin typeface="Arial MT"/>
                <a:cs typeface="Arial MT"/>
              </a:rPr>
              <a:t>Gini </a:t>
            </a:r>
            <a:r>
              <a:rPr sz="900" spc="3" dirty="0">
                <a:latin typeface="Arial MT"/>
                <a:cs typeface="Arial MT"/>
              </a:rPr>
              <a:t>for</a:t>
            </a:r>
            <a:r>
              <a:rPr sz="900" spc="18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sub-node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&lt;5.5 </a:t>
            </a:r>
            <a:r>
              <a:rPr sz="900" spc="3" dirty="0">
                <a:latin typeface="Arial MT"/>
                <a:cs typeface="Arial MT"/>
              </a:rPr>
              <a:t>ft</a:t>
            </a:r>
            <a:r>
              <a:rPr sz="900" spc="23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=(0.42)*(0.42)+(0.58)*(0.58)=0.5128</a:t>
            </a:r>
            <a:endParaRPr sz="900">
              <a:latin typeface="Arial MT"/>
              <a:cs typeface="Arial MT"/>
            </a:endParaRPr>
          </a:p>
          <a:p>
            <a:pPr marL="6417">
              <a:spcBef>
                <a:spcPts val="333"/>
              </a:spcBef>
            </a:pPr>
            <a:r>
              <a:rPr sz="900" spc="8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spc="8" dirty="0">
                <a:latin typeface="Arial MT"/>
                <a:cs typeface="Arial MT"/>
              </a:rPr>
              <a:t>Gini </a:t>
            </a:r>
            <a:r>
              <a:rPr sz="900" spc="3" dirty="0">
                <a:latin typeface="Arial MT"/>
                <a:cs typeface="Arial MT"/>
              </a:rPr>
              <a:t>for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sub-node</a:t>
            </a:r>
            <a:r>
              <a:rPr sz="900" spc="13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&gt;=5.5</a:t>
            </a:r>
            <a:r>
              <a:rPr sz="900" spc="13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ft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8" dirty="0">
                <a:latin typeface="Arial MT"/>
                <a:cs typeface="Arial MT"/>
              </a:rPr>
              <a:t>=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(0.56)*(0.56)+(0.44)*(0.44)=0.5072</a:t>
            </a:r>
            <a:endParaRPr sz="900">
              <a:latin typeface="Arial MT"/>
              <a:cs typeface="Arial MT"/>
            </a:endParaRPr>
          </a:p>
          <a:p>
            <a:pPr marL="6417">
              <a:spcBef>
                <a:spcPts val="321"/>
              </a:spcBef>
            </a:pPr>
            <a:r>
              <a:rPr sz="8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800" dirty="0">
                <a:latin typeface="Arial MT"/>
                <a:cs typeface="Arial MT"/>
              </a:rPr>
              <a:t>Weighted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Gini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for</a:t>
            </a:r>
            <a:r>
              <a:rPr sz="800" spc="-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Height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=</a:t>
            </a:r>
            <a:r>
              <a:rPr sz="800" spc="3" dirty="0">
                <a:latin typeface="Arial MT"/>
                <a:cs typeface="Arial MT"/>
              </a:rPr>
              <a:t> </a:t>
            </a:r>
            <a:r>
              <a:rPr sz="800" spc="-3" dirty="0">
                <a:latin typeface="Arial MT"/>
                <a:cs typeface="Arial MT"/>
              </a:rPr>
              <a:t>(12/30)*0.5128+(18/30)*0.5072</a:t>
            </a:r>
            <a:r>
              <a:rPr sz="800" spc="-18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=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0.5094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6417">
              <a:spcBef>
                <a:spcPts val="639"/>
              </a:spcBef>
            </a:pPr>
            <a:r>
              <a:rPr sz="900" spc="5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b="1" spc="5" dirty="0">
                <a:latin typeface="Arial"/>
                <a:cs typeface="Arial"/>
              </a:rPr>
              <a:t>Split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on </a:t>
            </a:r>
            <a:r>
              <a:rPr sz="900" b="1" spc="3" dirty="0">
                <a:latin typeface="Arial"/>
                <a:cs typeface="Arial"/>
              </a:rPr>
              <a:t>Class:</a:t>
            </a:r>
            <a:endParaRPr sz="900">
              <a:latin typeface="Arial"/>
              <a:cs typeface="Arial"/>
            </a:endParaRPr>
          </a:p>
          <a:p>
            <a:pPr marL="6417">
              <a:spcBef>
                <a:spcPts val="333"/>
              </a:spcBef>
            </a:pPr>
            <a:r>
              <a:rPr sz="900" spc="8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spc="8" dirty="0">
                <a:latin typeface="Arial MT"/>
                <a:cs typeface="Arial MT"/>
              </a:rPr>
              <a:t>Gini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for</a:t>
            </a:r>
            <a:r>
              <a:rPr sz="900" spc="20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sub-node</a:t>
            </a:r>
            <a:r>
              <a:rPr sz="900" spc="18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IX</a:t>
            </a:r>
            <a:r>
              <a:rPr sz="900" spc="18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=(0.43)*(0.43)+(0.57)*(0.57)=0.5098</a:t>
            </a:r>
            <a:endParaRPr sz="900">
              <a:latin typeface="Arial MT"/>
              <a:cs typeface="Arial MT"/>
            </a:endParaRPr>
          </a:p>
          <a:p>
            <a:pPr marL="6417">
              <a:spcBef>
                <a:spcPts val="333"/>
              </a:spcBef>
            </a:pPr>
            <a:r>
              <a:rPr sz="900" spc="8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spc="8" dirty="0">
                <a:latin typeface="Arial MT"/>
                <a:cs typeface="Arial MT"/>
              </a:rPr>
              <a:t>Gini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for</a:t>
            </a:r>
            <a:r>
              <a:rPr sz="900" spc="18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sub-node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8" dirty="0">
                <a:latin typeface="Arial MT"/>
                <a:cs typeface="Arial MT"/>
              </a:rPr>
              <a:t>X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8" dirty="0">
                <a:latin typeface="Arial MT"/>
                <a:cs typeface="Arial MT"/>
              </a:rPr>
              <a:t>=</a:t>
            </a:r>
            <a:r>
              <a:rPr sz="900" spc="18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(0.56)*(0.56)+(0.44)*(0.44)=0.5072</a:t>
            </a:r>
            <a:endParaRPr sz="900">
              <a:latin typeface="Arial MT"/>
              <a:cs typeface="Arial MT"/>
            </a:endParaRPr>
          </a:p>
          <a:p>
            <a:pPr marL="6417">
              <a:spcBef>
                <a:spcPts val="328"/>
              </a:spcBef>
            </a:pPr>
            <a:r>
              <a:rPr sz="900" spc="5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900" spc="5" dirty="0">
                <a:latin typeface="Arial MT"/>
                <a:cs typeface="Arial MT"/>
              </a:rPr>
              <a:t>Weighted</a:t>
            </a:r>
            <a:r>
              <a:rPr sz="900" spc="13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Gini</a:t>
            </a:r>
            <a:r>
              <a:rPr sz="900" spc="18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for</a:t>
            </a:r>
            <a:r>
              <a:rPr sz="900" spc="18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Class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8" dirty="0">
                <a:latin typeface="Arial MT"/>
                <a:cs typeface="Arial MT"/>
              </a:rPr>
              <a:t>=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3" dirty="0">
                <a:latin typeface="Arial MT"/>
                <a:cs typeface="Arial MT"/>
              </a:rPr>
              <a:t>(14/30)*0.5098+(16/30)*0.5072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8" dirty="0">
                <a:latin typeface="Arial MT"/>
                <a:cs typeface="Arial MT"/>
              </a:rPr>
              <a:t>=</a:t>
            </a:r>
            <a:r>
              <a:rPr sz="900" spc="3" dirty="0">
                <a:latin typeface="Arial MT"/>
                <a:cs typeface="Arial MT"/>
              </a:rPr>
              <a:t> </a:t>
            </a:r>
            <a:r>
              <a:rPr sz="900" b="1" spc="5" dirty="0">
                <a:latin typeface="Arial"/>
                <a:cs typeface="Arial"/>
              </a:rPr>
              <a:t>0.5084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21101" y="441554"/>
            <a:ext cx="2044700" cy="2803296"/>
            <a:chOff x="6885432" y="1057655"/>
            <a:chExt cx="3173095" cy="56235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5432" y="1057655"/>
              <a:ext cx="3172967" cy="17663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5432" y="2779776"/>
              <a:ext cx="3172967" cy="39014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609653" y="3151037"/>
            <a:ext cx="10985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7">
              <a:lnSpc>
                <a:spcPts val="606"/>
              </a:lnSpc>
            </a:pPr>
            <a:r>
              <a:rPr sz="700" baseline="3086" dirty="0"/>
              <a:t>Datascience.manipal.edu</a:t>
            </a:r>
            <a:r>
              <a:rPr sz="700" spc="163" baseline="3086" dirty="0"/>
              <a:t> </a:t>
            </a:r>
            <a:r>
              <a:rPr sz="700" baseline="3086" dirty="0"/>
              <a:t>|  </a:t>
            </a:r>
            <a:r>
              <a:rPr sz="700" spc="22" baseline="3086" dirty="0"/>
              <a:t> </a:t>
            </a:r>
            <a:r>
              <a:rPr spc="-3" dirty="0">
                <a:latin typeface="Calibri"/>
                <a:cs typeface="Calibri"/>
              </a:rPr>
              <a:t>39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701" y="749275"/>
            <a:ext cx="5454578" cy="1806867"/>
          </a:xfrm>
          <a:prstGeom prst="rect">
            <a:avLst/>
          </a:prstGeom>
        </p:spPr>
        <p:txBody>
          <a:bodyPr vert="horz" wrap="square" lIns="0" tIns="26632" rIns="0" bIns="0" rtlCol="0">
            <a:spAutoFit/>
          </a:bodyPr>
          <a:lstStyle/>
          <a:p>
            <a:pPr marL="101714" marR="2567" indent="-95618">
              <a:lnSpc>
                <a:spcPts val="1263"/>
              </a:lnSpc>
              <a:spcBef>
                <a:spcPts val="210"/>
              </a:spcBef>
            </a:pPr>
            <a:r>
              <a:rPr sz="1200" spc="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200" spc="3" dirty="0">
                <a:latin typeface="Arial MT"/>
                <a:cs typeface="Arial MT"/>
              </a:rPr>
              <a:t>Gini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score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for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i="1" spc="3" dirty="0">
                <a:latin typeface="Arial"/>
                <a:cs typeface="Arial"/>
              </a:rPr>
              <a:t>Split</a:t>
            </a:r>
            <a:r>
              <a:rPr sz="1200" i="1" spc="-3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on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Gender</a:t>
            </a:r>
            <a:r>
              <a:rPr sz="1200" i="1" spc="8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highest</a:t>
            </a:r>
            <a:r>
              <a:rPr sz="1200" i="1" dirty="0">
                <a:latin typeface="Arial"/>
                <a:cs typeface="Arial"/>
              </a:rPr>
              <a:t>,</a:t>
            </a:r>
            <a:r>
              <a:rPr sz="1200" i="1" spc="3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hence,</a:t>
            </a:r>
            <a:r>
              <a:rPr sz="1200" spc="-3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the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node</a:t>
            </a:r>
            <a:r>
              <a:rPr sz="1200" spc="8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split</a:t>
            </a:r>
            <a:r>
              <a:rPr sz="1200" spc="-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will</a:t>
            </a:r>
            <a:r>
              <a:rPr sz="1200" spc="3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take </a:t>
            </a:r>
            <a:r>
              <a:rPr sz="1200" spc="-316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place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</a:t>
            </a:r>
            <a:r>
              <a:rPr sz="1200" spc="8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Gender.</a:t>
            </a:r>
            <a:endParaRPr sz="1200">
              <a:latin typeface="Arial MT"/>
              <a:cs typeface="Arial MT"/>
            </a:endParaRPr>
          </a:p>
          <a:p>
            <a:pPr>
              <a:spcBef>
                <a:spcPts val="25"/>
              </a:spcBef>
            </a:pPr>
            <a:endParaRPr>
              <a:latin typeface="Arial MT"/>
              <a:cs typeface="Arial MT"/>
            </a:endParaRPr>
          </a:p>
          <a:p>
            <a:pPr marL="101714" marR="280757" indent="-95618">
              <a:lnSpc>
                <a:spcPts val="1263"/>
              </a:lnSpc>
            </a:pPr>
            <a:r>
              <a:rPr sz="1200" spc="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200" spc="3" dirty="0">
                <a:latin typeface="Arial MT"/>
                <a:cs typeface="Arial MT"/>
              </a:rPr>
              <a:t>Sometimes,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we</a:t>
            </a:r>
            <a:r>
              <a:rPr sz="1200" spc="-3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use</a:t>
            </a:r>
            <a:r>
              <a:rPr sz="1200" dirty="0">
                <a:latin typeface="Arial MT"/>
                <a:cs typeface="Arial MT"/>
              </a:rPr>
              <a:t> the</a:t>
            </a:r>
            <a:r>
              <a:rPr sz="1200" spc="-3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term ‘Gini</a:t>
            </a:r>
            <a:r>
              <a:rPr sz="1200" dirty="0">
                <a:latin typeface="Arial MT"/>
                <a:cs typeface="Arial MT"/>
              </a:rPr>
              <a:t> Impurity’</a:t>
            </a:r>
            <a:r>
              <a:rPr sz="1200" spc="-43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which</a:t>
            </a:r>
            <a:r>
              <a:rPr sz="1200" spc="-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</a:t>
            </a:r>
            <a:r>
              <a:rPr sz="1200" spc="3" dirty="0">
                <a:latin typeface="Arial MT"/>
                <a:cs typeface="Arial MT"/>
              </a:rPr>
              <a:t> determined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by </a:t>
            </a:r>
            <a:r>
              <a:rPr sz="1200" spc="-316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subtracting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gini value</a:t>
            </a:r>
            <a:r>
              <a:rPr sz="1200" spc="8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from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3">
                <a:latin typeface="Arial MT"/>
                <a:cs typeface="Arial MT"/>
              </a:rPr>
              <a:t>1</a:t>
            </a:r>
            <a:r>
              <a:rPr sz="1200" spc="-3" smtClean="0">
                <a:latin typeface="Arial MT"/>
                <a:cs typeface="Arial MT"/>
              </a:rPr>
              <a:t>.</a:t>
            </a:r>
            <a:endParaRPr lang="en-US" sz="1200" spc="-3" dirty="0" smtClean="0">
              <a:latin typeface="Arial MT"/>
              <a:cs typeface="Arial MT"/>
            </a:endParaRPr>
          </a:p>
          <a:p>
            <a:pPr marL="101714" marR="280757" indent="-95618">
              <a:lnSpc>
                <a:spcPts val="1263"/>
              </a:lnSpc>
            </a:pPr>
            <a:endParaRPr sz="1200">
              <a:latin typeface="Arial MT"/>
              <a:cs typeface="Arial MT"/>
            </a:endParaRPr>
          </a:p>
          <a:p>
            <a:pPr marL="6417">
              <a:spcBef>
                <a:spcPts val="263"/>
              </a:spcBef>
            </a:pPr>
            <a:r>
              <a:rPr sz="1200" spc="5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200" spc="5" dirty="0">
                <a:latin typeface="Arial MT"/>
                <a:cs typeface="Arial MT"/>
              </a:rPr>
              <a:t>So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mathematically</a:t>
            </a:r>
            <a:r>
              <a:rPr sz="1200" spc="-13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we</a:t>
            </a:r>
            <a:r>
              <a:rPr sz="1200" spc="-8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can</a:t>
            </a:r>
            <a:r>
              <a:rPr sz="1200" spc="-8" dirty="0">
                <a:latin typeface="Arial MT"/>
                <a:cs typeface="Arial MT"/>
              </a:rPr>
              <a:t> </a:t>
            </a:r>
            <a:r>
              <a:rPr sz="1200" spc="-20">
                <a:latin typeface="Arial MT"/>
                <a:cs typeface="Arial MT"/>
              </a:rPr>
              <a:t>say</a:t>
            </a:r>
            <a:r>
              <a:rPr sz="1200" spc="-20" smtClean="0">
                <a:latin typeface="Arial MT"/>
                <a:cs typeface="Arial MT"/>
              </a:rPr>
              <a:t>,</a:t>
            </a:r>
            <a:endParaRPr lang="en-US" sz="1200" spc="-20" dirty="0" smtClean="0">
              <a:latin typeface="Arial MT"/>
              <a:cs typeface="Arial MT"/>
            </a:endParaRPr>
          </a:p>
          <a:p>
            <a:pPr marL="6417">
              <a:spcBef>
                <a:spcPts val="263"/>
              </a:spcBef>
            </a:pPr>
            <a:endParaRPr sz="1200">
              <a:latin typeface="Arial MT"/>
              <a:cs typeface="Arial MT"/>
            </a:endParaRPr>
          </a:p>
          <a:p>
            <a:pPr marL="768473">
              <a:spcBef>
                <a:spcPts val="278"/>
              </a:spcBef>
            </a:pPr>
            <a:r>
              <a:rPr lang="en-US" sz="1200" i="1" dirty="0" smtClean="0">
                <a:latin typeface="Arial"/>
                <a:cs typeface="Arial"/>
              </a:rPr>
              <a:t>		</a:t>
            </a:r>
            <a:r>
              <a:rPr sz="1200" i="1" smtClean="0">
                <a:latin typeface="Arial"/>
                <a:cs typeface="Arial"/>
              </a:rPr>
              <a:t>Gini</a:t>
            </a:r>
            <a:r>
              <a:rPr sz="1200" i="1" spc="-5" smtClean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Impurity </a:t>
            </a:r>
            <a:r>
              <a:rPr sz="1200" i="1" spc="3">
                <a:latin typeface="Arial"/>
                <a:cs typeface="Arial"/>
              </a:rPr>
              <a:t>=</a:t>
            </a:r>
            <a:r>
              <a:rPr sz="1200" i="1" spc="-3">
                <a:latin typeface="Arial"/>
                <a:cs typeface="Arial"/>
              </a:rPr>
              <a:t> </a:t>
            </a:r>
            <a:r>
              <a:rPr sz="1200" i="1" smtClean="0">
                <a:latin typeface="Arial"/>
                <a:cs typeface="Arial"/>
              </a:rPr>
              <a:t>1</a:t>
            </a:r>
            <a:r>
              <a:rPr lang="en-US" sz="1200" i="1" dirty="0" smtClean="0">
                <a:latin typeface="Arial"/>
                <a:cs typeface="Arial"/>
              </a:rPr>
              <a:t> </a:t>
            </a:r>
            <a:r>
              <a:rPr sz="1200" i="1" smtClean="0">
                <a:latin typeface="Arial"/>
                <a:cs typeface="Arial"/>
              </a:rPr>
              <a:t>-</a:t>
            </a:r>
            <a:r>
              <a:rPr lang="en-US" sz="1200" i="1" dirty="0" smtClean="0">
                <a:latin typeface="Arial"/>
                <a:cs typeface="Arial"/>
              </a:rPr>
              <a:t> </a:t>
            </a:r>
            <a:r>
              <a:rPr sz="1200" i="1" smtClean="0">
                <a:latin typeface="Arial"/>
                <a:cs typeface="Arial"/>
              </a:rPr>
              <a:t>Gini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927" y="2663215"/>
            <a:ext cx="94276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7">
              <a:lnSpc>
                <a:spcPts val="606"/>
              </a:lnSpc>
            </a:pPr>
            <a:r>
              <a:rPr sz="700" baseline="3086" dirty="0">
                <a:solidFill>
                  <a:srgbClr val="FFFFFF"/>
                </a:solidFill>
                <a:latin typeface="Arial MT"/>
                <a:cs typeface="Arial MT"/>
              </a:rPr>
              <a:t>Datascience.manipal.edu</a:t>
            </a:r>
            <a:r>
              <a:rPr sz="700" spc="159" baseline="3086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baseline="3086" dirty="0">
                <a:solidFill>
                  <a:srgbClr val="FFFFFF"/>
                </a:solidFill>
                <a:latin typeface="Arial MT"/>
                <a:cs typeface="Arial MT"/>
              </a:rPr>
              <a:t>|  </a:t>
            </a:r>
            <a:r>
              <a:rPr sz="700" spc="22" baseline="3086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3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072" y="476952"/>
            <a:ext cx="1550651" cy="205887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6417">
              <a:spcBef>
                <a:spcPts val="45"/>
              </a:spcBef>
            </a:pPr>
            <a:r>
              <a:rPr sz="1300" b="1" spc="-5" dirty="0">
                <a:solidFill>
                  <a:srgbClr val="E47724"/>
                </a:solidFill>
                <a:latin typeface="Arial"/>
                <a:cs typeface="Arial"/>
              </a:rPr>
              <a:t>Information</a:t>
            </a:r>
            <a:r>
              <a:rPr sz="1300" b="1" spc="-38" dirty="0">
                <a:solidFill>
                  <a:srgbClr val="E47724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47724"/>
                </a:solidFill>
                <a:latin typeface="Arial"/>
                <a:cs typeface="Arial"/>
              </a:rPr>
              <a:t>Gain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701" y="708024"/>
            <a:ext cx="4724400" cy="2215478"/>
          </a:xfrm>
          <a:prstGeom prst="rect">
            <a:avLst/>
          </a:prstGeom>
        </p:spPr>
        <p:txBody>
          <a:bodyPr vert="horz" wrap="square" lIns="0" tIns="6096" rIns="0" bIns="0" rtlCol="0">
            <a:spAutoFit/>
          </a:bodyPr>
          <a:lstStyle/>
          <a:p>
            <a:pPr marL="6417">
              <a:spcBef>
                <a:spcPts val="48"/>
              </a:spcBef>
            </a:pPr>
            <a:r>
              <a:rPr sz="105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050" spc="-3" dirty="0">
                <a:latin typeface="Arial MT"/>
                <a:cs typeface="Arial MT"/>
              </a:rPr>
              <a:t>A</a:t>
            </a:r>
            <a:r>
              <a:rPr sz="1050" spc="-61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node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which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has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maximum</a:t>
            </a:r>
            <a:r>
              <a:rPr sz="1050" spc="-13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information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is</a:t>
            </a:r>
            <a:r>
              <a:rPr sz="1050" dirty="0">
                <a:latin typeface="Arial MT"/>
                <a:cs typeface="Arial MT"/>
              </a:rPr>
              <a:t> used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to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split.</a:t>
            </a:r>
            <a:endParaRPr sz="1050">
              <a:latin typeface="Arial MT"/>
              <a:cs typeface="Arial MT"/>
            </a:endParaRPr>
          </a:p>
          <a:p>
            <a:pPr marL="6417">
              <a:spcBef>
                <a:spcPts val="25"/>
              </a:spcBef>
            </a:pPr>
            <a:r>
              <a:rPr sz="105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050" spc="-3" dirty="0">
                <a:latin typeface="Arial MT"/>
                <a:cs typeface="Arial MT"/>
              </a:rPr>
              <a:t>O</a:t>
            </a:r>
            <a:r>
              <a:rPr sz="1050" dirty="0">
                <a:latin typeface="Arial MT"/>
                <a:cs typeface="Arial MT"/>
              </a:rPr>
              <a:t>b</a:t>
            </a:r>
            <a:r>
              <a:rPr sz="1050" spc="-3" dirty="0">
                <a:latin typeface="Arial MT"/>
                <a:cs typeface="Arial MT"/>
              </a:rPr>
              <a:t>s</a:t>
            </a:r>
            <a:r>
              <a:rPr sz="1050" dirty="0">
                <a:latin typeface="Arial MT"/>
                <a:cs typeface="Arial MT"/>
              </a:rPr>
              <a:t>e</a:t>
            </a:r>
            <a:r>
              <a:rPr sz="1050" spc="-8" dirty="0">
                <a:latin typeface="Arial MT"/>
                <a:cs typeface="Arial MT"/>
              </a:rPr>
              <a:t>r</a:t>
            </a:r>
            <a:r>
              <a:rPr sz="1050" spc="-3" dirty="0">
                <a:latin typeface="Arial MT"/>
                <a:cs typeface="Arial MT"/>
              </a:rPr>
              <a:t>ve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t</a:t>
            </a:r>
            <a:r>
              <a:rPr sz="1050" spc="-10" dirty="0">
                <a:latin typeface="Arial MT"/>
                <a:cs typeface="Arial MT"/>
              </a:rPr>
              <a:t>h</a:t>
            </a:r>
            <a:r>
              <a:rPr sz="1050" spc="-3" dirty="0">
                <a:latin typeface="Arial MT"/>
                <a:cs typeface="Arial MT"/>
              </a:rPr>
              <a:t>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i</a:t>
            </a:r>
            <a:r>
              <a:rPr sz="1050" spc="-8" dirty="0">
                <a:latin typeface="Arial MT"/>
                <a:cs typeface="Arial MT"/>
              </a:rPr>
              <a:t>m</a:t>
            </a:r>
            <a:r>
              <a:rPr sz="1050" dirty="0">
                <a:latin typeface="Arial MT"/>
                <a:cs typeface="Arial MT"/>
              </a:rPr>
              <a:t>age</a:t>
            </a:r>
            <a:r>
              <a:rPr sz="1050" spc="-3" dirty="0">
                <a:latin typeface="Arial MT"/>
                <a:cs typeface="Arial MT"/>
              </a:rPr>
              <a:t>s</a:t>
            </a:r>
            <a:r>
              <a:rPr sz="1050" spc="-76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-3" dirty="0">
                <a:latin typeface="Arial MT"/>
                <a:cs typeface="Arial MT"/>
              </a:rPr>
              <a:t>,</a:t>
            </a:r>
            <a:r>
              <a:rPr sz="1050" spc="3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B</a:t>
            </a:r>
            <a:r>
              <a:rPr sz="1050" spc="-8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</a:t>
            </a:r>
            <a:r>
              <a:rPr sz="1050" spc="-3" dirty="0">
                <a:latin typeface="Arial MT"/>
                <a:cs typeface="Arial MT"/>
              </a:rPr>
              <a:t>d</a:t>
            </a:r>
            <a:r>
              <a:rPr sz="1050" spc="-5" dirty="0">
                <a:latin typeface="Arial MT"/>
                <a:cs typeface="Arial MT"/>
              </a:rPr>
              <a:t> C</a:t>
            </a:r>
            <a:r>
              <a:rPr sz="1050" spc="-3" dirty="0"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  <a:p>
            <a:pPr marL="101714" marR="862166" indent="-95618">
              <a:lnSpc>
                <a:spcPct val="70200"/>
              </a:lnSpc>
              <a:spcBef>
                <a:spcPts val="407"/>
              </a:spcBef>
            </a:pPr>
            <a:r>
              <a:rPr sz="1050" spc="-8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050" spc="-8" dirty="0">
                <a:latin typeface="Arial MT"/>
                <a:cs typeface="Arial MT"/>
              </a:rPr>
              <a:t>We </a:t>
            </a:r>
            <a:r>
              <a:rPr sz="1050" dirty="0">
                <a:latin typeface="Arial MT"/>
                <a:cs typeface="Arial MT"/>
              </a:rPr>
              <a:t>can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easily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say that</a:t>
            </a:r>
            <a:r>
              <a:rPr sz="1050" spc="-8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C</a:t>
            </a:r>
            <a:r>
              <a:rPr sz="1050" spc="-13" dirty="0">
                <a:latin typeface="Arial MT"/>
                <a:cs typeface="Arial MT"/>
              </a:rPr>
              <a:t> </a:t>
            </a:r>
            <a:r>
              <a:rPr sz="1050" spc="3" dirty="0">
                <a:latin typeface="Arial MT"/>
                <a:cs typeface="Arial MT"/>
              </a:rPr>
              <a:t>is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more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pure,</a:t>
            </a:r>
            <a:r>
              <a:rPr sz="1050" spc="-18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as </a:t>
            </a:r>
            <a:r>
              <a:rPr sz="1050" spc="-3" dirty="0">
                <a:latin typeface="Arial MT"/>
                <a:cs typeface="Arial MT"/>
              </a:rPr>
              <a:t>it</a:t>
            </a:r>
            <a:r>
              <a:rPr sz="1050" spc="3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requires </a:t>
            </a:r>
            <a:r>
              <a:rPr sz="1050" spc="-293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less information</a:t>
            </a:r>
            <a:r>
              <a:rPr sz="1050" spc="-18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as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3" dirty="0">
                <a:latin typeface="Arial MT"/>
                <a:cs typeface="Arial MT"/>
              </a:rPr>
              <a:t>all</a:t>
            </a:r>
            <a:r>
              <a:rPr sz="1050" spc="-13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values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3" dirty="0">
                <a:latin typeface="Arial MT"/>
                <a:cs typeface="Arial MT"/>
              </a:rPr>
              <a:t>are</a:t>
            </a:r>
            <a:r>
              <a:rPr sz="1050" spc="-18" dirty="0">
                <a:latin typeface="Arial MT"/>
                <a:cs typeface="Arial MT"/>
              </a:rPr>
              <a:t> </a:t>
            </a:r>
            <a:r>
              <a:rPr sz="1050" spc="-8" dirty="0">
                <a:latin typeface="Arial MT"/>
                <a:cs typeface="Arial MT"/>
              </a:rPr>
              <a:t>similar.</a:t>
            </a:r>
            <a:endParaRPr sz="1050">
              <a:latin typeface="Arial MT"/>
              <a:cs typeface="Arial MT"/>
            </a:endParaRPr>
          </a:p>
          <a:p>
            <a:pPr marL="101714" marR="68665" indent="-95618">
              <a:lnSpc>
                <a:spcPct val="70200"/>
              </a:lnSpc>
              <a:spcBef>
                <a:spcPts val="407"/>
              </a:spcBef>
            </a:pPr>
            <a:r>
              <a:rPr sz="105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050" spc="-3" dirty="0">
                <a:latin typeface="Arial MT"/>
                <a:cs typeface="Arial MT"/>
              </a:rPr>
              <a:t>On </a:t>
            </a:r>
            <a:r>
              <a:rPr sz="1050" dirty="0">
                <a:latin typeface="Arial MT"/>
                <a:cs typeface="Arial MT"/>
              </a:rPr>
              <a:t>the </a:t>
            </a:r>
            <a:r>
              <a:rPr sz="1050" spc="-3" dirty="0">
                <a:latin typeface="Arial MT"/>
                <a:cs typeface="Arial MT"/>
              </a:rPr>
              <a:t>other </a:t>
            </a:r>
            <a:r>
              <a:rPr sz="1050" dirty="0">
                <a:latin typeface="Arial MT"/>
                <a:cs typeface="Arial MT"/>
              </a:rPr>
              <a:t>hand, </a:t>
            </a:r>
            <a:r>
              <a:rPr sz="1050" spc="-3" dirty="0">
                <a:latin typeface="Arial MT"/>
                <a:cs typeface="Arial MT"/>
              </a:rPr>
              <a:t>B requires </a:t>
            </a:r>
            <a:r>
              <a:rPr sz="1050" dirty="0">
                <a:latin typeface="Arial MT"/>
                <a:cs typeface="Arial MT"/>
              </a:rPr>
              <a:t>more </a:t>
            </a:r>
            <a:r>
              <a:rPr sz="1050" spc="-3" dirty="0">
                <a:latin typeface="Arial MT"/>
                <a:cs typeface="Arial MT"/>
              </a:rPr>
              <a:t>information to </a:t>
            </a:r>
            <a:r>
              <a:rPr sz="1050" dirty="0">
                <a:latin typeface="Arial MT"/>
                <a:cs typeface="Arial MT"/>
              </a:rPr>
              <a:t>describe </a:t>
            </a:r>
            <a:r>
              <a:rPr sz="1050" spc="-3" dirty="0">
                <a:latin typeface="Arial MT"/>
                <a:cs typeface="Arial MT"/>
              </a:rPr>
              <a:t>it </a:t>
            </a:r>
            <a:r>
              <a:rPr sz="1050" dirty="0">
                <a:latin typeface="Arial MT"/>
                <a:cs typeface="Arial MT"/>
              </a:rPr>
              <a:t>and </a:t>
            </a:r>
            <a:r>
              <a:rPr sz="1050" spc="-296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A</a:t>
            </a:r>
            <a:r>
              <a:rPr sz="1050" spc="-63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requires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maximum</a:t>
            </a:r>
            <a:r>
              <a:rPr sz="1050" spc="-13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information.</a:t>
            </a:r>
            <a:endParaRPr sz="1050">
              <a:latin typeface="Arial MT"/>
              <a:cs typeface="Arial MT"/>
            </a:endParaRPr>
          </a:p>
          <a:p>
            <a:pPr marL="101714" marR="14759" indent="-95618">
              <a:lnSpc>
                <a:spcPct val="69800"/>
              </a:lnSpc>
              <a:spcBef>
                <a:spcPts val="417"/>
              </a:spcBef>
            </a:pPr>
            <a:r>
              <a:rPr sz="105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050" spc="-3" dirty="0">
                <a:latin typeface="Arial MT"/>
                <a:cs typeface="Arial MT"/>
              </a:rPr>
              <a:t>In </a:t>
            </a:r>
            <a:r>
              <a:rPr sz="1050" dirty="0">
                <a:latin typeface="Arial MT"/>
                <a:cs typeface="Arial MT"/>
              </a:rPr>
              <a:t>other words, </a:t>
            </a:r>
            <a:r>
              <a:rPr sz="1050" spc="-3" dirty="0">
                <a:latin typeface="Arial MT"/>
                <a:cs typeface="Arial MT"/>
              </a:rPr>
              <a:t>we </a:t>
            </a:r>
            <a:r>
              <a:rPr sz="1050" dirty="0">
                <a:latin typeface="Arial MT"/>
                <a:cs typeface="Arial MT"/>
              </a:rPr>
              <a:t>can say that </a:t>
            </a:r>
            <a:r>
              <a:rPr sz="1050" spc="-3" dirty="0">
                <a:latin typeface="Arial MT"/>
                <a:cs typeface="Arial MT"/>
              </a:rPr>
              <a:t>C </a:t>
            </a:r>
            <a:r>
              <a:rPr sz="1050" spc="3" dirty="0">
                <a:latin typeface="Arial MT"/>
                <a:cs typeface="Arial MT"/>
              </a:rPr>
              <a:t>is </a:t>
            </a:r>
            <a:r>
              <a:rPr sz="1050" spc="-3" dirty="0">
                <a:latin typeface="Arial MT"/>
                <a:cs typeface="Arial MT"/>
              </a:rPr>
              <a:t>a </a:t>
            </a:r>
            <a:r>
              <a:rPr sz="1050" spc="-5" dirty="0">
                <a:latin typeface="Arial MT"/>
                <a:cs typeface="Arial MT"/>
              </a:rPr>
              <a:t>Pure </a:t>
            </a:r>
            <a:r>
              <a:rPr sz="1050" spc="-3" dirty="0">
                <a:latin typeface="Arial MT"/>
                <a:cs typeface="Arial MT"/>
              </a:rPr>
              <a:t>node, B is less </a:t>
            </a:r>
            <a:r>
              <a:rPr sz="1050" dirty="0">
                <a:latin typeface="Arial MT"/>
                <a:cs typeface="Arial MT"/>
              </a:rPr>
              <a:t>Impure </a:t>
            </a:r>
            <a:r>
              <a:rPr sz="1050" spc="-296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73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A</a:t>
            </a:r>
            <a:r>
              <a:rPr sz="1050" spc="-61" dirty="0">
                <a:latin typeface="Arial MT"/>
                <a:cs typeface="Arial MT"/>
              </a:rPr>
              <a:t> </a:t>
            </a:r>
            <a:r>
              <a:rPr sz="1050" spc="3" dirty="0">
                <a:latin typeface="Arial MT"/>
                <a:cs typeface="Arial MT"/>
              </a:rPr>
              <a:t>is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more</a:t>
            </a:r>
            <a:r>
              <a:rPr sz="1050" spc="-18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impure.</a:t>
            </a:r>
            <a:endParaRPr sz="1050">
              <a:latin typeface="Arial MT"/>
              <a:cs typeface="Arial MT"/>
            </a:endParaRPr>
          </a:p>
          <a:p>
            <a:pPr marL="101714" marR="203750" indent="-95618">
              <a:lnSpc>
                <a:spcPct val="69800"/>
              </a:lnSpc>
              <a:spcBef>
                <a:spcPts val="419"/>
              </a:spcBef>
            </a:pPr>
            <a:r>
              <a:rPr sz="1050" spc="-8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050" spc="-8" dirty="0">
                <a:latin typeface="Arial MT"/>
                <a:cs typeface="Arial MT"/>
              </a:rPr>
              <a:t>We </a:t>
            </a:r>
            <a:r>
              <a:rPr sz="1050" dirty="0">
                <a:latin typeface="Arial MT"/>
                <a:cs typeface="Arial MT"/>
              </a:rPr>
              <a:t>conclude that </a:t>
            </a:r>
            <a:r>
              <a:rPr sz="1050" spc="-3" dirty="0">
                <a:latin typeface="Arial MT"/>
                <a:cs typeface="Arial MT"/>
              </a:rPr>
              <a:t>less impure </a:t>
            </a:r>
            <a:r>
              <a:rPr sz="1050" dirty="0">
                <a:latin typeface="Arial MT"/>
                <a:cs typeface="Arial MT"/>
              </a:rPr>
              <a:t>node requires less </a:t>
            </a:r>
            <a:r>
              <a:rPr sz="1050" spc="-3" dirty="0">
                <a:latin typeface="Arial MT"/>
                <a:cs typeface="Arial MT"/>
              </a:rPr>
              <a:t>information to </a:t>
            </a:r>
            <a:r>
              <a:rPr sz="1050" spc="-298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describe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it</a:t>
            </a:r>
            <a:r>
              <a:rPr sz="1050" spc="-8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vice-versa.</a:t>
            </a:r>
            <a:endParaRPr sz="1050">
              <a:latin typeface="Arial MT"/>
              <a:cs typeface="Arial MT"/>
            </a:endParaRPr>
          </a:p>
          <a:p>
            <a:pPr marL="101714" marR="666438" indent="-95618">
              <a:lnSpc>
                <a:spcPct val="69800"/>
              </a:lnSpc>
              <a:spcBef>
                <a:spcPts val="417"/>
              </a:spcBef>
            </a:pPr>
            <a:r>
              <a:rPr sz="105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050" spc="-3" dirty="0">
                <a:latin typeface="Arial MT"/>
                <a:cs typeface="Arial MT"/>
              </a:rPr>
              <a:t>Information </a:t>
            </a:r>
            <a:r>
              <a:rPr sz="1050" dirty="0">
                <a:latin typeface="Arial MT"/>
                <a:cs typeface="Arial MT"/>
              </a:rPr>
              <a:t>theory </a:t>
            </a:r>
            <a:r>
              <a:rPr sz="1050" spc="-3" dirty="0">
                <a:latin typeface="Arial MT"/>
                <a:cs typeface="Arial MT"/>
              </a:rPr>
              <a:t>is a </a:t>
            </a:r>
            <a:r>
              <a:rPr sz="1050" dirty="0">
                <a:latin typeface="Arial MT"/>
                <a:cs typeface="Arial MT"/>
              </a:rPr>
              <a:t>measure </a:t>
            </a:r>
            <a:r>
              <a:rPr sz="1050" spc="-3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define </a:t>
            </a:r>
            <a:r>
              <a:rPr sz="1050" spc="-3" dirty="0">
                <a:latin typeface="Arial MT"/>
                <a:cs typeface="Arial MT"/>
              </a:rPr>
              <a:t>this </a:t>
            </a:r>
            <a:r>
              <a:rPr sz="1050" dirty="0">
                <a:latin typeface="Arial MT"/>
                <a:cs typeface="Arial MT"/>
              </a:rPr>
              <a:t>degree of </a:t>
            </a:r>
            <a:r>
              <a:rPr sz="1050" spc="-296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disorganization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in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a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system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3" dirty="0">
                <a:latin typeface="Arial MT"/>
                <a:cs typeface="Arial MT"/>
              </a:rPr>
              <a:t>known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as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b="1" i="1" spc="-8">
                <a:latin typeface="Arial"/>
                <a:cs typeface="Arial"/>
              </a:rPr>
              <a:t>Entropy</a:t>
            </a:r>
            <a:r>
              <a:rPr sz="1050" b="1" i="1" spc="-8" smtClean="0">
                <a:latin typeface="Arial"/>
                <a:cs typeface="Arial"/>
              </a:rPr>
              <a:t>.</a:t>
            </a:r>
            <a:endParaRPr lang="en-US" sz="1050" b="1" i="1" spc="-8" dirty="0" smtClean="0">
              <a:latin typeface="Arial"/>
              <a:cs typeface="Arial"/>
            </a:endParaRPr>
          </a:p>
          <a:p>
            <a:pPr marL="101714" marR="666438" indent="-95618">
              <a:lnSpc>
                <a:spcPct val="69800"/>
              </a:lnSpc>
              <a:spcBef>
                <a:spcPts val="417"/>
              </a:spcBef>
            </a:pPr>
            <a:endParaRPr sz="1050">
              <a:latin typeface="Arial"/>
              <a:cs typeface="Arial"/>
            </a:endParaRPr>
          </a:p>
          <a:p>
            <a:pPr marL="101714" marR="5134" indent="-95618">
              <a:lnSpc>
                <a:spcPct val="69800"/>
              </a:lnSpc>
              <a:spcBef>
                <a:spcPts val="419"/>
              </a:spcBef>
            </a:pPr>
            <a:r>
              <a:rPr sz="105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050" b="1" i="1" spc="-3" dirty="0">
                <a:latin typeface="Arial"/>
                <a:cs typeface="Arial"/>
              </a:rPr>
              <a:t>If</a:t>
            </a:r>
            <a:r>
              <a:rPr sz="1050" b="1" i="1" dirty="0">
                <a:latin typeface="Arial"/>
                <a:cs typeface="Arial"/>
              </a:rPr>
              <a:t> </a:t>
            </a:r>
            <a:r>
              <a:rPr sz="1050" b="1" i="1" spc="-5" dirty="0">
                <a:latin typeface="Arial"/>
                <a:cs typeface="Arial"/>
              </a:rPr>
              <a:t>the</a:t>
            </a:r>
            <a:r>
              <a:rPr sz="1050" b="1" i="1" spc="10" dirty="0">
                <a:latin typeface="Arial"/>
                <a:cs typeface="Arial"/>
              </a:rPr>
              <a:t> </a:t>
            </a:r>
            <a:r>
              <a:rPr sz="1050" b="1" i="1" spc="-3" dirty="0">
                <a:latin typeface="Arial"/>
                <a:cs typeface="Arial"/>
              </a:rPr>
              <a:t>sample</a:t>
            </a:r>
            <a:r>
              <a:rPr sz="1050" b="1" i="1" dirty="0">
                <a:latin typeface="Arial"/>
                <a:cs typeface="Arial"/>
              </a:rPr>
              <a:t> </a:t>
            </a:r>
            <a:r>
              <a:rPr sz="1050" b="1" i="1" spc="-3" dirty="0">
                <a:latin typeface="Arial"/>
                <a:cs typeface="Arial"/>
              </a:rPr>
              <a:t>is</a:t>
            </a:r>
            <a:r>
              <a:rPr sz="1050" b="1" i="1" dirty="0">
                <a:latin typeface="Arial"/>
                <a:cs typeface="Arial"/>
              </a:rPr>
              <a:t> </a:t>
            </a:r>
            <a:r>
              <a:rPr sz="1050" b="1" i="1" spc="-3" dirty="0">
                <a:latin typeface="Arial"/>
                <a:cs typeface="Arial"/>
              </a:rPr>
              <a:t>completely</a:t>
            </a:r>
            <a:r>
              <a:rPr sz="1050" b="1" i="1" dirty="0">
                <a:latin typeface="Arial"/>
                <a:cs typeface="Arial"/>
              </a:rPr>
              <a:t> </a:t>
            </a:r>
            <a:r>
              <a:rPr sz="1050" b="1" i="1" spc="-5" dirty="0">
                <a:latin typeface="Arial"/>
                <a:cs typeface="Arial"/>
              </a:rPr>
              <a:t>homogeneous,</a:t>
            </a:r>
            <a:r>
              <a:rPr sz="1050" b="1" i="1" spc="5" dirty="0">
                <a:latin typeface="Arial"/>
                <a:cs typeface="Arial"/>
              </a:rPr>
              <a:t> </a:t>
            </a:r>
            <a:r>
              <a:rPr sz="1050" b="1" i="1" spc="-3" dirty="0">
                <a:latin typeface="Arial"/>
                <a:cs typeface="Arial"/>
              </a:rPr>
              <a:t>then</a:t>
            </a:r>
            <a:r>
              <a:rPr sz="1050" b="1" i="1" spc="5" dirty="0">
                <a:latin typeface="Arial"/>
                <a:cs typeface="Arial"/>
              </a:rPr>
              <a:t> </a:t>
            </a:r>
            <a:r>
              <a:rPr sz="1050" b="1" i="1" spc="-5" dirty="0">
                <a:latin typeface="Arial"/>
                <a:cs typeface="Arial"/>
              </a:rPr>
              <a:t>the</a:t>
            </a:r>
            <a:r>
              <a:rPr sz="1050" b="1" i="1" dirty="0">
                <a:latin typeface="Arial"/>
                <a:cs typeface="Arial"/>
              </a:rPr>
              <a:t> </a:t>
            </a:r>
            <a:r>
              <a:rPr sz="1050" b="1" i="1" spc="-3" dirty="0">
                <a:latin typeface="Arial"/>
                <a:cs typeface="Arial"/>
              </a:rPr>
              <a:t>entropy</a:t>
            </a:r>
            <a:r>
              <a:rPr sz="1050" b="1" i="1" spc="-13" dirty="0">
                <a:latin typeface="Arial"/>
                <a:cs typeface="Arial"/>
              </a:rPr>
              <a:t> </a:t>
            </a:r>
            <a:r>
              <a:rPr sz="1050" b="1" i="1" spc="-3" dirty="0">
                <a:latin typeface="Arial"/>
                <a:cs typeface="Arial"/>
              </a:rPr>
              <a:t>is </a:t>
            </a:r>
            <a:r>
              <a:rPr sz="1050" b="1" i="1" spc="-296" dirty="0">
                <a:latin typeface="Arial"/>
                <a:cs typeface="Arial"/>
              </a:rPr>
              <a:t> </a:t>
            </a:r>
            <a:r>
              <a:rPr sz="1050" b="1" i="1" spc="-3" dirty="0">
                <a:latin typeface="Arial"/>
                <a:cs typeface="Arial"/>
              </a:rPr>
              <a:t>zero.</a:t>
            </a:r>
            <a:endParaRPr sz="1050">
              <a:latin typeface="Arial"/>
              <a:cs typeface="Arial"/>
            </a:endParaRPr>
          </a:p>
          <a:p>
            <a:pPr marL="101714" marR="2567" indent="-95618">
              <a:lnSpc>
                <a:spcPct val="69800"/>
              </a:lnSpc>
              <a:spcBef>
                <a:spcPts val="417"/>
              </a:spcBef>
            </a:pPr>
            <a:r>
              <a:rPr sz="1050" spc="-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050" b="1" i="1" spc="-3" dirty="0">
                <a:latin typeface="Arial"/>
                <a:cs typeface="Arial"/>
              </a:rPr>
              <a:t>If </a:t>
            </a:r>
            <a:r>
              <a:rPr sz="1050" b="1" i="1" spc="-5" dirty="0">
                <a:latin typeface="Arial"/>
                <a:cs typeface="Arial"/>
              </a:rPr>
              <a:t>the </a:t>
            </a:r>
            <a:r>
              <a:rPr sz="1050" b="1" i="1" spc="-3" dirty="0">
                <a:latin typeface="Arial"/>
                <a:cs typeface="Arial"/>
              </a:rPr>
              <a:t>sample is </a:t>
            </a:r>
            <a:r>
              <a:rPr sz="1050" b="1" i="1" dirty="0">
                <a:latin typeface="Arial"/>
                <a:cs typeface="Arial"/>
              </a:rPr>
              <a:t>an </a:t>
            </a:r>
            <a:r>
              <a:rPr sz="1050" b="1" i="1" spc="-3" dirty="0">
                <a:latin typeface="Arial"/>
                <a:cs typeface="Arial"/>
              </a:rPr>
              <a:t>equally divided </a:t>
            </a:r>
            <a:r>
              <a:rPr sz="1050" b="1" i="1" spc="3" dirty="0">
                <a:latin typeface="Arial"/>
                <a:cs typeface="Arial"/>
              </a:rPr>
              <a:t>(50% </a:t>
            </a:r>
            <a:r>
              <a:rPr sz="1050" b="1" i="1" spc="-3" dirty="0">
                <a:latin typeface="Arial"/>
                <a:cs typeface="Arial"/>
              </a:rPr>
              <a:t>– 50%), it </a:t>
            </a:r>
            <a:r>
              <a:rPr sz="1050" b="1" i="1" spc="-5" dirty="0">
                <a:latin typeface="Arial"/>
                <a:cs typeface="Arial"/>
              </a:rPr>
              <a:t>has </a:t>
            </a:r>
            <a:r>
              <a:rPr sz="1050" b="1" i="1" spc="-3" dirty="0">
                <a:latin typeface="Arial"/>
                <a:cs typeface="Arial"/>
              </a:rPr>
              <a:t>entropy </a:t>
            </a:r>
            <a:r>
              <a:rPr sz="1050" b="1" i="1" spc="-296" dirty="0">
                <a:latin typeface="Arial"/>
                <a:cs typeface="Arial"/>
              </a:rPr>
              <a:t> </a:t>
            </a:r>
            <a:r>
              <a:rPr sz="1050" b="1" i="1" spc="-3" dirty="0">
                <a:latin typeface="Arial"/>
                <a:cs typeface="Arial"/>
              </a:rPr>
              <a:t>of</a:t>
            </a:r>
            <a:r>
              <a:rPr sz="1050" b="1" i="1" spc="-5" dirty="0">
                <a:latin typeface="Arial"/>
                <a:cs typeface="Arial"/>
              </a:rPr>
              <a:t> one</a:t>
            </a:r>
            <a:r>
              <a:rPr sz="1100" b="1" i="1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64100" y="771765"/>
            <a:ext cx="842295" cy="1994098"/>
            <a:chOff x="8606028" y="1848611"/>
            <a:chExt cx="1348740" cy="47764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2707" y="1848611"/>
              <a:ext cx="1242059" cy="14691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6028" y="3547872"/>
              <a:ext cx="1335024" cy="14462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1748" y="5180076"/>
              <a:ext cx="1266444" cy="144475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5609653" y="3151037"/>
            <a:ext cx="10985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7">
              <a:lnSpc>
                <a:spcPts val="606"/>
              </a:lnSpc>
            </a:pPr>
            <a:r>
              <a:rPr sz="700" baseline="3086" dirty="0"/>
              <a:t>Datascience.manipal.edu</a:t>
            </a:r>
            <a:r>
              <a:rPr sz="700" spc="163" baseline="3086" dirty="0"/>
              <a:t> </a:t>
            </a:r>
            <a:r>
              <a:rPr sz="700" baseline="3086" dirty="0"/>
              <a:t>|  </a:t>
            </a:r>
            <a:r>
              <a:rPr sz="700" spc="22" baseline="3086" dirty="0"/>
              <a:t> </a:t>
            </a:r>
            <a:r>
              <a:rPr spc="-3" dirty="0">
                <a:latin typeface="Calibri"/>
                <a:cs typeface="Calibri"/>
              </a:rPr>
              <a:t>41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" y="860425"/>
            <a:ext cx="5378145" cy="14808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UNIL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403225"/>
            <a:ext cx="5486400" cy="284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962" y="758808"/>
            <a:ext cx="5003215" cy="360317"/>
          </a:xfrm>
          <a:prstGeom prst="rect">
            <a:avLst/>
          </a:prstGeom>
        </p:spPr>
        <p:txBody>
          <a:bodyPr vert="horz" wrap="square" lIns="0" tIns="26632" rIns="0" bIns="0" rtlCol="0">
            <a:spAutoFit/>
          </a:bodyPr>
          <a:lstStyle/>
          <a:p>
            <a:pPr marL="101714" marR="2567" indent="-95618">
              <a:lnSpc>
                <a:spcPts val="1263"/>
              </a:lnSpc>
              <a:spcBef>
                <a:spcPts val="210"/>
              </a:spcBef>
            </a:pPr>
            <a:r>
              <a:rPr sz="1200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200" dirty="0"/>
              <a:t>We need</a:t>
            </a:r>
            <a:r>
              <a:rPr sz="1200" spc="10" dirty="0"/>
              <a:t> </a:t>
            </a:r>
            <a:r>
              <a:rPr sz="1200" spc="3" dirty="0"/>
              <a:t>to </a:t>
            </a:r>
            <a:r>
              <a:rPr sz="1200" dirty="0"/>
              <a:t>split</a:t>
            </a:r>
            <a:r>
              <a:rPr sz="1200" spc="-3" dirty="0"/>
              <a:t> </a:t>
            </a:r>
            <a:r>
              <a:rPr sz="1200" dirty="0"/>
              <a:t>the</a:t>
            </a:r>
            <a:r>
              <a:rPr sz="1200" spc="3" dirty="0"/>
              <a:t> node</a:t>
            </a:r>
            <a:r>
              <a:rPr sz="1200" spc="10" dirty="0"/>
              <a:t> </a:t>
            </a:r>
            <a:r>
              <a:rPr sz="1200" spc="3" dirty="0"/>
              <a:t>which</a:t>
            </a:r>
            <a:r>
              <a:rPr sz="1200" dirty="0"/>
              <a:t> </a:t>
            </a:r>
            <a:r>
              <a:rPr sz="1200" spc="3" dirty="0"/>
              <a:t>has</a:t>
            </a:r>
            <a:r>
              <a:rPr sz="1200" spc="8" dirty="0"/>
              <a:t> </a:t>
            </a:r>
            <a:r>
              <a:rPr sz="1200" dirty="0"/>
              <a:t>lowest</a:t>
            </a:r>
            <a:r>
              <a:rPr sz="1200" spc="-3" dirty="0"/>
              <a:t> </a:t>
            </a:r>
            <a:r>
              <a:rPr sz="1200" dirty="0"/>
              <a:t>entropy</a:t>
            </a:r>
            <a:r>
              <a:rPr sz="1200" spc="20" dirty="0"/>
              <a:t> </a:t>
            </a:r>
            <a:r>
              <a:rPr sz="1200" dirty="0"/>
              <a:t>compared</a:t>
            </a:r>
            <a:r>
              <a:rPr sz="1200" spc="10" dirty="0"/>
              <a:t> </a:t>
            </a:r>
            <a:r>
              <a:rPr sz="1200" spc="3" dirty="0"/>
              <a:t>to </a:t>
            </a:r>
            <a:r>
              <a:rPr sz="1200" spc="-316" dirty="0"/>
              <a:t> </a:t>
            </a:r>
            <a:r>
              <a:rPr sz="1200" dirty="0"/>
              <a:t>parent</a:t>
            </a:r>
            <a:r>
              <a:rPr sz="1200" spc="3" dirty="0"/>
              <a:t> node</a:t>
            </a:r>
            <a:r>
              <a:rPr sz="1200" spc="8" dirty="0"/>
              <a:t> </a:t>
            </a:r>
            <a:r>
              <a:rPr sz="1200" spc="3" dirty="0"/>
              <a:t>and</a:t>
            </a:r>
            <a:r>
              <a:rPr sz="1200" spc="-3" dirty="0"/>
              <a:t> </a:t>
            </a:r>
            <a:r>
              <a:rPr sz="1200" dirty="0"/>
              <a:t>other</a:t>
            </a:r>
            <a:r>
              <a:rPr sz="1200" spc="13" dirty="0"/>
              <a:t> </a:t>
            </a:r>
            <a:r>
              <a:rPr sz="1200" spc="3" dirty="0"/>
              <a:t>splits.</a:t>
            </a:r>
            <a:endParaRPr sz="1200">
              <a:latin typeface="Webdings"/>
              <a:cs typeface="Webding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5609653" y="3151037"/>
            <a:ext cx="10985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7">
              <a:lnSpc>
                <a:spcPts val="606"/>
              </a:lnSpc>
            </a:pPr>
            <a:r>
              <a:rPr sz="700" baseline="3086" dirty="0"/>
              <a:t>Datascience.manipal.edu</a:t>
            </a:r>
            <a:r>
              <a:rPr sz="700" spc="163" baseline="3086" dirty="0"/>
              <a:t> </a:t>
            </a:r>
            <a:r>
              <a:rPr sz="700" baseline="3086" dirty="0"/>
              <a:t>|  </a:t>
            </a:r>
            <a:r>
              <a:rPr sz="700" spc="22" baseline="3086" dirty="0"/>
              <a:t> </a:t>
            </a:r>
            <a:r>
              <a:rPr spc="-3" dirty="0">
                <a:latin typeface="Calibri"/>
                <a:cs typeface="Calibri"/>
              </a:rPr>
              <a:t>43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700" y="1241425"/>
            <a:ext cx="4980283" cy="1723305"/>
          </a:xfrm>
          <a:prstGeom prst="rect">
            <a:avLst/>
          </a:prstGeom>
        </p:spPr>
        <p:txBody>
          <a:bodyPr vert="horz" wrap="square" lIns="0" tIns="7379" rIns="0" bIns="0" rtlCol="0">
            <a:spAutoFit/>
          </a:bodyPr>
          <a:lstStyle/>
          <a:p>
            <a:pPr marL="6417">
              <a:spcBef>
                <a:spcPts val="58"/>
              </a:spcBef>
            </a:pPr>
            <a:r>
              <a:rPr sz="1200" spc="5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200" spc="5" dirty="0">
                <a:latin typeface="Arial MT"/>
                <a:cs typeface="Arial MT"/>
              </a:rPr>
              <a:t>The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lesser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the</a:t>
            </a:r>
            <a:r>
              <a:rPr sz="1200" spc="-3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entropy,</a:t>
            </a:r>
            <a:r>
              <a:rPr sz="1200" spc="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better it</a:t>
            </a:r>
            <a:r>
              <a:rPr sz="1200" spc="-8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is.</a:t>
            </a:r>
            <a:endParaRPr sz="1200">
              <a:latin typeface="Arial MT"/>
              <a:cs typeface="Arial MT"/>
            </a:endParaRPr>
          </a:p>
          <a:p>
            <a:pPr>
              <a:spcBef>
                <a:spcPts val="3"/>
              </a:spcBef>
            </a:pPr>
            <a:endParaRPr>
              <a:latin typeface="Arial MT"/>
              <a:cs typeface="Arial MT"/>
            </a:endParaRPr>
          </a:p>
          <a:p>
            <a:pPr marL="101714" marR="111982" indent="-95618">
              <a:lnSpc>
                <a:spcPts val="1253"/>
              </a:lnSpc>
            </a:pPr>
            <a:r>
              <a:rPr sz="1200" spc="5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200" spc="5" dirty="0">
                <a:latin typeface="Arial MT"/>
                <a:cs typeface="Arial MT"/>
              </a:rPr>
              <a:t>In</a:t>
            </a:r>
            <a:r>
              <a:rPr sz="1200" spc="-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other </a:t>
            </a:r>
            <a:r>
              <a:rPr sz="1200" spc="3" dirty="0">
                <a:latin typeface="Arial MT"/>
                <a:cs typeface="Arial MT"/>
              </a:rPr>
              <a:t>words,</a:t>
            </a:r>
            <a:r>
              <a:rPr sz="1200" spc="8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we</a:t>
            </a:r>
            <a:r>
              <a:rPr sz="1200" spc="-3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need</a:t>
            </a:r>
            <a:r>
              <a:rPr sz="1200" spc="8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to</a:t>
            </a:r>
            <a:r>
              <a:rPr sz="1200" dirty="0">
                <a:latin typeface="Arial MT"/>
                <a:cs typeface="Arial MT"/>
              </a:rPr>
              <a:t> consider </a:t>
            </a:r>
            <a:r>
              <a:rPr sz="1200" spc="3" dirty="0">
                <a:latin typeface="Arial MT"/>
                <a:cs typeface="Arial MT"/>
              </a:rPr>
              <a:t>a</a:t>
            </a:r>
            <a:r>
              <a:rPr sz="1200" spc="8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which</a:t>
            </a:r>
            <a:r>
              <a:rPr sz="1200" spc="-3" dirty="0">
                <a:latin typeface="Arial MT"/>
                <a:cs typeface="Arial MT"/>
              </a:rPr>
              <a:t> </a:t>
            </a:r>
            <a:r>
              <a:rPr sz="1200" spc="3" dirty="0">
                <a:latin typeface="Arial MT"/>
                <a:cs typeface="Arial MT"/>
              </a:rPr>
              <a:t>has</a:t>
            </a:r>
            <a:r>
              <a:rPr sz="1200" spc="8" dirty="0">
                <a:latin typeface="Arial MT"/>
                <a:cs typeface="Arial MT"/>
              </a:rPr>
              <a:t> </a:t>
            </a:r>
            <a:r>
              <a:rPr sz="1200" b="1" i="1" spc="3" dirty="0">
                <a:latin typeface="Arial"/>
                <a:cs typeface="Arial"/>
              </a:rPr>
              <a:t>highest </a:t>
            </a:r>
            <a:r>
              <a:rPr sz="1200" b="1" i="1" spc="-316" dirty="0">
                <a:latin typeface="Arial"/>
                <a:cs typeface="Arial"/>
              </a:rPr>
              <a:t> </a:t>
            </a:r>
            <a:r>
              <a:rPr sz="1200" b="1" i="1" spc="3" dirty="0">
                <a:latin typeface="Arial"/>
                <a:cs typeface="Arial"/>
              </a:rPr>
              <a:t>information</a:t>
            </a:r>
            <a:r>
              <a:rPr sz="1200" b="1" i="1" spc="-13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gain.</a:t>
            </a:r>
            <a:endParaRPr sz="1200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1700">
              <a:latin typeface="Arial"/>
              <a:cs typeface="Arial"/>
            </a:endParaRPr>
          </a:p>
          <a:p>
            <a:pPr marL="6417"/>
            <a:r>
              <a:rPr sz="1200" spc="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200" b="1" spc="3" dirty="0">
                <a:latin typeface="Arial"/>
                <a:cs typeface="Arial"/>
              </a:rPr>
              <a:t>Steps</a:t>
            </a:r>
            <a:r>
              <a:rPr sz="1200" b="1" spc="-18" dirty="0">
                <a:latin typeface="Arial"/>
                <a:cs typeface="Arial"/>
              </a:rPr>
              <a:t> </a:t>
            </a:r>
            <a:r>
              <a:rPr sz="1200" b="1" spc="8" dirty="0">
                <a:latin typeface="Arial"/>
                <a:cs typeface="Arial"/>
              </a:rPr>
              <a:t>to</a:t>
            </a:r>
            <a:r>
              <a:rPr sz="1200" b="1" spc="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calculate</a:t>
            </a:r>
            <a:r>
              <a:rPr sz="1200" b="1" spc="-3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entropy</a:t>
            </a:r>
            <a:r>
              <a:rPr sz="1200" b="1" spc="-3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for</a:t>
            </a:r>
            <a:r>
              <a:rPr sz="1200" b="1" spc="-8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a</a:t>
            </a:r>
            <a:r>
              <a:rPr sz="1200" b="1" spc="-3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split:</a:t>
            </a:r>
            <a:endParaRPr sz="1200">
              <a:latin typeface="Arial"/>
              <a:cs typeface="Arial"/>
            </a:endParaRPr>
          </a:p>
          <a:p>
            <a:pPr marL="197332">
              <a:spcBef>
                <a:spcPts val="109"/>
              </a:spcBef>
            </a:pPr>
            <a:r>
              <a:rPr sz="1000" spc="8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000" spc="8" dirty="0">
                <a:latin typeface="Arial MT"/>
                <a:cs typeface="Arial MT"/>
              </a:rPr>
              <a:t>Calculate</a:t>
            </a:r>
            <a:r>
              <a:rPr sz="1000" spc="-8" dirty="0">
                <a:latin typeface="Arial MT"/>
                <a:cs typeface="Arial MT"/>
              </a:rPr>
              <a:t> </a:t>
            </a:r>
            <a:r>
              <a:rPr sz="1000" spc="8" dirty="0">
                <a:latin typeface="Arial MT"/>
                <a:cs typeface="Arial MT"/>
              </a:rPr>
              <a:t>entropy</a:t>
            </a:r>
            <a:r>
              <a:rPr sz="1000" spc="-13" dirty="0">
                <a:latin typeface="Arial MT"/>
                <a:cs typeface="Arial MT"/>
              </a:rPr>
              <a:t> </a:t>
            </a:r>
            <a:r>
              <a:rPr sz="1000" spc="3" dirty="0">
                <a:latin typeface="Arial MT"/>
                <a:cs typeface="Arial MT"/>
              </a:rPr>
              <a:t>of</a:t>
            </a:r>
            <a:r>
              <a:rPr sz="1000" spc="-3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parent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8" dirty="0">
                <a:latin typeface="Arial MT"/>
                <a:cs typeface="Arial MT"/>
              </a:rPr>
              <a:t>node</a:t>
            </a:r>
            <a:endParaRPr sz="1000">
              <a:latin typeface="Arial MT"/>
              <a:cs typeface="Arial MT"/>
            </a:endParaRPr>
          </a:p>
          <a:p>
            <a:pPr marL="291988" marR="2567" indent="-94976">
              <a:lnSpc>
                <a:spcPts val="1081"/>
              </a:lnSpc>
              <a:spcBef>
                <a:spcPts val="225"/>
              </a:spcBef>
            </a:pPr>
            <a:r>
              <a:rPr sz="1000" spc="8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000" spc="8" dirty="0">
                <a:latin typeface="Arial MT"/>
                <a:cs typeface="Arial MT"/>
              </a:rPr>
              <a:t>Calculate</a:t>
            </a:r>
            <a:r>
              <a:rPr sz="1000" spc="-3" dirty="0">
                <a:latin typeface="Arial MT"/>
                <a:cs typeface="Arial MT"/>
              </a:rPr>
              <a:t> </a:t>
            </a:r>
            <a:r>
              <a:rPr sz="1000" spc="8" dirty="0">
                <a:latin typeface="Arial MT"/>
                <a:cs typeface="Arial MT"/>
              </a:rPr>
              <a:t>entropy</a:t>
            </a:r>
            <a:r>
              <a:rPr sz="1000" spc="-8" dirty="0">
                <a:latin typeface="Arial MT"/>
                <a:cs typeface="Arial MT"/>
              </a:rPr>
              <a:t> </a:t>
            </a:r>
            <a:r>
              <a:rPr sz="1000" spc="3" dirty="0">
                <a:latin typeface="Arial MT"/>
                <a:cs typeface="Arial MT"/>
              </a:rPr>
              <a:t>of</a:t>
            </a:r>
            <a:r>
              <a:rPr sz="1000" spc="8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each</a:t>
            </a:r>
            <a:r>
              <a:rPr sz="1000" spc="-3" dirty="0">
                <a:latin typeface="Arial MT"/>
                <a:cs typeface="Arial MT"/>
              </a:rPr>
              <a:t> </a:t>
            </a:r>
            <a:r>
              <a:rPr sz="1000" spc="8" dirty="0">
                <a:latin typeface="Arial MT"/>
                <a:cs typeface="Arial MT"/>
              </a:rPr>
              <a:t>individual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10" dirty="0">
                <a:latin typeface="Arial MT"/>
                <a:cs typeface="Arial MT"/>
              </a:rPr>
              <a:t>node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8" dirty="0">
                <a:latin typeface="Arial MT"/>
                <a:cs typeface="Arial MT"/>
              </a:rPr>
              <a:t>of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split</a:t>
            </a:r>
            <a:r>
              <a:rPr sz="1000" spc="-3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and</a:t>
            </a:r>
            <a:r>
              <a:rPr sz="1000" spc="-3" dirty="0">
                <a:latin typeface="Arial MT"/>
                <a:cs typeface="Arial MT"/>
              </a:rPr>
              <a:t> </a:t>
            </a:r>
            <a:r>
              <a:rPr sz="1000" spc="8" dirty="0">
                <a:latin typeface="Arial MT"/>
                <a:cs typeface="Arial MT"/>
              </a:rPr>
              <a:t>calculate</a:t>
            </a:r>
            <a:r>
              <a:rPr sz="1000" spc="-13" dirty="0">
                <a:latin typeface="Arial MT"/>
                <a:cs typeface="Arial MT"/>
              </a:rPr>
              <a:t> </a:t>
            </a:r>
            <a:r>
              <a:rPr sz="1000" spc="8" dirty="0">
                <a:latin typeface="Arial MT"/>
                <a:cs typeface="Arial MT"/>
              </a:rPr>
              <a:t>weighted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8" dirty="0">
                <a:latin typeface="Arial MT"/>
                <a:cs typeface="Arial MT"/>
              </a:rPr>
              <a:t>average</a:t>
            </a:r>
            <a:r>
              <a:rPr sz="1000" spc="-3" dirty="0">
                <a:latin typeface="Arial MT"/>
                <a:cs typeface="Arial MT"/>
              </a:rPr>
              <a:t> </a:t>
            </a:r>
            <a:r>
              <a:rPr sz="1000" spc="3" dirty="0">
                <a:latin typeface="Arial MT"/>
                <a:cs typeface="Arial MT"/>
              </a:rPr>
              <a:t>of</a:t>
            </a:r>
            <a:r>
              <a:rPr sz="1000" spc="8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all</a:t>
            </a:r>
            <a:r>
              <a:rPr sz="1000" spc="3" dirty="0">
                <a:latin typeface="Arial MT"/>
                <a:cs typeface="Arial MT"/>
              </a:rPr>
              <a:t> </a:t>
            </a:r>
            <a:r>
              <a:rPr sz="1000" spc="8" dirty="0">
                <a:latin typeface="Arial MT"/>
                <a:cs typeface="Arial MT"/>
              </a:rPr>
              <a:t>sub-nodes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8" dirty="0">
                <a:latin typeface="Arial MT"/>
                <a:cs typeface="Arial MT"/>
              </a:rPr>
              <a:t>available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8" dirty="0">
                <a:latin typeface="Arial MT"/>
                <a:cs typeface="Arial MT"/>
              </a:rPr>
              <a:t>in</a:t>
            </a:r>
            <a:r>
              <a:rPr sz="1000" spc="-3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split.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207263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Problem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30" y="522546"/>
            <a:ext cx="31553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/>
              <a:t>The</a:t>
            </a:r>
            <a:r>
              <a:rPr sz="1000" spc="10" dirty="0"/>
              <a:t> </a:t>
            </a:r>
            <a:r>
              <a:rPr sz="1000" spc="-15" dirty="0"/>
              <a:t>“expected”</a:t>
            </a:r>
            <a:r>
              <a:rPr sz="1000" spc="20" dirty="0"/>
              <a:t> </a:t>
            </a:r>
            <a:r>
              <a:rPr sz="1000" spc="-35" dirty="0"/>
              <a:t>decision</a:t>
            </a:r>
            <a:r>
              <a:rPr sz="1000" spc="20" dirty="0"/>
              <a:t> </a:t>
            </a:r>
            <a:r>
              <a:rPr sz="1000" spc="-40" dirty="0"/>
              <a:t>boundary</a:t>
            </a:r>
            <a:r>
              <a:rPr sz="1000" spc="15" dirty="0"/>
              <a:t> </a:t>
            </a:r>
            <a:r>
              <a:rPr sz="1000" spc="-45" dirty="0"/>
              <a:t>given</a:t>
            </a:r>
            <a:r>
              <a:rPr sz="1000" spc="15" dirty="0"/>
              <a:t> </a:t>
            </a:r>
            <a:r>
              <a:rPr sz="1000" spc="-20" dirty="0"/>
              <a:t>this</a:t>
            </a:r>
            <a:r>
              <a:rPr sz="1000" spc="20" dirty="0"/>
              <a:t> </a:t>
            </a:r>
            <a:r>
              <a:rPr sz="1000" spc="-25" dirty="0"/>
              <a:t>training</a:t>
            </a:r>
            <a:r>
              <a:rPr sz="1000" spc="15" dirty="0"/>
              <a:t> </a:t>
            </a:r>
            <a:r>
              <a:rPr sz="1000" spc="-30" dirty="0"/>
              <a:t>data.</a:t>
            </a:r>
            <a:endParaRPr sz="1000"/>
          </a:p>
        </p:txBody>
      </p:sp>
      <p:grpSp>
        <p:nvGrpSpPr>
          <p:cNvPr id="4" name="object 4"/>
          <p:cNvGrpSpPr/>
          <p:nvPr/>
        </p:nvGrpSpPr>
        <p:grpSpPr>
          <a:xfrm>
            <a:off x="1809851" y="835863"/>
            <a:ext cx="2439035" cy="1732280"/>
            <a:chOff x="1809851" y="835863"/>
            <a:chExt cx="2439035" cy="1732280"/>
          </a:xfrm>
        </p:grpSpPr>
        <p:sp>
          <p:nvSpPr>
            <p:cNvPr id="5" name="object 5"/>
            <p:cNvSpPr/>
            <p:nvPr/>
          </p:nvSpPr>
          <p:spPr>
            <a:xfrm>
              <a:off x="1824380" y="850061"/>
              <a:ext cx="2424430" cy="1711960"/>
            </a:xfrm>
            <a:custGeom>
              <a:avLst/>
              <a:gdLst/>
              <a:ahLst/>
              <a:cxnLst/>
              <a:rect l="l" t="t" r="r" b="b"/>
              <a:pathLst>
                <a:path w="2424429" h="1711960">
                  <a:moveTo>
                    <a:pt x="1212164" y="1711756"/>
                  </a:moveTo>
                  <a:lnTo>
                    <a:pt x="0" y="1711756"/>
                  </a:lnTo>
                  <a:lnTo>
                    <a:pt x="0" y="0"/>
                  </a:lnTo>
                  <a:lnTo>
                    <a:pt x="2423998" y="0"/>
                  </a:lnTo>
                  <a:lnTo>
                    <a:pt x="2423998" y="1711756"/>
                  </a:lnTo>
                  <a:lnTo>
                    <a:pt x="1212164" y="1711756"/>
                  </a:lnTo>
                  <a:close/>
                </a:path>
              </a:pathLst>
            </a:custGeom>
            <a:ln w="317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1835" y="2441295"/>
              <a:ext cx="82880" cy="84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2782" y="2254072"/>
              <a:ext cx="83210" cy="84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693" y="2441295"/>
              <a:ext cx="82550" cy="84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519" y="2254072"/>
              <a:ext cx="82880" cy="84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7041" y="2441295"/>
              <a:ext cx="83210" cy="84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2765" y="2413228"/>
              <a:ext cx="82550" cy="84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4170" y="2260346"/>
              <a:ext cx="82880" cy="845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4189" y="1317955"/>
              <a:ext cx="82550" cy="845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61360" y="1112240"/>
              <a:ext cx="82880" cy="842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4859" y="1243330"/>
              <a:ext cx="82880" cy="842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06546" y="896950"/>
              <a:ext cx="83210" cy="842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19957" y="1047521"/>
              <a:ext cx="82880" cy="845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45611" y="953084"/>
              <a:ext cx="82550" cy="842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51046" y="1420977"/>
              <a:ext cx="82880" cy="845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87749" y="934262"/>
              <a:ext cx="82880" cy="842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8694" y="1130731"/>
              <a:ext cx="82880" cy="845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90542" y="981151"/>
              <a:ext cx="83210" cy="842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84828" y="1299464"/>
              <a:ext cx="82880" cy="842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96640" y="2243505"/>
              <a:ext cx="82550" cy="845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03015" y="2018969"/>
              <a:ext cx="83210" cy="84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45688" y="2009724"/>
              <a:ext cx="83210" cy="842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84016" y="1915947"/>
              <a:ext cx="82880" cy="845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54577" y="1719478"/>
              <a:ext cx="82550" cy="8420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50716" y="2309215"/>
              <a:ext cx="83210" cy="842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33418" y="1719478"/>
              <a:ext cx="82550" cy="842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62806" y="2440305"/>
              <a:ext cx="82880" cy="842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09694" y="2047036"/>
              <a:ext cx="82880" cy="845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27373" y="1972081"/>
              <a:ext cx="83210" cy="845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7318" y="1401165"/>
              <a:ext cx="83210" cy="845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52447" y="1429232"/>
              <a:ext cx="84200" cy="845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31237" y="1167384"/>
              <a:ext cx="82880" cy="8420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09902" y="1054785"/>
              <a:ext cx="82880" cy="845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27096" y="1073607"/>
              <a:ext cx="82880" cy="845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63748" y="1541500"/>
              <a:ext cx="82880" cy="845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02813" y="1260830"/>
              <a:ext cx="83210" cy="845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020849" y="1700657"/>
              <a:ext cx="82880" cy="8453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395296" y="1981657"/>
              <a:ext cx="82880" cy="8420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70938" y="2000148"/>
              <a:ext cx="84531" cy="8453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359304" y="1719478"/>
              <a:ext cx="82880" cy="8420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26689" y="1756791"/>
              <a:ext cx="82880" cy="8453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08043" y="1216253"/>
              <a:ext cx="82880" cy="842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48887" y="2196947"/>
              <a:ext cx="82880" cy="8420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378125" y="878128"/>
              <a:ext cx="82880" cy="8420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814804" y="1514754"/>
              <a:ext cx="2424430" cy="730250"/>
            </a:xfrm>
            <a:custGeom>
              <a:avLst/>
              <a:gdLst/>
              <a:ahLst/>
              <a:cxnLst/>
              <a:rect l="l" t="t" r="r" b="b"/>
              <a:pathLst>
                <a:path w="2424429" h="730250">
                  <a:moveTo>
                    <a:pt x="2424328" y="0"/>
                  </a:moveTo>
                  <a:lnTo>
                    <a:pt x="1179474" y="9245"/>
                  </a:lnTo>
                </a:path>
                <a:path w="2424429" h="730250">
                  <a:moveTo>
                    <a:pt x="1170228" y="720496"/>
                  </a:moveTo>
                  <a:lnTo>
                    <a:pt x="0" y="73007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989656" y="835863"/>
              <a:ext cx="0" cy="1732280"/>
            </a:xfrm>
            <a:custGeom>
              <a:avLst/>
              <a:gdLst/>
              <a:ahLst/>
              <a:cxnLst/>
              <a:rect l="l" t="t" r="r" b="b"/>
              <a:pathLst>
                <a:path h="1732280">
                  <a:moveTo>
                    <a:pt x="0" y="1390141"/>
                  </a:moveTo>
                  <a:lnTo>
                    <a:pt x="0" y="1731898"/>
                  </a:lnTo>
                </a:path>
                <a:path h="1732280">
                  <a:moveTo>
                    <a:pt x="0" y="0"/>
                  </a:moveTo>
                  <a:lnTo>
                    <a:pt x="0" y="697382"/>
                  </a:lnTo>
                </a:path>
              </a:pathLst>
            </a:custGeom>
            <a:ln w="19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3028619" y="2647010"/>
            <a:ext cx="194945" cy="140970"/>
            <a:chOff x="3028619" y="2647010"/>
            <a:chExt cx="194945" cy="140970"/>
          </a:xfrm>
        </p:grpSpPr>
        <p:pic>
          <p:nvPicPr>
            <p:cNvPr id="52" name="object 5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28619" y="2647010"/>
              <a:ext cx="111277" cy="10764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165652" y="2677388"/>
              <a:ext cx="57785" cy="110489"/>
            </a:xfrm>
            <a:custGeom>
              <a:avLst/>
              <a:gdLst/>
              <a:ahLst/>
              <a:cxnLst/>
              <a:rect l="l" t="t" r="r" b="b"/>
              <a:pathLst>
                <a:path w="57785" h="110489">
                  <a:moveTo>
                    <a:pt x="57454" y="104012"/>
                  </a:moveTo>
                  <a:lnTo>
                    <a:pt x="1320" y="104012"/>
                  </a:lnTo>
                  <a:lnTo>
                    <a:pt x="1320" y="110286"/>
                  </a:lnTo>
                  <a:lnTo>
                    <a:pt x="29057" y="109626"/>
                  </a:lnTo>
                  <a:lnTo>
                    <a:pt x="57454" y="109626"/>
                  </a:lnTo>
                  <a:lnTo>
                    <a:pt x="57454" y="104012"/>
                  </a:lnTo>
                  <a:close/>
                </a:path>
                <a:path w="57785" h="110489">
                  <a:moveTo>
                    <a:pt x="57454" y="109626"/>
                  </a:moveTo>
                  <a:lnTo>
                    <a:pt x="29057" y="109626"/>
                  </a:lnTo>
                  <a:lnTo>
                    <a:pt x="57454" y="110286"/>
                  </a:lnTo>
                  <a:lnTo>
                    <a:pt x="57454" y="109626"/>
                  </a:lnTo>
                  <a:close/>
                </a:path>
                <a:path w="57785" h="110489">
                  <a:moveTo>
                    <a:pt x="35331" y="12217"/>
                  </a:moveTo>
                  <a:lnTo>
                    <a:pt x="22783" y="12217"/>
                  </a:lnTo>
                  <a:lnTo>
                    <a:pt x="22783" y="104012"/>
                  </a:lnTo>
                  <a:lnTo>
                    <a:pt x="35331" y="104012"/>
                  </a:lnTo>
                  <a:lnTo>
                    <a:pt x="35331" y="12217"/>
                  </a:lnTo>
                  <a:close/>
                </a:path>
                <a:path w="57785" h="110489">
                  <a:moveTo>
                    <a:pt x="35331" y="0"/>
                  </a:moveTo>
                  <a:lnTo>
                    <a:pt x="31038" y="0"/>
                  </a:lnTo>
                  <a:lnTo>
                    <a:pt x="22892" y="6299"/>
                  </a:lnTo>
                  <a:lnTo>
                    <a:pt x="14157" y="9534"/>
                  </a:lnTo>
                  <a:lnTo>
                    <a:pt x="6103" y="10726"/>
                  </a:lnTo>
                  <a:lnTo>
                    <a:pt x="0" y="10896"/>
                  </a:lnTo>
                  <a:lnTo>
                    <a:pt x="0" y="16840"/>
                  </a:lnTo>
                  <a:lnTo>
                    <a:pt x="13868" y="16840"/>
                  </a:lnTo>
                  <a:lnTo>
                    <a:pt x="22783" y="12217"/>
                  </a:lnTo>
                  <a:lnTo>
                    <a:pt x="35331" y="12217"/>
                  </a:lnTo>
                  <a:lnTo>
                    <a:pt x="35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object 5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512011" y="1739290"/>
            <a:ext cx="181609" cy="151561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1722526" y="787501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5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22526" y="1120012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22526" y="1452854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22526" y="1852066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722526" y="2184907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61" name="object 6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722526" y="2523379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07057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204624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602192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66882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97725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78879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5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193258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6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73" name="object 73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700" y="555625"/>
            <a:ext cx="3861003" cy="19244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6417">
              <a:spcBef>
                <a:spcPts val="61"/>
              </a:spcBef>
            </a:pPr>
            <a:r>
              <a:rPr sz="1200" spc="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z="1200" spc="3" dirty="0"/>
              <a:t>Consider</a:t>
            </a:r>
            <a:r>
              <a:rPr sz="1200" spc="10" dirty="0"/>
              <a:t> </a:t>
            </a:r>
            <a:r>
              <a:rPr sz="1200" spc="3" dirty="0"/>
              <a:t>example of students playing cricket: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5609653" y="3151037"/>
            <a:ext cx="10985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7">
              <a:lnSpc>
                <a:spcPts val="606"/>
              </a:lnSpc>
            </a:pPr>
            <a:r>
              <a:rPr sz="700" baseline="3086" dirty="0"/>
              <a:t>Datascience.manipal.edu</a:t>
            </a:r>
            <a:r>
              <a:rPr sz="700" spc="163" baseline="3086" dirty="0"/>
              <a:t> </a:t>
            </a:r>
            <a:r>
              <a:rPr sz="700" baseline="3086" dirty="0"/>
              <a:t>|  </a:t>
            </a:r>
            <a:r>
              <a:rPr sz="700" spc="22" baseline="3086" dirty="0"/>
              <a:t> </a:t>
            </a:r>
            <a:r>
              <a:rPr spc="-3" dirty="0">
                <a:latin typeface="Calibri"/>
                <a:cs typeface="Calibri"/>
              </a:rPr>
              <a:t>44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39700" y="860425"/>
            <a:ext cx="5378145" cy="1696419"/>
          </a:xfrm>
          <a:prstGeom prst="rect">
            <a:avLst/>
          </a:prstGeom>
        </p:spPr>
        <p:txBody>
          <a:bodyPr vert="horz" wrap="square" lIns="0" tIns="41713" rIns="0" bIns="0" rtlCol="0">
            <a:spAutoFit/>
          </a:bodyPr>
          <a:lstStyle/>
          <a:p>
            <a:pPr marL="32087">
              <a:spcBef>
                <a:spcPts val="328"/>
              </a:spcBef>
            </a:pPr>
            <a:r>
              <a:rPr spc="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pc="3" dirty="0"/>
              <a:t>Out </a:t>
            </a:r>
            <a:r>
              <a:rPr spc="-3" dirty="0"/>
              <a:t>of</a:t>
            </a:r>
            <a:r>
              <a:rPr spc="-5" dirty="0"/>
              <a:t> </a:t>
            </a:r>
            <a:r>
              <a:rPr spc="5" dirty="0"/>
              <a:t>30</a:t>
            </a:r>
            <a:r>
              <a:rPr spc="-5" dirty="0"/>
              <a:t> </a:t>
            </a:r>
            <a:r>
              <a:rPr spc="3" dirty="0"/>
              <a:t>students,</a:t>
            </a:r>
            <a:r>
              <a:rPr spc="-18" dirty="0"/>
              <a:t> </a:t>
            </a:r>
            <a:r>
              <a:rPr dirty="0"/>
              <a:t>15</a:t>
            </a:r>
            <a:r>
              <a:rPr spc="8" dirty="0"/>
              <a:t> </a:t>
            </a:r>
            <a:r>
              <a:rPr dirty="0"/>
              <a:t>play </a:t>
            </a:r>
            <a:r>
              <a:rPr spc="3" dirty="0"/>
              <a:t>cricket</a:t>
            </a:r>
            <a:r>
              <a:rPr spc="-5" dirty="0"/>
              <a:t> </a:t>
            </a:r>
            <a:r>
              <a:rPr spc="3" dirty="0"/>
              <a:t>and</a:t>
            </a:r>
            <a:r>
              <a:rPr spc="8" dirty="0"/>
              <a:t> </a:t>
            </a:r>
            <a:r>
              <a:rPr dirty="0"/>
              <a:t>15</a:t>
            </a:r>
            <a:r>
              <a:rPr spc="-5" dirty="0"/>
              <a:t> </a:t>
            </a:r>
            <a:r>
              <a:rPr spc="5" dirty="0"/>
              <a:t>do</a:t>
            </a:r>
            <a:r>
              <a:rPr spc="-3" dirty="0"/>
              <a:t> </a:t>
            </a:r>
            <a:r>
              <a:rPr spc="3" dirty="0"/>
              <a:t>not.</a:t>
            </a:r>
          </a:p>
          <a:p>
            <a:pPr marL="32087">
              <a:spcBef>
                <a:spcPts val="278"/>
              </a:spcBef>
            </a:pPr>
            <a:r>
              <a:rPr spc="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pc="3" dirty="0"/>
              <a:t>So,</a:t>
            </a:r>
            <a:r>
              <a:rPr spc="-3" dirty="0"/>
              <a:t> </a:t>
            </a:r>
            <a:r>
              <a:rPr dirty="0"/>
              <a:t>probability</a:t>
            </a:r>
            <a:r>
              <a:rPr spc="18" dirty="0"/>
              <a:t> </a:t>
            </a:r>
            <a:r>
              <a:rPr spc="-3" dirty="0"/>
              <a:t>of </a:t>
            </a:r>
            <a:r>
              <a:rPr dirty="0"/>
              <a:t>playing</a:t>
            </a:r>
            <a:r>
              <a:rPr spc="13" dirty="0"/>
              <a:t> </a:t>
            </a:r>
            <a:r>
              <a:rPr spc="3" dirty="0"/>
              <a:t>cricket,</a:t>
            </a:r>
            <a:r>
              <a:rPr spc="-15" dirty="0"/>
              <a:t> </a:t>
            </a:r>
            <a:r>
              <a:rPr spc="5" dirty="0"/>
              <a:t>p</a:t>
            </a:r>
            <a:r>
              <a:rPr sz="1100" spc="8" baseline="25925" dirty="0"/>
              <a:t>+</a:t>
            </a:r>
            <a:r>
              <a:rPr sz="1100" spc="170" baseline="25925" dirty="0"/>
              <a:t> </a:t>
            </a:r>
            <a:r>
              <a:rPr sz="1200" spc="3" dirty="0"/>
              <a:t>=</a:t>
            </a:r>
            <a:r>
              <a:rPr sz="1200" spc="5" dirty="0"/>
              <a:t> </a:t>
            </a:r>
            <a:r>
              <a:rPr sz="1200" dirty="0"/>
              <a:t>15/30.</a:t>
            </a:r>
            <a:endParaRPr sz="1200">
              <a:latin typeface="Webdings"/>
              <a:cs typeface="Webdings"/>
            </a:endParaRPr>
          </a:p>
          <a:p>
            <a:pPr marL="32087">
              <a:spcBef>
                <a:spcPts val="285"/>
              </a:spcBef>
            </a:pPr>
            <a:r>
              <a:rPr spc="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pc="3" dirty="0"/>
              <a:t>Hence,</a:t>
            </a:r>
            <a:r>
              <a:rPr spc="-5" dirty="0"/>
              <a:t> </a:t>
            </a:r>
            <a:r>
              <a:rPr dirty="0"/>
              <a:t>probability</a:t>
            </a:r>
            <a:r>
              <a:rPr spc="18" dirty="0"/>
              <a:t> </a:t>
            </a:r>
            <a:r>
              <a:rPr spc="-3" dirty="0"/>
              <a:t>of</a:t>
            </a:r>
            <a:r>
              <a:rPr spc="5" dirty="0"/>
              <a:t> </a:t>
            </a:r>
            <a:r>
              <a:rPr dirty="0"/>
              <a:t>not</a:t>
            </a:r>
            <a:r>
              <a:rPr spc="-3" dirty="0"/>
              <a:t> </a:t>
            </a:r>
            <a:r>
              <a:rPr spc="3" dirty="0"/>
              <a:t>playing</a:t>
            </a:r>
            <a:r>
              <a:rPr spc="8" dirty="0"/>
              <a:t> </a:t>
            </a:r>
            <a:r>
              <a:rPr spc="3" dirty="0"/>
              <a:t>cricket,</a:t>
            </a:r>
            <a:r>
              <a:rPr spc="-3" dirty="0"/>
              <a:t> </a:t>
            </a:r>
            <a:r>
              <a:rPr spc="3" dirty="0"/>
              <a:t>p</a:t>
            </a:r>
            <a:r>
              <a:rPr sz="1100" spc="4" baseline="25925" dirty="0"/>
              <a:t>-</a:t>
            </a:r>
            <a:r>
              <a:rPr sz="1100" spc="170" baseline="25925" dirty="0"/>
              <a:t> </a:t>
            </a:r>
            <a:r>
              <a:rPr sz="1200" spc="3" dirty="0"/>
              <a:t>=</a:t>
            </a:r>
            <a:r>
              <a:rPr sz="1200" dirty="0"/>
              <a:t> 15/30.</a:t>
            </a:r>
            <a:endParaRPr sz="1200">
              <a:latin typeface="Webdings"/>
              <a:cs typeface="Webdings"/>
            </a:endParaRPr>
          </a:p>
          <a:p>
            <a:pPr>
              <a:spcBef>
                <a:spcPts val="10"/>
              </a:spcBef>
            </a:pPr>
            <a:endParaRPr sz="1700"/>
          </a:p>
          <a:p>
            <a:pPr marL="32087"/>
            <a:r>
              <a:rPr spc="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b="1" spc="3" dirty="0">
                <a:latin typeface="Arial"/>
                <a:cs typeface="Arial"/>
              </a:rPr>
              <a:t>Entropy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for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3" dirty="0">
                <a:latin typeface="Arial"/>
                <a:cs typeface="Arial"/>
              </a:rPr>
              <a:t>sample</a:t>
            </a:r>
            <a:r>
              <a:rPr b="1" spc="-8" dirty="0">
                <a:latin typeface="Arial"/>
                <a:cs typeface="Arial"/>
              </a:rPr>
              <a:t> </a:t>
            </a:r>
            <a:r>
              <a:rPr spc="3" dirty="0"/>
              <a:t>=</a:t>
            </a:r>
          </a:p>
          <a:p>
            <a:pPr marL="1556519">
              <a:spcBef>
                <a:spcPts val="285"/>
              </a:spcBef>
            </a:pPr>
            <a:r>
              <a:rPr dirty="0"/>
              <a:t>-(15/30)</a:t>
            </a:r>
            <a:r>
              <a:rPr spc="13" dirty="0"/>
              <a:t> </a:t>
            </a:r>
            <a:r>
              <a:rPr spc="3" dirty="0"/>
              <a:t>log</a:t>
            </a:r>
            <a:r>
              <a:rPr sz="1100" spc="4" baseline="-20370" dirty="0"/>
              <a:t>2</a:t>
            </a:r>
            <a:r>
              <a:rPr sz="1100" spc="174" baseline="-20370" dirty="0"/>
              <a:t> </a:t>
            </a:r>
            <a:r>
              <a:rPr sz="1200" dirty="0"/>
              <a:t>(15/30)</a:t>
            </a:r>
            <a:r>
              <a:rPr sz="1200" spc="15" dirty="0"/>
              <a:t> </a:t>
            </a:r>
            <a:r>
              <a:rPr sz="1200" spc="3" dirty="0"/>
              <a:t>–</a:t>
            </a:r>
            <a:r>
              <a:rPr sz="1200" dirty="0"/>
              <a:t> (15/30)</a:t>
            </a:r>
            <a:r>
              <a:rPr sz="1200" spc="15" dirty="0"/>
              <a:t> </a:t>
            </a:r>
            <a:r>
              <a:rPr sz="1200" spc="3" dirty="0"/>
              <a:t>log</a:t>
            </a:r>
            <a:r>
              <a:rPr sz="1100" spc="4" baseline="-20370" dirty="0"/>
              <a:t>2</a:t>
            </a:r>
            <a:r>
              <a:rPr sz="1100" spc="174" baseline="-20370" dirty="0"/>
              <a:t> </a:t>
            </a:r>
            <a:r>
              <a:rPr sz="1200" dirty="0"/>
              <a:t>(15/30)</a:t>
            </a:r>
            <a:r>
              <a:rPr sz="1200" spc="13" dirty="0"/>
              <a:t> </a:t>
            </a:r>
            <a:r>
              <a:rPr sz="1200" spc="3" dirty="0"/>
              <a:t>=</a:t>
            </a:r>
            <a:r>
              <a:rPr sz="1200" spc="-3" dirty="0"/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dirty="0"/>
              <a:t>.</a:t>
            </a:r>
            <a:endParaRPr sz="1200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1700"/>
          </a:p>
          <a:p>
            <a:pPr marL="32087"/>
            <a:r>
              <a:rPr spc="3" dirty="0">
                <a:solidFill>
                  <a:srgbClr val="E47724"/>
                </a:solidFill>
                <a:latin typeface="Webdings"/>
                <a:cs typeface="Webdings"/>
              </a:rPr>
              <a:t></a:t>
            </a:r>
            <a:r>
              <a:rPr spc="3" dirty="0"/>
              <a:t>Here</a:t>
            </a:r>
            <a:r>
              <a:rPr spc="5" dirty="0"/>
              <a:t> </a:t>
            </a:r>
            <a:r>
              <a:rPr spc="3" dirty="0"/>
              <a:t>1</a:t>
            </a:r>
            <a:r>
              <a:rPr spc="-5" dirty="0"/>
              <a:t> </a:t>
            </a:r>
            <a:r>
              <a:rPr spc="3" dirty="0"/>
              <a:t>shows</a:t>
            </a:r>
            <a:r>
              <a:rPr spc="-10" dirty="0"/>
              <a:t> </a:t>
            </a:r>
            <a:r>
              <a:rPr spc="3" dirty="0"/>
              <a:t>that</a:t>
            </a:r>
            <a:r>
              <a:rPr spc="5" dirty="0"/>
              <a:t> </a:t>
            </a:r>
            <a:r>
              <a:rPr dirty="0"/>
              <a:t>it</a:t>
            </a:r>
            <a:r>
              <a:rPr spc="-8" dirty="0"/>
              <a:t> </a:t>
            </a:r>
            <a:r>
              <a:rPr spc="5" dirty="0"/>
              <a:t>is</a:t>
            </a:r>
            <a:r>
              <a:rPr spc="-10" dirty="0"/>
              <a:t> </a:t>
            </a:r>
            <a:r>
              <a:rPr spc="3" dirty="0"/>
              <a:t>a</a:t>
            </a:r>
            <a:r>
              <a:rPr spc="-3" dirty="0"/>
              <a:t> </a:t>
            </a:r>
            <a:r>
              <a:rPr spc="3" dirty="0"/>
              <a:t>impure</a:t>
            </a:r>
            <a:r>
              <a:rPr spc="-5" dirty="0"/>
              <a:t> </a:t>
            </a:r>
            <a:r>
              <a:rPr dirty="0"/>
              <a:t>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UNIL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025"/>
            <a:ext cx="5765800" cy="291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UNIL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225"/>
            <a:ext cx="5765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UNIL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0"/>
            <a:ext cx="5765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3861003" cy="7092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" y="784225"/>
            <a:ext cx="5378145" cy="153888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4.1 DECISION TREE  ID3 AND CART NOTES.pdf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207263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90" dirty="0">
                <a:solidFill>
                  <a:srgbClr val="04064C"/>
                </a:solidFill>
                <a:latin typeface="Tahoma"/>
                <a:cs typeface="Tahoma"/>
              </a:rPr>
              <a:t>A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04064C"/>
                </a:solidFill>
                <a:latin typeface="Tahoma"/>
                <a:cs typeface="Tahoma"/>
              </a:rPr>
              <a:t>Classification</a:t>
            </a:r>
            <a:r>
              <a:rPr sz="1400" b="1" spc="9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Problem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830" y="522546"/>
            <a:ext cx="4033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Tahoma"/>
                <a:cs typeface="Tahoma"/>
              </a:rPr>
              <a:t>The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“expected”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decision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boundary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given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this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training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data.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Let’s</a:t>
            </a:r>
            <a:r>
              <a:rPr sz="1000" spc="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learn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this!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09851" y="835863"/>
            <a:ext cx="2439035" cy="1732280"/>
            <a:chOff x="1809851" y="835863"/>
            <a:chExt cx="2439035" cy="1732280"/>
          </a:xfrm>
        </p:grpSpPr>
        <p:sp>
          <p:nvSpPr>
            <p:cNvPr id="5" name="object 5"/>
            <p:cNvSpPr/>
            <p:nvPr/>
          </p:nvSpPr>
          <p:spPr>
            <a:xfrm>
              <a:off x="1824380" y="850061"/>
              <a:ext cx="2424430" cy="1711960"/>
            </a:xfrm>
            <a:custGeom>
              <a:avLst/>
              <a:gdLst/>
              <a:ahLst/>
              <a:cxnLst/>
              <a:rect l="l" t="t" r="r" b="b"/>
              <a:pathLst>
                <a:path w="2424429" h="1711960">
                  <a:moveTo>
                    <a:pt x="1212164" y="1711756"/>
                  </a:moveTo>
                  <a:lnTo>
                    <a:pt x="0" y="1711756"/>
                  </a:lnTo>
                  <a:lnTo>
                    <a:pt x="0" y="0"/>
                  </a:lnTo>
                  <a:lnTo>
                    <a:pt x="2423998" y="0"/>
                  </a:lnTo>
                  <a:lnTo>
                    <a:pt x="2423998" y="1711756"/>
                  </a:lnTo>
                  <a:lnTo>
                    <a:pt x="1212164" y="1711756"/>
                  </a:lnTo>
                  <a:close/>
                </a:path>
              </a:pathLst>
            </a:custGeom>
            <a:ln w="317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1835" y="2441295"/>
              <a:ext cx="82880" cy="84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2782" y="2254072"/>
              <a:ext cx="83210" cy="84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693" y="2441295"/>
              <a:ext cx="82550" cy="84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519" y="2254072"/>
              <a:ext cx="82880" cy="84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7041" y="2441295"/>
              <a:ext cx="83210" cy="84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2765" y="2413228"/>
              <a:ext cx="82550" cy="84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4170" y="2260346"/>
              <a:ext cx="82880" cy="845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4189" y="1317955"/>
              <a:ext cx="82550" cy="845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61360" y="1112240"/>
              <a:ext cx="82880" cy="842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4859" y="1243330"/>
              <a:ext cx="82880" cy="842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06546" y="896950"/>
              <a:ext cx="83210" cy="842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19957" y="1047521"/>
              <a:ext cx="82880" cy="845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45611" y="953084"/>
              <a:ext cx="82550" cy="842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51046" y="1420977"/>
              <a:ext cx="82880" cy="845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87749" y="934262"/>
              <a:ext cx="82880" cy="842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8694" y="1130731"/>
              <a:ext cx="82880" cy="845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90542" y="981151"/>
              <a:ext cx="83210" cy="842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84828" y="1299464"/>
              <a:ext cx="82880" cy="842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96640" y="2243505"/>
              <a:ext cx="82550" cy="845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03015" y="2018969"/>
              <a:ext cx="83210" cy="84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45688" y="2009724"/>
              <a:ext cx="83210" cy="842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84016" y="1915947"/>
              <a:ext cx="82880" cy="845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54577" y="1719478"/>
              <a:ext cx="82550" cy="8420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50716" y="2309215"/>
              <a:ext cx="83210" cy="842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33418" y="1719478"/>
              <a:ext cx="82550" cy="842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62806" y="2440305"/>
              <a:ext cx="82880" cy="842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09694" y="2047036"/>
              <a:ext cx="82880" cy="845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27373" y="1972081"/>
              <a:ext cx="83210" cy="845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7318" y="1401165"/>
              <a:ext cx="83210" cy="845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52447" y="1429232"/>
              <a:ext cx="84200" cy="845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31237" y="1167384"/>
              <a:ext cx="82880" cy="8420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09902" y="1054785"/>
              <a:ext cx="82880" cy="845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27096" y="1073607"/>
              <a:ext cx="82880" cy="845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63748" y="1541500"/>
              <a:ext cx="82880" cy="845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02813" y="1260830"/>
              <a:ext cx="83210" cy="845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020849" y="1700657"/>
              <a:ext cx="82880" cy="8453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395296" y="1981657"/>
              <a:ext cx="82880" cy="8420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70938" y="2000148"/>
              <a:ext cx="84531" cy="8453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359304" y="1719478"/>
              <a:ext cx="82880" cy="8420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26689" y="1756791"/>
              <a:ext cx="82880" cy="8453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08043" y="1216253"/>
              <a:ext cx="82880" cy="842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48887" y="2196947"/>
              <a:ext cx="82880" cy="8420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378125" y="878128"/>
              <a:ext cx="82880" cy="8420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814804" y="1514754"/>
              <a:ext cx="2424430" cy="730250"/>
            </a:xfrm>
            <a:custGeom>
              <a:avLst/>
              <a:gdLst/>
              <a:ahLst/>
              <a:cxnLst/>
              <a:rect l="l" t="t" r="r" b="b"/>
              <a:pathLst>
                <a:path w="2424429" h="730250">
                  <a:moveTo>
                    <a:pt x="2424328" y="0"/>
                  </a:moveTo>
                  <a:lnTo>
                    <a:pt x="1179474" y="9245"/>
                  </a:lnTo>
                </a:path>
                <a:path w="2424429" h="730250">
                  <a:moveTo>
                    <a:pt x="1170228" y="720496"/>
                  </a:moveTo>
                  <a:lnTo>
                    <a:pt x="0" y="73007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989656" y="835863"/>
              <a:ext cx="0" cy="1732280"/>
            </a:xfrm>
            <a:custGeom>
              <a:avLst/>
              <a:gdLst/>
              <a:ahLst/>
              <a:cxnLst/>
              <a:rect l="l" t="t" r="r" b="b"/>
              <a:pathLst>
                <a:path h="1732280">
                  <a:moveTo>
                    <a:pt x="0" y="1390141"/>
                  </a:moveTo>
                  <a:lnTo>
                    <a:pt x="0" y="1731898"/>
                  </a:lnTo>
                </a:path>
                <a:path h="1732280">
                  <a:moveTo>
                    <a:pt x="0" y="0"/>
                  </a:moveTo>
                  <a:lnTo>
                    <a:pt x="0" y="697382"/>
                  </a:lnTo>
                </a:path>
              </a:pathLst>
            </a:custGeom>
            <a:ln w="19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3028619" y="2647010"/>
            <a:ext cx="194945" cy="140970"/>
            <a:chOff x="3028619" y="2647010"/>
            <a:chExt cx="194945" cy="140970"/>
          </a:xfrm>
        </p:grpSpPr>
        <p:pic>
          <p:nvPicPr>
            <p:cNvPr id="52" name="object 5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28619" y="2647010"/>
              <a:ext cx="111277" cy="10764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165652" y="2677388"/>
              <a:ext cx="57785" cy="110489"/>
            </a:xfrm>
            <a:custGeom>
              <a:avLst/>
              <a:gdLst/>
              <a:ahLst/>
              <a:cxnLst/>
              <a:rect l="l" t="t" r="r" b="b"/>
              <a:pathLst>
                <a:path w="57785" h="110489">
                  <a:moveTo>
                    <a:pt x="57454" y="104012"/>
                  </a:moveTo>
                  <a:lnTo>
                    <a:pt x="1320" y="104012"/>
                  </a:lnTo>
                  <a:lnTo>
                    <a:pt x="1320" y="110286"/>
                  </a:lnTo>
                  <a:lnTo>
                    <a:pt x="29057" y="109626"/>
                  </a:lnTo>
                  <a:lnTo>
                    <a:pt x="57454" y="109626"/>
                  </a:lnTo>
                  <a:lnTo>
                    <a:pt x="57454" y="104012"/>
                  </a:lnTo>
                  <a:close/>
                </a:path>
                <a:path w="57785" h="110489">
                  <a:moveTo>
                    <a:pt x="57454" y="109626"/>
                  </a:moveTo>
                  <a:lnTo>
                    <a:pt x="29057" y="109626"/>
                  </a:lnTo>
                  <a:lnTo>
                    <a:pt x="57454" y="110286"/>
                  </a:lnTo>
                  <a:lnTo>
                    <a:pt x="57454" y="109626"/>
                  </a:lnTo>
                  <a:close/>
                </a:path>
                <a:path w="57785" h="110489">
                  <a:moveTo>
                    <a:pt x="35331" y="12217"/>
                  </a:moveTo>
                  <a:lnTo>
                    <a:pt x="22783" y="12217"/>
                  </a:lnTo>
                  <a:lnTo>
                    <a:pt x="22783" y="104012"/>
                  </a:lnTo>
                  <a:lnTo>
                    <a:pt x="35331" y="104012"/>
                  </a:lnTo>
                  <a:lnTo>
                    <a:pt x="35331" y="12217"/>
                  </a:lnTo>
                  <a:close/>
                </a:path>
                <a:path w="57785" h="110489">
                  <a:moveTo>
                    <a:pt x="35331" y="0"/>
                  </a:moveTo>
                  <a:lnTo>
                    <a:pt x="31038" y="0"/>
                  </a:lnTo>
                  <a:lnTo>
                    <a:pt x="22892" y="6299"/>
                  </a:lnTo>
                  <a:lnTo>
                    <a:pt x="14157" y="9534"/>
                  </a:lnTo>
                  <a:lnTo>
                    <a:pt x="6103" y="10726"/>
                  </a:lnTo>
                  <a:lnTo>
                    <a:pt x="0" y="10896"/>
                  </a:lnTo>
                  <a:lnTo>
                    <a:pt x="0" y="16840"/>
                  </a:lnTo>
                  <a:lnTo>
                    <a:pt x="13868" y="16840"/>
                  </a:lnTo>
                  <a:lnTo>
                    <a:pt x="22783" y="12217"/>
                  </a:lnTo>
                  <a:lnTo>
                    <a:pt x="35331" y="12217"/>
                  </a:lnTo>
                  <a:lnTo>
                    <a:pt x="35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object 5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512011" y="1739290"/>
            <a:ext cx="181609" cy="151561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1722526" y="787501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5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22526" y="1120012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22526" y="1452854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22526" y="1852066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722526" y="2184907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61" name="object 61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722526" y="2523379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07057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204624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602192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66882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97725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78879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5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193258" y="2571258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6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73" name="object 73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7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635053" y="3151037"/>
            <a:ext cx="5905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</a:rPr>
              <a:t>6</a:t>
            </a:r>
            <a:endParaRPr sz="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30" y="59877"/>
            <a:ext cx="2593975" cy="6375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04064C"/>
                </a:solidFill>
                <a:latin typeface="Tahoma"/>
                <a:cs typeface="Tahoma"/>
              </a:rPr>
              <a:t>by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Asking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Questions!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</a:pPr>
            <a:r>
              <a:rPr sz="1000" spc="-85" dirty="0">
                <a:latin typeface="Tahoma"/>
                <a:cs typeface="Tahoma"/>
              </a:rPr>
              <a:t>Is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i="1" spc="-35" dirty="0">
                <a:latin typeface="Trebuchet MS"/>
                <a:cs typeface="Trebuchet MS"/>
              </a:rPr>
              <a:t>x</a:t>
            </a:r>
            <a:r>
              <a:rPr sz="1050" spc="-52" baseline="-11904" dirty="0">
                <a:latin typeface="Microsoft Sans Serif"/>
                <a:cs typeface="Microsoft Sans Serif"/>
              </a:rPr>
              <a:t>1</a:t>
            </a:r>
            <a:r>
              <a:rPr sz="1050" spc="75" baseline="-11904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Tahoma"/>
                <a:cs typeface="Tahoma"/>
              </a:rPr>
              <a:t>(feature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1)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greater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3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?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09851" y="840079"/>
            <a:ext cx="2439035" cy="1732280"/>
            <a:chOff x="1809851" y="840079"/>
            <a:chExt cx="2439035" cy="1732280"/>
          </a:xfrm>
        </p:grpSpPr>
        <p:sp>
          <p:nvSpPr>
            <p:cNvPr id="4" name="object 4"/>
            <p:cNvSpPr/>
            <p:nvPr/>
          </p:nvSpPr>
          <p:spPr>
            <a:xfrm>
              <a:off x="1824380" y="854278"/>
              <a:ext cx="2424430" cy="1711960"/>
            </a:xfrm>
            <a:custGeom>
              <a:avLst/>
              <a:gdLst/>
              <a:ahLst/>
              <a:cxnLst/>
              <a:rect l="l" t="t" r="r" b="b"/>
              <a:pathLst>
                <a:path w="2424429" h="1711960">
                  <a:moveTo>
                    <a:pt x="1212164" y="1711756"/>
                  </a:moveTo>
                  <a:lnTo>
                    <a:pt x="0" y="1711756"/>
                  </a:lnTo>
                  <a:lnTo>
                    <a:pt x="0" y="0"/>
                  </a:lnTo>
                  <a:lnTo>
                    <a:pt x="2423998" y="0"/>
                  </a:lnTo>
                  <a:lnTo>
                    <a:pt x="2423998" y="1711756"/>
                  </a:lnTo>
                  <a:lnTo>
                    <a:pt x="1212164" y="1711756"/>
                  </a:lnTo>
                  <a:close/>
                </a:path>
              </a:pathLst>
            </a:custGeom>
            <a:ln w="317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1835" y="2445511"/>
              <a:ext cx="82880" cy="84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2782" y="2258288"/>
              <a:ext cx="83210" cy="84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693" y="2445511"/>
              <a:ext cx="82550" cy="84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519" y="2258288"/>
              <a:ext cx="82880" cy="84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7041" y="2445511"/>
              <a:ext cx="83210" cy="84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2765" y="2417444"/>
              <a:ext cx="82550" cy="84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4170" y="2264562"/>
              <a:ext cx="82880" cy="845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4189" y="1322171"/>
              <a:ext cx="82550" cy="845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61360" y="1116456"/>
              <a:ext cx="82880" cy="842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4859" y="1247546"/>
              <a:ext cx="82880" cy="842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06546" y="901166"/>
              <a:ext cx="83210" cy="842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19957" y="1051737"/>
              <a:ext cx="82880" cy="845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45611" y="957300"/>
              <a:ext cx="82550" cy="842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51046" y="1425193"/>
              <a:ext cx="82880" cy="845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87749" y="938479"/>
              <a:ext cx="82880" cy="8420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8694" y="1134948"/>
              <a:ext cx="82880" cy="845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90542" y="985367"/>
              <a:ext cx="83210" cy="8420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84828" y="1303680"/>
              <a:ext cx="82880" cy="842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96640" y="2247722"/>
              <a:ext cx="82550" cy="845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03015" y="2023186"/>
              <a:ext cx="83210" cy="845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45688" y="2013940"/>
              <a:ext cx="83210" cy="8420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84016" y="1920163"/>
              <a:ext cx="82880" cy="84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54577" y="1723694"/>
              <a:ext cx="82550" cy="8420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50716" y="2313431"/>
              <a:ext cx="83210" cy="842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33418" y="1723694"/>
              <a:ext cx="82550" cy="8420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62806" y="2444521"/>
              <a:ext cx="82880" cy="842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09694" y="2051253"/>
              <a:ext cx="82880" cy="845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27373" y="1976297"/>
              <a:ext cx="83210" cy="845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7318" y="1405381"/>
              <a:ext cx="83210" cy="845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52447" y="1433448"/>
              <a:ext cx="84200" cy="845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31237" y="1171600"/>
              <a:ext cx="82880" cy="8420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09902" y="1059002"/>
              <a:ext cx="82880" cy="8453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27096" y="1077823"/>
              <a:ext cx="82880" cy="845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63748" y="1545716"/>
              <a:ext cx="82880" cy="845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02813" y="1265046"/>
              <a:ext cx="83210" cy="845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20849" y="1704873"/>
              <a:ext cx="82880" cy="845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95296" y="1985873"/>
              <a:ext cx="82880" cy="8420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70938" y="2004364"/>
              <a:ext cx="84531" cy="8453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59304" y="1723694"/>
              <a:ext cx="82880" cy="8420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26689" y="1761007"/>
              <a:ext cx="82880" cy="8453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08043" y="1220469"/>
              <a:ext cx="82880" cy="8420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48887" y="2201163"/>
              <a:ext cx="82880" cy="842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378125" y="882345"/>
              <a:ext cx="82880" cy="8420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814804" y="2155266"/>
              <a:ext cx="1170305" cy="9525"/>
            </a:xfrm>
            <a:custGeom>
              <a:avLst/>
              <a:gdLst/>
              <a:ahLst/>
              <a:cxnLst/>
              <a:rect l="l" t="t" r="r" b="b"/>
              <a:pathLst>
                <a:path w="1170305" h="9525">
                  <a:moveTo>
                    <a:pt x="1170228" y="0"/>
                  </a:moveTo>
                  <a:lnTo>
                    <a:pt x="0" y="9245"/>
                  </a:lnTo>
                </a:path>
              </a:pathLst>
            </a:custGeom>
            <a:ln w="99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85033" y="845032"/>
              <a:ext cx="9525" cy="1722120"/>
            </a:xfrm>
            <a:custGeom>
              <a:avLst/>
              <a:gdLst/>
              <a:ahLst/>
              <a:cxnLst/>
              <a:rect l="l" t="t" r="r" b="b"/>
              <a:pathLst>
                <a:path w="9525" h="1722120">
                  <a:moveTo>
                    <a:pt x="9245" y="0"/>
                  </a:moveTo>
                  <a:lnTo>
                    <a:pt x="0" y="172199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3028619" y="2651226"/>
            <a:ext cx="194945" cy="140970"/>
            <a:chOff x="3028619" y="2651226"/>
            <a:chExt cx="194945" cy="140970"/>
          </a:xfrm>
        </p:grpSpPr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28619" y="2651226"/>
              <a:ext cx="111277" cy="10764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165652" y="2681604"/>
              <a:ext cx="57785" cy="110489"/>
            </a:xfrm>
            <a:custGeom>
              <a:avLst/>
              <a:gdLst/>
              <a:ahLst/>
              <a:cxnLst/>
              <a:rect l="l" t="t" r="r" b="b"/>
              <a:pathLst>
                <a:path w="57785" h="110489">
                  <a:moveTo>
                    <a:pt x="57454" y="104012"/>
                  </a:moveTo>
                  <a:lnTo>
                    <a:pt x="1320" y="104012"/>
                  </a:lnTo>
                  <a:lnTo>
                    <a:pt x="1320" y="110286"/>
                  </a:lnTo>
                  <a:lnTo>
                    <a:pt x="29057" y="109626"/>
                  </a:lnTo>
                  <a:lnTo>
                    <a:pt x="57454" y="109626"/>
                  </a:lnTo>
                  <a:lnTo>
                    <a:pt x="57454" y="104012"/>
                  </a:lnTo>
                  <a:close/>
                </a:path>
                <a:path w="57785" h="110489">
                  <a:moveTo>
                    <a:pt x="57454" y="109626"/>
                  </a:moveTo>
                  <a:lnTo>
                    <a:pt x="29057" y="109626"/>
                  </a:lnTo>
                  <a:lnTo>
                    <a:pt x="57454" y="110286"/>
                  </a:lnTo>
                  <a:lnTo>
                    <a:pt x="57454" y="109626"/>
                  </a:lnTo>
                  <a:close/>
                </a:path>
                <a:path w="57785" h="110489">
                  <a:moveTo>
                    <a:pt x="35331" y="12217"/>
                  </a:moveTo>
                  <a:lnTo>
                    <a:pt x="22783" y="12217"/>
                  </a:lnTo>
                  <a:lnTo>
                    <a:pt x="22783" y="104012"/>
                  </a:lnTo>
                  <a:lnTo>
                    <a:pt x="35331" y="104012"/>
                  </a:lnTo>
                  <a:lnTo>
                    <a:pt x="35331" y="12217"/>
                  </a:lnTo>
                  <a:close/>
                </a:path>
                <a:path w="57785" h="110489">
                  <a:moveTo>
                    <a:pt x="35331" y="0"/>
                  </a:moveTo>
                  <a:lnTo>
                    <a:pt x="31038" y="0"/>
                  </a:lnTo>
                  <a:lnTo>
                    <a:pt x="22892" y="6299"/>
                  </a:lnTo>
                  <a:lnTo>
                    <a:pt x="14157" y="9534"/>
                  </a:lnTo>
                  <a:lnTo>
                    <a:pt x="6103" y="10726"/>
                  </a:lnTo>
                  <a:lnTo>
                    <a:pt x="0" y="10896"/>
                  </a:lnTo>
                  <a:lnTo>
                    <a:pt x="0" y="16840"/>
                  </a:lnTo>
                  <a:lnTo>
                    <a:pt x="13868" y="16840"/>
                  </a:lnTo>
                  <a:lnTo>
                    <a:pt x="22783" y="12217"/>
                  </a:lnTo>
                  <a:lnTo>
                    <a:pt x="35331" y="12217"/>
                  </a:lnTo>
                  <a:lnTo>
                    <a:pt x="35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3" name="object 5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512011" y="1743506"/>
            <a:ext cx="181609" cy="151561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1722526" y="791717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5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22526" y="1124229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22526" y="1457071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22526" y="1856282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22526" y="2189124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60" name="object 6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722526" y="2527596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07057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04624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02192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66882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97725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78879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5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193258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6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72" name="object 72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0"/>
              </a:lnSpc>
            </a:pPr>
            <a:r>
              <a:rPr spc="-15" dirty="0"/>
              <a:t>7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25615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04064C"/>
                </a:solidFill>
                <a:latin typeface="Tahoma"/>
                <a:cs typeface="Tahoma"/>
              </a:rPr>
              <a:t>by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Asking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Questions!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30" y="519727"/>
            <a:ext cx="25336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-35" dirty="0">
                <a:latin typeface="Trebuchet MS"/>
                <a:cs typeface="Trebuchet MS"/>
              </a:rPr>
              <a:t>x</a:t>
            </a:r>
            <a:r>
              <a:rPr sz="1050" spc="-52" baseline="-11904" dirty="0">
                <a:latin typeface="Microsoft Sans Serif"/>
                <a:cs typeface="Microsoft Sans Serif"/>
              </a:rPr>
              <a:t>1</a:t>
            </a:r>
            <a:r>
              <a:rPr sz="1050" spc="-15" baseline="-11904" dirty="0">
                <a:latin typeface="Microsoft Sans Serif"/>
                <a:cs typeface="Microsoft Sans Serif"/>
              </a:rPr>
              <a:t> </a:t>
            </a:r>
            <a:r>
              <a:rPr sz="1000" i="1" spc="-45" dirty="0">
                <a:latin typeface="Verdana"/>
                <a:cs typeface="Verdana"/>
              </a:rPr>
              <a:t>&gt;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spc="-40" dirty="0">
                <a:latin typeface="Tahoma"/>
                <a:cs typeface="Tahoma"/>
              </a:rPr>
              <a:t>3,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2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(</a:t>
            </a:r>
            <a:r>
              <a:rPr sz="1000" i="1" spc="-5" dirty="0">
                <a:latin typeface="Trebuchet MS"/>
                <a:cs typeface="Trebuchet MS"/>
              </a:rPr>
              <a:t>x</a:t>
            </a:r>
            <a:r>
              <a:rPr sz="1050" spc="-7" baseline="-11904" dirty="0">
                <a:latin typeface="Microsoft Sans Serif"/>
                <a:cs typeface="Microsoft Sans Serif"/>
              </a:rPr>
              <a:t>2</a:t>
            </a:r>
            <a:r>
              <a:rPr sz="1000" spc="-5" dirty="0">
                <a:latin typeface="Tahoma"/>
                <a:cs typeface="Tahoma"/>
              </a:rPr>
              <a:t>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greater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3?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09851" y="840079"/>
            <a:ext cx="2439035" cy="1732280"/>
            <a:chOff x="1809851" y="840079"/>
            <a:chExt cx="2439035" cy="1732280"/>
          </a:xfrm>
        </p:grpSpPr>
        <p:sp>
          <p:nvSpPr>
            <p:cNvPr id="5" name="object 5"/>
            <p:cNvSpPr/>
            <p:nvPr/>
          </p:nvSpPr>
          <p:spPr>
            <a:xfrm>
              <a:off x="1824380" y="854278"/>
              <a:ext cx="2424430" cy="1711960"/>
            </a:xfrm>
            <a:custGeom>
              <a:avLst/>
              <a:gdLst/>
              <a:ahLst/>
              <a:cxnLst/>
              <a:rect l="l" t="t" r="r" b="b"/>
              <a:pathLst>
                <a:path w="2424429" h="1711960">
                  <a:moveTo>
                    <a:pt x="1212164" y="1711756"/>
                  </a:moveTo>
                  <a:lnTo>
                    <a:pt x="0" y="1711756"/>
                  </a:lnTo>
                  <a:lnTo>
                    <a:pt x="0" y="0"/>
                  </a:lnTo>
                  <a:lnTo>
                    <a:pt x="2423998" y="0"/>
                  </a:lnTo>
                  <a:lnTo>
                    <a:pt x="2423998" y="1711756"/>
                  </a:lnTo>
                  <a:lnTo>
                    <a:pt x="1212164" y="1711756"/>
                  </a:lnTo>
                  <a:close/>
                </a:path>
              </a:pathLst>
            </a:custGeom>
            <a:ln w="317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1835" y="2445511"/>
              <a:ext cx="82880" cy="84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2782" y="2258288"/>
              <a:ext cx="83210" cy="84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693" y="2445511"/>
              <a:ext cx="82550" cy="84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519" y="2258288"/>
              <a:ext cx="82880" cy="84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7041" y="2445511"/>
              <a:ext cx="83210" cy="84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2765" y="2417444"/>
              <a:ext cx="82550" cy="84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4170" y="2264562"/>
              <a:ext cx="82880" cy="845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4189" y="1322171"/>
              <a:ext cx="82550" cy="845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61360" y="1116456"/>
              <a:ext cx="82880" cy="842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4859" y="1247546"/>
              <a:ext cx="82880" cy="842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06546" y="901166"/>
              <a:ext cx="83210" cy="842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19957" y="1051737"/>
              <a:ext cx="82880" cy="845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45611" y="957300"/>
              <a:ext cx="82550" cy="842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51046" y="1425193"/>
              <a:ext cx="82880" cy="845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87749" y="938479"/>
              <a:ext cx="82880" cy="842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8694" y="1134948"/>
              <a:ext cx="82880" cy="845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90542" y="985367"/>
              <a:ext cx="83210" cy="842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84828" y="1303680"/>
              <a:ext cx="82880" cy="842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96640" y="2247722"/>
              <a:ext cx="82550" cy="845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03015" y="2023186"/>
              <a:ext cx="83210" cy="84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45688" y="2013940"/>
              <a:ext cx="83210" cy="842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84016" y="1920163"/>
              <a:ext cx="82880" cy="845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54577" y="1723694"/>
              <a:ext cx="82550" cy="8420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50716" y="2313431"/>
              <a:ext cx="83210" cy="842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33418" y="1723694"/>
              <a:ext cx="82550" cy="842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62806" y="2444521"/>
              <a:ext cx="82880" cy="842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09694" y="2051253"/>
              <a:ext cx="82880" cy="845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27373" y="1976297"/>
              <a:ext cx="83210" cy="845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7318" y="1405381"/>
              <a:ext cx="83210" cy="845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52447" y="1433448"/>
              <a:ext cx="84200" cy="845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31237" y="1171600"/>
              <a:ext cx="82880" cy="8420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09902" y="1059002"/>
              <a:ext cx="82880" cy="845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27096" y="1077823"/>
              <a:ext cx="82880" cy="845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63748" y="1545716"/>
              <a:ext cx="82880" cy="845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02813" y="1265046"/>
              <a:ext cx="83210" cy="845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20849" y="1704873"/>
              <a:ext cx="82880" cy="8453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95296" y="1985873"/>
              <a:ext cx="82880" cy="8420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70938" y="2004364"/>
              <a:ext cx="84531" cy="8453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59304" y="1723694"/>
              <a:ext cx="82880" cy="8420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26689" y="1761007"/>
              <a:ext cx="82880" cy="8453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08043" y="1220469"/>
              <a:ext cx="82880" cy="842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48887" y="2201163"/>
              <a:ext cx="82880" cy="8420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378125" y="882345"/>
              <a:ext cx="82880" cy="8420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994278" y="1518970"/>
              <a:ext cx="1245235" cy="9525"/>
            </a:xfrm>
            <a:custGeom>
              <a:avLst/>
              <a:gdLst/>
              <a:ahLst/>
              <a:cxnLst/>
              <a:rect l="l" t="t" r="r" b="b"/>
              <a:pathLst>
                <a:path w="1245235" h="9525">
                  <a:moveTo>
                    <a:pt x="1244853" y="0"/>
                  </a:moveTo>
                  <a:lnTo>
                    <a:pt x="0" y="9245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4804" y="2155266"/>
              <a:ext cx="1170305" cy="9525"/>
            </a:xfrm>
            <a:custGeom>
              <a:avLst/>
              <a:gdLst/>
              <a:ahLst/>
              <a:cxnLst/>
              <a:rect l="l" t="t" r="r" b="b"/>
              <a:pathLst>
                <a:path w="1170305" h="9525">
                  <a:moveTo>
                    <a:pt x="1170228" y="0"/>
                  </a:moveTo>
                  <a:lnTo>
                    <a:pt x="0" y="9245"/>
                  </a:lnTo>
                </a:path>
              </a:pathLst>
            </a:custGeom>
            <a:ln w="99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85033" y="845032"/>
              <a:ext cx="9525" cy="1722120"/>
            </a:xfrm>
            <a:custGeom>
              <a:avLst/>
              <a:gdLst/>
              <a:ahLst/>
              <a:cxnLst/>
              <a:rect l="l" t="t" r="r" b="b"/>
              <a:pathLst>
                <a:path w="9525" h="1722120">
                  <a:moveTo>
                    <a:pt x="9245" y="0"/>
                  </a:moveTo>
                  <a:lnTo>
                    <a:pt x="0" y="172199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028619" y="2651226"/>
            <a:ext cx="194945" cy="140970"/>
            <a:chOff x="3028619" y="2651226"/>
            <a:chExt cx="194945" cy="140970"/>
          </a:xfrm>
        </p:grpSpPr>
        <p:pic>
          <p:nvPicPr>
            <p:cNvPr id="53" name="object 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28619" y="2651226"/>
              <a:ext cx="111277" cy="10764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165652" y="2681604"/>
              <a:ext cx="57785" cy="110489"/>
            </a:xfrm>
            <a:custGeom>
              <a:avLst/>
              <a:gdLst/>
              <a:ahLst/>
              <a:cxnLst/>
              <a:rect l="l" t="t" r="r" b="b"/>
              <a:pathLst>
                <a:path w="57785" h="110489">
                  <a:moveTo>
                    <a:pt x="57454" y="104012"/>
                  </a:moveTo>
                  <a:lnTo>
                    <a:pt x="1320" y="104012"/>
                  </a:lnTo>
                  <a:lnTo>
                    <a:pt x="1320" y="110286"/>
                  </a:lnTo>
                  <a:lnTo>
                    <a:pt x="29057" y="109626"/>
                  </a:lnTo>
                  <a:lnTo>
                    <a:pt x="57454" y="109626"/>
                  </a:lnTo>
                  <a:lnTo>
                    <a:pt x="57454" y="104012"/>
                  </a:lnTo>
                  <a:close/>
                </a:path>
                <a:path w="57785" h="110489">
                  <a:moveTo>
                    <a:pt x="57454" y="109626"/>
                  </a:moveTo>
                  <a:lnTo>
                    <a:pt x="29057" y="109626"/>
                  </a:lnTo>
                  <a:lnTo>
                    <a:pt x="57454" y="110286"/>
                  </a:lnTo>
                  <a:lnTo>
                    <a:pt x="57454" y="109626"/>
                  </a:lnTo>
                  <a:close/>
                </a:path>
                <a:path w="57785" h="110489">
                  <a:moveTo>
                    <a:pt x="35331" y="12217"/>
                  </a:moveTo>
                  <a:lnTo>
                    <a:pt x="22783" y="12217"/>
                  </a:lnTo>
                  <a:lnTo>
                    <a:pt x="22783" y="104012"/>
                  </a:lnTo>
                  <a:lnTo>
                    <a:pt x="35331" y="104012"/>
                  </a:lnTo>
                  <a:lnTo>
                    <a:pt x="35331" y="12217"/>
                  </a:lnTo>
                  <a:close/>
                </a:path>
                <a:path w="57785" h="110489">
                  <a:moveTo>
                    <a:pt x="35331" y="0"/>
                  </a:moveTo>
                  <a:lnTo>
                    <a:pt x="31038" y="0"/>
                  </a:lnTo>
                  <a:lnTo>
                    <a:pt x="22892" y="6299"/>
                  </a:lnTo>
                  <a:lnTo>
                    <a:pt x="14157" y="9534"/>
                  </a:lnTo>
                  <a:lnTo>
                    <a:pt x="6103" y="10726"/>
                  </a:lnTo>
                  <a:lnTo>
                    <a:pt x="0" y="10896"/>
                  </a:lnTo>
                  <a:lnTo>
                    <a:pt x="0" y="16840"/>
                  </a:lnTo>
                  <a:lnTo>
                    <a:pt x="13868" y="16840"/>
                  </a:lnTo>
                  <a:lnTo>
                    <a:pt x="22783" y="12217"/>
                  </a:lnTo>
                  <a:lnTo>
                    <a:pt x="35331" y="12217"/>
                  </a:lnTo>
                  <a:lnTo>
                    <a:pt x="35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5" name="object 5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512011" y="1743506"/>
            <a:ext cx="181609" cy="151561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1722526" y="791717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5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22526" y="1124229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22526" y="1457071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722526" y="1856282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22526" y="2189124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62" name="object 62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722526" y="2527596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07057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204624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602192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966882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397725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78879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5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193258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6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74" name="object 74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0"/>
              </a:lnSpc>
            </a:pPr>
            <a:r>
              <a:rPr spc="-15" dirty="0"/>
              <a:t>8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7"/>
            <a:ext cx="25615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80" dirty="0">
                <a:solidFill>
                  <a:srgbClr val="04064C"/>
                </a:solidFill>
                <a:latin typeface="Tahoma"/>
                <a:cs typeface="Tahoma"/>
              </a:rPr>
              <a:t>Learning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04064C"/>
                </a:solidFill>
                <a:latin typeface="Tahoma"/>
                <a:cs typeface="Tahoma"/>
              </a:rPr>
              <a:t>by</a:t>
            </a:r>
            <a:r>
              <a:rPr sz="1400" b="1" spc="100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04064C"/>
                </a:solidFill>
                <a:latin typeface="Tahoma"/>
                <a:cs typeface="Tahoma"/>
              </a:rPr>
              <a:t>Asking</a:t>
            </a:r>
            <a:r>
              <a:rPr sz="1400" b="1" spc="105" dirty="0">
                <a:solidFill>
                  <a:srgbClr val="04064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04064C"/>
                </a:solidFill>
                <a:latin typeface="Tahoma"/>
                <a:cs typeface="Tahoma"/>
              </a:rPr>
              <a:t>Questions!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30" y="519727"/>
            <a:ext cx="25336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ahoma"/>
                <a:cs typeface="Tahoma"/>
              </a:rPr>
              <a:t>Given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i="1" spc="-35" dirty="0">
                <a:latin typeface="Trebuchet MS"/>
                <a:cs typeface="Trebuchet MS"/>
              </a:rPr>
              <a:t>x</a:t>
            </a:r>
            <a:r>
              <a:rPr sz="1050" spc="-52" baseline="-11904" dirty="0">
                <a:latin typeface="Microsoft Sans Serif"/>
                <a:cs typeface="Microsoft Sans Serif"/>
              </a:rPr>
              <a:t>1</a:t>
            </a:r>
            <a:r>
              <a:rPr sz="1050" spc="-15" baseline="-11904" dirty="0">
                <a:latin typeface="Microsoft Sans Serif"/>
                <a:cs typeface="Microsoft Sans Serif"/>
              </a:rPr>
              <a:t> </a:t>
            </a:r>
            <a:r>
              <a:rPr sz="1000" i="1" spc="-45" dirty="0">
                <a:latin typeface="Verdana"/>
                <a:cs typeface="Verdana"/>
              </a:rPr>
              <a:t>&lt;</a:t>
            </a:r>
            <a:r>
              <a:rPr sz="1000" i="1" spc="-75" dirty="0">
                <a:latin typeface="Verdana"/>
                <a:cs typeface="Verdana"/>
              </a:rPr>
              <a:t> </a:t>
            </a:r>
            <a:r>
              <a:rPr sz="1000" spc="-40" dirty="0">
                <a:latin typeface="Tahoma"/>
                <a:cs typeface="Tahoma"/>
              </a:rPr>
              <a:t>3,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feature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2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(</a:t>
            </a:r>
            <a:r>
              <a:rPr sz="1000" i="1" spc="-5" dirty="0">
                <a:latin typeface="Trebuchet MS"/>
                <a:cs typeface="Trebuchet MS"/>
              </a:rPr>
              <a:t>x</a:t>
            </a:r>
            <a:r>
              <a:rPr sz="1050" spc="-7" baseline="-11904" dirty="0">
                <a:latin typeface="Microsoft Sans Serif"/>
                <a:cs typeface="Microsoft Sans Serif"/>
              </a:rPr>
              <a:t>2</a:t>
            </a:r>
            <a:r>
              <a:rPr sz="1000" spc="-5" dirty="0">
                <a:latin typeface="Tahoma"/>
                <a:cs typeface="Tahoma"/>
              </a:rPr>
              <a:t>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greater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than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1?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09851" y="840079"/>
            <a:ext cx="2439035" cy="1732280"/>
            <a:chOff x="1809851" y="840079"/>
            <a:chExt cx="2439035" cy="1732280"/>
          </a:xfrm>
        </p:grpSpPr>
        <p:sp>
          <p:nvSpPr>
            <p:cNvPr id="5" name="object 5"/>
            <p:cNvSpPr/>
            <p:nvPr/>
          </p:nvSpPr>
          <p:spPr>
            <a:xfrm>
              <a:off x="1824380" y="854278"/>
              <a:ext cx="2424430" cy="1711960"/>
            </a:xfrm>
            <a:custGeom>
              <a:avLst/>
              <a:gdLst/>
              <a:ahLst/>
              <a:cxnLst/>
              <a:rect l="l" t="t" r="r" b="b"/>
              <a:pathLst>
                <a:path w="2424429" h="1711960">
                  <a:moveTo>
                    <a:pt x="1212164" y="1711756"/>
                  </a:moveTo>
                  <a:lnTo>
                    <a:pt x="0" y="1711756"/>
                  </a:lnTo>
                  <a:lnTo>
                    <a:pt x="0" y="0"/>
                  </a:lnTo>
                  <a:lnTo>
                    <a:pt x="2423998" y="0"/>
                  </a:lnTo>
                  <a:lnTo>
                    <a:pt x="2423998" y="1711756"/>
                  </a:lnTo>
                  <a:lnTo>
                    <a:pt x="1212164" y="1711756"/>
                  </a:lnTo>
                  <a:close/>
                </a:path>
              </a:pathLst>
            </a:custGeom>
            <a:ln w="317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1835" y="2445511"/>
              <a:ext cx="82880" cy="84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2782" y="2258288"/>
              <a:ext cx="83210" cy="84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693" y="2445511"/>
              <a:ext cx="82550" cy="84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519" y="2258288"/>
              <a:ext cx="82880" cy="84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7041" y="2445511"/>
              <a:ext cx="83210" cy="84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2765" y="2417444"/>
              <a:ext cx="82550" cy="84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4170" y="2264562"/>
              <a:ext cx="82880" cy="845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4189" y="1322171"/>
              <a:ext cx="82550" cy="845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61360" y="1116456"/>
              <a:ext cx="82880" cy="842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4859" y="1247546"/>
              <a:ext cx="82880" cy="842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06546" y="901166"/>
              <a:ext cx="83210" cy="842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19957" y="1051737"/>
              <a:ext cx="82880" cy="845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45611" y="957300"/>
              <a:ext cx="82550" cy="842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51046" y="1425193"/>
              <a:ext cx="82880" cy="845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87749" y="938479"/>
              <a:ext cx="82880" cy="842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8694" y="1134948"/>
              <a:ext cx="82880" cy="845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90542" y="985367"/>
              <a:ext cx="83210" cy="842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84828" y="1303680"/>
              <a:ext cx="82880" cy="842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96640" y="2247722"/>
              <a:ext cx="82550" cy="845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03015" y="2023186"/>
              <a:ext cx="83210" cy="84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45688" y="2013940"/>
              <a:ext cx="83210" cy="842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84016" y="1920163"/>
              <a:ext cx="82880" cy="845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54577" y="1723694"/>
              <a:ext cx="82550" cy="8420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50716" y="2313431"/>
              <a:ext cx="83210" cy="842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33418" y="1723694"/>
              <a:ext cx="82550" cy="842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62806" y="2444521"/>
              <a:ext cx="82880" cy="842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09694" y="2051253"/>
              <a:ext cx="82880" cy="845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27373" y="1976297"/>
              <a:ext cx="83210" cy="845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17318" y="1405381"/>
              <a:ext cx="83210" cy="845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52447" y="1433448"/>
              <a:ext cx="84200" cy="845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31237" y="1171600"/>
              <a:ext cx="82880" cy="8420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09902" y="1059002"/>
              <a:ext cx="82880" cy="845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27096" y="1077823"/>
              <a:ext cx="82880" cy="845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63748" y="1545716"/>
              <a:ext cx="82880" cy="845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02813" y="1265046"/>
              <a:ext cx="83210" cy="845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20849" y="1704873"/>
              <a:ext cx="82880" cy="8453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95296" y="1985873"/>
              <a:ext cx="82880" cy="8420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70938" y="2004364"/>
              <a:ext cx="84531" cy="8453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59304" y="1723694"/>
              <a:ext cx="82880" cy="8420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26689" y="1761007"/>
              <a:ext cx="82880" cy="8453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08043" y="1220469"/>
              <a:ext cx="82880" cy="842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48887" y="2201163"/>
              <a:ext cx="82880" cy="8420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378125" y="882345"/>
              <a:ext cx="82880" cy="8420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814804" y="845032"/>
              <a:ext cx="2424430" cy="1722120"/>
            </a:xfrm>
            <a:custGeom>
              <a:avLst/>
              <a:gdLst/>
              <a:ahLst/>
              <a:cxnLst/>
              <a:rect l="l" t="t" r="r" b="b"/>
              <a:pathLst>
                <a:path w="2424429" h="1722120">
                  <a:moveTo>
                    <a:pt x="2424328" y="673938"/>
                  </a:moveTo>
                  <a:lnTo>
                    <a:pt x="1179474" y="683183"/>
                  </a:lnTo>
                </a:path>
                <a:path w="2424429" h="1722120">
                  <a:moveTo>
                    <a:pt x="1170228" y="1394434"/>
                  </a:moveTo>
                  <a:lnTo>
                    <a:pt x="0" y="1404010"/>
                  </a:lnTo>
                </a:path>
                <a:path w="2424429" h="1722120">
                  <a:moveTo>
                    <a:pt x="1179474" y="0"/>
                  </a:moveTo>
                  <a:lnTo>
                    <a:pt x="1170228" y="172199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3028619" y="2651226"/>
            <a:ext cx="194945" cy="140970"/>
            <a:chOff x="3028619" y="2651226"/>
            <a:chExt cx="194945" cy="140970"/>
          </a:xfrm>
        </p:grpSpPr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28619" y="2651226"/>
              <a:ext cx="111277" cy="10764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165652" y="2681604"/>
              <a:ext cx="57785" cy="110489"/>
            </a:xfrm>
            <a:custGeom>
              <a:avLst/>
              <a:gdLst/>
              <a:ahLst/>
              <a:cxnLst/>
              <a:rect l="l" t="t" r="r" b="b"/>
              <a:pathLst>
                <a:path w="57785" h="110489">
                  <a:moveTo>
                    <a:pt x="57454" y="104012"/>
                  </a:moveTo>
                  <a:lnTo>
                    <a:pt x="1320" y="104012"/>
                  </a:lnTo>
                  <a:lnTo>
                    <a:pt x="1320" y="110286"/>
                  </a:lnTo>
                  <a:lnTo>
                    <a:pt x="29057" y="109626"/>
                  </a:lnTo>
                  <a:lnTo>
                    <a:pt x="57454" y="109626"/>
                  </a:lnTo>
                  <a:lnTo>
                    <a:pt x="57454" y="104012"/>
                  </a:lnTo>
                  <a:close/>
                </a:path>
                <a:path w="57785" h="110489">
                  <a:moveTo>
                    <a:pt x="57454" y="109626"/>
                  </a:moveTo>
                  <a:lnTo>
                    <a:pt x="29057" y="109626"/>
                  </a:lnTo>
                  <a:lnTo>
                    <a:pt x="57454" y="110286"/>
                  </a:lnTo>
                  <a:lnTo>
                    <a:pt x="57454" y="109626"/>
                  </a:lnTo>
                  <a:close/>
                </a:path>
                <a:path w="57785" h="110489">
                  <a:moveTo>
                    <a:pt x="35331" y="12217"/>
                  </a:moveTo>
                  <a:lnTo>
                    <a:pt x="22783" y="12217"/>
                  </a:lnTo>
                  <a:lnTo>
                    <a:pt x="22783" y="104012"/>
                  </a:lnTo>
                  <a:lnTo>
                    <a:pt x="35331" y="104012"/>
                  </a:lnTo>
                  <a:lnTo>
                    <a:pt x="35331" y="12217"/>
                  </a:lnTo>
                  <a:close/>
                </a:path>
                <a:path w="57785" h="110489">
                  <a:moveTo>
                    <a:pt x="35331" y="0"/>
                  </a:moveTo>
                  <a:lnTo>
                    <a:pt x="31038" y="0"/>
                  </a:lnTo>
                  <a:lnTo>
                    <a:pt x="22892" y="6299"/>
                  </a:lnTo>
                  <a:lnTo>
                    <a:pt x="14157" y="9534"/>
                  </a:lnTo>
                  <a:lnTo>
                    <a:pt x="6103" y="10726"/>
                  </a:lnTo>
                  <a:lnTo>
                    <a:pt x="0" y="10896"/>
                  </a:lnTo>
                  <a:lnTo>
                    <a:pt x="0" y="16840"/>
                  </a:lnTo>
                  <a:lnTo>
                    <a:pt x="13868" y="16840"/>
                  </a:lnTo>
                  <a:lnTo>
                    <a:pt x="22783" y="12217"/>
                  </a:lnTo>
                  <a:lnTo>
                    <a:pt x="35331" y="12217"/>
                  </a:lnTo>
                  <a:lnTo>
                    <a:pt x="35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3" name="object 5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512011" y="1743506"/>
            <a:ext cx="181609" cy="151561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1722526" y="791717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5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22526" y="1124229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22526" y="1457071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22526" y="1856282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22526" y="2189124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0" y="3148621"/>
            <a:ext cx="5760085" cy="91440"/>
            <a:chOff x="0" y="3148621"/>
            <a:chExt cx="5760085" cy="91440"/>
          </a:xfrm>
        </p:grpSpPr>
        <p:sp>
          <p:nvSpPr>
            <p:cNvPr id="60" name="object 60"/>
            <p:cNvSpPr/>
            <p:nvPr/>
          </p:nvSpPr>
          <p:spPr>
            <a:xfrm>
              <a:off x="0" y="3148621"/>
              <a:ext cx="1517015" cy="91440"/>
            </a:xfrm>
            <a:custGeom>
              <a:avLst/>
              <a:gdLst/>
              <a:ahLst/>
              <a:cxnLst/>
              <a:rect l="l" t="t" r="r" b="b"/>
              <a:pathLst>
                <a:path w="1517015" h="91439">
                  <a:moveTo>
                    <a:pt x="1516811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516811" y="91376"/>
                  </a:lnTo>
                  <a:lnTo>
                    <a:pt x="1516811" y="0"/>
                  </a:lnTo>
                  <a:close/>
                </a:path>
              </a:pathLst>
            </a:custGeom>
            <a:solidFill>
              <a:srgbClr val="FC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16811" y="3148621"/>
              <a:ext cx="2899410" cy="91440"/>
            </a:xfrm>
            <a:custGeom>
              <a:avLst/>
              <a:gdLst/>
              <a:ahLst/>
              <a:cxnLst/>
              <a:rect l="l" t="t" r="r" b="b"/>
              <a:pathLst>
                <a:path w="2899410" h="91439">
                  <a:moveTo>
                    <a:pt x="2899156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2899156" y="91376"/>
                  </a:lnTo>
                  <a:lnTo>
                    <a:pt x="2899156" y="0"/>
                  </a:lnTo>
                  <a:close/>
                </a:path>
              </a:pathLst>
            </a:custGeom>
            <a:solidFill>
              <a:srgbClr val="FCC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15980" y="3148621"/>
              <a:ext cx="1344295" cy="91440"/>
            </a:xfrm>
            <a:custGeom>
              <a:avLst/>
              <a:gdLst/>
              <a:ahLst/>
              <a:cxnLst/>
              <a:rect l="l" t="t" r="r" b="b"/>
              <a:pathLst>
                <a:path w="1344295" h="91439">
                  <a:moveTo>
                    <a:pt x="1344028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1344028" y="91376"/>
                  </a:lnTo>
                  <a:lnTo>
                    <a:pt x="1344028" y="0"/>
                  </a:lnTo>
                  <a:close/>
                </a:path>
              </a:pathLst>
            </a:custGeom>
            <a:solidFill>
              <a:srgbClr val="FC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722526" y="2527596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07057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0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04624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02192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66882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3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97725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4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78879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5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193258" y="2575475"/>
            <a:ext cx="59055" cy="920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50" spc="10" dirty="0">
                <a:latin typeface="Arial MT"/>
                <a:cs typeface="Arial MT"/>
              </a:rPr>
              <a:t>6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xfrm>
            <a:off x="217030" y="3151037"/>
            <a:ext cx="108267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endParaRPr spc="-5" dirty="0"/>
          </a:p>
        </p:txBody>
      </p:sp>
      <p:sp>
        <p:nvSpPr>
          <p:cNvPr id="72" name="object 72"/>
          <p:cNvSpPr txBox="1"/>
          <p:nvPr/>
        </p:nvSpPr>
        <p:spPr>
          <a:xfrm>
            <a:off x="2286927" y="3151037"/>
            <a:ext cx="13589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Decision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Trees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for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Classification</a:t>
            </a:r>
            <a:r>
              <a:rPr sz="500" spc="50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1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and</a:t>
            </a:r>
            <a:r>
              <a:rPr sz="500" spc="4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 </a:t>
            </a:r>
            <a:r>
              <a:rPr sz="500" spc="-25" dirty="0">
                <a:solidFill>
                  <a:srgbClr val="04064C"/>
                </a:solidFill>
                <a:latin typeface="Microsoft Sans Serif"/>
                <a:cs typeface="Microsoft Sans Serif"/>
                <a:hlinkClick r:id="rId45" action="ppaction://hlinksldjump"/>
              </a:rPr>
              <a:t>Regression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0"/>
              </a:lnSpc>
            </a:pPr>
            <a:r>
              <a:rPr spc="-15" dirty="0"/>
              <a:t>9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06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3769</Words>
  <Application>Microsoft Office PowerPoint</Application>
  <PresentationFormat>Custom</PresentationFormat>
  <Paragraphs>720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Decision Trees for Classification and Regression</vt:lpstr>
      <vt:lpstr>Decision tree</vt:lpstr>
      <vt:lpstr>Decision Tree</vt:lpstr>
      <vt:lpstr>A Classification Problem</vt:lpstr>
      <vt:lpstr>The “expected” decision boundary given this training data.</vt:lpstr>
      <vt:lpstr>A Classification Problem</vt:lpstr>
      <vt:lpstr>Slide 7</vt:lpstr>
      <vt:lpstr>Slide 8</vt:lpstr>
      <vt:lpstr>Slide 9</vt:lpstr>
      <vt:lpstr>What We Learned</vt:lpstr>
      <vt:lpstr>What We Learned</vt:lpstr>
      <vt:lpstr>What We Learned</vt:lpstr>
      <vt:lpstr>What We Learned</vt:lpstr>
      <vt:lpstr>What We Learned</vt:lpstr>
      <vt:lpstr>Slide 15</vt:lpstr>
      <vt:lpstr>Decision Tree for Classification:  Another Example</vt:lpstr>
      <vt:lpstr>Decision Tree for Classification:  Another Example</vt:lpstr>
      <vt:lpstr>Decision Tree for Classification:  Another Example</vt:lpstr>
      <vt:lpstr>Decision Trees can also be used for regression problems</vt:lpstr>
      <vt:lpstr>A Decision Tree for Regression</vt:lpstr>
      <vt:lpstr>A Decision Tree for Regression</vt:lpstr>
      <vt:lpstr>A Decision Tree for Regression</vt:lpstr>
      <vt:lpstr>Some Considerations: Shape/Size of DT</vt:lpstr>
      <vt:lpstr>Some Considerations: Shape/Size of DT</vt:lpstr>
      <vt:lpstr>Some Considerations: Shape/Size of DT</vt:lpstr>
      <vt:lpstr>Slide 26</vt:lpstr>
      <vt:lpstr>Some Considerations: Leaf Nodes</vt:lpstr>
      <vt:lpstr>Some Considerations: Leaf Nodes</vt:lpstr>
      <vt:lpstr>Some Considerations: Leaf Nodes</vt:lpstr>
      <vt:lpstr>Some Considerations: Internal Nodes</vt:lpstr>
      <vt:lpstr>Some Considerations: Internal Nodes</vt:lpstr>
      <vt:lpstr>Some Considerations: Internal Nodes</vt:lpstr>
      <vt:lpstr>Some Considerations: Internal Nodes</vt:lpstr>
      <vt:lpstr>Some Considerations: Internal Nodes</vt:lpstr>
      <vt:lpstr>Some Considerations: Internal Nodes</vt:lpstr>
      <vt:lpstr>Slide 36</vt:lpstr>
      <vt:lpstr>Some Considerations: Internal Nodes (Contd.)</vt:lpstr>
      <vt:lpstr>Some Considerations: Internal Nodes (Contd.)</vt:lpstr>
      <vt:lpstr>Some Considerations: Internal Nodes (Contd.)</vt:lpstr>
      <vt:lpstr>Decision Tree Construction</vt:lpstr>
      <vt:lpstr>Example:</vt:lpstr>
      <vt:lpstr>Slide 42</vt:lpstr>
      <vt:lpstr>Decision on splitting the tree</vt:lpstr>
      <vt:lpstr>Gini Index</vt:lpstr>
      <vt:lpstr>Slide 45</vt:lpstr>
      <vt:lpstr>Slide 46</vt:lpstr>
      <vt:lpstr>Information Gain</vt:lpstr>
      <vt:lpstr>Slide 48</vt:lpstr>
      <vt:lpstr>We need to split the node which has lowest entropy compared to  parent node and other splits.</vt:lpstr>
      <vt:lpstr>Consider example of students playing cricket: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Decision Trees for Classification and Regression</dc:title>
  <dc:creator>Piyush Rai</dc:creator>
  <cp:lastModifiedBy>SUNIL</cp:lastModifiedBy>
  <cp:revision>34</cp:revision>
  <dcterms:created xsi:type="dcterms:W3CDTF">2021-11-11T18:41:18Z</dcterms:created>
  <dcterms:modified xsi:type="dcterms:W3CDTF">2021-12-02T18:59:25Z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2018-08-08T00:00:00Z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2021-11-11T00:00:00Z</vt:filetime>
  </property>
</Properties>
</file>