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3" r:id="rId4"/>
    <p:sldId id="258" r:id="rId5"/>
    <p:sldId id="261" r:id="rId6"/>
    <p:sldId id="259" r:id="rId7"/>
    <p:sldId id="260" r:id="rId8"/>
    <p:sldId id="262" r:id="rId9"/>
    <p:sldId id="263" r:id="rId10"/>
    <p:sldId id="270" r:id="rId11"/>
    <p:sldId id="264" r:id="rId12"/>
    <p:sldId id="265" r:id="rId13"/>
    <p:sldId id="266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 10" initials="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hhjh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6870-9625-4D6A-A7BF-A8059D9A60F6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14BD66-7889-4E3D-81DF-CD13C1E8A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Nairobi" TargetMode="External"/><Relationship Id="rId13" Type="http://schemas.openxmlformats.org/officeDocument/2006/relationships/hyperlink" Target="https://en.wikipedia.org/wiki/Nepal" TargetMode="External"/><Relationship Id="rId3" Type="http://schemas.openxmlformats.org/officeDocument/2006/relationships/hyperlink" Target="https://en.wikipedia.org/wiki/Panama" TargetMode="External"/><Relationship Id="rId7" Type="http://schemas.openxmlformats.org/officeDocument/2006/relationships/hyperlink" Target="https://en.wikipedia.org/wiki/Thailand" TargetMode="External"/><Relationship Id="rId12" Type="http://schemas.openxmlformats.org/officeDocument/2006/relationships/hyperlink" Target="https://en.wikipedia.org/wiki/Kathmandu" TargetMode="External"/><Relationship Id="rId2" Type="http://schemas.openxmlformats.org/officeDocument/2006/relationships/hyperlink" Target="https://en.wikipedia.org/wiki/Panama_C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Bangkok" TargetMode="External"/><Relationship Id="rId11" Type="http://schemas.openxmlformats.org/officeDocument/2006/relationships/hyperlink" Target="https://en.wikipedia.org/wiki/Jordan" TargetMode="External"/><Relationship Id="rId5" Type="http://schemas.openxmlformats.org/officeDocument/2006/relationships/hyperlink" Target="https://en.wikipedia.org/wiki/Switzerland" TargetMode="External"/><Relationship Id="rId10" Type="http://schemas.openxmlformats.org/officeDocument/2006/relationships/hyperlink" Target="https://en.wikipedia.org/wiki/Amman" TargetMode="External"/><Relationship Id="rId4" Type="http://schemas.openxmlformats.org/officeDocument/2006/relationships/hyperlink" Target="https://en.wikipedia.org/wiki/Geneva" TargetMode="External"/><Relationship Id="rId9" Type="http://schemas.openxmlformats.org/officeDocument/2006/relationships/hyperlink" Target="https://en.wikipedia.org/wiki/Kenya" TargetMode="External"/><Relationship Id="rId14" Type="http://schemas.openxmlformats.org/officeDocument/2006/relationships/hyperlink" Target="https://en.wikipedia.org/wiki/Senega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2742" y="1500187"/>
            <a:ext cx="7766936" cy="3736511"/>
          </a:xfrm>
        </p:spPr>
        <p:txBody>
          <a:bodyPr/>
          <a:lstStyle/>
          <a:p>
            <a:pPr algn="ctr"/>
            <a:r>
              <a:rPr lang="en-US" sz="4800" dirty="0" smtClean="0"/>
              <a:t>UNICEF </a:t>
            </a:r>
            <a:br>
              <a:rPr lang="en-US" sz="4800" dirty="0" smtClean="0"/>
            </a:br>
            <a:r>
              <a:rPr lang="en-US" sz="4800" dirty="0" smtClean="0"/>
              <a:t>(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UNITED NATIONS INTERNATIONAL CHILDREN’S EMERGENCY FUND</a:t>
            </a:r>
            <a:r>
              <a:rPr lang="en-US" sz="4800" dirty="0"/>
              <a:t>) </a:t>
            </a:r>
          </a:p>
        </p:txBody>
      </p:sp>
      <p:pic>
        <p:nvPicPr>
          <p:cNvPr id="3" name="Picture 2" descr="unic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755" y="1640205"/>
            <a:ext cx="2232660" cy="22326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45" y="798195"/>
            <a:ext cx="8596630" cy="5243195"/>
          </a:xfrm>
        </p:spPr>
        <p:txBody>
          <a:bodyPr>
            <a:noAutofit/>
          </a:bodyPr>
          <a:lstStyle/>
          <a:p>
            <a:r>
              <a:rPr lang="en-US" sz="2500" dirty="0" smtClean="0">
                <a:sym typeface="+mn-ea"/>
              </a:rPr>
              <a:t>The </a:t>
            </a:r>
            <a:r>
              <a:rPr lang="en-US" sz="2500" dirty="0">
                <a:sym typeface="+mn-ea"/>
              </a:rPr>
              <a:t>UNICEF has supplied equipment for modern dairy plants in various parts </a:t>
            </a:r>
            <a:r>
              <a:rPr lang="en-US" sz="2500" dirty="0" smtClean="0">
                <a:sym typeface="+mn-ea"/>
              </a:rPr>
              <a:t>of </a:t>
            </a:r>
            <a:r>
              <a:rPr lang="en-US" sz="2500" dirty="0">
                <a:sym typeface="+mn-ea"/>
              </a:rPr>
              <a:t>India, viz. Maharashtra, Gujarat, Karnataka, Uttar </a:t>
            </a:r>
            <a:r>
              <a:rPr lang="en-US" sz="2500" dirty="0" smtClean="0">
                <a:sym typeface="+mn-ea"/>
              </a:rPr>
              <a:t>Pradesh</a:t>
            </a:r>
            <a:r>
              <a:rPr lang="en-US" sz="2500" dirty="0">
                <a:sym typeface="+mn-ea"/>
              </a:rPr>
              <a:t>, West Bengal, Andhra Pradesh. Specific aid is also </a:t>
            </a:r>
            <a:r>
              <a:rPr lang="en-US" sz="2500" dirty="0" smtClean="0">
                <a:sym typeface="+mn-ea"/>
              </a:rPr>
              <a:t>given </a:t>
            </a:r>
            <a:r>
              <a:rPr lang="en-US" sz="2500" dirty="0">
                <a:sym typeface="+mn-ea"/>
              </a:rPr>
              <a:t>for intervention against nutritional deficiency diseases, </a:t>
            </a:r>
            <a:r>
              <a:rPr lang="en-US" sz="2500" dirty="0" smtClean="0">
                <a:sym typeface="+mn-ea"/>
              </a:rPr>
              <a:t>viz</a:t>
            </a:r>
            <a:r>
              <a:rPr lang="en-US" sz="2500" dirty="0">
                <a:sym typeface="+mn-ea"/>
              </a:rPr>
              <a:t>. provision of large doses of vitamin A in areas where </a:t>
            </a:r>
            <a:r>
              <a:rPr lang="en-US" sz="2500" dirty="0" err="1" smtClean="0">
                <a:sym typeface="+mn-ea"/>
              </a:rPr>
              <a:t>xerophthalmia</a:t>
            </a:r>
            <a:r>
              <a:rPr lang="en-US" sz="2500" dirty="0" smtClean="0">
                <a:sym typeface="+mn-ea"/>
              </a:rPr>
              <a:t> </a:t>
            </a:r>
            <a:r>
              <a:rPr lang="en-US" sz="2500" dirty="0">
                <a:sym typeface="+mn-ea"/>
              </a:rPr>
              <a:t>is prevalent; enrichment of salt with iodine in </a:t>
            </a:r>
            <a:r>
              <a:rPr lang="en-US" sz="2500" dirty="0" smtClean="0">
                <a:sym typeface="+mn-ea"/>
              </a:rPr>
              <a:t>areas </a:t>
            </a:r>
            <a:r>
              <a:rPr lang="en-US" sz="2500" dirty="0">
                <a:sym typeface="+mn-ea"/>
              </a:rPr>
              <a:t>of endemic </a:t>
            </a:r>
            <a:r>
              <a:rPr lang="en-US" sz="2500" dirty="0" err="1">
                <a:sym typeface="+mn-ea"/>
              </a:rPr>
              <a:t>goitre</a:t>
            </a:r>
            <a:r>
              <a:rPr lang="en-US" sz="2500" dirty="0">
                <a:sym typeface="+mn-ea"/>
              </a:rPr>
              <a:t>; provision of iron and folate </a:t>
            </a:r>
            <a:r>
              <a:rPr lang="en-US" sz="2500" dirty="0" smtClean="0">
                <a:sym typeface="+mn-ea"/>
              </a:rPr>
              <a:t>supplements </a:t>
            </a:r>
            <a:r>
              <a:rPr lang="en-US" sz="2500" dirty="0">
                <a:sym typeface="+mn-ea"/>
              </a:rPr>
              <a:t>to combat </a:t>
            </a:r>
            <a:r>
              <a:rPr lang="en-US" sz="2500" dirty="0" err="1">
                <a:sym typeface="+mn-ea"/>
              </a:rPr>
              <a:t>anaemias</a:t>
            </a:r>
            <a:r>
              <a:rPr lang="en-US" sz="2500" dirty="0">
                <a:sym typeface="+mn-ea"/>
              </a:rPr>
              <a:t> and enrichment of foods.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3.FAMILY AND CHILD WELFARE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purpose is to improve </a:t>
            </a:r>
            <a:r>
              <a:rPr lang="en-US" sz="2800" dirty="0" smtClean="0"/>
              <a:t>the care </a:t>
            </a:r>
            <a:r>
              <a:rPr lang="en-US" sz="2800" dirty="0"/>
              <a:t>of children, both within and outside their homes </a:t>
            </a:r>
            <a:r>
              <a:rPr lang="en-US" sz="2800" dirty="0" smtClean="0"/>
              <a:t>through </a:t>
            </a:r>
            <a:r>
              <a:rPr lang="en-US" sz="2800" dirty="0"/>
              <a:t>such means as parent education, day-care </a:t>
            </a:r>
            <a:r>
              <a:rPr lang="en-US" sz="2800" dirty="0" err="1"/>
              <a:t>cehtres</a:t>
            </a:r>
            <a:r>
              <a:rPr lang="en-US" sz="2800" dirty="0"/>
              <a:t>, </a:t>
            </a:r>
            <a:r>
              <a:rPr lang="en-US" sz="2800" dirty="0" smtClean="0"/>
              <a:t>child </a:t>
            </a:r>
            <a:r>
              <a:rPr lang="en-US" sz="2800" dirty="0"/>
              <a:t>welfare and youth </a:t>
            </a:r>
            <a:r>
              <a:rPr lang="en-US" sz="2800" dirty="0" err="1"/>
              <a:t>agendes</a:t>
            </a:r>
            <a:r>
              <a:rPr lang="en-US" sz="2800" dirty="0"/>
              <a:t> and women's clubs. </a:t>
            </a:r>
            <a:endParaRPr lang="en-US" sz="2800" dirty="0" smtClean="0"/>
          </a:p>
          <a:p>
            <a:r>
              <a:rPr lang="en-US" sz="2800" dirty="0" smtClean="0"/>
              <a:t>These services </a:t>
            </a:r>
            <a:r>
              <a:rPr lang="en-US" sz="2800" dirty="0"/>
              <a:t>are carried out not as separate projects but as part </a:t>
            </a:r>
            <a:r>
              <a:rPr lang="en-US" sz="2800" dirty="0" smtClean="0"/>
              <a:t>of </a:t>
            </a:r>
            <a:r>
              <a:rPr lang="en-US" sz="2800" dirty="0"/>
              <a:t>health, nutrition and education or home economics </a:t>
            </a:r>
            <a:r>
              <a:rPr lang="en-US" sz="2800" dirty="0" smtClean="0"/>
              <a:t>extension </a:t>
            </a:r>
            <a:r>
              <a:rPr lang="en-US" sz="2800" dirty="0" err="1"/>
              <a:t>programmes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4.EDUCATION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b="1" i="1" dirty="0"/>
              <a:t>F</a:t>
            </a:r>
            <a:r>
              <a:rPr lang="en-US" sz="2500" b="1" i="1" dirty="0" smtClean="0"/>
              <a:t>ormal </a:t>
            </a:r>
            <a:r>
              <a:rPr lang="en-US" sz="2500" b="1" i="1" dirty="0"/>
              <a:t>and non-formal</a:t>
            </a:r>
            <a:r>
              <a:rPr lang="en-US" sz="2500" i="1" dirty="0"/>
              <a:t>: </a:t>
            </a:r>
            <a:r>
              <a:rPr lang="en-US" sz="2500" dirty="0"/>
              <a:t>In collaboration </a:t>
            </a:r>
            <a:r>
              <a:rPr lang="en-US" sz="2500" dirty="0" smtClean="0"/>
              <a:t>with </a:t>
            </a:r>
            <a:r>
              <a:rPr lang="en-US" sz="2500" dirty="0"/>
              <a:t>UNESCO, UNICEF is assisting India in the expansion </a:t>
            </a:r>
            <a:r>
              <a:rPr lang="en-US" sz="2500" dirty="0" smtClean="0"/>
              <a:t>and </a:t>
            </a:r>
            <a:r>
              <a:rPr lang="en-US" sz="2500" dirty="0"/>
              <a:t>improvement of teaching science in India. </a:t>
            </a:r>
            <a:endParaRPr lang="en-US" sz="2500" dirty="0" smtClean="0"/>
          </a:p>
          <a:p>
            <a:r>
              <a:rPr lang="en-US" sz="2500" dirty="0" smtClean="0"/>
              <a:t>Science laboratories</a:t>
            </a:r>
            <a:r>
              <a:rPr lang="en-US" sz="2500" dirty="0"/>
              <a:t>' equipment, workshop tools, library books, </a:t>
            </a:r>
            <a:r>
              <a:rPr lang="en-US" sz="2500" dirty="0" smtClean="0"/>
              <a:t>audiovisual </a:t>
            </a:r>
            <a:r>
              <a:rPr lang="en-US" sz="2500" dirty="0"/>
              <a:t>aids are being made available to educational </a:t>
            </a:r>
            <a:r>
              <a:rPr lang="en-US" sz="2500" dirty="0" smtClean="0"/>
              <a:t>institutions</a:t>
            </a:r>
            <a:r>
              <a:rPr lang="en-US" sz="2500" dirty="0"/>
              <a:t>. </a:t>
            </a:r>
            <a:endParaRPr lang="en-US" sz="2500" dirty="0" smtClean="0"/>
          </a:p>
          <a:p>
            <a:r>
              <a:rPr lang="en-US" sz="2500" dirty="0" smtClean="0"/>
              <a:t>Emphasis </a:t>
            </a:r>
            <a:r>
              <a:rPr lang="en-US" sz="2500" dirty="0"/>
              <a:t>is placed on the kind of schooling </a:t>
            </a:r>
            <a:r>
              <a:rPr lang="en-US" sz="2500" dirty="0" err="1" smtClean="0"/>
              <a:t>relevantto</a:t>
            </a:r>
            <a:r>
              <a:rPr lang="en-US" sz="2500" dirty="0" smtClean="0"/>
              <a:t> </a:t>
            </a:r>
            <a:r>
              <a:rPr lang="en-US" sz="2500" dirty="0"/>
              <a:t>the environment and future life of the children.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3995"/>
            <a:ext cx="8596668" cy="1320800"/>
          </a:xfrm>
        </p:spPr>
        <p:txBody>
          <a:bodyPr>
            <a:noAutofit/>
          </a:bodyPr>
          <a:lstStyle/>
          <a:p>
            <a:r>
              <a:rPr lang="en-US" sz="3000" b="1" dirty="0"/>
              <a:t>Currently, UNICEF is promoting a campaign known as </a:t>
            </a:r>
            <a:br>
              <a:rPr lang="en-US" sz="3000" b="1" dirty="0"/>
            </a:br>
            <a:r>
              <a:rPr lang="en-US" sz="3000" b="1" dirty="0"/>
              <a:t>GOBI campaign to encourage 4 strategies for a "child health </a:t>
            </a:r>
            <a:br>
              <a:rPr lang="en-US" sz="3000" b="1" dirty="0"/>
            </a:br>
            <a:r>
              <a:rPr lang="en-US" sz="3000" b="1" dirty="0"/>
              <a:t>revolution"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036888"/>
            <a:ext cx="8596668" cy="3598199"/>
          </a:xfrm>
        </p:spPr>
        <p:txBody>
          <a:bodyPr/>
          <a:lstStyle/>
          <a:p>
            <a:r>
              <a:rPr lang="en-US" sz="2500" dirty="0"/>
              <a:t>G for growth charts to better· monitor child </a:t>
            </a:r>
            <a:r>
              <a:rPr lang="en-US" sz="2500" dirty="0" smtClean="0"/>
              <a:t>Development</a:t>
            </a:r>
          </a:p>
          <a:p>
            <a:r>
              <a:rPr lang="en-US" sz="2500" dirty="0" smtClean="0"/>
              <a:t>0 </a:t>
            </a:r>
            <a:r>
              <a:rPr lang="en-US" sz="2500" dirty="0"/>
              <a:t>for oral rehydration to treat all mild and </a:t>
            </a:r>
            <a:r>
              <a:rPr lang="en-US" sz="2500" dirty="0" smtClean="0"/>
              <a:t>moderate dehydration</a:t>
            </a:r>
          </a:p>
          <a:p>
            <a:r>
              <a:rPr lang="en-US" sz="2500" dirty="0"/>
              <a:t>B for breast feeding, and </a:t>
            </a:r>
            <a:endParaRPr lang="en-US" sz="2500" dirty="0" smtClean="0"/>
          </a:p>
          <a:p>
            <a:r>
              <a:rPr lang="en-US" sz="2500" smtClean="0"/>
              <a:t>I </a:t>
            </a:r>
            <a:r>
              <a:rPr lang="en-US" sz="2500" dirty="0"/>
              <a:t>for immunization against measles, diphtheria, polio</a:t>
            </a:r>
            <a:r>
              <a:rPr lang="en-US" sz="2500"/>
              <a:t>, </a:t>
            </a:r>
            <a:r>
              <a:rPr lang="en-US" sz="2500" smtClean="0"/>
              <a:t>pertussis</a:t>
            </a:r>
            <a:r>
              <a:rPr lang="en-US" sz="2500" dirty="0"/>
              <a:t>, tetanus and tuberculosis</a:t>
            </a:r>
            <a:r>
              <a:rPr lang="en-US" sz="2500"/>
              <a:t>. </a:t>
            </a:r>
            <a:r>
              <a:rPr lang="en-US" sz="2500" smtClean="0"/>
              <a:t> </a:t>
            </a:r>
          </a:p>
          <a:p>
            <a:endParaRPr lang="en-US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b="1" u="sng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/>
              <a:t>UNICEF activities cover programmes assisting in child survival, protection and development; interventions like immunization, improved infant feeding practices; child growth monitoring, homebased diarrhoea management, drinking water, environmental sanitation, birth spacing, education of girls and income-generating activities for women.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45" y="2100580"/>
            <a:ext cx="8596630" cy="3940810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b="1" i="1" u="sng">
                <a:solidFill>
                  <a:schemeClr val="accent1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76580"/>
            <a:ext cx="8596668" cy="1320800"/>
          </a:xfrm>
        </p:spPr>
        <p:txBody>
          <a:bodyPr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545" y="1715135"/>
            <a:ext cx="4184015" cy="4326255"/>
          </a:xfrm>
        </p:spPr>
        <p:txBody>
          <a:bodyPr>
            <a:noAutofit/>
          </a:bodyPr>
          <a:lstStyle/>
          <a:p>
            <a:r>
              <a:rPr lang="en-US" sz="2400" dirty="0"/>
              <a:t>Established on 11th December 1946 by united nations general assembly.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To provide emergency food and healthcare to children in countries that had been devastated by World War 2.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/>
              <a:t>Ludwik</a:t>
            </a:r>
            <a:r>
              <a:rPr lang="en-US" sz="2400" dirty="0"/>
              <a:t> </a:t>
            </a:r>
            <a:r>
              <a:rPr lang="en-US" sz="2400" dirty="0" err="1"/>
              <a:t>Rajchmann</a:t>
            </a:r>
            <a:r>
              <a:rPr lang="en-US" sz="2400" dirty="0"/>
              <a:t> a Polish bacteriologist, is regarded as the founder of UNICEF. </a:t>
            </a:r>
          </a:p>
          <a:p>
            <a:endParaRPr lang="en-US" sz="2400" dirty="0"/>
          </a:p>
        </p:txBody>
      </p:sp>
      <p:pic>
        <p:nvPicPr>
          <p:cNvPr id="4" name="Content Placeholder 3" descr="Ludwik_Rajchman_-_dyrektor_Sekcji_Higieny_Sekretariatu_Ligi_Narodów_NAC_1-C-56a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25795" y="2160905"/>
            <a:ext cx="2912110" cy="388048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5895340" y="6057265"/>
            <a:ext cx="2573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LUDWIK  RAJCHMANN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45" y="997585"/>
            <a:ext cx="8596630" cy="5043805"/>
          </a:xfrm>
        </p:spPr>
        <p:txBody>
          <a:bodyPr>
            <a:noAutofit/>
          </a:bodyPr>
          <a:lstStyle/>
          <a:p>
            <a:r>
              <a:rPr lang="en-US" sz="2800" dirty="0" smtClean="0">
                <a:sym typeface="+mn-ea"/>
              </a:rPr>
              <a:t>1946 </a:t>
            </a:r>
            <a:r>
              <a:rPr lang="en-US" sz="2800" dirty="0">
                <a:sym typeface="+mn-ea"/>
              </a:rPr>
              <a:t>focused on food to Europe. </a:t>
            </a:r>
            <a:endParaRPr lang="en-US" sz="2800" dirty="0" smtClean="0"/>
          </a:p>
          <a:p>
            <a:r>
              <a:rPr lang="en-US" sz="2800" dirty="0" smtClean="0">
                <a:sym typeface="+mn-ea"/>
              </a:rPr>
              <a:t> </a:t>
            </a:r>
            <a:r>
              <a:rPr lang="en-US" sz="2800" dirty="0">
                <a:sym typeface="+mn-ea"/>
              </a:rPr>
              <a:t>In 1953, UNICEF became a permanent part of the United Nations System.  In 1959 declaration of the rights of the children. </a:t>
            </a:r>
            <a:endParaRPr lang="en-US" sz="2800" dirty="0" smtClean="0"/>
          </a:p>
          <a:p>
            <a:r>
              <a:rPr lang="en-US" sz="2800" dirty="0" smtClean="0">
                <a:sym typeface="+mn-ea"/>
              </a:rPr>
              <a:t> </a:t>
            </a:r>
            <a:r>
              <a:rPr lang="en-US" sz="2800" dirty="0">
                <a:sym typeface="+mn-ea"/>
              </a:rPr>
              <a:t>In 1961 mainly focused on education to children. </a:t>
            </a:r>
            <a:endParaRPr lang="en-US" sz="2800" dirty="0" smtClean="0"/>
          </a:p>
          <a:p>
            <a:r>
              <a:rPr lang="en-US" sz="2800" dirty="0" smtClean="0">
                <a:sym typeface="+mn-ea"/>
              </a:rPr>
              <a:t> </a:t>
            </a:r>
            <a:r>
              <a:rPr lang="en-US" sz="2800" dirty="0">
                <a:sym typeface="+mn-ea"/>
              </a:rPr>
              <a:t>UNICEF was awarded the Nobel Peace Prize in 1965 and the Prince of Asturias Award of Concord in 2006.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85863"/>
            <a:ext cx="8596668" cy="1320800"/>
          </a:xfrm>
        </p:spPr>
        <p:txBody>
          <a:bodyPr/>
          <a:lstStyle/>
          <a:p>
            <a:pPr algn="ctr"/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 OF UNICEF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71714"/>
            <a:ext cx="8596668" cy="4478336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</a:t>
            </a:r>
            <a:r>
              <a:rPr lang="en-US" sz="2800" dirty="0"/>
              <a:t>ensure the basic nutrition, health and education needs of children are met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give children the opportunity to expand their </a:t>
            </a:r>
            <a:r>
              <a:rPr lang="en-US" sz="2800" dirty="0" smtClean="0"/>
              <a:t>potential.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create an international ethical standard of </a:t>
            </a:r>
            <a:r>
              <a:rPr lang="en-US" sz="2800" dirty="0" err="1"/>
              <a:t>behaviour</a:t>
            </a:r>
            <a:r>
              <a:rPr lang="en-US" sz="2800" dirty="0"/>
              <a:t> towards </a:t>
            </a:r>
            <a:r>
              <a:rPr lang="en-US" sz="2800" dirty="0" smtClean="0"/>
              <a:t>children.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UNICEF INDIA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The </a:t>
            </a:r>
            <a:r>
              <a:rPr lang="en-US" sz="4600" dirty="0" err="1"/>
              <a:t>organisation</a:t>
            </a:r>
            <a:r>
              <a:rPr lang="en-US" sz="4600" dirty="0"/>
              <a:t> began its work in India in 1949.</a:t>
            </a:r>
          </a:p>
          <a:p>
            <a:r>
              <a:rPr lang="en-US" sz="4600" dirty="0"/>
              <a:t>1975 - Integrated Child Development Services.</a:t>
            </a:r>
          </a:p>
          <a:p>
            <a:r>
              <a:rPr lang="en-US" sz="4600" dirty="0"/>
              <a:t>1985 - National Mission on Immunization.</a:t>
            </a:r>
          </a:p>
          <a:p>
            <a:r>
              <a:rPr lang="en-US" sz="4600" dirty="0"/>
              <a:t> 2001 - Gujarat Earthquake.</a:t>
            </a:r>
          </a:p>
          <a:p>
            <a:r>
              <a:rPr lang="en-US" sz="4600" dirty="0"/>
              <a:t>To ensure the basic nutrition, health and education needs of children are met.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36550"/>
            <a:ext cx="8596630" cy="1520825"/>
          </a:xfrm>
        </p:spPr>
        <p:txBody>
          <a:bodyPr>
            <a:normAutofit/>
          </a:bodyPr>
          <a:lstStyle/>
          <a:p>
            <a:pPr algn="ctr"/>
            <a:r>
              <a:rPr lang="en-US" sz="4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UNICEF Regional Offices</a:t>
            </a:r>
            <a:r>
              <a:rPr lang="en-US" sz="4100" b="1" dirty="0"/>
              <a:t/>
            </a:r>
            <a:br>
              <a:rPr lang="en-US" sz="4100" b="1" dirty="0"/>
            </a:b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85" y="1404620"/>
            <a:ext cx="8894445" cy="5003165"/>
          </a:xfrm>
        </p:spPr>
        <p:txBody>
          <a:bodyPr>
            <a:noAutofit/>
          </a:bodyPr>
          <a:lstStyle/>
          <a:p>
            <a:r>
              <a:rPr lang="en-US" sz="2400" dirty="0"/>
              <a:t>The following countries are home to UNICEF Regional Offices</a:t>
            </a:r>
            <a:r>
              <a:rPr lang="en-GB" altLang="en-US" sz="2400" dirty="0"/>
              <a:t>.</a:t>
            </a:r>
            <a:endParaRPr lang="en-US" sz="2400" dirty="0"/>
          </a:p>
          <a:p>
            <a:r>
              <a:rPr lang="en-US" sz="2400" dirty="0"/>
              <a:t>The Americas and Caribbean Regional Office, </a:t>
            </a:r>
            <a:r>
              <a:rPr lang="en-US" sz="2400" dirty="0">
                <a:hlinkClick r:id="rId2" tooltip="Panama City"/>
              </a:rPr>
              <a:t>Panama City</a:t>
            </a:r>
            <a:r>
              <a:rPr lang="en-US" sz="2400" dirty="0"/>
              <a:t>, </a:t>
            </a:r>
            <a:r>
              <a:rPr lang="en-US" sz="2400" dirty="0">
                <a:hlinkClick r:id="rId3" tooltip="Panama"/>
              </a:rPr>
              <a:t>Panama</a:t>
            </a:r>
            <a:endParaRPr lang="en-US" sz="2400" dirty="0"/>
          </a:p>
          <a:p>
            <a:r>
              <a:rPr lang="en-US" sz="2400" dirty="0"/>
              <a:t>Europe and Central Asia Regional Office, </a:t>
            </a:r>
            <a:r>
              <a:rPr lang="en-US" sz="2400" dirty="0">
                <a:hlinkClick r:id="rId4" tooltip="Geneva"/>
              </a:rPr>
              <a:t>Geneva</a:t>
            </a:r>
            <a:r>
              <a:rPr lang="en-US" sz="2400" dirty="0"/>
              <a:t>, </a:t>
            </a:r>
            <a:r>
              <a:rPr lang="en-US" sz="2400" dirty="0">
                <a:hlinkClick r:id="rId5" tooltip="Switzerland"/>
              </a:rPr>
              <a:t>Switzerland</a:t>
            </a:r>
            <a:endParaRPr lang="en-US" sz="2400" dirty="0"/>
          </a:p>
          <a:p>
            <a:r>
              <a:rPr lang="en-US" sz="2400" dirty="0"/>
              <a:t>East Asia and the Pacific Regional Office, </a:t>
            </a:r>
            <a:r>
              <a:rPr lang="en-US" sz="2400" dirty="0">
                <a:hlinkClick r:id="rId6" tooltip="Bangkok"/>
              </a:rPr>
              <a:t>Bangkok</a:t>
            </a:r>
            <a:r>
              <a:rPr lang="en-US" sz="2400" dirty="0"/>
              <a:t>, </a:t>
            </a:r>
            <a:r>
              <a:rPr lang="en-US" sz="2400" dirty="0">
                <a:hlinkClick r:id="rId7" tooltip="Thailand"/>
              </a:rPr>
              <a:t>Thailand</a:t>
            </a:r>
            <a:endParaRPr lang="en-US" sz="2400" dirty="0"/>
          </a:p>
          <a:p>
            <a:r>
              <a:rPr lang="en-US" sz="2400" dirty="0"/>
              <a:t>Eastern and Southern Africa Regional Office, </a:t>
            </a:r>
            <a:r>
              <a:rPr lang="en-US" sz="2400" dirty="0">
                <a:hlinkClick r:id="rId8" tooltip="Nairobi"/>
              </a:rPr>
              <a:t>Nairobi</a:t>
            </a:r>
            <a:r>
              <a:rPr lang="en-US" sz="2400" dirty="0"/>
              <a:t>, </a:t>
            </a:r>
            <a:r>
              <a:rPr lang="en-US" sz="2400" dirty="0">
                <a:hlinkClick r:id="rId9" tooltip="Kenya"/>
              </a:rPr>
              <a:t>Kenya</a:t>
            </a:r>
            <a:endParaRPr lang="en-US" sz="2400" dirty="0"/>
          </a:p>
          <a:p>
            <a:r>
              <a:rPr lang="en-US" sz="2400" dirty="0"/>
              <a:t>Middle East and North Africa Regional Office, </a:t>
            </a:r>
            <a:r>
              <a:rPr lang="en-US" sz="2400" dirty="0">
                <a:hlinkClick r:id="rId10" tooltip="Amman"/>
              </a:rPr>
              <a:t>Amman</a:t>
            </a:r>
            <a:r>
              <a:rPr lang="en-US" sz="2400" dirty="0"/>
              <a:t>, </a:t>
            </a:r>
            <a:r>
              <a:rPr lang="en-US" sz="2400" dirty="0">
                <a:hlinkClick r:id="rId11" tooltip="Jordan"/>
              </a:rPr>
              <a:t>Jordan</a:t>
            </a:r>
            <a:endParaRPr lang="en-US" sz="2400" dirty="0"/>
          </a:p>
          <a:p>
            <a:r>
              <a:rPr lang="en-US" sz="2400" dirty="0"/>
              <a:t>South Asia Regional Office, </a:t>
            </a:r>
            <a:r>
              <a:rPr lang="en-US" sz="2400" dirty="0">
                <a:hlinkClick r:id="rId12" tooltip="Kathmandu"/>
              </a:rPr>
              <a:t>Kathmandu</a:t>
            </a:r>
            <a:r>
              <a:rPr lang="en-US" sz="2400" dirty="0"/>
              <a:t>, </a:t>
            </a:r>
            <a:r>
              <a:rPr lang="en-US" sz="2400" dirty="0">
                <a:hlinkClick r:id="rId13" tooltip="Nepal"/>
              </a:rPr>
              <a:t>Nepal</a:t>
            </a:r>
            <a:endParaRPr lang="en-US" sz="2400" dirty="0"/>
          </a:p>
          <a:p>
            <a:r>
              <a:rPr lang="en-US" sz="2400" dirty="0"/>
              <a:t>West and Central Africa Regional Office, </a:t>
            </a:r>
            <a:r>
              <a:rPr lang="en-US" sz="2400" dirty="0">
                <a:hlinkClick r:id="rId14" tooltip="Senegal"/>
              </a:rPr>
              <a:t>Senegal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OF SERVICES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45" y="1396365"/>
            <a:ext cx="9309735" cy="5233035"/>
          </a:xfrm>
        </p:spPr>
        <p:txBody>
          <a:bodyPr>
            <a:normAutofit lnSpcReduction="20000"/>
          </a:bodyPr>
          <a:lstStyle/>
          <a:p>
            <a:pPr marL="0" indent="0" algn="ctr">
              <a:buNone/>
            </a:pPr>
            <a:r>
              <a:rPr lang="en-US" sz="35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1.CHILD HEALTH</a:t>
            </a:r>
          </a:p>
          <a:p>
            <a:pPr marL="0" indent="0" algn="ctr">
              <a:buNone/>
            </a:pPr>
            <a:endParaRPr lang="en-US" sz="3500" b="1" u="sng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UNICEF</a:t>
            </a:r>
            <a:r>
              <a:rPr lang="en-US" sz="2500" dirty="0" smtClean="0"/>
              <a:t> </a:t>
            </a:r>
            <a:r>
              <a:rPr lang="en-US" sz="2500" dirty="0"/>
              <a:t>has provided substantial aid </a:t>
            </a:r>
            <a:r>
              <a:rPr lang="en-US" sz="2500" dirty="0" smtClean="0"/>
              <a:t>for </a:t>
            </a:r>
            <a:r>
              <a:rPr lang="en-US" sz="2500" dirty="0"/>
              <a:t>the production of vaccines and sera in many countries. </a:t>
            </a:r>
          </a:p>
          <a:p>
            <a:r>
              <a:rPr lang="en-US" sz="2500" dirty="0"/>
              <a:t>UNICEF has supported India's BCG vaccination </a:t>
            </a:r>
            <a:r>
              <a:rPr lang="en-US" sz="2500" dirty="0" err="1"/>
              <a:t>programme</a:t>
            </a:r>
            <a:r>
              <a:rPr lang="en-US" sz="2500" dirty="0"/>
              <a:t> </a:t>
            </a:r>
            <a:r>
              <a:rPr lang="en-US" sz="2500" dirty="0" smtClean="0"/>
              <a:t>from </a:t>
            </a:r>
            <a:r>
              <a:rPr lang="en-US" sz="2500" dirty="0"/>
              <a:t>its inception. It has also assisted in the erection of a </a:t>
            </a:r>
            <a:r>
              <a:rPr lang="en-US" sz="2500" dirty="0" smtClean="0"/>
              <a:t>penicillin </a:t>
            </a:r>
            <a:r>
              <a:rPr lang="en-US" sz="2500" dirty="0"/>
              <a:t>plant, near Pune; donated a DDT plant; two plants </a:t>
            </a:r>
            <a:r>
              <a:rPr lang="en-US" sz="2500" dirty="0" smtClean="0"/>
              <a:t>for </a:t>
            </a:r>
            <a:r>
              <a:rPr lang="en-US" sz="2500" dirty="0"/>
              <a:t>the manufacture of triple vaccine and iodized salt. </a:t>
            </a:r>
          </a:p>
          <a:p>
            <a:r>
              <a:rPr lang="en-US" sz="2500" dirty="0"/>
              <a:t>UNICEF has also assisted environmental sanitation </a:t>
            </a:r>
            <a:r>
              <a:rPr lang="en-US" sz="2500" dirty="0" err="1" smtClean="0"/>
              <a:t>programmes</a:t>
            </a:r>
            <a:r>
              <a:rPr lang="en-US" sz="2500" dirty="0" smtClean="0"/>
              <a:t> </a:t>
            </a:r>
            <a:r>
              <a:rPr lang="en-US" sz="2500" dirty="0"/>
              <a:t>emphasizing safe and sufficient water for </a:t>
            </a:r>
            <a:r>
              <a:rPr lang="en-US" sz="2500" dirty="0" smtClean="0"/>
              <a:t>drinking </a:t>
            </a:r>
            <a:r>
              <a:rPr lang="en-US" sz="2500" dirty="0"/>
              <a:t>and, household use in rural areas.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45" y="140970"/>
            <a:ext cx="8596630" cy="6716395"/>
          </a:xfrm>
        </p:spPr>
        <p:txBody>
          <a:bodyPr>
            <a:noAutofit/>
          </a:bodyPr>
          <a:lstStyle/>
          <a:p>
            <a:r>
              <a:rPr lang="en-US" sz="2200" dirty="0">
                <a:sym typeface="+mn-ea"/>
              </a:rPr>
              <a:t>The purpose is </a:t>
            </a:r>
            <a:r>
              <a:rPr lang="en-US" sz="2200" dirty="0" smtClean="0">
                <a:sym typeface="+mn-ea"/>
              </a:rPr>
              <a:t>not </a:t>
            </a:r>
            <a:r>
              <a:rPr lang="en-US" sz="2200" dirty="0">
                <a:sym typeface="+mn-ea"/>
              </a:rPr>
              <a:t>only to reduce child illness and death, but to improve the quality of life in the villages. Currently, UNICEF is focusing </a:t>
            </a:r>
            <a:r>
              <a:rPr lang="en-US" sz="2200" dirty="0" smtClean="0">
                <a:sym typeface="+mn-ea"/>
              </a:rPr>
              <a:t>attention </a:t>
            </a:r>
            <a:r>
              <a:rPr lang="en-US" sz="2200" dirty="0">
                <a:sym typeface="+mn-ea"/>
              </a:rPr>
              <a:t>on providing primary health care to mothers and </a:t>
            </a:r>
            <a:r>
              <a:rPr lang="en-US" sz="2200" dirty="0" smtClean="0">
                <a:sym typeface="+mn-ea"/>
              </a:rPr>
              <a:t>children</a:t>
            </a:r>
            <a:r>
              <a:rPr lang="en-US" sz="2200" dirty="0">
                <a:sym typeface="+mn-ea"/>
              </a:rPr>
              <a:t>. </a:t>
            </a:r>
            <a:endParaRPr lang="en-US" sz="2200" dirty="0"/>
          </a:p>
          <a:p>
            <a:r>
              <a:rPr lang="en-US" sz="2200" dirty="0">
                <a:sym typeface="+mn-ea"/>
              </a:rPr>
              <a:t>The purpose is </a:t>
            </a:r>
            <a:r>
              <a:rPr lang="en-US" sz="2200" dirty="0" smtClean="0">
                <a:sym typeface="+mn-ea"/>
              </a:rPr>
              <a:t>not </a:t>
            </a:r>
            <a:r>
              <a:rPr lang="en-US" sz="2200" dirty="0">
                <a:sym typeface="+mn-ea"/>
              </a:rPr>
              <a:t>only to reduce child illness and death, but to improve the quality of life in the villages. Currently, UNICEF is focusing </a:t>
            </a:r>
            <a:r>
              <a:rPr lang="en-US" sz="2200" dirty="0" smtClean="0">
                <a:sym typeface="+mn-ea"/>
              </a:rPr>
              <a:t>attention </a:t>
            </a:r>
            <a:r>
              <a:rPr lang="en-US" sz="2200" dirty="0">
                <a:sym typeface="+mn-ea"/>
              </a:rPr>
              <a:t>on providing primary health care to mothers and </a:t>
            </a:r>
            <a:r>
              <a:rPr lang="en-US" sz="2200" dirty="0" smtClean="0">
                <a:sym typeface="+mn-ea"/>
              </a:rPr>
              <a:t>children</a:t>
            </a:r>
            <a:r>
              <a:rPr lang="en-US" sz="2200" dirty="0">
                <a:sym typeface="+mn-ea"/>
              </a:rPr>
              <a:t>. 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Emphasis is placed on immunization; infant-and 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young child care; family planning aspects of family health; 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safe water and adequate sanitation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The </a:t>
            </a:r>
            <a:r>
              <a:rPr lang="en-US" sz="2200" dirty="0">
                <a:solidFill>
                  <a:schemeClr val="tx1"/>
                </a:solidFill>
              </a:rPr>
              <a:t>services contemplated are intended to be so organized that the local community can participate in planning personnel and material support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The </a:t>
            </a:r>
            <a:r>
              <a:rPr lang="en-US" sz="2200" dirty="0">
                <a:solidFill>
                  <a:schemeClr val="tx1"/>
                </a:solidFill>
              </a:rPr>
              <a:t>services will be delivered economically at the village level through resident volunteers or part-time primary health workers selected for the- purpose with the agreement of the local community.</a:t>
            </a:r>
            <a:r>
              <a:rPr lang="en-US" sz="2200" b="1" u="sng" dirty="0">
                <a:solidFill>
                  <a:schemeClr val="tx1"/>
                </a:solidFill>
              </a:rPr>
              <a:t/>
            </a:r>
            <a:br>
              <a:rPr lang="en-US" sz="2200" b="1" u="sng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2.CHILD NUTRITION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084"/>
            <a:ext cx="8596668" cy="3880773"/>
          </a:xfrm>
        </p:spPr>
        <p:txBody>
          <a:bodyPr>
            <a:noAutofit/>
          </a:bodyPr>
          <a:lstStyle/>
          <a:p>
            <a:r>
              <a:rPr lang="en-US" sz="2500" dirty="0"/>
              <a:t>UNICEF gives high priority to </a:t>
            </a:r>
            <a:r>
              <a:rPr lang="en-US" sz="2500" dirty="0" smtClean="0"/>
              <a:t>improving </a:t>
            </a:r>
            <a:r>
              <a:rPr lang="en-US" sz="2500" dirty="0"/>
              <a:t>child nutrition. Its aid for child nutrition, which first </a:t>
            </a:r>
            <a:r>
              <a:rPr lang="en-US" sz="2500" dirty="0" smtClean="0"/>
              <a:t>took </a:t>
            </a:r>
            <a:r>
              <a:rPr lang="en-US" sz="2500" dirty="0"/>
              <a:t>the form of supplementing child feeding began to </a:t>
            </a:r>
            <a:r>
              <a:rPr lang="en-US" sz="2500" dirty="0" smtClean="0"/>
              <a:t>expand </a:t>
            </a:r>
            <a:r>
              <a:rPr lang="en-US" sz="2500" dirty="0"/>
              <a:t>in mid-1950s with the development of low-cost </a:t>
            </a:r>
            <a:r>
              <a:rPr lang="en-US" sz="2500" dirty="0" smtClean="0"/>
              <a:t>protein-rich </a:t>
            </a:r>
            <a:r>
              <a:rPr lang="en-US" sz="2500" dirty="0"/>
              <a:t>food mixtures.</a:t>
            </a:r>
          </a:p>
          <a:p>
            <a:r>
              <a:rPr lang="en-US" sz="2500" dirty="0"/>
              <a:t>In collaboration with FAO, </a:t>
            </a:r>
            <a:r>
              <a:rPr lang="en-US" sz="2500" dirty="0" smtClean="0"/>
              <a:t>UNICEF </a:t>
            </a:r>
            <a:r>
              <a:rPr lang="en-US" sz="2500" dirty="0"/>
              <a:t>also began aiding "applied nutrition" </a:t>
            </a:r>
            <a:r>
              <a:rPr lang="en-US" sz="2500" dirty="0" err="1"/>
              <a:t>programmes</a:t>
            </a:r>
            <a:r>
              <a:rPr lang="en-US" sz="2500" dirty="0"/>
              <a:t> </a:t>
            </a:r>
            <a:r>
              <a:rPr lang="en-US" sz="2500" dirty="0" smtClean="0"/>
              <a:t>through </a:t>
            </a:r>
            <a:r>
              <a:rPr lang="en-US" sz="2500" dirty="0"/>
              <a:t>such channels as community development, </a:t>
            </a:r>
            <a:r>
              <a:rPr lang="en-US" sz="2500" dirty="0" smtClean="0"/>
              <a:t>agricultural </a:t>
            </a:r>
            <a:r>
              <a:rPr lang="en-US" sz="2500" dirty="0"/>
              <a:t>extension, schools and health services so as to </a:t>
            </a:r>
            <a:r>
              <a:rPr lang="en-US" sz="2500" dirty="0" smtClean="0"/>
              <a:t>stimulate </a:t>
            </a:r>
            <a:r>
              <a:rPr lang="en-US" sz="2500" dirty="0"/>
              <a:t>and help the rural population to grow and eat the </a:t>
            </a:r>
            <a:r>
              <a:rPr lang="en-US" sz="2500" dirty="0" smtClean="0"/>
              <a:t>foods </a:t>
            </a:r>
            <a:r>
              <a:rPr lang="en-US" sz="2500" dirty="0"/>
              <a:t>it required for better child nutrition. </a:t>
            </a:r>
            <a:endParaRPr lang="en-US" sz="2500" dirty="0" smtClean="0"/>
          </a:p>
          <a:p>
            <a:pPr marL="0" indent="0">
              <a:buNone/>
            </a:pPr>
            <a:endParaRPr lang="en-US" sz="2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797</Words>
  <Application>WPS Presentation</Application>
  <PresentationFormat>Custom</PresentationFormat>
  <Paragraphs>60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UNICEF  (UNITED NATIONS INTERNATIONAL CHILDREN’S EMERGENCY FUND) </vt:lpstr>
      <vt:lpstr>HISTORY</vt:lpstr>
      <vt:lpstr>Slide 3</vt:lpstr>
      <vt:lpstr>MISSION OF UNICEF</vt:lpstr>
      <vt:lpstr>UNICEF INDIA </vt:lpstr>
      <vt:lpstr>UNICEF Regional Offices </vt:lpstr>
      <vt:lpstr>CONTENT OF SERVICES</vt:lpstr>
      <vt:lpstr>Slide 8</vt:lpstr>
      <vt:lpstr>2.CHILD NUTRITION</vt:lpstr>
      <vt:lpstr>Slide 10</vt:lpstr>
      <vt:lpstr>3.FAMILY AND CHILD WELFARE</vt:lpstr>
      <vt:lpstr>4.EDUCATION</vt:lpstr>
      <vt:lpstr>Currently, UNICEF is promoting a campaign known as  GOBI campaign to encourage 4 strategies for a "child health  revolution" </vt:lpstr>
      <vt:lpstr>CONCLUSION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UNICEF  (UNITED NATIONS INTERNATIONAL CHILDREN’S EMERGENCY FUND)</dc:title>
  <dc:creator>Microsoft</dc:creator>
  <cp:lastModifiedBy>Hp</cp:lastModifiedBy>
  <cp:revision>11</cp:revision>
  <dcterms:created xsi:type="dcterms:W3CDTF">2022-01-05T19:18:00Z</dcterms:created>
  <dcterms:modified xsi:type="dcterms:W3CDTF">2022-02-04T04:53:59Z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DAB40083874047D684E91D696F81C235</vt:lpwstr>
  </property>
  <property fmtid="{D5CDD505-2E9C-101B-9397-08002B2CF9AE}" pid="3" name="KSOProductBuildVer">
    <vt:lpwstr>1033-11.2.0.10443</vt:lpwstr>
  </property>
</Properties>
</file>