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handoutMasterIdLst>
    <p:handoutMasterId r:id="rId13"/>
  </p:handoutMasterIdLst>
  <p:sldIdLst>
    <p:sldId id="348" r:id="rId2"/>
    <p:sldId id="359" r:id="rId3"/>
    <p:sldId id="360" r:id="rId4"/>
    <p:sldId id="361" r:id="rId5"/>
    <p:sldId id="362" r:id="rId6"/>
    <p:sldId id="303" r:id="rId7"/>
    <p:sldId id="391" r:id="rId8"/>
    <p:sldId id="363" r:id="rId9"/>
    <p:sldId id="364" r:id="rId10"/>
    <p:sldId id="365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02" autoAdjust="0"/>
  </p:normalViewPr>
  <p:slideViewPr>
    <p:cSldViewPr>
      <p:cViewPr>
        <p:scale>
          <a:sx n="70" d="100"/>
          <a:sy n="70" d="100"/>
        </p:scale>
        <p:origin x="-128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53456F-7E56-41A1-9D37-E8D72E3B8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CE7587-A8BE-4019-AA58-55180C10E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745DC-53CA-46D1-823E-BF03AEFEC0C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AAABB-FB12-4802-B677-A4120C092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1342-067D-47AA-AB4E-95C9C45A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606B-CEEA-4D86-85B6-0F35D70BF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8E9-01AA-43D8-A0F1-0F3906927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6A216A-5DBD-4A17-BFA4-3E5BB926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70B6-E16E-4D01-BF22-B65E50FFA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B4364-2DE6-4D61-A5E5-BB617FD4D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59D6-AD70-45C4-8A1D-9B915544F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DDED43-3183-4B3B-928B-660EE4ED2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7141DB-36DC-4E28-B138-2135B4A76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84CED6-B384-4AA7-909C-5A7AC7D84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15FB1E81-2649-437A-BB50-8CAD1FFCE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16" r:id="rId2"/>
    <p:sldLayoutId id="2147484422" r:id="rId3"/>
    <p:sldLayoutId id="2147484417" r:id="rId4"/>
    <p:sldLayoutId id="2147484423" r:id="rId5"/>
    <p:sldLayoutId id="2147484418" r:id="rId6"/>
    <p:sldLayoutId id="2147484424" r:id="rId7"/>
    <p:sldLayoutId id="2147484425" r:id="rId8"/>
    <p:sldLayoutId id="2147484426" r:id="rId9"/>
    <p:sldLayoutId id="2147484419" r:id="rId10"/>
    <p:sldLayoutId id="21474844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635875" cy="1298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Derivatization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programming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AE58B-CEB9-4945-BE3D-9F12E067C2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5965825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Dr. Nisha Sharma, Associate Professor, Pharmacy, C.S.J.M. University</a:t>
            </a:r>
          </a:p>
        </p:txBody>
      </p:sp>
      <p:pic>
        <p:nvPicPr>
          <p:cNvPr id="8198" name="Picture 4" descr="gc1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4114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533400"/>
            <a:ext cx="2971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Linear Temp.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programmimg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B8F7A-82B1-4961-878A-EDB58A90EC1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7412" name="Picture 2" descr="https://chem.libretexts.org/@api/deki/files/87496/ZkljkzkHsB.jpeg?revision=1&amp;size=bestfit&amp;width=376&amp;height=238"/>
          <p:cNvPicPr>
            <a:picLocks noChangeAspect="1" noChangeArrowheads="1"/>
          </p:cNvPicPr>
          <p:nvPr/>
        </p:nvPicPr>
        <p:blipFill>
          <a:blip r:embed="rId2"/>
          <a:srcRect l="1538" t="2431" b="10071"/>
          <a:stretch>
            <a:fillRect/>
          </a:stretch>
        </p:blipFill>
        <p:spPr bwMode="auto">
          <a:xfrm>
            <a:off x="990600" y="0"/>
            <a:ext cx="50292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https://chem.libretexts.org/@api/deki/files/87495/ZkljkzkHqB.jpeg?revision=1&amp;size=bestfit&amp;width=376&amp;height=305"/>
          <p:cNvPicPr>
            <a:picLocks noChangeAspect="1" noChangeArrowheads="1"/>
          </p:cNvPicPr>
          <p:nvPr/>
        </p:nvPicPr>
        <p:blipFill>
          <a:blip r:embed="rId3"/>
          <a:srcRect l="9183" t="1888" r="6639"/>
          <a:stretch>
            <a:fillRect/>
          </a:stretch>
        </p:blipFill>
        <p:spPr bwMode="auto">
          <a:xfrm>
            <a:off x="1066800" y="2819400"/>
            <a:ext cx="42719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0" y="53340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Isothermal vs Temperature Gradient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791450" cy="731838"/>
          </a:xfrm>
        </p:spPr>
        <p:txBody>
          <a:bodyPr/>
          <a:lstStyle/>
          <a:p>
            <a:pPr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DERIVATIZATION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620000" cy="5943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Process of modifying chemically a compd. to generate a new one so as to enable the analysis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Chemical structure remains same, only sp. fn. grp. of reacting compd. is modified to changes in chemical &amp; physical prop. for easy analysis.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Why derivatization?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compds. that cannot be directly analyzed due to improper stability &amp; volatility, imparts volatility to non volatile compds.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To improve chromatographic behaviour/ detection 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82CCF-8852-454B-92B5-5FE7F9B4D9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1450" cy="731838"/>
          </a:xfrm>
        </p:spPr>
        <p:txBody>
          <a:bodyPr/>
          <a:lstStyle/>
          <a:p>
            <a:pPr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DERIVATZATION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8077200" cy="6019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↑ses detectability ex. Steroids</a:t>
            </a:r>
          </a:p>
          <a:p>
            <a:pPr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↑ses stability- thermo-sentitivity</a:t>
            </a:r>
          </a:p>
          <a:p>
            <a:pPr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↑ses sensitivity to detector: ECD- halogenated acyl grp. when introduced – allows detection</a:t>
            </a:r>
          </a:p>
          <a:p>
            <a:pPr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↑ses volatility- ex. sugars;- eliminates polar grps- OH, NH, SH</a:t>
            </a:r>
          </a:p>
          <a:p>
            <a:pPr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↓ces adsorption of polar samples on active surfaces of column walls &amp; solid support</a:t>
            </a:r>
          </a:p>
          <a:p>
            <a:pPr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Derivatization agent must be- stable, Deriv Ag &amp; its products- must not be detectable, must be separable, Analyte – reactive with DA, Non toxic, </a:t>
            </a:r>
          </a:p>
          <a:p>
            <a:pPr>
              <a:spcAft>
                <a:spcPts val="600"/>
              </a:spcAft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B053C-8ADF-4B9B-A398-F9F71D2AECA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1450" cy="7318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DERIVATIZATION: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Types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620000" cy="5715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Silylation: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easily volatilizes sample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, silyl derivatives- more volatile, thermal stable, replaces active H with TMS (tri methyl silyl gr)</a:t>
            </a:r>
          </a:p>
          <a:p>
            <a:pPr>
              <a:spcAft>
                <a:spcPts val="600"/>
              </a:spcAft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Silylation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- SN2 grps- better the leaving grp- better silylation </a:t>
            </a:r>
          </a:p>
          <a:p>
            <a:pPr>
              <a:spcAft>
                <a:spcPts val="600"/>
              </a:spcAft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Alkylation: </a:t>
            </a:r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reduces mol. Polarity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, replaces active H with alkyl grp. They modify acidic H containing compd.-carboxylic acids, phenols </a:t>
            </a:r>
          </a:p>
          <a:p>
            <a:pPr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They make- esters, ethers, alkyl amines, alkyl amides, mech - nucleophilic displacement</a:t>
            </a:r>
          </a:p>
          <a:p>
            <a:pPr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Ex: BCl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in MeOH, BF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in MeOH, MeOH in acid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3DE8E-3017-4A89-9F7E-AA5182B2E8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91450" cy="731838"/>
          </a:xfrm>
        </p:spPr>
        <p:txBody>
          <a:bodyPr/>
          <a:lstStyle/>
          <a:p>
            <a:pPr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DERIVATZATION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24800" cy="5943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reduces polarity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of amino, -OH, thiol grps. Adds halogenated fnc. for ECD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Targets are high polar, multifunctional compds., carbohydrates, amino acids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converts- active H to esters, thioesters, amides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Formed with acyl halide, anhydride, acyl amide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Carried out in pyridine, THF capable of accepting acid by product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Used for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increasing retention times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Ex. Acetic anhydride, TFAA Anhydride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0F5AE-B271-4351-8FA9-440CC718F5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Effects of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Derivitization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F323B-A976-4A90-815D-0CEDA1EAC0B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286000" y="2379663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1.	Time consumption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2.	Side reaction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3.	Loss of sample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497763" cy="808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Temperature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53EBA-6678-4F14-AC9B-99620F1A04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4340" name="Picture 3" descr="E:\Downloads\Scan 10 Sep 2020_001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838200"/>
            <a:ext cx="9156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9350" cy="655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Temperature programming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696200" cy="5791200"/>
          </a:xfrm>
        </p:spPr>
        <p:txBody>
          <a:bodyPr/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Complete &amp; efficient separation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T high enough to evaporate sample components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Effects partition coefficient of analytes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↑ T ↓ retention  vice versa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Sample with components close similar B.P.- Isothermal separation- short time at a single Temp.- obtained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5AC04-7995-4C07-B039-9DC3C8FD02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9350" cy="655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Temperature programming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467600" cy="5334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But with compounds having wide B.P. – efficient sep.- not possible in short time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Go for Temp-prog.- allows efficient &amp; complete separation of both components with early &amp; late elution in less time.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Initial Temp:  nearly below the B.P. of lowest boiling component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Final Temp.: near to B.P. of highest boiling of component in sample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Temp. rate: linear/multi linear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1D830-F3C9-465E-9196-80B0215F27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2707</TotalTime>
  <Words>486</Words>
  <Application>Microsoft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Wingdings 2</vt:lpstr>
      <vt:lpstr>Verdana</vt:lpstr>
      <vt:lpstr>Times New Roman</vt:lpstr>
      <vt:lpstr>Solstice</vt:lpstr>
      <vt:lpstr> Gas Chromatography</vt:lpstr>
      <vt:lpstr>DERIVATIZATION</vt:lpstr>
      <vt:lpstr>DERIVATZATION</vt:lpstr>
      <vt:lpstr> DERIVATIZATION: Types  </vt:lpstr>
      <vt:lpstr>DERIVATZATION</vt:lpstr>
      <vt:lpstr>Effects of Derivitization</vt:lpstr>
      <vt:lpstr>Temperature Programming</vt:lpstr>
      <vt:lpstr>Temperature programming</vt:lpstr>
      <vt:lpstr>Temperature programming</vt:lpstr>
      <vt:lpstr>Linear Temp. programmimg</vt:lpstr>
    </vt:vector>
  </TitlesOfParts>
  <Company>C.S.J.M.U.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</dc:creator>
  <cp:lastModifiedBy>admin</cp:lastModifiedBy>
  <cp:revision>248</cp:revision>
  <dcterms:created xsi:type="dcterms:W3CDTF">2001-09-12T17:03:57Z</dcterms:created>
  <dcterms:modified xsi:type="dcterms:W3CDTF">2021-11-28T04:24:05Z</dcterms:modified>
</cp:coreProperties>
</file>