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9"/>
  </p:notesMasterIdLst>
  <p:handoutMasterIdLst>
    <p:handoutMasterId r:id="rId30"/>
  </p:handoutMasterIdLst>
  <p:sldIdLst>
    <p:sldId id="267" r:id="rId5"/>
    <p:sldId id="278" r:id="rId6"/>
    <p:sldId id="279" r:id="rId7"/>
    <p:sldId id="285" r:id="rId8"/>
    <p:sldId id="286" r:id="rId9"/>
    <p:sldId id="281" r:id="rId10"/>
    <p:sldId id="287" r:id="rId11"/>
    <p:sldId id="272" r:id="rId12"/>
    <p:sldId id="273" r:id="rId13"/>
    <p:sldId id="282" r:id="rId14"/>
    <p:sldId id="283" r:id="rId15"/>
    <p:sldId id="284" r:id="rId16"/>
    <p:sldId id="288" r:id="rId17"/>
    <p:sldId id="289" r:id="rId18"/>
    <p:sldId id="291" r:id="rId19"/>
    <p:sldId id="292" r:id="rId20"/>
    <p:sldId id="293" r:id="rId21"/>
    <p:sldId id="294" r:id="rId22"/>
    <p:sldId id="295" r:id="rId23"/>
    <p:sldId id="296" r:id="rId24"/>
    <p:sldId id="297" r:id="rId25"/>
    <p:sldId id="298" r:id="rId26"/>
    <p:sldId id="300" r:id="rId27"/>
    <p:sldId id="299" r:id="rId2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599" autoAdjust="0"/>
  </p:normalViewPr>
  <p:slideViewPr>
    <p:cSldViewPr>
      <p:cViewPr varScale="1">
        <p:scale>
          <a:sx n="78" d="100"/>
          <a:sy n="78" d="100"/>
        </p:scale>
        <p:origin x="-198" y="-84"/>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E6A445EE-D086-4B01-B491-D67950A5A065}" type="pres">
      <dgm:prSet presAssocID="{3F442EA2-39BA-4C9A-AD59-755D4917D532}" presName="linear" presStyleCnt="0">
        <dgm:presLayoutVars>
          <dgm:dir/>
          <dgm:animLvl val="lvl"/>
          <dgm:resizeHandles val="exact"/>
        </dgm:presLayoutVars>
      </dgm:prSet>
      <dgm:spPr/>
      <dgm:t>
        <a:bodyPr/>
        <a:lstStyle/>
        <a:p>
          <a:endParaRPr lang="en-US"/>
        </a:p>
      </dgm:t>
    </dgm:pt>
  </dgm:ptLst>
  <dgm:cxnLst>
    <dgm:cxn modelId="{133AB3BA-08EC-432D-814B-0243B8AEAE27}" type="presOf" srcId="{3F442EA2-39BA-4C9A-AD59-755D4917D532}" destId="{E6A445EE-D086-4B01-B491-D67950A5A065}" srcOrd="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pPr/>
              <a:t>4/2/2022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pPr/>
              <a:t>‹#›</a:t>
            </a:fld>
            <a:endParaRPr/>
          </a:p>
        </p:txBody>
      </p:sp>
    </p:spTree>
    <p:extLst>
      <p:ext uri="{BB962C8B-B14F-4D97-AF65-F5344CB8AC3E}">
        <p14:creationId xmlns:p14="http://schemas.microsoft.com/office/powerpoint/2010/main" xmlns=""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pPr/>
              <a:t>4/2/2022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pPr/>
              <a:t>‹#›</a:t>
            </a:fld>
            <a:endParaRPr/>
          </a:p>
        </p:txBody>
      </p:sp>
    </p:spTree>
    <p:extLst>
      <p:ext uri="{BB962C8B-B14F-4D97-AF65-F5344CB8AC3E}">
        <p14:creationId xmlns:p14="http://schemas.microsoft.com/office/powerpoint/2010/main" xmlns=""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4/2/2022</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4/2/2022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3223223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4/2/2022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2085700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4/2/2022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3499062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4/2/2022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xmlns="" val="552628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4/2/2022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3860775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4/2/2022</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3742583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4/2/2022</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156593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4/2/2022</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121287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4/2/2022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1858646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4/2/2022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2405057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4/2/2022</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xmlns=""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Poverty_reduction" TargetMode="External"/><Relationship Id="rId2" Type="http://schemas.openxmlformats.org/officeDocument/2006/relationships/hyperlink" Target="https://en.wikipedia.org/wiki/United_Nation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n.wikipedia.org/wiki/Human_development_(economics)" TargetMode="External"/><Relationship Id="rId4" Type="http://schemas.openxmlformats.org/officeDocument/2006/relationships/hyperlink" Target="https://en.wikipedia.org/wiki/Sustainable_developmen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undp.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838197"/>
          </a:xfrm>
        </p:spPr>
        <p:txBody>
          <a:bodyPr/>
          <a:lstStyle/>
          <a:p>
            <a:r>
              <a:rPr lang="en-US" dirty="0" smtClean="0"/>
              <a:t>UNDP</a:t>
            </a:r>
            <a:endParaRPr lang="en-US" dirty="0"/>
          </a:p>
        </p:txBody>
      </p:sp>
      <p:sp>
        <p:nvSpPr>
          <p:cNvPr id="3" name="Subtitle 2"/>
          <p:cNvSpPr>
            <a:spLocks noGrp="1"/>
          </p:cNvSpPr>
          <p:nvPr>
            <p:ph type="subTitle" idx="1"/>
          </p:nvPr>
        </p:nvSpPr>
        <p:spPr>
          <a:xfrm>
            <a:off x="1382103" y="2895601"/>
            <a:ext cx="9429931" cy="2285999"/>
          </a:xfrm>
        </p:spPr>
        <p:txBody>
          <a:bodyPr>
            <a:normAutofit/>
          </a:bodyPr>
          <a:lstStyle/>
          <a:p>
            <a:r>
              <a:rPr lang="en-US" sz="4800" dirty="0" smtClean="0"/>
              <a:t>UNITED NATIONS DEVELOPMENT</a:t>
            </a:r>
            <a:endParaRPr lang="en-US" sz="4800" dirty="0"/>
          </a:p>
          <a:p>
            <a:r>
              <a:rPr lang="en-US" sz="4800" dirty="0" smtClean="0"/>
              <a:t>PROGRAMME</a:t>
            </a:r>
            <a:endParaRPr lang="en-US" sz="48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76792" y="1676400"/>
            <a:ext cx="1419225" cy="321945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392808" y="1676400"/>
            <a:ext cx="1419225" cy="3219450"/>
          </a:xfrm>
          <a:prstGeom prst="rect">
            <a:avLst/>
          </a:prstGeom>
        </p:spPr>
      </p:pic>
    </p:spTree>
    <p:extLst>
      <p:ext uri="{BB962C8B-B14F-4D97-AF65-F5344CB8AC3E}">
        <p14:creationId xmlns:p14="http://schemas.microsoft.com/office/powerpoint/2010/main" xmlns="" val="27075430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MATERNAL </a:t>
            </a:r>
            <a:r>
              <a:rPr lang="en-US" dirty="0" smtClean="0"/>
              <a:t>HEALTH</a:t>
            </a:r>
            <a:endParaRPr lang="en-US" dirty="0"/>
          </a:p>
        </p:txBody>
      </p:sp>
      <p:sp>
        <p:nvSpPr>
          <p:cNvPr id="5" name="Content Placeholder 4"/>
          <p:cNvSpPr>
            <a:spLocks noGrp="1"/>
          </p:cNvSpPr>
          <p:nvPr>
            <p:ph idx="1"/>
          </p:nvPr>
        </p:nvSpPr>
        <p:spPr/>
        <p:txBody>
          <a:bodyPr/>
          <a:lstStyle/>
          <a:p>
            <a:r>
              <a:rPr lang="en-US" dirty="0" smtClean="0"/>
              <a:t>In eastern </a:t>
            </a:r>
            <a:r>
              <a:rPr lang="en-US" dirty="0"/>
              <a:t>Asia, Northern Africa and South Asia, maternal mortality has declined by around two-thirds</a:t>
            </a:r>
            <a:r>
              <a:rPr lang="en-US" dirty="0" smtClean="0"/>
              <a:t>.</a:t>
            </a:r>
          </a:p>
          <a:p>
            <a:r>
              <a:rPr lang="en-US" dirty="0"/>
              <a:t>O</a:t>
            </a:r>
            <a:r>
              <a:rPr lang="en-US" dirty="0" smtClean="0"/>
              <a:t>nly </a:t>
            </a:r>
            <a:r>
              <a:rPr lang="en-US" dirty="0"/>
              <a:t>half a pregnant women in developing regions receive the recommended minimum of 4 antenatal care visits</a:t>
            </a:r>
            <a:r>
              <a:rPr lang="en-US" dirty="0" smtClean="0"/>
              <a:t>.</a:t>
            </a:r>
          </a:p>
          <a:p>
            <a:r>
              <a:rPr lang="en-US" dirty="0"/>
              <a:t>S</a:t>
            </a:r>
            <a:r>
              <a:rPr lang="en-US" dirty="0" smtClean="0"/>
              <a:t>ome </a:t>
            </a:r>
            <a:r>
              <a:rPr lang="en-US" dirty="0"/>
              <a:t>140 million women worldwide who are married or in union say they would like to delay or avoid pregnancy, but are not using contraception</a:t>
            </a:r>
          </a:p>
        </p:txBody>
      </p:sp>
    </p:spTree>
    <p:extLst>
      <p:ext uri="{BB962C8B-B14F-4D97-AF65-F5344CB8AC3E}">
        <p14:creationId xmlns:p14="http://schemas.microsoft.com/office/powerpoint/2010/main" xmlns="" val="4237772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COMBAT HIV/AIDS, MALARIA AND OTHER </a:t>
            </a:r>
            <a:r>
              <a:rPr lang="en-US" dirty="0" smtClean="0"/>
              <a:t>DISEASES</a:t>
            </a:r>
            <a:endParaRPr lang="en-US" dirty="0"/>
          </a:p>
        </p:txBody>
      </p:sp>
      <p:sp>
        <p:nvSpPr>
          <p:cNvPr id="6" name="Content Placeholder 5"/>
          <p:cNvSpPr>
            <a:spLocks noGrp="1"/>
          </p:cNvSpPr>
          <p:nvPr>
            <p:ph idx="1"/>
          </p:nvPr>
        </p:nvSpPr>
        <p:spPr/>
        <p:txBody>
          <a:bodyPr/>
          <a:lstStyle/>
          <a:p>
            <a:r>
              <a:rPr lang="en-US" dirty="0" smtClean="0"/>
              <a:t>In 2011</a:t>
            </a:r>
            <a:r>
              <a:rPr lang="en-US" dirty="0"/>
              <a:t>, 230,000 fewer children under age 15 were infected with HIV than in 2001</a:t>
            </a:r>
            <a:r>
              <a:rPr lang="en-US" dirty="0" smtClean="0"/>
              <a:t>.</a:t>
            </a:r>
          </a:p>
          <a:p>
            <a:r>
              <a:rPr lang="en-US" dirty="0" smtClean="0"/>
              <a:t>8 </a:t>
            </a:r>
            <a:r>
              <a:rPr lang="en-US" dirty="0"/>
              <a:t>million people were receiving antiretroviral therapy for HIV at the end of 2011</a:t>
            </a:r>
            <a:r>
              <a:rPr lang="en-US" dirty="0" smtClean="0"/>
              <a:t>.</a:t>
            </a:r>
          </a:p>
          <a:p>
            <a:r>
              <a:rPr lang="en-US" dirty="0" smtClean="0"/>
              <a:t>In </a:t>
            </a:r>
            <a:r>
              <a:rPr lang="en-US" dirty="0"/>
              <a:t>the decent since 2000, 1.1 million deaths from malaria were averted</a:t>
            </a:r>
            <a:r>
              <a:rPr lang="en-US" dirty="0" smtClean="0"/>
              <a:t>.</a:t>
            </a:r>
          </a:p>
          <a:p>
            <a:r>
              <a:rPr lang="en-US" dirty="0" smtClean="0"/>
              <a:t>Treatment </a:t>
            </a:r>
            <a:r>
              <a:rPr lang="en-US" dirty="0"/>
              <a:t>for tuberculosis have saved some 20 million lives between 1995 and </a:t>
            </a:r>
            <a:r>
              <a:rPr lang="en-US" dirty="0" smtClean="0"/>
              <a:t>2011.</a:t>
            </a:r>
            <a:endParaRPr lang="en-US" dirty="0"/>
          </a:p>
        </p:txBody>
      </p:sp>
    </p:spTree>
    <p:extLst>
      <p:ext uri="{BB962C8B-B14F-4D97-AF65-F5344CB8AC3E}">
        <p14:creationId xmlns:p14="http://schemas.microsoft.com/office/powerpoint/2010/main" xmlns="" val="28729514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ENSURE ENVIRONMENTAL SUSTAINABILITY</a:t>
            </a:r>
          </a:p>
        </p:txBody>
      </p:sp>
      <p:sp>
        <p:nvSpPr>
          <p:cNvPr id="6" name="Content Placeholder 5"/>
          <p:cNvSpPr>
            <a:spLocks noGrp="1"/>
          </p:cNvSpPr>
          <p:nvPr>
            <p:ph idx="1"/>
          </p:nvPr>
        </p:nvSpPr>
        <p:spPr/>
        <p:txBody>
          <a:bodyPr>
            <a:normAutofit lnSpcReduction="10000"/>
          </a:bodyPr>
          <a:lstStyle/>
          <a:p>
            <a:r>
              <a:rPr lang="en-US" dirty="0"/>
              <a:t>Global emissions of carbon dioxide have increased by more than 46% since 1990</a:t>
            </a:r>
            <a:r>
              <a:rPr lang="en-US" dirty="0" smtClean="0"/>
              <a:t>.</a:t>
            </a:r>
          </a:p>
          <a:p>
            <a:r>
              <a:rPr lang="en-US" dirty="0" smtClean="0"/>
              <a:t>Nearly </a:t>
            </a:r>
            <a:r>
              <a:rPr lang="en-US" dirty="0"/>
              <a:t>one third of marine fish stocks have been overexploited</a:t>
            </a:r>
            <a:r>
              <a:rPr lang="en-US" dirty="0" smtClean="0"/>
              <a:t>.</a:t>
            </a:r>
          </a:p>
          <a:p>
            <a:r>
              <a:rPr lang="en-US" dirty="0" smtClean="0"/>
              <a:t>Many </a:t>
            </a:r>
            <a:r>
              <a:rPr lang="en-US" dirty="0"/>
              <a:t>species at risk of extinction, despite an increase in protected areas</a:t>
            </a:r>
            <a:r>
              <a:rPr lang="en-US" dirty="0" smtClean="0"/>
              <a:t>.</a:t>
            </a:r>
          </a:p>
          <a:p>
            <a:r>
              <a:rPr lang="en-US" dirty="0" smtClean="0"/>
              <a:t>More </a:t>
            </a:r>
            <a:r>
              <a:rPr lang="en-US" dirty="0"/>
              <a:t>than 2.1 billion people and almost 1.9 billion people, respectively, have gained access to improved water sources and sanitation facilities and 1990</a:t>
            </a:r>
            <a:r>
              <a:rPr lang="en-US" dirty="0" smtClean="0"/>
              <a:t>.</a:t>
            </a:r>
          </a:p>
          <a:p>
            <a:r>
              <a:rPr lang="en-US" dirty="0" smtClean="0"/>
              <a:t>An </a:t>
            </a:r>
            <a:r>
              <a:rPr lang="en-US" dirty="0"/>
              <a:t>estimated 863 million people reside in slums in the developing </a:t>
            </a:r>
            <a:r>
              <a:rPr lang="en-US" dirty="0" smtClean="0"/>
              <a:t>world.</a:t>
            </a:r>
            <a:endParaRPr lang="en-US" dirty="0"/>
          </a:p>
        </p:txBody>
      </p:sp>
    </p:spTree>
    <p:extLst>
      <p:ext uri="{BB962C8B-B14F-4D97-AF65-F5344CB8AC3E}">
        <p14:creationId xmlns:p14="http://schemas.microsoft.com/office/powerpoint/2010/main" xmlns="" val="1166981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 GLOBAL PARTNERSHIP FOR DEVELOPMENT</a:t>
            </a:r>
          </a:p>
        </p:txBody>
      </p:sp>
      <p:sp>
        <p:nvSpPr>
          <p:cNvPr id="3" name="Content Placeholder 2"/>
          <p:cNvSpPr>
            <a:spLocks noGrp="1"/>
          </p:cNvSpPr>
          <p:nvPr>
            <p:ph idx="1"/>
          </p:nvPr>
        </p:nvSpPr>
        <p:spPr/>
        <p:txBody>
          <a:bodyPr/>
          <a:lstStyle/>
          <a:p>
            <a:r>
              <a:rPr lang="en-US" dirty="0"/>
              <a:t>There </a:t>
            </a:r>
            <a:r>
              <a:rPr lang="en-US" dirty="0" smtClean="0"/>
              <a:t>is less aid </a:t>
            </a:r>
            <a:r>
              <a:rPr lang="en-US" dirty="0"/>
              <a:t>money overall, with the poorest countries most adversely affected.</a:t>
            </a:r>
          </a:p>
        </p:txBody>
      </p:sp>
    </p:spTree>
    <p:extLst>
      <p:ext uri="{BB962C8B-B14F-4D97-AF65-F5344CB8AC3E}">
        <p14:creationId xmlns:p14="http://schemas.microsoft.com/office/powerpoint/2010/main" xmlns="" val="398981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MEMBERSHIP</a:t>
            </a:r>
            <a:endParaRPr lang="en-US" b="1" u="sng" dirty="0"/>
          </a:p>
        </p:txBody>
      </p:sp>
      <p:sp>
        <p:nvSpPr>
          <p:cNvPr id="3" name="Content Placeholder 2"/>
          <p:cNvSpPr>
            <a:spLocks noGrp="1"/>
          </p:cNvSpPr>
          <p:nvPr>
            <p:ph idx="1"/>
          </p:nvPr>
        </p:nvSpPr>
        <p:spPr/>
        <p:txBody>
          <a:bodyPr/>
          <a:lstStyle/>
          <a:p>
            <a:r>
              <a:rPr lang="en-US" dirty="0" smtClean="0"/>
              <a:t>All the nations of the world, both rich and poor are the members in the UNDPP.</a:t>
            </a:r>
          </a:p>
          <a:p>
            <a:r>
              <a:rPr lang="en-US" dirty="0" smtClean="0"/>
              <a:t>The nations meet annually and pledge contributions to the UNDP.</a:t>
            </a:r>
          </a:p>
          <a:p>
            <a:r>
              <a:rPr lang="en-US" dirty="0" smtClean="0"/>
              <a:t>India is a member in the UNDP. </a:t>
            </a:r>
            <a:endParaRPr lang="en-US" dirty="0"/>
          </a:p>
        </p:txBody>
      </p:sp>
    </p:spTree>
    <p:extLst>
      <p:ext uri="{BB962C8B-B14F-4D97-AF65-F5344CB8AC3E}">
        <p14:creationId xmlns:p14="http://schemas.microsoft.com/office/powerpoint/2010/main" xmlns="" val="1791322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FUNCTIONS</a:t>
            </a:r>
            <a:endParaRPr lang="en-US" b="1" u="sng" dirty="0"/>
          </a:p>
        </p:txBody>
      </p:sp>
      <p:sp>
        <p:nvSpPr>
          <p:cNvPr id="3" name="Content Placeholder 2"/>
          <p:cNvSpPr>
            <a:spLocks noGrp="1"/>
          </p:cNvSpPr>
          <p:nvPr>
            <p:ph idx="1"/>
          </p:nvPr>
        </p:nvSpPr>
        <p:spPr/>
        <p:txBody>
          <a:bodyPr/>
          <a:lstStyle/>
          <a:p>
            <a:r>
              <a:rPr lang="en-US" dirty="0" smtClean="0"/>
              <a:t>Democratic Governance</a:t>
            </a:r>
          </a:p>
          <a:p>
            <a:r>
              <a:rPr lang="en-US" dirty="0" smtClean="0"/>
              <a:t>Poverty Reduction</a:t>
            </a:r>
          </a:p>
          <a:p>
            <a:r>
              <a:rPr lang="en-US" dirty="0" smtClean="0"/>
              <a:t>Crisis Prevention and Recovery</a:t>
            </a:r>
          </a:p>
          <a:p>
            <a:r>
              <a:rPr lang="en-US" dirty="0" smtClean="0"/>
              <a:t>Environment And Energy</a:t>
            </a:r>
            <a:endParaRPr lang="en-US" dirty="0"/>
          </a:p>
        </p:txBody>
      </p:sp>
    </p:spTree>
    <p:extLst>
      <p:ext uri="{BB962C8B-B14F-4D97-AF65-F5344CB8AC3E}">
        <p14:creationId xmlns:p14="http://schemas.microsoft.com/office/powerpoint/2010/main" xmlns="" val="30849390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DEMOCRATIC GOVERNANCE</a:t>
            </a:r>
            <a:endParaRPr lang="en-US" dirty="0"/>
          </a:p>
        </p:txBody>
      </p:sp>
      <p:sp>
        <p:nvSpPr>
          <p:cNvPr id="3" name="Content Placeholder 2"/>
          <p:cNvSpPr>
            <a:spLocks noGrp="1"/>
          </p:cNvSpPr>
          <p:nvPr>
            <p:ph idx="1"/>
          </p:nvPr>
        </p:nvSpPr>
        <p:spPr/>
        <p:txBody>
          <a:bodyPr/>
          <a:lstStyle/>
          <a:p>
            <a:r>
              <a:rPr lang="en-US" dirty="0" smtClean="0"/>
              <a:t>Providing policy advice and technical support.</a:t>
            </a:r>
          </a:p>
          <a:p>
            <a:r>
              <a:rPr lang="en-US" dirty="0" smtClean="0"/>
              <a:t>Sharing successful experiences</a:t>
            </a:r>
          </a:p>
          <a:p>
            <a:r>
              <a:rPr lang="en-US" dirty="0" smtClean="0"/>
              <a:t>Educating populations</a:t>
            </a:r>
          </a:p>
          <a:p>
            <a:r>
              <a:rPr lang="en-US" dirty="0" smtClean="0"/>
              <a:t>Increasing institutional and individual capacity with countries</a:t>
            </a:r>
            <a:endParaRPr lang="en-US" dirty="0"/>
          </a:p>
        </p:txBody>
      </p:sp>
    </p:spTree>
    <p:extLst>
      <p:ext uri="{BB962C8B-B14F-4D97-AF65-F5344CB8AC3E}">
        <p14:creationId xmlns:p14="http://schemas.microsoft.com/office/powerpoint/2010/main" xmlns="" val="1947482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REDUCTION</a:t>
            </a:r>
            <a:endParaRPr lang="en-US" dirty="0"/>
          </a:p>
        </p:txBody>
      </p:sp>
      <p:sp>
        <p:nvSpPr>
          <p:cNvPr id="3" name="Content Placeholder 2"/>
          <p:cNvSpPr>
            <a:spLocks noGrp="1"/>
          </p:cNvSpPr>
          <p:nvPr>
            <p:ph idx="1"/>
          </p:nvPr>
        </p:nvSpPr>
        <p:spPr/>
        <p:txBody>
          <a:bodyPr/>
          <a:lstStyle/>
          <a:p>
            <a:r>
              <a:rPr lang="en-US" dirty="0" smtClean="0"/>
              <a:t>Linking poverty programs with countries larger goals and policies</a:t>
            </a:r>
          </a:p>
          <a:p>
            <a:r>
              <a:rPr lang="en-US" dirty="0" smtClean="0"/>
              <a:t>Ensuring a greater voice for the poor</a:t>
            </a:r>
          </a:p>
          <a:p>
            <a:r>
              <a:rPr lang="en-US" dirty="0" smtClean="0"/>
              <a:t>Foreign investment, and ensure the poorest of the poor benefit from globalization</a:t>
            </a:r>
            <a:endParaRPr lang="en-US" dirty="0"/>
          </a:p>
        </p:txBody>
      </p:sp>
    </p:spTree>
    <p:extLst>
      <p:ext uri="{BB962C8B-B14F-4D97-AF65-F5344CB8AC3E}">
        <p14:creationId xmlns:p14="http://schemas.microsoft.com/office/powerpoint/2010/main" xmlns="" val="36096379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ACTIVITY AND FUNCTIONS</a:t>
            </a:r>
          </a:p>
        </p:txBody>
      </p:sp>
      <p:sp>
        <p:nvSpPr>
          <p:cNvPr id="3" name="Content Placeholder 2"/>
          <p:cNvSpPr>
            <a:spLocks noGrp="1"/>
          </p:cNvSpPr>
          <p:nvPr>
            <p:ph idx="1"/>
          </p:nvPr>
        </p:nvSpPr>
        <p:spPr/>
        <p:txBody>
          <a:bodyPr/>
          <a:lstStyle/>
          <a:p>
            <a:r>
              <a:rPr lang="en-US" dirty="0"/>
              <a:t>It works in collaboration with all other international health </a:t>
            </a:r>
            <a:r>
              <a:rPr lang="en-US" dirty="0" smtClean="0"/>
              <a:t>agencies.</a:t>
            </a:r>
          </a:p>
          <a:p>
            <a:r>
              <a:rPr lang="en-US" dirty="0" smtClean="0"/>
              <a:t>The UNDP projects </a:t>
            </a:r>
            <a:r>
              <a:rPr lang="en-US" dirty="0"/>
              <a:t>cover virtually every economic and social </a:t>
            </a:r>
            <a:r>
              <a:rPr lang="en-US" dirty="0" smtClean="0"/>
              <a:t>sector- agriculture, industry, </a:t>
            </a:r>
            <a:r>
              <a:rPr lang="en-US" dirty="0"/>
              <a:t>education and </a:t>
            </a:r>
            <a:r>
              <a:rPr lang="en-US" dirty="0" smtClean="0"/>
              <a:t>science, health, </a:t>
            </a:r>
            <a:r>
              <a:rPr lang="en-US" dirty="0"/>
              <a:t>social </a:t>
            </a:r>
            <a:r>
              <a:rPr lang="en-US" dirty="0" smtClean="0"/>
              <a:t>welfare etc. </a:t>
            </a:r>
          </a:p>
          <a:p>
            <a:r>
              <a:rPr lang="en-US" dirty="0" smtClean="0"/>
              <a:t>UNDP supports </a:t>
            </a:r>
            <a:r>
              <a:rPr lang="en-US" dirty="0"/>
              <a:t>research and cooperative activities to </a:t>
            </a:r>
            <a:r>
              <a:rPr lang="en-US" dirty="0" smtClean="0"/>
              <a:t>combat </a:t>
            </a:r>
            <a:r>
              <a:rPr lang="en-US" dirty="0"/>
              <a:t>health problem </a:t>
            </a:r>
            <a:r>
              <a:rPr lang="en-US" dirty="0" smtClean="0"/>
              <a:t>threatening socio </a:t>
            </a:r>
            <a:r>
              <a:rPr lang="en-US" dirty="0"/>
              <a:t>economic </a:t>
            </a:r>
            <a:r>
              <a:rPr lang="en-US" dirty="0" smtClean="0"/>
              <a:t>development.</a:t>
            </a:r>
          </a:p>
          <a:p>
            <a:r>
              <a:rPr lang="en-US" dirty="0" smtClean="0"/>
              <a:t>To  </a:t>
            </a:r>
            <a:r>
              <a:rPr lang="en-US" dirty="0"/>
              <a:t>accomplish the </a:t>
            </a:r>
            <a:r>
              <a:rPr lang="en-US" dirty="0" smtClean="0"/>
              <a:t>MDGs </a:t>
            </a:r>
            <a:r>
              <a:rPr lang="en-US" dirty="0"/>
              <a:t>and encourage global </a:t>
            </a:r>
            <a:r>
              <a:rPr lang="en-US" dirty="0" smtClean="0"/>
              <a:t>development, UNDP focuses </a:t>
            </a:r>
            <a:r>
              <a:rPr lang="en-US" dirty="0"/>
              <a:t>on poverty </a:t>
            </a:r>
            <a:r>
              <a:rPr lang="en-US" dirty="0" smtClean="0"/>
              <a:t>reduction, HIV/AIDS, </a:t>
            </a:r>
            <a:r>
              <a:rPr lang="en-US" dirty="0"/>
              <a:t>democratic </a:t>
            </a:r>
            <a:r>
              <a:rPr lang="en-US" dirty="0" smtClean="0"/>
              <a:t>governance, energy </a:t>
            </a:r>
            <a:r>
              <a:rPr lang="en-US" dirty="0"/>
              <a:t>and </a:t>
            </a:r>
            <a:r>
              <a:rPr lang="en-US" dirty="0" smtClean="0"/>
              <a:t>environment, </a:t>
            </a:r>
            <a:r>
              <a:rPr lang="en-US" dirty="0"/>
              <a:t>social </a:t>
            </a:r>
            <a:r>
              <a:rPr lang="en-US" dirty="0" smtClean="0"/>
              <a:t>development, </a:t>
            </a:r>
            <a:r>
              <a:rPr lang="en-US" dirty="0"/>
              <a:t>and crisis prevention and </a:t>
            </a:r>
            <a:r>
              <a:rPr lang="en-US" dirty="0" smtClean="0"/>
              <a:t>recovery.</a:t>
            </a:r>
            <a:endParaRPr lang="en-US" dirty="0"/>
          </a:p>
        </p:txBody>
      </p:sp>
    </p:spTree>
    <p:extLst>
      <p:ext uri="{BB962C8B-B14F-4D97-AF65-F5344CB8AC3E}">
        <p14:creationId xmlns:p14="http://schemas.microsoft.com/office/powerpoint/2010/main" xmlns="" val="2769733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218883" y="990600"/>
            <a:ext cx="9751060" cy="5080000"/>
          </a:xfrm>
        </p:spPr>
        <p:txBody>
          <a:bodyPr/>
          <a:lstStyle/>
          <a:p>
            <a:r>
              <a:rPr lang="en-US" dirty="0"/>
              <a:t>UNDP also encourages a protection of human rights and the empowerment of women in all of its </a:t>
            </a:r>
            <a:r>
              <a:rPr lang="en-US" dirty="0" smtClean="0"/>
              <a:t>programs.</a:t>
            </a:r>
          </a:p>
          <a:p>
            <a:r>
              <a:rPr lang="en-US" dirty="0" smtClean="0"/>
              <a:t>The UNDP Human Development Report Office also publishes an annual Human Development Report (since 1990) to measure and analyze </a:t>
            </a:r>
            <a:r>
              <a:rPr lang="en-US" dirty="0"/>
              <a:t>development and </a:t>
            </a:r>
            <a:r>
              <a:rPr lang="en-US" dirty="0" smtClean="0"/>
              <a:t>progress.</a:t>
            </a:r>
          </a:p>
          <a:p>
            <a:r>
              <a:rPr lang="en-US" dirty="0" smtClean="0"/>
              <a:t>In  </a:t>
            </a:r>
            <a:r>
              <a:rPr lang="en-US" dirty="0"/>
              <a:t>addition to a global </a:t>
            </a:r>
            <a:r>
              <a:rPr lang="en-US" dirty="0" smtClean="0"/>
              <a:t>report, UNDP publishes regional, National, </a:t>
            </a:r>
            <a:r>
              <a:rPr lang="en-US" dirty="0"/>
              <a:t>and local </a:t>
            </a:r>
            <a:r>
              <a:rPr lang="en-US" dirty="0" smtClean="0"/>
              <a:t>Human Development Reports.</a:t>
            </a:r>
          </a:p>
          <a:p>
            <a:r>
              <a:rPr lang="en-US" dirty="0" smtClean="0"/>
              <a:t>UNDP </a:t>
            </a:r>
            <a:r>
              <a:rPr lang="en-US" dirty="0"/>
              <a:t>is funded entirely by voluntary contributions for member </a:t>
            </a:r>
            <a:r>
              <a:rPr lang="en-US" dirty="0" smtClean="0"/>
              <a:t>Nations.</a:t>
            </a:r>
            <a:endParaRPr lang="en-US" dirty="0"/>
          </a:p>
        </p:txBody>
      </p:sp>
    </p:spTree>
    <p:extLst>
      <p:ext uri="{BB962C8B-B14F-4D97-AF65-F5344CB8AC3E}">
        <p14:creationId xmlns:p14="http://schemas.microsoft.com/office/powerpoint/2010/main" xmlns="" val="1845701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u="sng" dirty="0" smtClean="0"/>
              <a:t>INRODUCTION</a:t>
            </a:r>
            <a:endParaRPr lang="en-US" b="1" u="sng" dirty="0"/>
          </a:p>
        </p:txBody>
      </p:sp>
      <p:sp>
        <p:nvSpPr>
          <p:cNvPr id="14" name="Content Placeholder 13"/>
          <p:cNvSpPr>
            <a:spLocks noGrp="1"/>
          </p:cNvSpPr>
          <p:nvPr>
            <p:ph idx="1"/>
          </p:nvPr>
        </p:nvSpPr>
        <p:spPr/>
        <p:txBody>
          <a:bodyPr/>
          <a:lstStyle/>
          <a:p>
            <a:r>
              <a:rPr lang="en-US" dirty="0"/>
              <a:t>The </a:t>
            </a:r>
            <a:r>
              <a:rPr lang="en-US" b="1" dirty="0"/>
              <a:t>United Nations Development Programme</a:t>
            </a:r>
            <a:r>
              <a:rPr lang="en-US" dirty="0"/>
              <a:t> (</a:t>
            </a:r>
            <a:r>
              <a:rPr lang="en-US" b="1" dirty="0"/>
              <a:t>UNDP</a:t>
            </a:r>
            <a:r>
              <a:rPr lang="en-US" dirty="0" smtClean="0"/>
              <a:t>)</a:t>
            </a:r>
            <a:r>
              <a:rPr lang="en-US" dirty="0"/>
              <a:t> is a </a:t>
            </a:r>
            <a:r>
              <a:rPr lang="en-US" dirty="0">
                <a:hlinkClick r:id="rId2" tooltip="United Nations"/>
              </a:rPr>
              <a:t>United Nations</a:t>
            </a:r>
            <a:r>
              <a:rPr lang="en-US" dirty="0"/>
              <a:t> organization tasked with helping countries </a:t>
            </a:r>
            <a:r>
              <a:rPr lang="en-US" dirty="0">
                <a:hlinkClick r:id="rId3" tooltip="Poverty reduction"/>
              </a:rPr>
              <a:t>eliminate poverty</a:t>
            </a:r>
            <a:r>
              <a:rPr lang="en-US" dirty="0"/>
              <a:t> and achieve </a:t>
            </a:r>
            <a:r>
              <a:rPr lang="en-US" dirty="0">
                <a:hlinkClick r:id="rId4" tooltip="Sustainable development"/>
              </a:rPr>
              <a:t>sustainable economic growth</a:t>
            </a:r>
            <a:r>
              <a:rPr lang="en-US" dirty="0"/>
              <a:t> and </a:t>
            </a:r>
            <a:r>
              <a:rPr lang="en-US" dirty="0">
                <a:hlinkClick r:id="rId5" tooltip="Human development (economics)"/>
              </a:rPr>
              <a:t>human development</a:t>
            </a:r>
            <a:r>
              <a:rPr lang="en-US" dirty="0" smtClean="0"/>
              <a:t>.</a:t>
            </a:r>
          </a:p>
          <a:p>
            <a:r>
              <a:rPr lang="en-US" dirty="0"/>
              <a:t> Headquartered in New York City, it is the largest UN development aid agency</a:t>
            </a:r>
            <a:r>
              <a:rPr lang="en-US" dirty="0" smtClean="0"/>
              <a:t>,</a:t>
            </a:r>
            <a:r>
              <a:rPr lang="en-US" dirty="0"/>
              <a:t> with offices in 170 </a:t>
            </a:r>
            <a:r>
              <a:rPr lang="en-US" dirty="0" smtClean="0"/>
              <a:t>countries.</a:t>
            </a:r>
          </a:p>
          <a:p>
            <a:r>
              <a:rPr lang="en-US" dirty="0" smtClean="0"/>
              <a:t>UNDP </a:t>
            </a:r>
            <a:r>
              <a:rPr lang="en-US" dirty="0"/>
              <a:t>also encourages the protection of human rights and empowerment of women in all of its programs the </a:t>
            </a:r>
            <a:r>
              <a:rPr lang="en-US" dirty="0" smtClean="0"/>
              <a:t>UNDP </a:t>
            </a:r>
            <a:r>
              <a:rPr lang="en-US" dirty="0"/>
              <a:t>human development report office also published and annual human development report since 1992 method and </a:t>
            </a:r>
            <a:r>
              <a:rPr lang="en-US" dirty="0" smtClean="0"/>
              <a:t>analyze </a:t>
            </a:r>
            <a:r>
              <a:rPr lang="en-US" dirty="0"/>
              <a:t>developmental </a:t>
            </a:r>
            <a:r>
              <a:rPr lang="en-US" dirty="0" smtClean="0"/>
              <a:t>progress.</a:t>
            </a:r>
            <a:endParaRPr lang="en-US" dirty="0"/>
          </a:p>
        </p:txBody>
      </p:sp>
      <p:pic>
        <p:nvPicPr>
          <p:cNvPr id="2" name="Picture 1"/>
          <p:cNvPicPr>
            <a:picLocks noChangeAspect="1"/>
          </p:cNvPicPr>
          <p:nvPr/>
        </p:nvPicPr>
        <p:blipFill>
          <a:blip r:embed="rId6"/>
          <a:stretch>
            <a:fillRect/>
          </a:stretch>
        </p:blipFill>
        <p:spPr>
          <a:xfrm>
            <a:off x="10361612" y="403030"/>
            <a:ext cx="1390844" cy="1400370"/>
          </a:xfrm>
          <a:prstGeom prst="rect">
            <a:avLst/>
          </a:prstGeom>
        </p:spPr>
      </p:pic>
    </p:spTree>
    <p:extLst>
      <p:ext uri="{BB962C8B-B14F-4D97-AF65-F5344CB8AC3E}">
        <p14:creationId xmlns:p14="http://schemas.microsoft.com/office/powerpoint/2010/main" xmlns="" val="1016464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218883" y="762000"/>
            <a:ext cx="9751060" cy="5308600"/>
          </a:xfrm>
        </p:spPr>
        <p:txBody>
          <a:bodyPr/>
          <a:lstStyle/>
          <a:p>
            <a:r>
              <a:rPr lang="en-US" dirty="0"/>
              <a:t>The </a:t>
            </a:r>
            <a:r>
              <a:rPr lang="en-US" dirty="0" smtClean="0"/>
              <a:t>organization </a:t>
            </a:r>
            <a:r>
              <a:rPr lang="en-US" dirty="0"/>
              <a:t>operates in 177 </a:t>
            </a:r>
            <a:r>
              <a:rPr lang="en-US" dirty="0" smtClean="0"/>
              <a:t>countries, </a:t>
            </a:r>
            <a:r>
              <a:rPr lang="en-US" dirty="0"/>
              <a:t>where it works with local governments to me development challenges and developed local </a:t>
            </a:r>
            <a:r>
              <a:rPr lang="en-US" dirty="0" smtClean="0"/>
              <a:t>capacity.</a:t>
            </a:r>
          </a:p>
          <a:p>
            <a:r>
              <a:rPr lang="en-US" dirty="0" smtClean="0"/>
              <a:t>Additionally  </a:t>
            </a:r>
            <a:r>
              <a:rPr lang="en-US" dirty="0"/>
              <a:t>the </a:t>
            </a:r>
            <a:r>
              <a:rPr lang="en-US" dirty="0" smtClean="0"/>
              <a:t>UNDP works </a:t>
            </a:r>
            <a:r>
              <a:rPr lang="en-US" dirty="0"/>
              <a:t>internationally to help countries achieve the </a:t>
            </a:r>
            <a:r>
              <a:rPr lang="en-US" dirty="0" smtClean="0"/>
              <a:t>Millennium Development Goals (MDGs).</a:t>
            </a:r>
          </a:p>
          <a:p>
            <a:r>
              <a:rPr lang="en-US" dirty="0" smtClean="0"/>
              <a:t>Currently, </a:t>
            </a:r>
            <a:r>
              <a:rPr lang="en-US" dirty="0"/>
              <a:t>the </a:t>
            </a:r>
            <a:r>
              <a:rPr lang="en-US" dirty="0" smtClean="0"/>
              <a:t>UNDP is </a:t>
            </a:r>
            <a:r>
              <a:rPr lang="en-US" dirty="0"/>
              <a:t>one of the main UN agencies involved in the development of the </a:t>
            </a:r>
            <a:r>
              <a:rPr lang="en-US" dirty="0" smtClean="0"/>
              <a:t>post-2015 Development Agenda.</a:t>
            </a:r>
          </a:p>
          <a:p>
            <a:r>
              <a:rPr lang="en-US" dirty="0" smtClean="0"/>
              <a:t>UNDP works </a:t>
            </a:r>
            <a:r>
              <a:rPr lang="en-US" dirty="0"/>
              <a:t>with Nations on their own solutions to global and national development </a:t>
            </a:r>
            <a:r>
              <a:rPr lang="en-US" dirty="0" smtClean="0"/>
              <a:t>challenges.</a:t>
            </a:r>
          </a:p>
          <a:p>
            <a:r>
              <a:rPr lang="en-US" dirty="0" smtClean="0"/>
              <a:t>At  </a:t>
            </a:r>
            <a:r>
              <a:rPr lang="en-US" dirty="0"/>
              <a:t>the </a:t>
            </a:r>
            <a:r>
              <a:rPr lang="en-US" dirty="0" smtClean="0"/>
              <a:t>develop </a:t>
            </a:r>
            <a:r>
              <a:rPr lang="en-US" dirty="0"/>
              <a:t>local </a:t>
            </a:r>
            <a:r>
              <a:rPr lang="en-US" dirty="0" smtClean="0"/>
              <a:t>capacity, they draw </a:t>
            </a:r>
            <a:r>
              <a:rPr lang="en-US" dirty="0"/>
              <a:t>on the people of </a:t>
            </a:r>
            <a:r>
              <a:rPr lang="en-US" dirty="0" smtClean="0"/>
              <a:t>UNDP </a:t>
            </a:r>
            <a:r>
              <a:rPr lang="en-US" dirty="0"/>
              <a:t>and its wide range of </a:t>
            </a:r>
            <a:r>
              <a:rPr lang="en-US" dirty="0" smtClean="0"/>
              <a:t>partners.</a:t>
            </a:r>
            <a:endParaRPr lang="en-US" dirty="0"/>
          </a:p>
        </p:txBody>
      </p:sp>
    </p:spTree>
    <p:extLst>
      <p:ext uri="{BB962C8B-B14F-4D97-AF65-F5344CB8AC3E}">
        <p14:creationId xmlns:p14="http://schemas.microsoft.com/office/powerpoint/2010/main" xmlns="" val="604852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UNDP IN INDIA</a:t>
            </a:r>
            <a:endParaRPr lang="en-US" b="1" u="sng" dirty="0"/>
          </a:p>
        </p:txBody>
      </p:sp>
      <p:sp>
        <p:nvSpPr>
          <p:cNvPr id="3" name="Content Placeholder 2"/>
          <p:cNvSpPr>
            <a:spLocks noGrp="1"/>
          </p:cNvSpPr>
          <p:nvPr>
            <p:ph idx="1"/>
          </p:nvPr>
        </p:nvSpPr>
        <p:spPr>
          <a:xfrm>
            <a:off x="1218883" y="1803400"/>
            <a:ext cx="9751060" cy="4521200"/>
          </a:xfrm>
        </p:spPr>
        <p:txBody>
          <a:bodyPr/>
          <a:lstStyle/>
          <a:p>
            <a:r>
              <a:rPr lang="en-US" dirty="0" smtClean="0"/>
              <a:t>UNDP has worked in </a:t>
            </a:r>
            <a:r>
              <a:rPr lang="en-US" dirty="0" err="1" smtClean="0"/>
              <a:t>india</a:t>
            </a:r>
            <a:r>
              <a:rPr lang="en-US" dirty="0" smtClean="0"/>
              <a:t> since 1951 in almost all areas of</a:t>
            </a:r>
          </a:p>
          <a:p>
            <a:pPr marL="0" indent="0">
              <a:buNone/>
            </a:pPr>
            <a:r>
              <a:rPr lang="en-US" dirty="0"/>
              <a:t> </a:t>
            </a:r>
            <a:r>
              <a:rPr lang="en-US" dirty="0" smtClean="0"/>
              <a:t>   - Human development</a:t>
            </a:r>
          </a:p>
          <a:p>
            <a:pPr marL="0" indent="0">
              <a:buNone/>
            </a:pPr>
            <a:r>
              <a:rPr lang="en-US" dirty="0"/>
              <a:t> </a:t>
            </a:r>
            <a:r>
              <a:rPr lang="en-US" dirty="0" smtClean="0"/>
              <a:t>   - From systems and institutional strengthening to inclusive growth </a:t>
            </a:r>
          </a:p>
          <a:p>
            <a:pPr marL="0" indent="0">
              <a:buNone/>
            </a:pPr>
            <a:r>
              <a:rPr lang="en-US" dirty="0"/>
              <a:t> </a:t>
            </a:r>
            <a:r>
              <a:rPr lang="en-US" dirty="0" smtClean="0"/>
              <a:t>     and sustainable livelihoods,</a:t>
            </a:r>
          </a:p>
          <a:p>
            <a:pPr marL="0" indent="0">
              <a:buNone/>
            </a:pPr>
            <a:r>
              <a:rPr lang="en-US" dirty="0"/>
              <a:t> </a:t>
            </a:r>
            <a:r>
              <a:rPr lang="en-US" dirty="0" smtClean="0"/>
              <a:t>   - Sustainable energy,</a:t>
            </a:r>
          </a:p>
          <a:p>
            <a:pPr marL="0" indent="0">
              <a:buNone/>
            </a:pPr>
            <a:r>
              <a:rPr lang="en-US" dirty="0"/>
              <a:t> </a:t>
            </a:r>
            <a:r>
              <a:rPr lang="en-US" dirty="0" smtClean="0"/>
              <a:t>   - Environment,</a:t>
            </a:r>
          </a:p>
          <a:p>
            <a:pPr marL="0" indent="0">
              <a:buNone/>
            </a:pPr>
            <a:r>
              <a:rPr lang="en-US" dirty="0"/>
              <a:t> </a:t>
            </a:r>
            <a:r>
              <a:rPr lang="en-US" dirty="0" smtClean="0"/>
              <a:t>   - Helping to achieve the eradication to poverty,</a:t>
            </a:r>
          </a:p>
          <a:p>
            <a:pPr marL="0" indent="0">
              <a:buNone/>
            </a:pPr>
            <a:r>
              <a:rPr lang="en-US" dirty="0"/>
              <a:t> </a:t>
            </a:r>
            <a:r>
              <a:rPr lang="en-US" dirty="0" smtClean="0"/>
              <a:t>   - The reduction of inequalities and exclusion.</a:t>
            </a:r>
          </a:p>
          <a:p>
            <a:pPr marL="0" indent="0">
              <a:buNone/>
            </a:pPr>
            <a:endParaRPr lang="en-US" dirty="0" smtClean="0"/>
          </a:p>
        </p:txBody>
      </p:sp>
    </p:spTree>
    <p:extLst>
      <p:ext uri="{BB962C8B-B14F-4D97-AF65-F5344CB8AC3E}">
        <p14:creationId xmlns:p14="http://schemas.microsoft.com/office/powerpoint/2010/main" xmlns="" val="18440056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a:t>
            </a:r>
            <a:endParaRPr lang="en-US" dirty="0"/>
          </a:p>
        </p:txBody>
      </p:sp>
      <p:sp>
        <p:nvSpPr>
          <p:cNvPr id="3" name="Content Placeholder 2"/>
          <p:cNvSpPr>
            <a:spLocks noGrp="1"/>
          </p:cNvSpPr>
          <p:nvPr>
            <p:ph idx="1"/>
          </p:nvPr>
        </p:nvSpPr>
        <p:spPr/>
        <p:txBody>
          <a:bodyPr/>
          <a:lstStyle/>
          <a:p>
            <a:r>
              <a:rPr lang="en-US" dirty="0"/>
              <a:t>Guwahati Assam </a:t>
            </a:r>
            <a:r>
              <a:rPr lang="en-US" dirty="0" smtClean="0"/>
              <a:t>(for </a:t>
            </a:r>
            <a:r>
              <a:rPr lang="en-US" dirty="0"/>
              <a:t>the North </a:t>
            </a:r>
            <a:r>
              <a:rPr lang="en-US" dirty="0" smtClean="0"/>
              <a:t>East)</a:t>
            </a:r>
          </a:p>
          <a:p>
            <a:r>
              <a:rPr lang="en-US" dirty="0" smtClean="0"/>
              <a:t>Chandigarh, Haryana </a:t>
            </a:r>
          </a:p>
          <a:p>
            <a:r>
              <a:rPr lang="en-US" dirty="0" smtClean="0"/>
              <a:t>Bhopal, </a:t>
            </a:r>
            <a:r>
              <a:rPr lang="en-US" dirty="0"/>
              <a:t>Madhya Pradesh </a:t>
            </a:r>
            <a:endParaRPr lang="en-US" dirty="0" smtClean="0"/>
          </a:p>
          <a:p>
            <a:r>
              <a:rPr lang="en-US" dirty="0" smtClean="0"/>
              <a:t>Mumbai, Maharashtra</a:t>
            </a:r>
          </a:p>
          <a:p>
            <a:r>
              <a:rPr lang="en-US" dirty="0" smtClean="0"/>
              <a:t>New Delhi </a:t>
            </a:r>
          </a:p>
          <a:p>
            <a:r>
              <a:rPr lang="en-US" dirty="0" smtClean="0"/>
              <a:t>Ranchi, </a:t>
            </a:r>
            <a:r>
              <a:rPr lang="en-US" dirty="0"/>
              <a:t>Jharkhand</a:t>
            </a:r>
          </a:p>
        </p:txBody>
      </p:sp>
    </p:spTree>
    <p:extLst>
      <p:ext uri="{BB962C8B-B14F-4D97-AF65-F5344CB8AC3E}">
        <p14:creationId xmlns:p14="http://schemas.microsoft.com/office/powerpoint/2010/main" xmlns="" val="3894243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REFERENCES</a:t>
            </a:r>
            <a:endParaRPr lang="en-US" b="1" u="sng" dirty="0"/>
          </a:p>
        </p:txBody>
      </p:sp>
      <p:sp>
        <p:nvSpPr>
          <p:cNvPr id="3" name="Content Placeholder 2"/>
          <p:cNvSpPr>
            <a:spLocks noGrp="1"/>
          </p:cNvSpPr>
          <p:nvPr>
            <p:ph idx="1"/>
          </p:nvPr>
        </p:nvSpPr>
        <p:spPr/>
        <p:txBody>
          <a:bodyPr/>
          <a:lstStyle/>
          <a:p>
            <a:r>
              <a:rPr lang="en-US" dirty="0" smtClean="0"/>
              <a:t>Park’s textbook of Preventive and social medicine (23th Edition)</a:t>
            </a:r>
          </a:p>
          <a:p>
            <a:r>
              <a:rPr lang="en-US" dirty="0" smtClean="0"/>
              <a:t>Dijkzeul D. The united nations Development Programme: The Development of peace? International peacekeeping 1998; 5(4):92-119. </a:t>
            </a:r>
          </a:p>
          <a:p>
            <a:r>
              <a:rPr lang="en-US" dirty="0">
                <a:hlinkClick r:id="rId2"/>
              </a:rPr>
              <a:t>www.undp.org</a:t>
            </a:r>
            <a:endParaRPr lang="en-US" dirty="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xmlns="" val="2791741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812" y="1524000"/>
            <a:ext cx="8610600" cy="3046988"/>
          </a:xfrm>
          <a:prstGeom prst="rect">
            <a:avLst/>
          </a:prstGeom>
          <a:noFill/>
        </p:spPr>
        <p:txBody>
          <a:bodyPr wrap="square" lIns="91440" tIns="45720" rIns="91440" bIns="45720">
            <a:spAutoFit/>
          </a:bodyPr>
          <a:lstStyle/>
          <a:p>
            <a:pPr algn="ctr"/>
            <a:endParaRPr lang="en-US" sz="9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9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xmlns="" val="335541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HISTORY</a:t>
            </a:r>
            <a:endParaRPr lang="en-US" b="1" u="sng" dirty="0"/>
          </a:p>
        </p:txBody>
      </p:sp>
      <p:sp>
        <p:nvSpPr>
          <p:cNvPr id="3" name="Content Placeholder 2"/>
          <p:cNvSpPr>
            <a:spLocks noGrp="1"/>
          </p:cNvSpPr>
          <p:nvPr>
            <p:ph idx="1"/>
          </p:nvPr>
        </p:nvSpPr>
        <p:spPr/>
        <p:txBody>
          <a:bodyPr/>
          <a:lstStyle/>
          <a:p>
            <a:r>
              <a:rPr lang="en-US" dirty="0"/>
              <a:t>UNDP is based on the merging of the United Nations Expanded Programme of Technical Assistance, created in 1949, and the United Nations Special Fund, established in 1958. UNDP, as we know it now, was established in 1966 by the General Assembly of the United Nations.</a:t>
            </a:r>
          </a:p>
        </p:txBody>
      </p:sp>
    </p:spTree>
    <p:extLst>
      <p:ext uri="{BB962C8B-B14F-4D97-AF65-F5344CB8AC3E}">
        <p14:creationId xmlns:p14="http://schemas.microsoft.com/office/powerpoint/2010/main" xmlns="" val="17118464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AIM</a:t>
            </a:r>
            <a:endParaRPr lang="en-US" b="1" u="sng" dirty="0"/>
          </a:p>
        </p:txBody>
      </p:sp>
      <p:sp>
        <p:nvSpPr>
          <p:cNvPr id="3" name="Content Placeholder 2"/>
          <p:cNvSpPr>
            <a:spLocks noGrp="1"/>
          </p:cNvSpPr>
          <p:nvPr>
            <p:ph idx="1"/>
          </p:nvPr>
        </p:nvSpPr>
        <p:spPr/>
        <p:txBody>
          <a:bodyPr/>
          <a:lstStyle/>
          <a:p>
            <a:r>
              <a:rPr lang="en-US" dirty="0" smtClean="0"/>
              <a:t>The basic objective of UNDP is to help poorer nations develop their human and natural resources more fully.</a:t>
            </a:r>
          </a:p>
          <a:p>
            <a:r>
              <a:rPr lang="en-US" dirty="0" smtClean="0"/>
              <a:t>To provides expert advice, training, and grant support to developing countries, with increasing emphasis on assistance to the least developed countries. </a:t>
            </a:r>
            <a:endParaRPr lang="en-US" dirty="0"/>
          </a:p>
        </p:txBody>
      </p:sp>
    </p:spTree>
    <p:extLst>
      <p:ext uri="{BB962C8B-B14F-4D97-AF65-F5344CB8AC3E}">
        <p14:creationId xmlns:p14="http://schemas.microsoft.com/office/powerpoint/2010/main" xmlns="" val="30902821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 THE MILLINNIUM DEVELOPMENT GOALS</a:t>
            </a:r>
            <a:endParaRPr lang="en-US" b="1" u="sng" dirty="0"/>
          </a:p>
        </p:txBody>
      </p:sp>
      <p:sp>
        <p:nvSpPr>
          <p:cNvPr id="3" name="Content Placeholder 2"/>
          <p:cNvSpPr>
            <a:spLocks noGrp="1"/>
          </p:cNvSpPr>
          <p:nvPr>
            <p:ph idx="1"/>
          </p:nvPr>
        </p:nvSpPr>
        <p:spPr/>
        <p:txBody>
          <a:bodyPr>
            <a:normAutofit fontScale="92500" lnSpcReduction="10000"/>
          </a:bodyPr>
          <a:lstStyle/>
          <a:p>
            <a:r>
              <a:rPr lang="en-US" dirty="0" smtClean="0"/>
              <a:t>Eradicate extreme poverty and hunger </a:t>
            </a:r>
          </a:p>
          <a:p>
            <a:r>
              <a:rPr lang="en-US" dirty="0" smtClean="0"/>
              <a:t>Achieve </a:t>
            </a:r>
            <a:r>
              <a:rPr lang="en-US" dirty="0"/>
              <a:t>universal primary education </a:t>
            </a:r>
          </a:p>
          <a:p>
            <a:r>
              <a:rPr lang="en-US" dirty="0" smtClean="0"/>
              <a:t>Promote </a:t>
            </a:r>
            <a:r>
              <a:rPr lang="en-US" dirty="0"/>
              <a:t>gender equality and empower women </a:t>
            </a:r>
            <a:endParaRPr lang="en-US" dirty="0" smtClean="0"/>
          </a:p>
          <a:p>
            <a:r>
              <a:rPr lang="en-US" dirty="0" smtClean="0"/>
              <a:t>Reduce </a:t>
            </a:r>
            <a:r>
              <a:rPr lang="en-US" dirty="0"/>
              <a:t>child mortality </a:t>
            </a:r>
            <a:endParaRPr lang="en-US" dirty="0" smtClean="0"/>
          </a:p>
          <a:p>
            <a:r>
              <a:rPr lang="en-US" dirty="0" smtClean="0"/>
              <a:t>Improve </a:t>
            </a:r>
            <a:r>
              <a:rPr lang="en-US" dirty="0"/>
              <a:t>maternal health </a:t>
            </a:r>
            <a:endParaRPr lang="en-US" dirty="0" smtClean="0"/>
          </a:p>
          <a:p>
            <a:r>
              <a:rPr lang="en-US" dirty="0" smtClean="0"/>
              <a:t>Combat </a:t>
            </a:r>
            <a:r>
              <a:rPr lang="en-US" dirty="0"/>
              <a:t>HIV/AIDS, malaria and other diseases </a:t>
            </a:r>
            <a:endParaRPr lang="en-US" dirty="0" smtClean="0"/>
          </a:p>
          <a:p>
            <a:r>
              <a:rPr lang="en-US" dirty="0" smtClean="0"/>
              <a:t>Ensure </a:t>
            </a:r>
            <a:r>
              <a:rPr lang="en-US" dirty="0"/>
              <a:t>environmental sustainability </a:t>
            </a:r>
            <a:endParaRPr lang="en-US" dirty="0" smtClean="0"/>
          </a:p>
          <a:p>
            <a:r>
              <a:rPr lang="en-US" dirty="0" smtClean="0"/>
              <a:t>Develop </a:t>
            </a:r>
            <a:r>
              <a:rPr lang="en-US" dirty="0"/>
              <a:t>a global partnership for development </a:t>
            </a:r>
            <a:br>
              <a:rPr lang="en-US" dirty="0"/>
            </a:br>
            <a:endParaRPr lang="en-US" dirty="0"/>
          </a:p>
        </p:txBody>
      </p:sp>
      <p:pic>
        <p:nvPicPr>
          <p:cNvPr id="4" name="Picture 3"/>
          <p:cNvPicPr>
            <a:picLocks noChangeAspect="1"/>
          </p:cNvPicPr>
          <p:nvPr/>
        </p:nvPicPr>
        <p:blipFill>
          <a:blip r:embed="rId2"/>
          <a:stretch>
            <a:fillRect/>
          </a:stretch>
        </p:blipFill>
        <p:spPr>
          <a:xfrm>
            <a:off x="8761412" y="1600200"/>
            <a:ext cx="2400635" cy="4420217"/>
          </a:xfrm>
          <a:prstGeom prst="rect">
            <a:avLst/>
          </a:prstGeom>
        </p:spPr>
      </p:pic>
    </p:spTree>
    <p:extLst>
      <p:ext uri="{BB962C8B-B14F-4D97-AF65-F5344CB8AC3E}">
        <p14:creationId xmlns:p14="http://schemas.microsoft.com/office/powerpoint/2010/main" xmlns="" val="4257357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ERADICATE EXTREME POVERTY AND HUNGER</a:t>
            </a:r>
            <a:endParaRPr lang="en-US" dirty="0"/>
          </a:p>
        </p:txBody>
      </p:sp>
      <p:sp>
        <p:nvSpPr>
          <p:cNvPr id="10" name="Content Placeholder 9"/>
          <p:cNvSpPr>
            <a:spLocks noGrp="1"/>
          </p:cNvSpPr>
          <p:nvPr>
            <p:ph sz="half" idx="1"/>
          </p:nvPr>
        </p:nvSpPr>
        <p:spPr>
          <a:xfrm>
            <a:off x="1218882" y="1803400"/>
            <a:ext cx="9828529" cy="4267200"/>
          </a:xfrm>
        </p:spPr>
        <p:txBody>
          <a:bodyPr>
            <a:normAutofit fontScale="92500" lnSpcReduction="10000"/>
          </a:bodyPr>
          <a:lstStyle/>
          <a:p>
            <a:r>
              <a:rPr lang="en-US" dirty="0"/>
              <a:t>About 700 million people live in conditions of extreme poverty in 2010 than in 1990</a:t>
            </a:r>
            <a:r>
              <a:rPr lang="en-US" dirty="0" smtClean="0"/>
              <a:t>.</a:t>
            </a:r>
          </a:p>
          <a:p>
            <a:r>
              <a:rPr lang="en-US" dirty="0"/>
              <a:t>T</a:t>
            </a:r>
            <a:r>
              <a:rPr lang="en-US" dirty="0" smtClean="0"/>
              <a:t>he economic </a:t>
            </a:r>
            <a:r>
              <a:rPr lang="en-US" dirty="0"/>
              <a:t>and financial crisis has widened the global jobs gap for 67 million people</a:t>
            </a:r>
            <a:r>
              <a:rPr lang="en-US" dirty="0" smtClean="0"/>
              <a:t>.</a:t>
            </a:r>
          </a:p>
          <a:p>
            <a:r>
              <a:rPr lang="en-US" dirty="0" smtClean="0"/>
              <a:t>One </a:t>
            </a:r>
            <a:r>
              <a:rPr lang="en-US" dirty="0"/>
              <a:t>in eight people still go to bed hungry, despite major progress</a:t>
            </a:r>
            <a:r>
              <a:rPr lang="en-US" dirty="0" smtClean="0"/>
              <a:t>.</a:t>
            </a:r>
          </a:p>
          <a:p>
            <a:r>
              <a:rPr lang="en-US" dirty="0" smtClean="0"/>
              <a:t>Globally </a:t>
            </a:r>
            <a:r>
              <a:rPr lang="en-US" dirty="0"/>
              <a:t>nearly one in six children under age 5 are underweight; 1 in 4 are </a:t>
            </a:r>
            <a:r>
              <a:rPr lang="en-US" dirty="0" smtClean="0"/>
              <a:t>stunted</a:t>
            </a:r>
          </a:p>
          <a:p>
            <a:r>
              <a:rPr lang="en-US" dirty="0" smtClean="0"/>
              <a:t>An </a:t>
            </a:r>
            <a:r>
              <a:rPr lang="en-US" dirty="0"/>
              <a:t>estimated 7% of children under age 5 worldwide are now overweight, another aspect </a:t>
            </a:r>
            <a:r>
              <a:rPr lang="en-US" dirty="0" smtClean="0"/>
              <a:t>of malnutrition</a:t>
            </a:r>
            <a:r>
              <a:rPr lang="en-US" dirty="0"/>
              <a:t>; one quarter of these children live in </a:t>
            </a:r>
            <a:r>
              <a:rPr lang="en-US" dirty="0" smtClean="0"/>
              <a:t>sub-Saharan </a:t>
            </a:r>
            <a:r>
              <a:rPr lang="en-US" dirty="0"/>
              <a:t>Africa. </a:t>
            </a:r>
            <a:br>
              <a:rPr lang="en-US" dirty="0"/>
            </a:br>
            <a:endParaRPr lang="en-US" dirty="0"/>
          </a:p>
        </p:txBody>
      </p:sp>
      <p:graphicFrame>
        <p:nvGraphicFramePr>
          <p:cNvPr id="9" name="Content Placeholder 8" descr="Vertical Box List showing 3 groups arranged one below the other and bullet points are present under each group."/>
          <p:cNvGraphicFramePr>
            <a:graphicFrameLocks noGrp="1"/>
          </p:cNvGraphicFramePr>
          <p:nvPr>
            <p:ph sz="half" idx="2"/>
            <p:extLst>
              <p:ext uri="{D42A27DB-BD31-4B8C-83A1-F6EECF244321}">
                <p14:modId xmlns:p14="http://schemas.microsoft.com/office/powerpoint/2010/main" xmlns="" val="334045150"/>
              </p:ext>
            </p:extLst>
          </p:nvPr>
        </p:nvGraphicFramePr>
        <p:xfrm>
          <a:off x="6196013" y="1803400"/>
          <a:ext cx="4773612"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07259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ACHIEVE </a:t>
            </a:r>
            <a:r>
              <a:rPr lang="en-US" dirty="0"/>
              <a:t>UNIVERSAL PRIMARY </a:t>
            </a:r>
            <a:r>
              <a:rPr lang="en-US" dirty="0" smtClean="0"/>
              <a:t>EDUCATION </a:t>
            </a:r>
            <a:r>
              <a:rPr lang="en-US" dirty="0"/>
              <a:t/>
            </a:r>
            <a:br>
              <a:rPr lang="en-US" dirty="0"/>
            </a:br>
            <a:endParaRPr lang="en-US" dirty="0"/>
          </a:p>
        </p:txBody>
      </p:sp>
      <p:sp>
        <p:nvSpPr>
          <p:cNvPr id="3" name="Content Placeholder 2"/>
          <p:cNvSpPr>
            <a:spLocks noGrp="1"/>
          </p:cNvSpPr>
          <p:nvPr>
            <p:ph sz="half" idx="1"/>
          </p:nvPr>
        </p:nvSpPr>
        <p:spPr>
          <a:xfrm>
            <a:off x="1218882" y="1803400"/>
            <a:ext cx="9751059" cy="4267200"/>
          </a:xfrm>
        </p:spPr>
        <p:txBody>
          <a:bodyPr/>
          <a:lstStyle/>
          <a:p>
            <a:r>
              <a:rPr lang="en-US" dirty="0"/>
              <a:t>In 2011, 57 million children of primary school age were out of </a:t>
            </a:r>
            <a:r>
              <a:rPr lang="en-US" dirty="0" smtClean="0"/>
              <a:t>school,  </a:t>
            </a:r>
            <a:r>
              <a:rPr lang="en-US" dirty="0"/>
              <a:t>down from 102 million </a:t>
            </a:r>
            <a:r>
              <a:rPr lang="en-US" dirty="0" smtClean="0"/>
              <a:t>in 2000.</a:t>
            </a:r>
          </a:p>
          <a:p>
            <a:r>
              <a:rPr lang="en-US" dirty="0" smtClean="0"/>
              <a:t>More </a:t>
            </a:r>
            <a:r>
              <a:rPr lang="en-US" dirty="0"/>
              <a:t>than half of these out of school children live in sub Saharan </a:t>
            </a:r>
            <a:r>
              <a:rPr lang="en-US" dirty="0" smtClean="0"/>
              <a:t>Africa.</a:t>
            </a:r>
          </a:p>
          <a:p>
            <a:r>
              <a:rPr lang="en-US" dirty="0" smtClean="0"/>
              <a:t>Globally,  </a:t>
            </a:r>
            <a:r>
              <a:rPr lang="en-US" dirty="0"/>
              <a:t>1 2 3 million </a:t>
            </a:r>
            <a:r>
              <a:rPr lang="en-US" dirty="0" smtClean="0"/>
              <a:t>youth (aged  15 to 24) </a:t>
            </a:r>
            <a:r>
              <a:rPr lang="en-US" dirty="0"/>
              <a:t>reading and writing </a:t>
            </a:r>
            <a:r>
              <a:rPr lang="en-US" dirty="0" smtClean="0"/>
              <a:t>skills; </a:t>
            </a:r>
            <a:r>
              <a:rPr lang="en-US" dirty="0"/>
              <a:t>61% of them are young </a:t>
            </a:r>
            <a:r>
              <a:rPr lang="en-US" dirty="0" smtClean="0"/>
              <a:t>women.</a:t>
            </a:r>
            <a:r>
              <a:rPr lang="en-US" dirty="0"/>
              <a:t/>
            </a:r>
            <a:br>
              <a:rPr lang="en-US" dirty="0"/>
            </a:br>
            <a:endParaRPr lang="en-US" dirty="0"/>
          </a:p>
        </p:txBody>
      </p:sp>
      <p:sp>
        <p:nvSpPr>
          <p:cNvPr id="4" name="Content Placeholder 3"/>
          <p:cNvSpPr>
            <a:spLocks noGrp="1"/>
          </p:cNvSpPr>
          <p:nvPr>
            <p:ph sz="half" idx="2"/>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xmlns="" val="2536546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685800"/>
            <a:ext cx="9751060" cy="1371600"/>
          </a:xfrm>
        </p:spPr>
        <p:txBody>
          <a:bodyPr>
            <a:normAutofit fontScale="90000"/>
          </a:bodyPr>
          <a:lstStyle/>
          <a:p>
            <a:r>
              <a:rPr lang="en-US" dirty="0"/>
              <a:t>PROMOTE GENDER EQUALITY AND EMPOWER WOMEN</a:t>
            </a:r>
            <a:br>
              <a:rPr lang="en-US" dirty="0"/>
            </a:br>
            <a:endParaRPr lang="en-US" dirty="0"/>
          </a:p>
        </p:txBody>
      </p:sp>
      <p:sp>
        <p:nvSpPr>
          <p:cNvPr id="3" name="Content Placeholder 2"/>
          <p:cNvSpPr>
            <a:spLocks noGrp="1"/>
          </p:cNvSpPr>
          <p:nvPr>
            <p:ph idx="1"/>
          </p:nvPr>
        </p:nvSpPr>
        <p:spPr/>
        <p:txBody>
          <a:bodyPr/>
          <a:lstStyle/>
          <a:p>
            <a:r>
              <a:rPr lang="en-US" dirty="0" smtClean="0"/>
              <a:t>Gender </a:t>
            </a:r>
            <a:r>
              <a:rPr lang="en-US" dirty="0"/>
              <a:t>parity is closest to being achieved at the primary </a:t>
            </a:r>
            <a:r>
              <a:rPr lang="en-US" dirty="0" smtClean="0"/>
              <a:t>level; however, only 2 </a:t>
            </a:r>
            <a:r>
              <a:rPr lang="en-US" dirty="0"/>
              <a:t>out of </a:t>
            </a:r>
            <a:r>
              <a:rPr lang="en-US" dirty="0" smtClean="0"/>
              <a:t>130countries </a:t>
            </a:r>
            <a:r>
              <a:rPr lang="en-US" dirty="0"/>
              <a:t>have achieved that target at all level of </a:t>
            </a:r>
            <a:r>
              <a:rPr lang="en-US" dirty="0" smtClean="0"/>
              <a:t>education.</a:t>
            </a:r>
          </a:p>
          <a:p>
            <a:r>
              <a:rPr lang="en-US" dirty="0" smtClean="0"/>
              <a:t> </a:t>
            </a:r>
            <a:r>
              <a:rPr lang="en-US" dirty="0"/>
              <a:t>G</a:t>
            </a:r>
            <a:r>
              <a:rPr lang="en-US" dirty="0" smtClean="0"/>
              <a:t>lobally </a:t>
            </a:r>
            <a:r>
              <a:rPr lang="en-US" dirty="0"/>
              <a:t>40 out of </a:t>
            </a:r>
            <a:r>
              <a:rPr lang="en-US" dirty="0" smtClean="0"/>
              <a:t>100 wage-earning </a:t>
            </a:r>
            <a:r>
              <a:rPr lang="en-US" dirty="0"/>
              <a:t>jobs in the </a:t>
            </a:r>
            <a:r>
              <a:rPr lang="en-US" dirty="0" smtClean="0"/>
              <a:t>non-agricultural </a:t>
            </a:r>
            <a:r>
              <a:rPr lang="en-US" dirty="0"/>
              <a:t>sector </a:t>
            </a:r>
            <a:r>
              <a:rPr lang="en-US" dirty="0" smtClean="0"/>
              <a:t>are held </a:t>
            </a:r>
            <a:r>
              <a:rPr lang="en-US" dirty="0"/>
              <a:t>by </a:t>
            </a:r>
            <a:r>
              <a:rPr lang="en-US" dirty="0" smtClean="0"/>
              <a:t>women.</a:t>
            </a:r>
          </a:p>
          <a:p>
            <a:r>
              <a:rPr lang="en-US" dirty="0" smtClean="0"/>
              <a:t> </a:t>
            </a:r>
            <a:r>
              <a:rPr lang="en-US" dirty="0"/>
              <a:t>A</a:t>
            </a:r>
            <a:r>
              <a:rPr lang="en-US" dirty="0" smtClean="0"/>
              <a:t>s </a:t>
            </a:r>
            <a:r>
              <a:rPr lang="en-US" dirty="0"/>
              <a:t>a 31 January </a:t>
            </a:r>
            <a:r>
              <a:rPr lang="en-US" dirty="0" smtClean="0"/>
              <a:t>2013, </a:t>
            </a:r>
            <a:r>
              <a:rPr lang="en-US" dirty="0"/>
              <a:t>the </a:t>
            </a:r>
            <a:r>
              <a:rPr lang="en-US" dirty="0" smtClean="0"/>
              <a:t>average share</a:t>
            </a:r>
            <a:r>
              <a:rPr lang="en-US" dirty="0"/>
              <a:t> </a:t>
            </a:r>
            <a:r>
              <a:rPr lang="en-US" dirty="0" smtClean="0"/>
              <a:t>of </a:t>
            </a:r>
            <a:r>
              <a:rPr lang="en-US" dirty="0"/>
              <a:t>women members in parliament </a:t>
            </a:r>
            <a:r>
              <a:rPr lang="en-US" dirty="0" smtClean="0"/>
              <a:t>worldwide </a:t>
            </a:r>
            <a:r>
              <a:rPr lang="en-US" dirty="0"/>
              <a:t>was just what 20</a:t>
            </a:r>
            <a:r>
              <a:rPr lang="en-US" dirty="0" smtClean="0"/>
              <a:t>%. </a:t>
            </a:r>
            <a:r>
              <a:rPr lang="en-US" dirty="0"/>
              <a:t/>
            </a:r>
            <a:br>
              <a:rPr lang="en-US" dirty="0"/>
            </a:br>
            <a:endParaRPr lang="en-US" dirty="0"/>
          </a:p>
        </p:txBody>
      </p:sp>
    </p:spTree>
    <p:extLst>
      <p:ext uri="{BB962C8B-B14F-4D97-AF65-F5344CB8AC3E}">
        <p14:creationId xmlns:p14="http://schemas.microsoft.com/office/powerpoint/2010/main" xmlns="" val="3819877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CHILD </a:t>
            </a:r>
            <a:r>
              <a:rPr lang="en-US" dirty="0" smtClean="0"/>
              <a:t>MORTALITY</a:t>
            </a:r>
            <a:endParaRPr lang="en-US" dirty="0"/>
          </a:p>
        </p:txBody>
      </p:sp>
      <p:sp>
        <p:nvSpPr>
          <p:cNvPr id="3" name="Content Placeholder 2"/>
          <p:cNvSpPr>
            <a:spLocks noGrp="1"/>
          </p:cNvSpPr>
          <p:nvPr>
            <p:ph idx="1"/>
          </p:nvPr>
        </p:nvSpPr>
        <p:spPr/>
        <p:txBody>
          <a:bodyPr/>
          <a:lstStyle/>
          <a:p>
            <a:r>
              <a:rPr lang="en-US" dirty="0" smtClean="0"/>
              <a:t>Big gains </a:t>
            </a:r>
            <a:r>
              <a:rPr lang="en-US" dirty="0"/>
              <a:t>have been made in child survival, but efforts must be redoubled to meet the global target</a:t>
            </a:r>
            <a:r>
              <a:rPr lang="en-US" dirty="0" smtClean="0"/>
              <a:t>.</a:t>
            </a:r>
          </a:p>
          <a:p>
            <a:r>
              <a:rPr lang="en-US" dirty="0" smtClean="0"/>
              <a:t>The </a:t>
            </a:r>
            <a:r>
              <a:rPr lang="en-US" dirty="0"/>
              <a:t>target is to reduce by two-thirds between 1990 and 2015, the under five years old mortality rate, from 93 children of every 1,000 dying of every 1000.</a:t>
            </a:r>
          </a:p>
        </p:txBody>
      </p:sp>
    </p:spTree>
    <p:extLst>
      <p:ext uri="{BB962C8B-B14F-4D97-AF65-F5344CB8AC3E}">
        <p14:creationId xmlns:p14="http://schemas.microsoft.com/office/powerpoint/2010/main" xmlns="" val="2623819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xmlns=""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165</TotalTime>
  <Words>1151</Words>
  <Application>Microsoft Office PowerPoint</Application>
  <PresentationFormat>Custom</PresentationFormat>
  <Paragraphs>113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Books Classic 16x9</vt:lpstr>
      <vt:lpstr>UNDP</vt:lpstr>
      <vt:lpstr>INRODUCTION</vt:lpstr>
      <vt:lpstr>HISTORY</vt:lpstr>
      <vt:lpstr>AIM</vt:lpstr>
      <vt:lpstr> THE MILLINNIUM DEVELOPMENT GOALS</vt:lpstr>
      <vt:lpstr>ERADICATE EXTREME POVERTY AND HUNGER</vt:lpstr>
      <vt:lpstr>       ACHIEVE UNIVERSAL PRIMARY EDUCATION  </vt:lpstr>
      <vt:lpstr>PROMOTE GENDER EQUALITY AND EMPOWER WOMEN </vt:lpstr>
      <vt:lpstr>REDUCE CHILD MORTALITY</vt:lpstr>
      <vt:lpstr>IMPROVE MATERNAL HEALTH</vt:lpstr>
      <vt:lpstr>COMBAT HIV/AIDS, MALARIA AND OTHER DISEASES</vt:lpstr>
      <vt:lpstr>ENSURE ENVIRONMENTAL SUSTAINABILITY</vt:lpstr>
      <vt:lpstr>DEVELOP A GLOBAL PARTNERSHIP FOR DEVELOPMENT</vt:lpstr>
      <vt:lpstr>MEMBERSHIP</vt:lpstr>
      <vt:lpstr>FUNCTIONS</vt:lpstr>
      <vt:lpstr>DEMOCRATIC GOVERNANCE</vt:lpstr>
      <vt:lpstr>POVERTY REDUCTION</vt:lpstr>
      <vt:lpstr>ACTIVITY AND FUNCTIONS</vt:lpstr>
      <vt:lpstr>  </vt:lpstr>
      <vt:lpstr>  </vt:lpstr>
      <vt:lpstr>UNDP IN INDIA</vt:lpstr>
      <vt:lpstr>Locations</vt:lpstr>
      <vt:lpstr>REFERENCES</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UNDP</dc:title>
  <dc:creator>Windows User</dc:creator>
  <cp:lastModifiedBy>Hp</cp:lastModifiedBy>
  <cp:revision>18</cp:revision>
  <dcterms:created xsi:type="dcterms:W3CDTF">2022-01-19T12:45:19Z</dcterms:created>
  <dcterms:modified xsi:type="dcterms:W3CDTF">2022-02-04T04:55:02Z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