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6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792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7" r:id="rId38"/>
    <p:sldId id="298" r:id="rId39"/>
    <p:sldId id="299" r:id="rId40"/>
    <p:sldId id="300" r:id="rId41"/>
    <p:sldId id="301" r:id="rId42"/>
    <p:sldId id="296" r:id="rId43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/>
        <a:ea typeface="Arial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tags" Target="tags/tag1.xml" /><Relationship Id="rId45" Type="http://schemas.openxmlformats.org/officeDocument/2006/relationships/presProps" Target="presProps.xml" /><Relationship Id="rId46" Type="http://schemas.openxmlformats.org/officeDocument/2006/relationships/viewProps" Target="viewProps.xml" /><Relationship Id="rId47" Type="http://schemas.openxmlformats.org/officeDocument/2006/relationships/theme" Target="theme/theme1.xml" /><Relationship Id="rId48" Type="http://schemas.openxmlformats.org/officeDocument/2006/relationships/tableStyles" Target="tableStyles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5017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017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FFA069F-6293-47D3-BA5C-56917FE535E7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018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018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r" eaLnBrk="1" hangingPunct="1"/>
            <a:fld id="{F95A509D-55FB-4190-9B0F-BD47DA262CF0}" type="slidenum">
              <a:rPr sz="1200"/>
              <a:t>*</a:t>
            </a:fld>
            <a:endParaRPr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02" name="Slide Image Placeholder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noFill/>
          <a:ln w="12700">
            <a:solidFill>
              <a:srgbClr val="000000"/>
            </a:solidFill>
            <a:miter lim="800000"/>
          </a:ln>
        </p:spPr>
      </p:sp>
      <p:sp>
        <p:nvSpPr>
          <p:cNvPr id="51203" name="Notes Placeholder 2"/>
          <p:cNvSpPr>
            <a:spLocks noGrp="1"/>
          </p:cNvSpPr>
          <p:nvPr>
            <p:ph type="body" idx="3"/>
          </p:nvPr>
        </p:nvSpPr>
        <p:spPr bwMode="auto">
          <a:xfrm>
            <a:off x="685800" y="4343400"/>
            <a:ext cx="5486400" cy="4114800"/>
          </a:xfr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73880A0E-2890-47EA-9287-83C21B96F780}" type="slidenum">
              <a:rPr lang="en-US" altLang="en-US">
                <a:latin typeface="Arial"/>
                <a:ea typeface="Arial"/>
              </a:rPr>
              <a:t>15</a:t>
            </a:fld>
            <a:endParaRPr lang="en-US" altLang="en-US">
              <a:latin typeface="Arial"/>
              <a:ea typeface="Arial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Relationship Id="rId3" Type="http://schemas.openxmlformats.org/officeDocument/2006/relationships/themeOverride" Target="../theme/themeOverride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Title Slide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2056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7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8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9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0" name="Straight Connector 18"/>
          <p:cNvSpPr>
            <a:spLocks noChangeShapeType="1"/>
          </p:cNvSpPr>
          <p:nvPr/>
        </p:nvSpPr>
        <p:spPr bwMode="auto">
          <a:xfrm flipH="1"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1" name="Straight Connector 19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2" name="Straight Connector 20"/>
          <p:cNvSpPr>
            <a:spLocks noChangeShapeType="1"/>
          </p:cNvSpPr>
          <p:nvPr/>
        </p:nvSpPr>
        <p:spPr bwMode="auto">
          <a:xfrm flipH="1"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3" name="Straight Connector 23"/>
          <p:cNvSpPr>
            <a:spLocks noChangeShapeType="1"/>
          </p:cNvSpPr>
          <p:nvPr/>
        </p:nvSpPr>
        <p:spPr bwMode="auto">
          <a:xfrm flipH="1"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4" name="Straight Connector 24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5" name="Straight Connector 25"/>
          <p:cNvSpPr>
            <a:spLocks noChangeShapeType="1"/>
          </p:cNvSpPr>
          <p:nvPr/>
        </p:nvSpPr>
        <p:spPr bwMode="auto">
          <a:xfrm flipH="1"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7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74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97124A-447B-472C-9D75-337064EC8F7E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75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76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09C81B66-3503-40A3-9EEF-2F874717EA68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Title and Content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82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9FD8BD-7E13-4545-AC50-04AB3E84927E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83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DD94381C-329B-4569-BBE0-E88D89C06D9E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  <p:sp>
        <p:nvSpPr>
          <p:cNvPr id="3084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>
  <p:cSld name="Section Header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410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8" name="Straight Connector 18"/>
          <p:cNvSpPr>
            <a:spLocks noChangeShapeType="1"/>
          </p:cNvSpPr>
          <p:nvPr/>
        </p:nvSpPr>
        <p:spPr bwMode="auto">
          <a:xfrm flipH="1"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09" name="Straight Connector 19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10" name="Straight Connector 20"/>
          <p:cNvSpPr>
            <a:spLocks noChangeShapeType="1"/>
          </p:cNvSpPr>
          <p:nvPr/>
        </p:nvSpPr>
        <p:spPr bwMode="auto">
          <a:xfrm flipH="1"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11" name="Straight Connector 23"/>
          <p:cNvSpPr>
            <a:spLocks noChangeShapeType="1"/>
          </p:cNvSpPr>
          <p:nvPr/>
        </p:nvSpPr>
        <p:spPr bwMode="auto">
          <a:xfrm flipH="1"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12" name="Straight Connector 24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19" name="Straight Connector 31"/>
          <p:cNvSpPr>
            <a:spLocks noChangeShapeType="1"/>
          </p:cNvSpPr>
          <p:nvPr/>
        </p:nvSpPr>
        <p:spPr bwMode="auto">
          <a:xfrm flipH="1"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22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A10E3C-CE7E-46F3-B3BC-D0B9D910AD3C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23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1EE95BB-8A8D-4E36-8C10-1C9893F3684C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>
  <p:cSld name="Title Only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0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3677D8-ACD1-400E-A2D7-70E3237A295F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31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A3A070D6-1D5B-4C59-8F4F-FF074B069064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  <p:sp>
        <p:nvSpPr>
          <p:cNvPr id="5132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>
  <p:cSld name="Content with Caption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6152" name="Straight Connector 12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153" name="Straight Connector 14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6154" name="Straight Connector 16"/>
          <p:cNvCxnSpPr/>
          <p:nvPr/>
        </p:nvCxnSpPr>
        <p:spPr>
          <a:xfrm flipH="1"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</a:ln>
        </p:spPr>
      </p:cxnSp>
      <p:cxnSp>
        <p:nvCxnSpPr>
          <p:cNvPr id="6155" name="Straight Connector 17"/>
          <p:cNvCxnSpPr/>
          <p:nvPr/>
        </p:nvCxnSpPr>
        <p:spPr>
          <a:xfrm flipH="1"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</a:ln>
        </p:spPr>
      </p:cxnSp>
      <p:sp>
        <p:nvSpPr>
          <p:cNvPr id="6156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157" name="Straight Connector 19"/>
          <p:cNvCxnSpPr/>
          <p:nvPr/>
        </p:nvCxnSpPr>
        <p:spPr>
          <a:xfrm flipH="1">
            <a:off x="8915400" y="0"/>
            <a:ext cx="0" cy="6858000"/>
          </a:xfrm>
          <a:prstGeom prst="line">
            <a:avLst/>
          </a:prstGeom>
          <a:noFill/>
          <a:ln>
            <a:solidFill>
              <a:schemeClr val="accent1"/>
            </a:solidFill>
            <a:miter lim="800000"/>
          </a:ln>
        </p:spPr>
      </p:cxnSp>
      <p:sp>
        <p:nvSpPr>
          <p:cNvPr id="6158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61" name="Date Placeholder 20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7A9917F-0CB1-4668-B9B4-F1125B80F73C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162" name="Slide Number Placeholder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4F753167-DD70-46DA-8818-D5F90BC60F5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  <p:sp>
        <p:nvSpPr>
          <p:cNvPr id="6163" name="Footer Placeholder 22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>
  <p:cSld name="Picture with Caption">
    <p:bg>
      <p:bgPr>
        <a:blipFill rotWithShape="1">
          <a:blip r:embed="rId1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7176" name="Straight Connector 12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77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178" name="Straight Connector 16"/>
          <p:cNvCxnSpPr/>
          <p:nvPr/>
        </p:nvCxnSpPr>
        <p:spPr>
          <a:xfrm flipH="1">
            <a:off x="8991600" y="0"/>
            <a:ext cx="0" cy="685800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7179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180" name="Straight Connector 18"/>
          <p:cNvCxnSpPr/>
          <p:nvPr/>
        </p:nvCxnSpPr>
        <p:spPr>
          <a:xfrm flipH="1">
            <a:off x="8915400" y="0"/>
            <a:ext cx="0" cy="6858000"/>
          </a:xfrm>
          <a:prstGeom prst="line">
            <a:avLst/>
          </a:prstGeom>
          <a:noFill/>
          <a:ln>
            <a:solidFill>
              <a:schemeClr val="accent1"/>
            </a:solidFill>
            <a:miter lim="800000"/>
          </a:ln>
        </p:spPr>
      </p:cxnSp>
      <p:sp>
        <p:nvSpPr>
          <p:cNvPr id="7181" name="Straight Connector 19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7182" name="Straight Connector 20"/>
          <p:cNvCxnSpPr/>
          <p:nvPr/>
        </p:nvCxnSpPr>
        <p:spPr>
          <a:xfrm flipH="1"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85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27B9000-EA13-4585-BEC7-D4B071A41015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8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6B5294CB-50B6-4E34-877C-5AE4BEC4C139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  <p:sp>
        <p:nvSpPr>
          <p:cNvPr id="7187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1">
          <a:blip r:embed="rId12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/>
      <p:sp>
        <p:nvSpPr>
          <p:cNvPr id="1026" name="Straight Connector 15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2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lang="en-US" alt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lang="en-US" altLang="en-US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3990CA-B83D-4AED-8715-9159A8A5C06A}" type="hfDateTime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0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1" name="Straight Connector 6"/>
          <p:cNvSpPr>
            <a:spLocks noChangeShapeType="1"/>
          </p:cNvSpPr>
          <p:nvPr/>
        </p:nvSpPr>
        <p:spPr bwMode="auto">
          <a:xfrm flipH="1"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032" name="Straight Connector 8"/>
          <p:cNvCxnSpPr/>
          <p:nvPr/>
        </p:nvCxnSpPr>
        <p:spPr>
          <a:xfrm flipH="1"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</a:ln>
        </p:spPr>
      </p:cxnSp>
      <p:sp>
        <p:nvSpPr>
          <p:cNvPr id="1033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34" name="Straight Connector 10"/>
          <p:cNvCxnSpPr/>
          <p:nvPr/>
        </p:nvCxnSpPr>
        <p:spPr>
          <a:xfrm flipH="1">
            <a:off x="8915400" y="0"/>
            <a:ext cx="0" cy="6858000"/>
          </a:xfrm>
          <a:prstGeom prst="line">
            <a:avLst/>
          </a:prstGeom>
          <a:noFill/>
          <a:ln>
            <a:solidFill>
              <a:schemeClr val="accent1"/>
            </a:solidFill>
            <a:miter lim="800000"/>
          </a:ln>
        </p:spPr>
      </p:cxnSp>
      <p:sp>
        <p:nvSpPr>
          <p:cNvPr id="1035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defPPr>
              <a:defRPr lang="en-US"/>
            </a:defPPr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400" b="1" i="0" u="none" baseline="0">
                <a:solidFill>
                  <a:srgbClr val="FFFFFF"/>
                </a:solidFill>
                <a:latin typeface="Arial"/>
                <a:ea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/>
                <a:ea typeface="Arial"/>
              </a:defRPr>
            </a:lvl5pPr>
          </a:lstStyle>
          <a:p>
            <a:pPr marL="0" lvl="0" indent="0" algn="ctr" eaLnBrk="1" hangingPunct="1"/>
            <a:fld id="{C3303A3D-AB2F-4829-9EBF-A893EA385C9F}" type="slidenum">
              <a:rPr sz="1400" b="1">
                <a:solidFill>
                  <a:srgbClr val="FFFFFF"/>
                </a:solidFill>
              </a:rPr>
              <a:t>*</a:t>
            </a:fld>
            <a:endParaRPr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2" r:id="rId2"/>
    <p:sldLayoutId id="2147483934" r:id="rId3"/>
    <p:sldLayoutId id="2147483935" r:id="rId4"/>
    <p:sldLayoutId id="2147483936" r:id="rId5"/>
    <p:sldLayoutId id="2147483938" r:id="rId6"/>
    <p:sldLayoutId id="2147483939" r:id="rId7"/>
    <p:sldLayoutId id="2147483941" r:id="rId8"/>
    <p:sldLayoutId id="2147483943" r:id="rId9"/>
    <p:sldLayoutId id="2147483944" r:id="rId10"/>
    <p:sldLayoutId id="2147483945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000" b="0" i="0" u="none" kern="1200" cap="small" baseline="0">
          <a:solidFill>
            <a:schemeClr val="tx2"/>
          </a:solidFill>
          <a:effectLst/>
          <a:latin typeface="Century Schoolbook" pitchFamily="18" charset="0"/>
          <a:ea typeface="+mj-ea"/>
          <a:cs typeface="+mj-cs"/>
        </a:defRPr>
      </a:lvl1pPr>
    </p:titleStyle>
    <p:bodyStyle>
      <a:lvl1pPr marL="273050" indent="-273050" algn="l" defTabSz="9144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kumimoji="0" sz="2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39763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0" sz="2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-182563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umimoji="0" sz="2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87450" indent="-182563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umimoji="0" sz="20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462088" indent="-182563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838200" y="0"/>
            <a:ext cx="7696200" cy="64770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366712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kumimoji="0" lang="en-US" altLang="en-US" sz="21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731838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004888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None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279525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None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marL="0" lvl="0" indent="0" algn="l" eaLnBrk="1" hangingPunct="1">
              <a:buFont typeface="Arial"/>
            </a:pPr>
            <a:endParaRPr lang="en-US" altLang="en-US" sz="3600" b="1">
              <a:latin typeface="Algerian" pitchFamily="82" charset="0"/>
              <a:ea typeface="Times New Roman" pitchFamily="18" charset="0"/>
            </a:endParaRPr>
          </a:p>
          <a:p>
            <a:pPr marL="0" lvl="0" indent="0" algn="l" eaLnBrk="1" hangingPunct="1">
              <a:buFont typeface="Arial"/>
            </a:pPr>
            <a:r>
              <a:rPr lang="en-US" altLang="en-US" sz="3600" b="1">
                <a:latin typeface="Algerian" pitchFamily="82" charset="0"/>
                <a:ea typeface="Times New Roman" pitchFamily="18" charset="0"/>
              </a:rPr>
              <a:t>ADVERSE DRUG REACTIONS</a:t>
            </a:r>
            <a:endParaRPr lang="en-IN" altLang="en-US" sz="3600" b="1">
              <a:latin typeface="Algerian" pitchFamily="82" charset="0"/>
              <a:ea typeface="Times New Roman" pitchFamily="18" charset="0"/>
            </a:endParaRPr>
          </a:p>
        </p:txBody>
      </p:sp>
      <p:pic>
        <p:nvPicPr>
          <p:cNvPr id="8195" name="Picture 4" descr="adverse-drug-skin-disorder.jpg"/>
          <p:cNvPicPr>
            <a:picLocks noChangeAspect="1"/>
          </p:cNvPicPr>
          <p:nvPr/>
        </p:nvPicPr>
        <p:blipFill>
          <a:blip r:embed="rId2"/>
          <a:srcRect b="11112"/>
          <a:stretch>
            <a:fillRect/>
          </a:stretch>
        </p:blipFill>
        <p:spPr>
          <a:xfrm>
            <a:off x="3695700" y="1524000"/>
            <a:ext cx="5238750" cy="33528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3200" b="1">
                <a:solidFill>
                  <a:srgbClr val="7030A0"/>
                </a:solidFill>
                <a:latin typeface="Arial Black" pitchFamily="34" charset="0"/>
              </a:rPr>
              <a:t>TYPE D – DELAYED</a:t>
            </a:r>
            <a:endParaRPr lang="en-US" altLang="en-US" sz="3200" b="1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US" altLang="en-US" sz="2400" b="1">
              <a:solidFill>
                <a:srgbClr val="7030A0"/>
              </a:solidFill>
              <a:latin typeface="Arial"/>
            </a:endParaRPr>
          </a:p>
          <a:p>
            <a:pPr lvl="0" algn="ctr" eaLnBrk="1" hangingPunct="1">
              <a:buNone/>
            </a:pPr>
            <a:endParaRPr lang="en-US" altLang="en-US" sz="2400" b="1">
              <a:solidFill>
                <a:srgbClr val="7030A0"/>
              </a:solidFill>
              <a:latin typeface="Arial"/>
            </a:endParaRPr>
          </a:p>
          <a:p>
            <a:pPr lvl="0" eaLnBrk="1" hangingPunct="1"/>
            <a:r>
              <a:rPr lang="en-US" altLang="en-US" sz="2400">
                <a:latin typeface="Arial"/>
              </a:rPr>
              <a:t>They manifest themselves with significant delay</a:t>
            </a: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endParaRPr lang="en-US" altLang="en-US" sz="2400" b="1">
              <a:latin typeface="Arial"/>
            </a:endParaRPr>
          </a:p>
          <a:p>
            <a:pPr lvl="1" eaLnBrk="1" hangingPunct="1"/>
            <a:r>
              <a:rPr lang="en-US" altLang="en-US" sz="2100" b="1">
                <a:latin typeface="Arial"/>
              </a:rPr>
              <a:t>Teratogenesis -</a:t>
            </a:r>
            <a:r>
              <a:rPr lang="en-US" altLang="en-US" sz="2000">
                <a:latin typeface="Arial"/>
              </a:rPr>
              <a:t>Thalidomide – Phocomelia (flipper-like fore limbs</a:t>
            </a:r>
            <a:r>
              <a:rPr lang="en-US" altLang="en-US" sz="2400">
                <a:latin typeface="Arial"/>
              </a:rPr>
              <a:t>)</a:t>
            </a:r>
            <a:endParaRPr lang="en-US" altLang="en-US" sz="2100" b="1">
              <a:latin typeface="Arial"/>
            </a:endParaRPr>
          </a:p>
          <a:p>
            <a:pPr lvl="1" eaLnBrk="1" hangingPunct="1"/>
            <a:r>
              <a:rPr lang="en-US" altLang="en-US" sz="2100" b="1">
                <a:latin typeface="Arial"/>
              </a:rPr>
              <a:t>Mutagenesis/Cancerogenesis</a:t>
            </a:r>
            <a:endParaRPr lang="en-US" altLang="en-US" sz="2100" b="1">
              <a:latin typeface="Arial"/>
            </a:endParaRPr>
          </a:p>
          <a:p>
            <a:pPr lvl="0" eaLnBrk="1" hangingPunct="1">
              <a:lnSpc>
                <a:spcPct val="80000"/>
              </a:lnSpc>
              <a:buNone/>
            </a:pPr>
            <a:endParaRPr lang="en-US" altLang="en-US" sz="2400" b="1">
              <a:latin typeface="Arial"/>
            </a:endParaRPr>
          </a:p>
          <a:p>
            <a:pPr lvl="0" eaLnBrk="1" hangingPunct="1">
              <a:lnSpc>
                <a:spcPct val="80000"/>
              </a:lnSpc>
              <a:buNone/>
            </a:pPr>
            <a:r>
              <a:rPr lang="en-US" altLang="en-US" sz="2400" b="1">
                <a:latin typeface="Arial"/>
              </a:rPr>
              <a:t>   Others: </a:t>
            </a:r>
            <a:endParaRPr lang="en-US" altLang="en-US" sz="2400" b="1">
              <a:latin typeface="Arial"/>
            </a:endParaRPr>
          </a:p>
          <a:p>
            <a:pPr lvl="0" eaLnBrk="1" hangingPunct="1">
              <a:lnSpc>
                <a:spcPct val="80000"/>
              </a:lnSpc>
              <a:buNone/>
            </a:pPr>
            <a:r>
              <a:rPr lang="en-US" altLang="en-US" sz="2400" b="1">
                <a:latin typeface="Arial"/>
              </a:rPr>
              <a:t>Tardive dyskinesis – during L-DOPA Parkinson disease treatment</a:t>
            </a:r>
            <a:endParaRPr lang="en-US" altLang="en-US" sz="2000" u="sng">
              <a:latin typeface="Arial"/>
            </a:endParaRPr>
          </a:p>
          <a:p>
            <a:pPr lvl="1" eaLnBrk="1" hangingPunct="1"/>
            <a:endParaRPr lang="en-US" altLang="en-US" sz="2100"/>
          </a:p>
          <a:p>
            <a:pPr lvl="0" eaLnBrk="1" hangingPunct="1">
              <a:buNone/>
            </a:pPr>
            <a:endParaRPr lang="en-IN" altLang="en-US" sz="2400" b="1">
              <a:solidFill>
                <a:srgbClr val="7030A0"/>
              </a:solidFill>
            </a:endParaRPr>
          </a:p>
        </p:txBody>
      </p:sp>
      <p:sp>
        <p:nvSpPr>
          <p:cNvPr id="17411" name="TextBox 2"/>
          <p:cNvSpPr txBox="1"/>
          <p:nvPr/>
        </p:nvSpPr>
        <p:spPr>
          <a:xfrm>
            <a:off x="6400800" y="6273800"/>
            <a:ext cx="2743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3200" b="1">
                <a:solidFill>
                  <a:srgbClr val="7030A0"/>
                </a:solidFill>
                <a:latin typeface="Arial Black" pitchFamily="34" charset="0"/>
              </a:rPr>
              <a:t>TYPE E – END OF USE</a:t>
            </a:r>
            <a:endParaRPr lang="en-US" altLang="en-US" sz="3200" b="1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US" altLang="en-US" sz="3200" b="1">
              <a:solidFill>
                <a:srgbClr val="7030A0"/>
              </a:solidFill>
              <a:latin typeface="Arial"/>
            </a:endParaRPr>
          </a:p>
          <a:p>
            <a:pPr lvl="0" algn="ctr" eaLnBrk="1" hangingPunct="1">
              <a:buNone/>
            </a:pPr>
            <a:endParaRPr lang="en-US" altLang="en-US" sz="3200" b="1">
              <a:solidFill>
                <a:srgbClr val="7030A0"/>
              </a:solidFill>
              <a:latin typeface="Arial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altLang="en-US" sz="2800">
                <a:latin typeface="Arial"/>
              </a:rPr>
              <a:t>Drug withdrawal syndromes and rebound phenomenon</a:t>
            </a:r>
            <a:r>
              <a:rPr lang="cs-CZ" altLang="en-US" sz="2800">
                <a:latin typeface="Arial"/>
              </a:rPr>
              <a:t>s</a:t>
            </a:r>
            <a:endParaRPr lang="en-US" altLang="en-US" sz="2800">
              <a:latin typeface="Arial"/>
            </a:endParaRPr>
          </a:p>
          <a:p>
            <a:pPr lvl="0" eaLnBrk="1" hangingPunct="1">
              <a:lnSpc>
                <a:spcPct val="90000"/>
              </a:lnSpc>
              <a:buNone/>
            </a:pPr>
            <a:endParaRPr lang="en-US" altLang="en-US" sz="2800">
              <a:latin typeface="Arial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>
                <a:latin typeface="Arial"/>
              </a:rPr>
              <a:t>Example – sudden withdrawal of long term therapy with </a:t>
            </a:r>
            <a:r>
              <a:rPr lang="en-US" altLang="en-US" sz="2500" b="1" u="sng">
                <a:latin typeface="Arial"/>
                <a:sym typeface="Symbol" pitchFamily="18" charset="2"/>
              </a:rPr>
              <a:t>-blockers</a:t>
            </a:r>
            <a:r>
              <a:rPr lang="en-US" altLang="en-US" sz="2500">
                <a:latin typeface="Arial"/>
                <a:sym typeface="Symbol" pitchFamily="18" charset="2"/>
              </a:rPr>
              <a:t> can induce rebound tachycardia  and hypertension</a:t>
            </a:r>
            <a:endParaRPr lang="en-IN" altLang="en-US" sz="2500" b="1"/>
          </a:p>
        </p:txBody>
      </p:sp>
      <p:sp>
        <p:nvSpPr>
          <p:cNvPr id="18435" name="TextBox 2"/>
          <p:cNvSpPr txBox="1"/>
          <p:nvPr/>
        </p:nvSpPr>
        <p:spPr>
          <a:xfrm>
            <a:off x="6400800" y="6273800"/>
            <a:ext cx="2743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  <a:latin typeface="Arial Black" pitchFamily="34" charset="0"/>
              </a:rPr>
              <a:t>PHARMACOVIGILANCE (DAUP)</a:t>
            </a:r>
            <a:endParaRPr lang="en-IN" altLang="en-US" sz="2400" b="1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/>
              <a:t>The </a:t>
            </a:r>
            <a:r>
              <a:rPr lang="en-IN" altLang="en-US" sz="2400" b="1"/>
              <a:t>'science and activities relating to the </a:t>
            </a:r>
            <a:r>
              <a:rPr lang="en-IN" altLang="en-US" sz="2400" b="1">
                <a:solidFill>
                  <a:srgbClr val="FF0000"/>
                </a:solidFill>
              </a:rPr>
              <a:t>d</a:t>
            </a:r>
            <a:r>
              <a:rPr lang="en-IN" altLang="en-US" sz="2400" b="1"/>
              <a:t>etection, </a:t>
            </a:r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 b="1"/>
              <a:t>ssessment, </a:t>
            </a:r>
            <a:r>
              <a:rPr lang="en-IN" altLang="en-US" sz="2400" b="1">
                <a:solidFill>
                  <a:srgbClr val="FF0000"/>
                </a:solidFill>
              </a:rPr>
              <a:t>u</a:t>
            </a:r>
            <a:r>
              <a:rPr lang="en-IN" altLang="en-US" sz="2400" b="1"/>
              <a:t>nderstanding and </a:t>
            </a:r>
            <a:r>
              <a:rPr lang="en-IN" altLang="en-US" sz="2400" b="1">
                <a:solidFill>
                  <a:srgbClr val="FF0000"/>
                </a:solidFill>
              </a:rPr>
              <a:t>p</a:t>
            </a:r>
            <a:r>
              <a:rPr lang="en-IN" altLang="en-US" sz="2400" b="1"/>
              <a:t>revention of adverse effects or any other drug related problems</a:t>
            </a:r>
            <a:r>
              <a:rPr lang="en-IN" altLang="en-US" sz="2400"/>
              <a:t>’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The information generated  is useful in educating doctors and in the official regulation of drug use. 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	It has an important role in </a:t>
            </a:r>
            <a:r>
              <a:rPr lang="en-IN" altLang="en-US" sz="2400" b="1"/>
              <a:t>rational use </a:t>
            </a:r>
            <a:r>
              <a:rPr lang="en-IN" altLang="en-US" sz="2400"/>
              <a:t>of  medicines, as it provides the basis for assessing </a:t>
            </a:r>
            <a:r>
              <a:rPr lang="en-IN" altLang="en-US" sz="2400" b="1"/>
              <a:t>safety</a:t>
            </a:r>
            <a:r>
              <a:rPr lang="en-IN" altLang="en-US" sz="2400"/>
              <a:t> of medicines.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88392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Various activities involved in pharmacovigilance are</a:t>
            </a:r>
            <a:r>
              <a:rPr lang="en-IN" altLang="en-US" sz="2400">
                <a:solidFill>
                  <a:srgbClr val="7030A0"/>
                </a:solidFill>
              </a:rPr>
              <a:t>:</a:t>
            </a:r>
            <a:endParaRPr lang="en-IN" altLang="en-US" sz="2400">
              <a:solidFill>
                <a:srgbClr val="7030A0"/>
              </a:solidFill>
            </a:endParaRPr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/>
            <a:r>
              <a:rPr lang="en-IN" altLang="en-US" sz="2400" b="1"/>
              <a:t>Postmarketing surveillance</a:t>
            </a:r>
            <a:r>
              <a:rPr lang="en-IN" altLang="en-US" sz="2400"/>
              <a:t> and other methods of ADR monitoring such as voluntary reporting by doctors prescription event monitoring.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 b="1"/>
              <a:t>Dissemination of ADR data </a:t>
            </a:r>
            <a:r>
              <a:rPr lang="en-IN" altLang="en-US" sz="2400"/>
              <a:t>through 'drug alerts', 'medical letters,' advisories sent to doctors by pharmaceuticals and regulatory agencies.</a:t>
            </a:r>
            <a:endParaRPr lang="en-IN" altLang="en-US" sz="2400"/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r>
              <a:rPr lang="en-IN" altLang="en-US" sz="2400" b="1"/>
              <a:t>Changes in the labelling </a:t>
            </a:r>
            <a:r>
              <a:rPr lang="en-IN" altLang="en-US" sz="2400"/>
              <a:t>of medicines indicating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 restrictions in use or statuary warnings, precautions,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 or even withdrawal of the drug.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endParaRPr lang="en-US" altLang="en-US" sz="2400"/>
          </a:p>
          <a:p>
            <a:pPr lvl="0" eaLnBrk="1" hangingPunct="1"/>
            <a:endParaRPr lang="en-US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The </a:t>
            </a:r>
            <a:r>
              <a:rPr lang="en-IN" altLang="en-US" sz="2400" b="1"/>
              <a:t>Uppsala Monitoring Centre (Sweden) </a:t>
            </a:r>
            <a:r>
              <a:rPr lang="en-IN" altLang="en-US" sz="2400"/>
              <a:t>is the international collaborating centre.</a:t>
            </a:r>
            <a:endParaRPr lang="en-IN" altLang="en-US" sz="2400"/>
          </a:p>
          <a:p>
            <a:pPr lvl="0" eaLnBrk="1" hangingPunct="1"/>
            <a:endParaRPr lang="en-US" altLang="en-US" sz="2400"/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r>
              <a:rPr lang="en-IN" altLang="en-US" sz="2400"/>
              <a:t>In India, </a:t>
            </a:r>
            <a:endParaRPr lang="en-IN" altLang="en-US" sz="2400"/>
          </a:p>
          <a:p>
            <a:pPr lvl="1" eaLnBrk="1" hangingPunct="1"/>
            <a:r>
              <a:rPr lang="en-IN" altLang="en-US" sz="2100"/>
              <a:t>National centre is located at Ghaziabad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Peripheral Centres at Medical college levels and tertiary and above hospitals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Reports generated by doctors, paramedical staff--to peripheral centre...National centre...Uppsala Monitoring Centre...Compilation of data..analysis of data..causal association is confirmed..guidelines issued regarding the safe use of medicine or (restricted use or withdrawal from the market)</a:t>
            </a:r>
            <a:endParaRPr lang="en-IN" altLang="en-US" sz="2100"/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PREVENTION OF ADVERSE EFFECTS TO DRUGS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>
              <a:buNone/>
            </a:pPr>
            <a:endParaRPr lang="en-US" altLang="en-US" sz="2400" b="1"/>
          </a:p>
          <a:p>
            <a:pPr lvl="0" eaLnBrk="1" hangingPunct="1"/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 b="1"/>
              <a:t>void inappropriate use </a:t>
            </a:r>
            <a:r>
              <a:rPr lang="en-IN" altLang="en-US" sz="2400"/>
              <a:t>of drugs .</a:t>
            </a:r>
            <a:endParaRPr lang="en-IN" altLang="en-US" sz="2400"/>
          </a:p>
          <a:p>
            <a:pPr lvl="0" eaLnBrk="1" hangingPunct="1"/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 b="1"/>
              <a:t>ppropriate drug administration (Rational Therapeutics)</a:t>
            </a:r>
            <a:endParaRPr lang="en-IN" altLang="en-US" sz="2400" b="1"/>
          </a:p>
          <a:p>
            <a:pPr lvl="1" eaLnBrk="1" hangingPunct="1"/>
            <a:r>
              <a:rPr lang="en-IN" altLang="en-US" sz="2100"/>
              <a:t>Dose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Dosage form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Duration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Route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Frequency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Technique</a:t>
            </a:r>
            <a:endParaRPr lang="en-IN" altLang="en-US" sz="2100"/>
          </a:p>
          <a:p>
            <a:pPr lvl="0" eaLnBrk="1" hangingPunct="1"/>
            <a:r>
              <a:rPr lang="en-IN" altLang="en-US" sz="2400"/>
              <a:t> </a:t>
            </a:r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 b="1"/>
              <a:t>sk</a:t>
            </a:r>
            <a:r>
              <a:rPr lang="en-IN" altLang="en-US" sz="2400"/>
              <a:t> for previous history of drug reactions and allergies</a:t>
            </a:r>
            <a:endParaRPr lang="en-IN" altLang="en-US" sz="2400"/>
          </a:p>
          <a:p>
            <a:pPr lvl="0" eaLnBrk="1" hangingPunct="1"/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 b="1"/>
              <a:t>lways </a:t>
            </a:r>
            <a:r>
              <a:rPr lang="en-IN" altLang="en-US" sz="2400"/>
              <a:t>suspect ADR when new symptom arises after initiation of treatment. ( No new drug for new symptom).</a:t>
            </a:r>
            <a:endParaRPr lang="en-IN" altLang="en-US" sz="2400"/>
          </a:p>
          <a:p>
            <a:pPr lvl="0" eaLnBrk="1" hangingPunct="1"/>
            <a:r>
              <a:rPr lang="en-IN" altLang="en-US" sz="2400" b="1">
                <a:solidFill>
                  <a:srgbClr val="FF0000"/>
                </a:solidFill>
              </a:rPr>
              <a:t>A</a:t>
            </a:r>
            <a:r>
              <a:rPr lang="en-IN" altLang="en-US" sz="2400"/>
              <a:t>sk for laboratory findings like serum creatinine etc.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169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Categorized into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Side effects-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Secondary effects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Toxic effects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Intolerance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Idiosyncrasy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Drug allergy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Photosensitivity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Drug dependence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Drug withdrawal reactions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Teratogenicity</a:t>
            </a: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Mutagenicity and Carcinogenicity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Drug induced diseases (Iatrogenic disorders or Iatrogenicity)</a:t>
            </a: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555" name="TextBox 3"/>
          <p:cNvSpPr txBox="1"/>
          <p:nvPr/>
        </p:nvSpPr>
        <p:spPr>
          <a:xfrm>
            <a:off x="0" y="6096000"/>
            <a:ext cx="9144000" cy="461963"/>
          </a:xfrm>
          <a:prstGeom prst="rect">
            <a:avLst/>
          </a:prstGeom>
          <a:solidFill>
            <a:schemeClr val="accent3"/>
          </a:solidFill>
          <a:ln w="317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Beware of – Iatrogenic, Idiosyncrasy, Idiopathic, Intolerance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915400" cy="63214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SIDE EFFECTS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US" altLang="en-US" sz="2400" b="1"/>
          </a:p>
          <a:p>
            <a:pPr lvl="0" algn="ctr" eaLnBrk="1" hangingPunct="1">
              <a:buNone/>
            </a:pPr>
            <a:endParaRPr lang="en-IN" altLang="en-US" sz="2400" b="1"/>
          </a:p>
          <a:p>
            <a:pPr lvl="0" eaLnBrk="1" hangingPunct="1"/>
            <a:r>
              <a:rPr lang="en-IN" altLang="en-US" sz="2400"/>
              <a:t>Unwanted often unavoidable Pharmaco-dynamic effects.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Occur at therapeutic doses.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Predictable </a:t>
            </a:r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/>
              <a:t>Examples.  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	Benzodiazepines- Motor in coordination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	H1 Anti-histaminics- Sedation</a:t>
            </a:r>
            <a:endParaRPr lang="en-IN" altLang="en-US" sz="2400"/>
          </a:p>
        </p:txBody>
      </p:sp>
      <p:sp>
        <p:nvSpPr>
          <p:cNvPr id="24579" name="Rectangle 2"/>
          <p:cNvSpPr/>
          <p:nvPr/>
        </p:nvSpPr>
        <p:spPr>
          <a:xfrm>
            <a:off x="0" y="4419600"/>
            <a:ext cx="9144000" cy="1938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2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lang="en-US" alt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lang="en-US" altLang="en-US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sz="2000">
                <a:latin typeface="Arial"/>
                <a:ea typeface="Arial"/>
              </a:rPr>
              <a:t>An effect may be therapeutic in one context but side effect in another context</a:t>
            </a:r>
            <a:endParaRPr lang="en-IN" altLang="en-US" sz="2000">
              <a:latin typeface="Arial"/>
              <a:ea typeface="Arial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IN" altLang="en-US" sz="2000">
              <a:latin typeface="Arial"/>
              <a:ea typeface="Arial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IN" altLang="en-US" sz="2000">
                <a:latin typeface="Arial"/>
                <a:ea typeface="Arial"/>
              </a:rPr>
              <a:t> Depression of A-V conduction is the desired effect of digoxin in atrial fibrillation, but the same may be undesirable when it is used for CHF.</a:t>
            </a:r>
            <a:endParaRPr lang="en-IN" altLang="en-US" sz="2000">
              <a:latin typeface="Arial"/>
              <a:ea typeface="Arial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IN" altLang="en-US" sz="2000">
                <a:latin typeface="Arial"/>
                <a:ea typeface="Arial"/>
              </a:rPr>
              <a:t>Constipation by codeine is side effect but can be used as therapeutic effect in patient with loose motions</a:t>
            </a:r>
            <a:endParaRPr lang="en-IN" altLang="en-US" sz="2000">
              <a:latin typeface="Arial"/>
              <a:ea typeface="Arial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SECONDARY EFFECTS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US" altLang="en-US" sz="2400" b="1"/>
          </a:p>
          <a:p>
            <a:pPr lvl="0" eaLnBrk="1" hangingPunct="1"/>
            <a:r>
              <a:rPr lang="en-IN" altLang="en-US" sz="2400"/>
              <a:t>Indirect consequences of a primary action of the drug.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/>
            <a:r>
              <a:rPr lang="en-IN" altLang="en-US" sz="2400"/>
              <a:t>E.g. corticosteroids weaken host defence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mechanisms so that latent tuberculosis gets activated.</a:t>
            </a:r>
            <a:endParaRPr lang="en-IN" altLang="en-US" sz="2400" b="1"/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TOXIC EFFECTS (Poisonous effect)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kumimoji="0" lang="en-IN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It is the dose and duration which makes a poison.... </a:t>
            </a:r>
            <a:r>
              <a:rPr kumimoji="0" lang="en-IN" sz="2000" b="0" i="1" u="sng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Paracelsus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kumimoji="0" lang="en-IN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Over dose or prolonged use.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The effects are predictable and dose related.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The CNS, CVS, kidney, liver, lung, skin and bone marrow are most commonly involved in drug toxicity.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9756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/>
              <a:t> ADVERSE DRUG REACTION</a:t>
            </a:r>
            <a:endParaRPr lang="en-IN" altLang="en-US" sz="2400" b="1"/>
          </a:p>
          <a:p>
            <a:pPr lvl="0" eaLnBrk="1" hangingPunct="1">
              <a:buNone/>
            </a:pPr>
            <a:endParaRPr lang="en-US" altLang="en-US" sz="2400" b="1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</a:t>
            </a:r>
            <a:r>
              <a:rPr lang="en-IN" altLang="en-US" sz="2400" b="1">
                <a:latin typeface="Times New Roman" pitchFamily="18" charset="0"/>
                <a:ea typeface="Times New Roman" pitchFamily="18" charset="0"/>
              </a:rPr>
              <a:t>Any noxious change which is </a:t>
            </a:r>
            <a:endParaRPr lang="en-IN" altLang="en-US" sz="2400" b="1">
              <a:latin typeface="Times New Roman" pitchFamily="18" charset="0"/>
              <a:ea typeface="Times New Roman" pitchFamily="18" charset="0"/>
            </a:endParaRPr>
          </a:p>
          <a:p>
            <a:pPr lvl="0" eaLnBrk="1" hangingPunct="1">
              <a:buFont typeface="Wingdings" pitchFamily="2" charset="2"/>
            </a:pPr>
            <a:r>
              <a:rPr lang="en-IN" altLang="en-US" sz="2400" b="1">
                <a:latin typeface="Times New Roman" pitchFamily="18" charset="0"/>
                <a:ea typeface="Times New Roman" pitchFamily="18" charset="0"/>
              </a:rPr>
              <a:t>Suspected to be due to a drug</a:t>
            </a:r>
            <a:endParaRPr lang="en-IN" altLang="en-US" sz="2400" b="1">
              <a:latin typeface="Times New Roman" pitchFamily="18" charset="0"/>
              <a:ea typeface="Times New Roman" pitchFamily="18" charset="0"/>
            </a:endParaRPr>
          </a:p>
          <a:p>
            <a:pPr lvl="0" eaLnBrk="1" hangingPunct="1">
              <a:buFont typeface="Wingdings" pitchFamily="2" charset="2"/>
            </a:pPr>
            <a:r>
              <a:rPr lang="en-IN" altLang="en-US" sz="2800" b="1">
                <a:latin typeface="Times New Roman" pitchFamily="18" charset="0"/>
                <a:ea typeface="Times New Roman" pitchFamily="18" charset="0"/>
              </a:rPr>
              <a:t>At</a:t>
            </a:r>
            <a:r>
              <a:rPr lang="en-IN" altLang="en-US" sz="2800" b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 doses normally </a:t>
            </a:r>
            <a:r>
              <a:rPr lang="en-IN" altLang="en-US" sz="2400" b="1">
                <a:latin typeface="Times New Roman" pitchFamily="18" charset="0"/>
                <a:ea typeface="Times New Roman" pitchFamily="18" charset="0"/>
              </a:rPr>
              <a:t>used in man</a:t>
            </a:r>
            <a:endParaRPr lang="en-IN" altLang="en-US" sz="2400" b="1">
              <a:latin typeface="Times New Roman" pitchFamily="18" charset="0"/>
              <a:ea typeface="Times New Roman" pitchFamily="18" charset="0"/>
            </a:endParaRPr>
          </a:p>
          <a:p>
            <a:pPr lvl="0" eaLnBrk="1" hangingPunct="1">
              <a:buFont typeface="Wingdings" pitchFamily="2" charset="2"/>
            </a:pPr>
            <a:r>
              <a:rPr lang="en-IN" altLang="en-US" sz="2400" b="1">
                <a:latin typeface="Times New Roman" pitchFamily="18" charset="0"/>
                <a:ea typeface="Times New Roman" pitchFamily="18" charset="0"/>
              </a:rPr>
              <a:t>May requires treatment or decrease in dose or </a:t>
            </a:r>
            <a:endParaRPr lang="en-IN" altLang="en-US" sz="2400" b="1">
              <a:latin typeface="Times New Roman" pitchFamily="18" charset="0"/>
              <a:ea typeface="Times New Roman" pitchFamily="18" charset="0"/>
            </a:endParaRPr>
          </a:p>
          <a:p>
            <a:pPr lvl="0" eaLnBrk="1" hangingPunct="1">
              <a:buFont typeface="Wingdings" pitchFamily="2" charset="2"/>
            </a:pPr>
            <a:r>
              <a:rPr lang="en-IN" altLang="en-US" sz="2400" b="1">
                <a:latin typeface="Times New Roman" pitchFamily="18" charset="0"/>
                <a:ea typeface="Times New Roman" pitchFamily="18" charset="0"/>
              </a:rPr>
              <a:t>Caution in the future use of the same drug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Toxicity may result from extension of the therapeutic effect itself, e.g. complete A-V block by digoxin, bleeding due to heparin.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 b="1"/>
              <a:t>Poisoning</a:t>
            </a:r>
            <a:r>
              <a:rPr lang="en-IN" altLang="en-US" sz="2400"/>
              <a:t>: Poison is a substance which endangers life by severely affecting one or more vital functions.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153400" cy="67056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IN" altLang="en-US" sz="2400"/>
              <a:t>Specific antidotes such as receptor antagonists, chelating agents or specific antibodies are available for few poisons.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For others as well as for those poisons which have a selective antagonist general </a:t>
            </a:r>
            <a:r>
              <a:rPr lang="en-IN" altLang="en-US" sz="2400" b="1"/>
              <a:t>supportive and symptomatic treatment </a:t>
            </a:r>
            <a:r>
              <a:rPr lang="en-IN" altLang="en-US" sz="2400"/>
              <a:t>should be done.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 These measures are: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</a:t>
            </a:r>
            <a:r>
              <a:rPr lang="en-IN" altLang="en-US" sz="2400" b="1"/>
              <a:t>1. Resuscitation and maintenance of vital functions</a:t>
            </a:r>
            <a:r>
              <a:rPr lang="en-IN" altLang="en-US" sz="2400"/>
              <a:t>: maintenance of ABC , body temperature and blood glucose.</a:t>
            </a:r>
            <a:endParaRPr lang="en-US" altLang="en-US" sz="2400"/>
          </a:p>
          <a:p>
            <a:pPr lvl="0" eaLnBrk="1" hangingPunct="1">
              <a:buNone/>
            </a:pPr>
            <a:r>
              <a:rPr lang="en-IN" altLang="en-US" sz="2400"/>
              <a:t>   </a:t>
            </a:r>
            <a:r>
              <a:rPr lang="en-IN" altLang="en-US" sz="2400" b="1"/>
              <a:t>2.Termination of exposure (decontamination)</a:t>
            </a:r>
            <a:endParaRPr lang="en-IN" altLang="en-US" sz="2400" b="1"/>
          </a:p>
          <a:p>
            <a:pPr lvl="0" eaLnBrk="1" hangingPunct="1">
              <a:buNone/>
            </a:pPr>
            <a:r>
              <a:rPr lang="en-US" altLang="en-US" sz="2400" b="1"/>
              <a:t>   3.</a:t>
            </a:r>
            <a:r>
              <a:rPr lang="en-IN" altLang="en-US" sz="2400"/>
              <a:t> </a:t>
            </a:r>
            <a:r>
              <a:rPr lang="en-IN" altLang="en-US" sz="2400" b="1"/>
              <a:t>Prevention of absorption </a:t>
            </a:r>
            <a:r>
              <a:rPr lang="en-IN" altLang="en-US" sz="2400"/>
              <a:t>of ingested poisons.</a:t>
            </a:r>
            <a:endParaRPr lang="en-IN" altLang="en-US" sz="2400"/>
          </a:p>
          <a:p>
            <a:pPr lvl="0" eaLnBrk="1" hangingPunct="1">
              <a:buNone/>
            </a:pPr>
            <a:r>
              <a:rPr lang="en-US" altLang="en-US" sz="2400" b="1"/>
              <a:t>   4.</a:t>
            </a:r>
            <a:r>
              <a:rPr lang="en-IN" altLang="en-US" sz="2400"/>
              <a:t> </a:t>
            </a:r>
            <a:r>
              <a:rPr lang="en-IN" altLang="en-US" sz="2400" b="1"/>
              <a:t>Hastening elimination </a:t>
            </a:r>
            <a:r>
              <a:rPr lang="en-IN" altLang="en-US" sz="2400"/>
              <a:t>of the poison by inducing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diuresis or altering urinary pH </a:t>
            </a:r>
            <a:endParaRPr lang="en-IN" altLang="en-US" sz="2400" b="1"/>
          </a:p>
          <a:p>
            <a:pPr lvl="0" eaLnBrk="1" hangingPunct="1">
              <a:buNone/>
            </a:pP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INTOLERANCE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It is the appearance of characteristic toxic effects of a drug in an individual at therapeutic doses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US" altLang="en-US" sz="2400"/>
              <a:t>It</a:t>
            </a:r>
            <a:r>
              <a:rPr lang="en-US" altLang="en-US" sz="2400" b="1"/>
              <a:t> </a:t>
            </a:r>
            <a:r>
              <a:rPr lang="en-IN" altLang="en-US" sz="2400"/>
              <a:t>indicates a low threshold of the individual to the action of a drug</a:t>
            </a:r>
            <a:endParaRPr lang="en-IN" altLang="en-US" sz="2400"/>
          </a:p>
          <a:p>
            <a:pPr lvl="0" eaLnBrk="1" hangingPunct="1"/>
            <a:endParaRPr lang="en-US" altLang="en-US" sz="2400" b="1"/>
          </a:p>
          <a:p>
            <a:pPr lvl="0" eaLnBrk="1" hangingPunct="1"/>
            <a:r>
              <a:rPr lang="en-US" altLang="en-US" sz="2400" b="1"/>
              <a:t>Example:- </a:t>
            </a:r>
            <a:r>
              <a:rPr lang="en-IN" altLang="en-US" sz="2400"/>
              <a:t>Only few doses of carbamazepine may cause ataxia in some people</a:t>
            </a:r>
            <a:endParaRPr lang="en-IN" altLang="en-US" sz="2400" b="1"/>
          </a:p>
        </p:txBody>
      </p:sp>
      <p:sp>
        <p:nvSpPr>
          <p:cNvPr id="29699" name="TextBox 2"/>
          <p:cNvSpPr txBox="1"/>
          <p:nvPr/>
        </p:nvSpPr>
        <p:spPr>
          <a:xfrm>
            <a:off x="5791200" y="6273800"/>
            <a:ext cx="33528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Un-Predictable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0928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IDIOSYNCRASY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It is </a:t>
            </a:r>
            <a:r>
              <a:rPr lang="en-IN" altLang="en-US" sz="2400" b="1"/>
              <a:t>genetically determined abnormal reactivity </a:t>
            </a:r>
            <a:r>
              <a:rPr lang="en-IN" altLang="en-US" sz="2400"/>
              <a:t>to a chemical.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The drug interacts with some unique </a:t>
            </a:r>
            <a:r>
              <a:rPr lang="en-IN" altLang="en-US" sz="2400" b="1"/>
              <a:t>feature of the individual,</a:t>
            </a:r>
            <a:r>
              <a:rPr lang="en-IN" altLang="en-US" sz="2400"/>
              <a:t> not found in majority of subjects, and produces the uncharacteristic reaction.</a:t>
            </a:r>
            <a:endParaRPr lang="en-IN" altLang="en-US" sz="2400"/>
          </a:p>
          <a:p>
            <a:pPr lvl="0" eaLnBrk="1" hangingPunct="1">
              <a:buNone/>
            </a:pPr>
            <a:r>
              <a:rPr lang="en-US" altLang="en-US" sz="2400" b="1"/>
              <a:t>Example :-</a:t>
            </a:r>
            <a:endParaRPr lang="en-US" altLang="en-US" sz="2400" b="1"/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r>
              <a:rPr lang="en-IN" altLang="en-US" sz="2400"/>
              <a:t>Chloramphenicol produces nondose-related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 serious aplastic anaemia in rare individuals.</a:t>
            </a:r>
            <a:endParaRPr lang="en-IN" altLang="en-US" sz="2400"/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r>
              <a:rPr lang="fr-FR" altLang="en-US" sz="2400"/>
              <a:t>Barbiturates cause excitement and mental </a:t>
            </a:r>
            <a:r>
              <a:rPr lang="en-IN" altLang="en-US" sz="2400"/>
              <a:t>confusion in some individuals</a:t>
            </a:r>
            <a:endParaRPr lang="en-IN" altLang="en-US" sz="2400"/>
          </a:p>
          <a:p>
            <a:pPr lvl="0" eaLnBrk="1" hangingPunct="1"/>
            <a:endParaRPr lang="en-IN" altLang="en-US" sz="2400"/>
          </a:p>
        </p:txBody>
      </p:sp>
      <p:sp>
        <p:nvSpPr>
          <p:cNvPr id="30723" name="TextBox 2"/>
          <p:cNvSpPr txBox="1"/>
          <p:nvPr/>
        </p:nvSpPr>
        <p:spPr>
          <a:xfrm>
            <a:off x="5257800" y="6273800"/>
            <a:ext cx="3886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Un-Predictable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DRUG ALLERGY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It is also called </a:t>
            </a:r>
            <a:r>
              <a:rPr lang="en-IN" altLang="en-US" sz="2400" b="1"/>
              <a:t>drug hypersensitivity</a:t>
            </a:r>
            <a:r>
              <a:rPr lang="en-IN" altLang="en-US" sz="2400"/>
              <a:t>.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It is an </a:t>
            </a:r>
            <a:r>
              <a:rPr lang="en-IN" altLang="en-US" sz="2400" b="1"/>
              <a:t>immunologically mediated reaction </a:t>
            </a:r>
            <a:r>
              <a:rPr lang="en-IN" altLang="en-US" sz="2400"/>
              <a:t>producing stereotype symptoms which are unrelated to the pharmacodynamic profile of the drug.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/>
            <a:endParaRPr lang="en-US" altLang="en-US" sz="2400"/>
          </a:p>
          <a:p>
            <a:pPr lvl="0" eaLnBrk="1" hangingPunct="1"/>
            <a:r>
              <a:rPr lang="en-IN" altLang="en-US" sz="2400"/>
              <a:t>It generally occur even with </a:t>
            </a:r>
            <a:r>
              <a:rPr lang="en-IN" altLang="en-US" sz="2400" b="1"/>
              <a:t>much smaller doses </a:t>
            </a:r>
            <a:r>
              <a:rPr lang="en-IN" altLang="en-US" sz="2400"/>
              <a:t>and have a different time course of onset and duration.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>
              <a:solidFill>
                <a:srgbClr val="7030A0"/>
              </a:solidFill>
            </a:endParaRPr>
          </a:p>
        </p:txBody>
      </p:sp>
      <p:sp>
        <p:nvSpPr>
          <p:cNvPr id="31747" name="TextBox 2"/>
          <p:cNvSpPr txBox="1"/>
          <p:nvPr/>
        </p:nvSpPr>
        <p:spPr>
          <a:xfrm>
            <a:off x="5257800" y="6273800"/>
            <a:ext cx="3886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Un-Predictable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8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IN" altLang="en-US" sz="2400"/>
              <a:t>Allergic reactions occur only in a </a:t>
            </a:r>
            <a:r>
              <a:rPr lang="en-IN" altLang="en-US" sz="2400" b="1"/>
              <a:t>small proportion of the population </a:t>
            </a:r>
            <a:r>
              <a:rPr lang="en-IN" altLang="en-US" sz="2400"/>
              <a:t>exposed to the drug 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History of prior sensitization may or may not be evident.</a:t>
            </a:r>
            <a:endParaRPr lang="en-US" altLang="en-US" sz="2400"/>
          </a:p>
          <a:p>
            <a:pPr lvl="0" eaLnBrk="1" hangingPunct="1"/>
            <a:r>
              <a:rPr lang="en-IN" altLang="en-US" sz="2400"/>
              <a:t>The drug or its metabolite acts as antigen (AG) or more commonly </a:t>
            </a:r>
            <a:r>
              <a:rPr lang="en-IN" altLang="en-US" sz="2400" b="1"/>
              <a:t>hapten</a:t>
            </a:r>
            <a:r>
              <a:rPr lang="en-IN" altLang="en-US" sz="2400"/>
              <a:t> (incomplete antigen) and induce production of antibody (AB)/sensitized lymphocytes.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305800" cy="60166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TYPES OF ALLERGIC REACTIONS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A) HUMORAL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1</a:t>
            </a: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.  Type I/ anaphylactic reactions.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.  </a:t>
            </a: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Type-II / cytolytic reactions.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3. </a:t>
            </a: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Type-Ill / retarded or Arthus reactions.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B) </a:t>
            </a: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CELL MEDIATED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  Type-IV (delayed hypersensitivity) reactions.</a:t>
            </a:r>
            <a:endParaRPr kumimoji="0" lang="en-IN" sz="24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PHOTOSENSITIVITY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It is a cutaneous reaction resulting from drug induced sensitization of the skin to </a:t>
            </a: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UV radiation.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The reactions are of two types: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AutoNum type="alphaLcParenR"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Photo-toxic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:- (T-S)</a:t>
            </a:r>
          </a:p>
          <a:p>
            <a:pPr marL="823913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AutoNum type="alphaLcParenR"/>
              <a:defRPr/>
            </a:pP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Drug or its metabolite </a:t>
            </a:r>
            <a:r>
              <a:rPr kumimoji="0" lang="en-IN" sz="21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Accumulates</a:t>
            </a: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in the skin,</a:t>
            </a:r>
          </a:p>
          <a:p>
            <a:pPr marL="823913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AutoNum type="alphaLcParenR"/>
              <a:defRPr/>
            </a:pP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absorbs light and undergoes a </a:t>
            </a: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Photochemical reaction </a:t>
            </a: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followed by</a:t>
            </a:r>
          </a:p>
          <a:p>
            <a:pPr marL="823913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AutoNum type="alphaLcParenR"/>
              <a:defRPr/>
            </a:pPr>
            <a:r>
              <a:rPr kumimoji="0" lang="en-IN" sz="2100" b="0" i="0" u="none" strike="noStrike" kern="1200" cap="none" spc="0" normalizeH="0" baseline="0" noProof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Photobiological reaction </a:t>
            </a: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resulting in </a:t>
            </a:r>
          </a:p>
          <a:p>
            <a:pPr marL="823913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/>
              <a:buAutoNum type="alphaLcParenR"/>
              <a:defRPr/>
            </a:pPr>
            <a:r>
              <a:rPr kumimoji="0" lang="en-IN" sz="2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Tissue damage (sunburn-like), </a:t>
            </a:r>
          </a:p>
          <a:p>
            <a:pPr marL="109855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/>
              <a:buAutoNum type="alphaLcParenR"/>
              <a:defRPr/>
            </a:pPr>
            <a:r>
              <a:rPr kumimoji="0" lang="en-I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i.e. erythema, edema, blistering , hyper pigmentation, desquamation.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AutoNum type="alphaLcParenR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The shorter wave lengths (290-320 nm, UVB</a:t>
            </a:r>
            <a:r>
              <a:rPr kumimoji="0" lang="en-IN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) are responsible</a:t>
            </a:r>
            <a:endParaRPr kumimoji="0" lang="en-IN" sz="20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>
              <a:buNone/>
            </a:pPr>
            <a:r>
              <a:rPr lang="en-IN" altLang="en-US" sz="2400" b="1"/>
              <a:t>(b) Photo-allergic: (A-L)</a:t>
            </a:r>
            <a:endParaRPr lang="en-IN" altLang="en-US" sz="2400" b="1"/>
          </a:p>
          <a:p>
            <a:pPr lvl="0" eaLnBrk="1" hangingPunct="1">
              <a:buNone/>
            </a:pPr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/>
              <a:t>Drug or its metabolites induce a cell mediated immune response which on exposure to 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Light of </a:t>
            </a:r>
            <a:r>
              <a:rPr lang="en-IN" altLang="en-US" sz="2400" b="1"/>
              <a:t>longer wave lengths (320-400 nm, UV -A)</a:t>
            </a:r>
            <a:r>
              <a:rPr lang="en-IN" altLang="en-US" sz="2400"/>
              <a:t> 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Produces a papular or eczematous contact dermatitis like picture.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Drugs involved are sulfonamides, sulfonylureas, griseofulvin, chloroquine, chlorpromazine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2484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DRUG DEPENDENCE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Use of drugs for personal satisfaction 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Higher priority than other basic needs, often in the face of known risks to health.</a:t>
            </a:r>
            <a:endParaRPr lang="en-IN" altLang="en-US" sz="2400"/>
          </a:p>
          <a:p>
            <a:pPr lvl="0" eaLnBrk="1" hangingPunct="1"/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>
              <a:buNone/>
            </a:pPr>
            <a:r>
              <a:rPr lang="en-IN" altLang="en-US" sz="2400" b="1"/>
              <a:t> Physical dependence </a:t>
            </a:r>
            <a:r>
              <a:rPr lang="en-IN" altLang="en-US" sz="2400"/>
              <a:t>It is an altered physiological state produced by repeated administration of a drug which necessitates the continued presence of the drug to maintain physiological equilibrium.</a:t>
            </a:r>
            <a:endParaRPr lang="en-IN" altLang="en-US" sz="2400"/>
          </a:p>
          <a:p>
            <a:pPr lvl="0" eaLnBrk="1" hangingPunct="1"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Discontinuation of the drug results in a characteristic </a:t>
            </a:r>
            <a:r>
              <a:rPr lang="en-IN" altLang="en-US" sz="2400" b="1">
                <a:solidFill>
                  <a:srgbClr val="FF0000"/>
                </a:solidFill>
              </a:rPr>
              <a:t>withdrawal (abstinence) syndrome.</a:t>
            </a:r>
            <a:endParaRPr lang="en-IN" altLang="en-US" sz="2400" b="1">
              <a:solidFill>
                <a:srgbClr val="FF0000"/>
              </a:solidFill>
            </a:endParaRPr>
          </a:p>
          <a:p>
            <a:pPr lvl="0" eaLnBrk="1" hangingPunct="1"/>
            <a:r>
              <a:rPr lang="en-IN" altLang="en-US" sz="2400"/>
              <a:t>Drugs producing physical dependence are opioids, barbiturates and other depressants including alcohol and benzodiazepines</a:t>
            </a:r>
            <a:endParaRPr lang="en-IN" alt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8915400" cy="566896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endParaRPr lang="en-IN" altLang="en-US" sz="2400" b="1"/>
          </a:p>
          <a:p>
            <a:pPr lvl="0" algn="ctr" eaLnBrk="1" hangingPunct="1">
              <a:buNone/>
            </a:pPr>
            <a:r>
              <a:rPr lang="en-IN" altLang="en-US" sz="2400" b="1"/>
              <a:t>ADVERSE DRUG EVENT (ADE</a:t>
            </a:r>
            <a:r>
              <a:rPr lang="en-IN" altLang="en-US" sz="2400"/>
              <a:t>) </a:t>
            </a:r>
            <a:endParaRPr lang="en-IN" altLang="en-US" sz="2400"/>
          </a:p>
          <a:p>
            <a:pPr lvl="0" algn="ctr" eaLnBrk="1" hangingPunct="1">
              <a:buNone/>
            </a:pPr>
            <a:endParaRPr lang="en-US" altLang="en-US" sz="2400"/>
          </a:p>
          <a:p>
            <a:pPr lvl="0" algn="ctr" eaLnBrk="1" hangingPunct="1">
              <a:buNone/>
            </a:pPr>
            <a:endParaRPr lang="en-US" altLang="en-US" sz="2400"/>
          </a:p>
          <a:p>
            <a:pPr lvl="0" algn="ctr" eaLnBrk="1" hangingPunct="1">
              <a:buNone/>
            </a:pPr>
            <a:endParaRPr lang="en-US" altLang="en-US" sz="2400"/>
          </a:p>
          <a:p>
            <a:pPr lvl="0" algn="ctr" eaLnBrk="1" hangingPunct="1">
              <a:buNone/>
            </a:pPr>
            <a:endParaRPr lang="en-IN" altLang="en-US" sz="2400"/>
          </a:p>
          <a:p>
            <a:pPr lvl="0" algn="just" eaLnBrk="1" hangingPunct="1">
              <a:buNone/>
            </a:pPr>
            <a:r>
              <a:rPr lang="en-IN" altLang="en-US" sz="2400"/>
              <a:t>   </a:t>
            </a:r>
            <a:r>
              <a:rPr lang="en-IN" altLang="en-US" sz="2400">
                <a:latin typeface="Franklin Gothic Demi Cond" pitchFamily="34" charset="0"/>
              </a:rPr>
              <a:t>Any untoward occurrence that may present during medical treatment, </a:t>
            </a:r>
            <a:endParaRPr lang="en-IN" altLang="en-US" sz="2400">
              <a:latin typeface="Franklin Gothic Demi Cond" pitchFamily="34" charset="0"/>
            </a:endParaRPr>
          </a:p>
          <a:p>
            <a:pPr lvl="0" algn="just" eaLnBrk="1" hangingPunct="1">
              <a:buNone/>
            </a:pPr>
            <a:r>
              <a:rPr lang="en-IN" altLang="en-US" sz="2400">
                <a:latin typeface="Franklin Gothic Demi Cond" pitchFamily="34" charset="0"/>
              </a:rPr>
              <a:t>	</a:t>
            </a:r>
            <a:r>
              <a:rPr lang="en-IN" altLang="en-US" sz="2400">
                <a:solidFill>
                  <a:srgbClr val="FF0000"/>
                </a:solidFill>
                <a:latin typeface="Franklin Gothic Demi Cond" pitchFamily="34" charset="0"/>
              </a:rPr>
              <a:t>But </a:t>
            </a:r>
            <a:endParaRPr lang="en-IN" altLang="en-US" sz="2400">
              <a:solidFill>
                <a:srgbClr val="FF0000"/>
              </a:solidFill>
              <a:latin typeface="Franklin Gothic Demi Cond" pitchFamily="34" charset="0"/>
            </a:endParaRPr>
          </a:p>
          <a:p>
            <a:pPr lvl="0" algn="just" eaLnBrk="1" hangingPunct="1">
              <a:buNone/>
            </a:pPr>
            <a:r>
              <a:rPr lang="en-IN" altLang="en-US" sz="2400">
                <a:latin typeface="Franklin Gothic Demi Cond" pitchFamily="34" charset="0"/>
              </a:rPr>
              <a:t>	Does not necessarily have a causal relationship with the treatment</a:t>
            </a:r>
            <a:endParaRPr lang="en-IN" altLang="en-US" sz="2400">
              <a:latin typeface="Franklin Gothic Demi Cond" pitchFamily="34" charset="0"/>
            </a:endParaRPr>
          </a:p>
        </p:txBody>
      </p:sp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820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IN" altLang="en-US" sz="2400" b="1"/>
              <a:t>Drug abuse :</a:t>
            </a:r>
            <a:endParaRPr lang="en-IN" altLang="en-US" sz="2400" b="1"/>
          </a:p>
          <a:p>
            <a:pPr lvl="0" eaLnBrk="1" hangingPunct="1">
              <a:buNone/>
            </a:pPr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 b="1"/>
              <a:t>  </a:t>
            </a:r>
            <a:r>
              <a:rPr lang="en-IN" altLang="en-US" sz="2400"/>
              <a:t>Refers to use of a drug by self medication in a manner and amount that deviates from the approved medical and social patterns in a given culture at a given time.</a:t>
            </a:r>
            <a:endParaRPr lang="en-IN" altLang="en-US" sz="2400"/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r>
              <a:rPr lang="en-IN" altLang="en-US" sz="2400" b="1"/>
              <a:t>Drug addiction </a:t>
            </a:r>
            <a:endParaRPr lang="en-IN" altLang="en-US" sz="2400" b="1"/>
          </a:p>
          <a:p>
            <a:pPr lvl="0" eaLnBrk="1" hangingPunct="1"/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 b="1"/>
              <a:t>   </a:t>
            </a:r>
            <a:r>
              <a:rPr lang="en-IN" altLang="en-US" sz="2400"/>
              <a:t>It is a pattern of compulsive drug use characterized by overwhelming involvement with the use of a drug. Procuring the drug and using it takes precedence over other activities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0928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IN" altLang="en-US" sz="2400" b="1"/>
              <a:t>Drug habituation (Psychological dependence)</a:t>
            </a:r>
            <a:endParaRPr lang="en-IN" altLang="en-US" sz="2400" b="1"/>
          </a:p>
          <a:p>
            <a:pPr lvl="0" eaLnBrk="1" hangingPunct="1"/>
            <a:endParaRPr lang="en-US" altLang="en-US" sz="2400" b="1"/>
          </a:p>
          <a:p>
            <a:pPr lvl="0" eaLnBrk="1" hangingPunct="1"/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 b="1"/>
              <a:t>   </a:t>
            </a:r>
            <a:r>
              <a:rPr lang="en-IN" altLang="en-US" sz="2400"/>
              <a:t>It denotes less intensive involvement with the drug, so that its withdrawal produces only mild discomfort.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Consumption of tea, coffee, tobacco, social drinking are regarded habituating, physical dependence is absent</a:t>
            </a:r>
            <a:endParaRPr lang="en-IN" altLang="en-US" sz="2400"/>
          </a:p>
        </p:txBody>
      </p:sp>
    </p:spTree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6016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DRUG WITHDRAWAL REACTIONS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Sudden interruption of therapy with certain other drugs results in adverse consequences, mostly in the form of worsening of the clinical condition for which the drug was being used</a:t>
            </a:r>
            <a:endParaRPr lang="en-IN" altLang="en-US" sz="2400"/>
          </a:p>
          <a:p>
            <a:pPr lvl="0" eaLnBrk="1" hangingPunct="1"/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US" altLang="en-US" sz="2400" b="1">
                <a:solidFill>
                  <a:srgbClr val="7030A0"/>
                </a:solidFill>
              </a:rPr>
              <a:t>Example: </a:t>
            </a:r>
            <a:r>
              <a:rPr lang="en-IN" altLang="en-US" sz="2400"/>
              <a:t>Acute adrenal insufficiency may be precipitated by abrupt cessation of corticosteroid therapy.</a:t>
            </a:r>
            <a:endParaRPr lang="en-IN" alt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6016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TERATOGENICITY (Teratos- Monster) 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Drug to cause foetal abnormalities when administered to the pregnant  mother.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Drugs can affect the foetus at 3 stages-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</a:t>
            </a:r>
            <a:r>
              <a:rPr lang="en-IN" altLang="en-US" sz="2400" b="1"/>
              <a:t>(i) Fertilization and implantation</a:t>
            </a:r>
            <a:r>
              <a:rPr lang="en-IN" altLang="en-US" sz="2400"/>
              <a:t>-conception to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 17 days-failure of pregnancy which often goes unnoticed.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</a:t>
            </a:r>
            <a:r>
              <a:rPr lang="en-IN" altLang="en-US" sz="2400" b="1"/>
              <a:t>(ii) Organogenesis</a:t>
            </a:r>
            <a:r>
              <a:rPr lang="en-IN" altLang="en-US" sz="2400"/>
              <a:t>-</a:t>
            </a:r>
            <a:r>
              <a:rPr lang="en-IN" altLang="en-US" sz="4000" b="1">
                <a:solidFill>
                  <a:srgbClr val="FF0000"/>
                </a:solidFill>
              </a:rPr>
              <a:t>18 to 55 days </a:t>
            </a:r>
            <a:r>
              <a:rPr lang="en-IN" altLang="en-US" sz="2400"/>
              <a:t>of gestation most vulnerable period, deformities are produced.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</a:t>
            </a:r>
            <a:r>
              <a:rPr lang="en-IN" altLang="en-US" sz="2400" b="1"/>
              <a:t>(iii) Growth and development</a:t>
            </a:r>
            <a:r>
              <a:rPr lang="en-IN" altLang="en-US" sz="2400"/>
              <a:t>-56 days onwards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developmental and functional abnormalities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can occur, 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e.g. ACE inhibitors , Thalidomide, Warfarin, Barbiturates,...............................</a:t>
            </a:r>
            <a:endParaRPr lang="en-IN" alt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MUTAGENICITY AND CARCINOGENICITY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Cause genetic defects and cancer respectively.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Reactive intermediates which affect genes and may cause structural changes in the chromosomes</a:t>
            </a:r>
            <a:endParaRPr lang="en-IN" altLang="en-US" sz="2400"/>
          </a:p>
          <a:p>
            <a:pPr lvl="0" eaLnBrk="1" hangingPunct="1"/>
            <a:endParaRPr lang="en-IN" altLang="en-US" sz="2400"/>
          </a:p>
          <a:p>
            <a:pPr lvl="0" eaLnBrk="1" hangingPunct="1"/>
            <a:r>
              <a:rPr lang="en-IN" altLang="en-US" sz="2400"/>
              <a:t>Even without interacting directly with DNA, certain</a:t>
            </a:r>
            <a:endParaRPr lang="en-IN" altLang="en-US" sz="2400"/>
          </a:p>
          <a:p>
            <a:pPr lvl="0" eaLnBrk="1" hangingPunct="1">
              <a:buNone/>
            </a:pPr>
            <a:r>
              <a:rPr lang="en-IN" altLang="en-US" sz="2400"/>
              <a:t>    chemicals can promote malignant change in genetically damaged cells, resulting in carcinogenesis.</a:t>
            </a:r>
            <a:endParaRPr lang="en-IN" altLang="en-US" sz="2400"/>
          </a:p>
          <a:p>
            <a:pPr lvl="0" eaLnBrk="1" hangingPunct="1">
              <a:buNone/>
            </a:pPr>
            <a:endParaRPr lang="en-IN" altLang="en-US" sz="2400"/>
          </a:p>
          <a:p>
            <a:pPr lvl="0" eaLnBrk="1" hangingPunct="1"/>
            <a:r>
              <a:rPr lang="en-IN" altLang="en-US" sz="2400"/>
              <a:t>Examples- anticancer drugs, radioisotopes, estrogens, tobacco...................................................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eaLnBrk="1" hangingPunct="1"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>
              <a:buNone/>
            </a:pPr>
            <a:endParaRPr lang="en-IN" alt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382000" cy="59404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</a:rPr>
              <a:t>DRUG INDUCED DISEASES</a:t>
            </a:r>
            <a:endParaRPr lang="en-IN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These are also called </a:t>
            </a:r>
            <a:r>
              <a:rPr lang="en-IN" altLang="en-US" sz="2400" b="1"/>
              <a:t>iatrogenic (physician induced) </a:t>
            </a:r>
            <a:r>
              <a:rPr lang="en-IN" altLang="en-US" sz="2400"/>
              <a:t>diseases, and are functional disturbances (disease) caused by drugs .</a:t>
            </a:r>
            <a:endParaRPr lang="en-IN" altLang="en-US" sz="2400"/>
          </a:p>
          <a:p>
            <a:pPr lvl="0" eaLnBrk="1" hangingPunct="1"/>
            <a:endParaRPr lang="en-US" altLang="en-US" sz="2400" b="1">
              <a:solidFill>
                <a:srgbClr val="7030A0"/>
              </a:solidFill>
            </a:endParaRPr>
          </a:p>
          <a:p>
            <a:pPr lvl="0" eaLnBrk="1" hangingPunct="1"/>
            <a:r>
              <a:rPr lang="en-IN" altLang="en-US" sz="2400"/>
              <a:t>Hepatitis by isoniazid and Rifampicin</a:t>
            </a:r>
            <a:endParaRPr lang="en-IN" altLang="en-US" sz="2400"/>
          </a:p>
          <a:p>
            <a:pPr lvl="0" eaLnBrk="1" hangingPunct="1"/>
            <a:r>
              <a:rPr lang="en-IN" altLang="en-US" sz="2400"/>
              <a:t>Peptic ulcer by salicylates and corticosteroids</a:t>
            </a:r>
            <a:endParaRPr lang="en-IN" altLang="en-US" sz="2400"/>
          </a:p>
          <a:p>
            <a:pPr lvl="0" eaLnBrk="1" hangingPunct="1"/>
            <a:r>
              <a:rPr lang="en-IN" altLang="en-US" sz="2400" b="1">
                <a:solidFill>
                  <a:srgbClr val="7030A0"/>
                </a:solidFill>
              </a:rPr>
              <a:t>Retinal damage by chloroquine</a:t>
            </a:r>
            <a:endParaRPr lang="en-IN" alt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18" charset="0"/>
                <a:ea typeface="+mj-ea"/>
                <a:cs typeface="+mj-cs"/>
              </a:rPr>
              <a:t>MCQ on ADR</a:t>
            </a:r>
            <a:endParaRPr kumimoji="0" lang="en-US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US" altLang="en-US" sz="2400"/>
              <a:t>Which of the following drugs is teratogenic in nature</a:t>
            </a:r>
            <a:endParaRPr lang="en-US" altLang="en-US" sz="2400"/>
          </a:p>
          <a:p>
            <a:pPr lvl="1" eaLnBrk="1" hangingPunct="1"/>
            <a:r>
              <a:rPr lang="en-US" altLang="en-US" sz="2100"/>
              <a:t>Warfarin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Ampicillin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Paracetamol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Adrenaline</a:t>
            </a:r>
            <a:endParaRPr lang="en-US" altLang="en-US" sz="2100"/>
          </a:p>
          <a:p>
            <a:pPr lvl="1" eaLnBrk="1" hangingPunct="1"/>
            <a:endParaRPr lang="en-US" altLang="en-US" sz="2100"/>
          </a:p>
        </p:txBody>
      </p:sp>
      <p:sp>
        <p:nvSpPr>
          <p:cNvPr id="44036" name="TextBox 3"/>
          <p:cNvSpPr txBox="1"/>
          <p:nvPr/>
        </p:nvSpPr>
        <p:spPr>
          <a:xfrm>
            <a:off x="5257800" y="6273800"/>
            <a:ext cx="3886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Warfarin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18" charset="0"/>
                <a:ea typeface="+mj-ea"/>
                <a:cs typeface="+mj-cs"/>
              </a:rPr>
              <a:t>MCQ on ADR</a:t>
            </a:r>
            <a:endParaRPr kumimoji="0" lang="en-US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US" altLang="en-US" sz="2400"/>
              <a:t>ADRs which are due to typical genetic make of person are known as</a:t>
            </a:r>
            <a:endParaRPr lang="en-US" altLang="en-US" sz="2400"/>
          </a:p>
          <a:p>
            <a:pPr lvl="1" eaLnBrk="1" hangingPunct="1"/>
            <a:r>
              <a:rPr lang="en-US" altLang="en-US" sz="2100"/>
              <a:t>Side Effects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Secondary Effects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Iatrogenic disorders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Idiosyncratic disorders </a:t>
            </a:r>
            <a:endParaRPr lang="en-US" altLang="en-US" sz="2100"/>
          </a:p>
          <a:p>
            <a:pPr lvl="1" eaLnBrk="1" hangingPunct="1"/>
            <a:endParaRPr lang="en-US" altLang="en-US" sz="2100"/>
          </a:p>
          <a:p>
            <a:pPr lvl="1" eaLnBrk="1" hangingPunct="1"/>
            <a:endParaRPr lang="en-US" altLang="en-US" sz="2100"/>
          </a:p>
        </p:txBody>
      </p:sp>
      <p:sp>
        <p:nvSpPr>
          <p:cNvPr id="45060" name="TextBox 3"/>
          <p:cNvSpPr txBox="1"/>
          <p:nvPr/>
        </p:nvSpPr>
        <p:spPr>
          <a:xfrm>
            <a:off x="4191000" y="6273800"/>
            <a:ext cx="49530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Iatrogenic disorders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18" charset="0"/>
                <a:ea typeface="+mj-ea"/>
                <a:cs typeface="+mj-cs"/>
              </a:rPr>
              <a:t>MCQ on ADR</a:t>
            </a:r>
            <a:endParaRPr kumimoji="0" lang="en-US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US" altLang="en-US" sz="2400"/>
              <a:t>Withdrawal symptoms are common in which of the following drugs</a:t>
            </a:r>
            <a:endParaRPr lang="en-US" altLang="en-US" sz="2400"/>
          </a:p>
          <a:p>
            <a:pPr lvl="1" eaLnBrk="1" hangingPunct="1"/>
            <a:r>
              <a:rPr lang="en-US" altLang="en-US" sz="2100"/>
              <a:t>Caffenine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Paracetamol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Opioids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Cocaine</a:t>
            </a:r>
            <a:endParaRPr lang="en-US" altLang="en-US" sz="2100"/>
          </a:p>
          <a:p>
            <a:pPr lvl="1" eaLnBrk="1" hangingPunct="1">
              <a:buNone/>
            </a:pPr>
            <a:endParaRPr lang="en-US" altLang="en-US" sz="2100"/>
          </a:p>
          <a:p>
            <a:pPr lvl="1" eaLnBrk="1" hangingPunct="1"/>
            <a:endParaRPr lang="en-US" altLang="en-US" sz="2100"/>
          </a:p>
          <a:p>
            <a:pPr lvl="1" eaLnBrk="1" hangingPunct="1"/>
            <a:endParaRPr lang="en-US" altLang="en-US" sz="2100"/>
          </a:p>
        </p:txBody>
      </p:sp>
      <p:sp>
        <p:nvSpPr>
          <p:cNvPr id="46084" name="TextBox 3"/>
          <p:cNvSpPr txBox="1"/>
          <p:nvPr/>
        </p:nvSpPr>
        <p:spPr>
          <a:xfrm>
            <a:off x="0" y="6273800"/>
            <a:ext cx="91440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Opioids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18" charset="0"/>
                <a:ea typeface="+mj-ea"/>
                <a:cs typeface="+mj-cs"/>
              </a:rPr>
              <a:t>MCQ on ADR</a:t>
            </a:r>
            <a:endParaRPr kumimoji="0" lang="en-US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US" altLang="en-US" sz="2400"/>
              <a:t>The most dangerous period regarding teratogenic effect is </a:t>
            </a:r>
            <a:endParaRPr lang="en-US" altLang="en-US" sz="2400"/>
          </a:p>
          <a:p>
            <a:pPr lvl="1" eaLnBrk="1" hangingPunct="1"/>
            <a:r>
              <a:rPr lang="en-US" altLang="en-US" sz="2100"/>
              <a:t>First trimester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Second trimester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Third trimester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Early neonatal life</a:t>
            </a:r>
            <a:endParaRPr lang="en-US" altLang="en-US" sz="2100"/>
          </a:p>
          <a:p>
            <a:pPr lvl="1" eaLnBrk="1" hangingPunct="1">
              <a:buNone/>
            </a:pPr>
            <a:endParaRPr lang="en-US" altLang="en-US" sz="2100"/>
          </a:p>
          <a:p>
            <a:pPr lvl="1" eaLnBrk="1" hangingPunct="1"/>
            <a:endParaRPr lang="en-US" altLang="en-US" sz="2100"/>
          </a:p>
          <a:p>
            <a:pPr lvl="1" eaLnBrk="1" hangingPunct="1"/>
            <a:endParaRPr lang="en-US" altLang="en-US" sz="2100"/>
          </a:p>
        </p:txBody>
      </p:sp>
      <p:sp>
        <p:nvSpPr>
          <p:cNvPr id="47108" name="TextBox 3"/>
          <p:cNvSpPr txBox="1"/>
          <p:nvPr/>
        </p:nvSpPr>
        <p:spPr>
          <a:xfrm>
            <a:off x="0" y="6273800"/>
            <a:ext cx="91440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First Trimester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IN" altLang="en-US" sz="2400"/>
              <a:t>Incidence of ADR more </a:t>
            </a:r>
            <a:endParaRPr lang="en-IN" altLang="en-US" sz="2400"/>
          </a:p>
          <a:p>
            <a:pPr lvl="1" eaLnBrk="1" hangingPunct="1"/>
            <a:r>
              <a:rPr lang="en-IN" altLang="en-US" sz="2100"/>
              <a:t>Polypharmacy 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Elderly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Children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Patient with multiple diseases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Pregnancy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Malnourished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Immunosuppression</a:t>
            </a:r>
            <a:endParaRPr lang="en-IN" altLang="en-US" sz="2100"/>
          </a:p>
          <a:p>
            <a:pPr lvl="1" eaLnBrk="1" hangingPunct="1"/>
            <a:r>
              <a:rPr lang="en-IN" altLang="en-US" sz="2100"/>
              <a:t>Drug Abusers and addicts</a:t>
            </a:r>
            <a:endParaRPr lang="en-IN" altLang="en-US" sz="2100"/>
          </a:p>
          <a:p>
            <a:pPr lvl="0" eaLnBrk="1" hangingPunct="1"/>
            <a:r>
              <a:rPr lang="en-IN" altLang="en-US" sz="2400"/>
              <a:t>Develop </a:t>
            </a:r>
            <a:endParaRPr lang="en-IN" altLang="en-US" sz="2400"/>
          </a:p>
          <a:p>
            <a:pPr lvl="1" eaLnBrk="1" hangingPunct="1"/>
            <a:r>
              <a:rPr lang="en-IN" altLang="en-US" sz="2100"/>
              <a:t>Immediately</a:t>
            </a:r>
            <a:endParaRPr lang="en-IN" altLang="en-US" sz="2100"/>
          </a:p>
          <a:p>
            <a:pPr lvl="1" eaLnBrk="1" hangingPunct="1">
              <a:buNone/>
            </a:pPr>
            <a:r>
              <a:rPr lang="en-IN" altLang="en-US" sz="2100"/>
              <a:t> or</a:t>
            </a:r>
            <a:endParaRPr lang="en-IN" altLang="en-US" sz="2100"/>
          </a:p>
          <a:p>
            <a:pPr lvl="1" eaLnBrk="1" hangingPunct="1">
              <a:buFont typeface="Arial"/>
            </a:pPr>
            <a:r>
              <a:rPr lang="en-IN" altLang="en-US" sz="2100"/>
              <a:t>Prolonged medication </a:t>
            </a:r>
            <a:endParaRPr lang="en-IN" altLang="en-US" sz="2100"/>
          </a:p>
          <a:p>
            <a:pPr lvl="1" eaLnBrk="1" hangingPunct="1">
              <a:buNone/>
            </a:pPr>
            <a:r>
              <a:rPr lang="en-IN" altLang="en-US" sz="2100"/>
              <a:t>or </a:t>
            </a:r>
            <a:endParaRPr lang="en-IN" altLang="en-US" sz="2100"/>
          </a:p>
          <a:p>
            <a:pPr lvl="1" eaLnBrk="1" hangingPunct="1">
              <a:buFont typeface="Arial"/>
            </a:pPr>
            <a:r>
              <a:rPr lang="en-IN" altLang="en-US" sz="2100"/>
              <a:t>After stopping.</a:t>
            </a:r>
            <a:endParaRPr lang="en-IN" altLang="en-US" sz="2100"/>
          </a:p>
        </p:txBody>
      </p:sp>
    </p:spTree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18" charset="0"/>
                <a:ea typeface="+mj-ea"/>
                <a:cs typeface="+mj-cs"/>
              </a:rPr>
              <a:t>MCQ on ADR</a:t>
            </a:r>
            <a:endParaRPr kumimoji="0" lang="en-US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6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r>
              <a:rPr lang="en-US" altLang="en-US" sz="2400"/>
              <a:t>International collaborating centre of Pharmacovigilance is situated at</a:t>
            </a:r>
            <a:endParaRPr lang="en-US" altLang="en-US" sz="2400"/>
          </a:p>
          <a:p>
            <a:pPr lvl="1" eaLnBrk="1" hangingPunct="1"/>
            <a:r>
              <a:rPr lang="en-US" altLang="en-US" sz="2100"/>
              <a:t>United States of America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Australia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Sweden</a:t>
            </a:r>
            <a:endParaRPr lang="en-US" altLang="en-US" sz="2100"/>
          </a:p>
          <a:p>
            <a:pPr lvl="1" eaLnBrk="1" hangingPunct="1"/>
            <a:r>
              <a:rPr lang="en-US" altLang="en-US" sz="2100"/>
              <a:t>United Kingdom</a:t>
            </a:r>
            <a:endParaRPr lang="en-US" altLang="en-US" sz="2100"/>
          </a:p>
          <a:p>
            <a:pPr lvl="1" eaLnBrk="1" hangingPunct="1">
              <a:buNone/>
            </a:pPr>
            <a:endParaRPr lang="en-US" altLang="en-US" sz="2100"/>
          </a:p>
          <a:p>
            <a:pPr lvl="1" eaLnBrk="1" hangingPunct="1"/>
            <a:endParaRPr lang="en-US" altLang="en-US" sz="2100"/>
          </a:p>
          <a:p>
            <a:pPr lvl="1" eaLnBrk="1" hangingPunct="1"/>
            <a:endParaRPr lang="en-US" altLang="en-US" sz="2100"/>
          </a:p>
        </p:txBody>
      </p:sp>
      <p:sp>
        <p:nvSpPr>
          <p:cNvPr id="48132" name="TextBox 3"/>
          <p:cNvSpPr txBox="1"/>
          <p:nvPr/>
        </p:nvSpPr>
        <p:spPr>
          <a:xfrm>
            <a:off x="0" y="6273800"/>
            <a:ext cx="91440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Sweden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3124200"/>
            <a:ext cx="91440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800" b="1" i="1" u="none" strike="noStrike" kern="1200" cap="small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 pitchFamily="18" charset="0"/>
                <a:ea typeface="+mj-ea"/>
                <a:cs typeface="+mj-cs"/>
              </a:rPr>
              <a:t>Thanks</a:t>
            </a:r>
            <a:endParaRPr kumimoji="0" lang="en-US" sz="13800" b="1" i="1" u="none" strike="noStrike" kern="1200" cap="small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458200" cy="6245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GRADING OF SEVERITY OF ADVERSE DRUG REACTIONS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Minor  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    No therapy, antidote or prolongation of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                   hospitalization is required.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Moderate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 Requires change in drug therapy, specific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                   treatment or prolongs hospital stay.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Severe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Potentially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life-threatening, causes permanent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             damage or requires intensive medical treatment.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IN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I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Lethal  </a:t>
            </a: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:   Directly or indirectly contributes to death of the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18" charset="0"/>
                <a:ea typeface="+mn-ea"/>
                <a:cs typeface="+mn-cs"/>
              </a:rPr>
              <a:t>                      patient.</a:t>
            </a: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IN" altLang="en-US" sz="2400" b="1">
                <a:solidFill>
                  <a:srgbClr val="7030A0"/>
                </a:solidFill>
                <a:latin typeface="Arial Black" pitchFamily="34" charset="0"/>
              </a:rPr>
              <a:t>CLASSIFICATIONS OF ADR</a:t>
            </a:r>
            <a:endParaRPr lang="en-IN" altLang="en-US" sz="2400" b="1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IN" altLang="en-US" sz="2400" b="1"/>
          </a:p>
          <a:p>
            <a:pPr lvl="0" eaLnBrk="1" hangingPunct="1">
              <a:buNone/>
            </a:pPr>
            <a:r>
              <a:rPr lang="en-IN" altLang="en-US" sz="2400" b="1"/>
              <a:t>          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A (Augmented)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B (Bizarre)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C (Continuous)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D (Delayed)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E (Ending Use)</a:t>
            </a:r>
            <a:endParaRPr lang="en-IN" altLang="en-US" sz="2400" b="1"/>
          </a:p>
          <a:p>
            <a:pPr lvl="0" eaLnBrk="1" hangingPunct="1"/>
            <a:r>
              <a:rPr lang="en-IN" altLang="en-US" sz="2400" b="1"/>
              <a:t>   F (Failure of Efficacy)</a:t>
            </a:r>
            <a:endParaRPr lang="en-IN" altLang="en-US" sz="2400"/>
          </a:p>
        </p:txBody>
      </p:sp>
      <p:sp>
        <p:nvSpPr>
          <p:cNvPr id="13315" name="TextBox 2"/>
          <p:cNvSpPr/>
          <p:nvPr/>
        </p:nvSpPr>
        <p:spPr>
          <a:xfrm>
            <a:off x="0" y="5105400"/>
            <a:ext cx="9144000" cy="157003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2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lang="en-US" alt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lang="en-US" altLang="en-US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lang="en-US" altLang="en-US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Arial"/>
                <a:ea typeface="Arial"/>
              </a:rPr>
              <a:t>Broadly</a:t>
            </a:r>
            <a:endParaRPr lang="en-US" altLang="en-US" b="1">
              <a:latin typeface="Arial"/>
              <a:ea typeface="Arial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/>
                <a:ea typeface="Arial"/>
              </a:rPr>
              <a:t>Type- A (Predictable)- Based on pharmacological properties</a:t>
            </a:r>
            <a:endParaRPr lang="en-US" altLang="en-US">
              <a:latin typeface="Arial"/>
              <a:ea typeface="Arial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/>
                <a:ea typeface="Arial"/>
              </a:rPr>
              <a:t>Type- B (Non-predictable) – Based on Immunological response 					and genetic makeup of person</a:t>
            </a:r>
            <a:endParaRPr lang="en-US" altLang="en-US">
              <a:latin typeface="Arial"/>
              <a:ea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fill="hold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fill="hold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fill="hold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629400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eaLnBrk="1" hangingPunct="1"/>
            <a:endParaRPr lang="en-IN" altLang="en-US" sz="2400"/>
          </a:p>
          <a:p>
            <a:pPr lvl="0" algn="ctr" eaLnBrk="1" hangingPunct="1">
              <a:buNone/>
            </a:pPr>
            <a:r>
              <a:rPr lang="en-US" altLang="en-US" sz="2400" b="1" u="sng">
                <a:solidFill>
                  <a:srgbClr val="7030A0"/>
                </a:solidFill>
                <a:latin typeface="Arial Black" pitchFamily="34" charset="0"/>
              </a:rPr>
              <a:t>TYPE A- AUGMENTED</a:t>
            </a:r>
            <a:endParaRPr lang="en-US" altLang="en-US" sz="2400" b="1" u="sng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lvl="0" algn="ctr" eaLnBrk="1" hangingPunct="1">
              <a:buNone/>
            </a:pPr>
            <a:endParaRPr lang="en-IN" altLang="en-US" sz="2400" b="1"/>
          </a:p>
          <a:p>
            <a:pPr lvl="0" eaLnBrk="1" hangingPunct="1"/>
            <a:r>
              <a:rPr lang="en-IN" altLang="en-US" sz="2400"/>
              <a:t>These are based on the pharmacological properties of the drug so can be predicted.</a:t>
            </a:r>
            <a:endParaRPr lang="en-IN" altLang="en-US" sz="2400"/>
          </a:p>
          <a:p>
            <a:pPr lvl="0" eaLnBrk="1" hangingPunct="1"/>
            <a:r>
              <a:rPr lang="en-US" altLang="en-US" sz="2400"/>
              <a:t>They are common and account for 75% of ADRs</a:t>
            </a:r>
            <a:endParaRPr lang="en-US" altLang="en-US" sz="2400"/>
          </a:p>
          <a:p>
            <a:pPr lvl="0" eaLnBrk="1" hangingPunct="1"/>
            <a:r>
              <a:rPr lang="en-US" altLang="en-US" sz="2400"/>
              <a:t>Dose related and preventable mostly reversible.</a:t>
            </a:r>
            <a:endParaRPr lang="en-US" altLang="en-US" sz="2400"/>
          </a:p>
          <a:p>
            <a:pPr lvl="0" eaLnBrk="1" hangingPunct="1"/>
            <a:endParaRPr lang="en-US" altLang="en-US" sz="2400"/>
          </a:p>
          <a:p>
            <a:pPr lvl="1" eaLnBrk="1" hangingPunct="1">
              <a:buNone/>
            </a:pPr>
            <a:r>
              <a:rPr lang="en-US" altLang="en-US" sz="2100"/>
              <a:t>Examples:-</a:t>
            </a:r>
            <a:endParaRPr lang="en-US" altLang="en-US" sz="21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/>
              </a:rPr>
              <a:t>Anticoagulants (e.g., warfarin, heparin) – bleeding</a:t>
            </a:r>
            <a:endParaRPr lang="en-US" altLang="en-US" sz="2000">
              <a:latin typeface="Arial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/>
              </a:rPr>
              <a:t>Anti-hypertensives (e.g.. </a:t>
            </a:r>
            <a:r>
              <a:rPr lang="en-US" altLang="en-US" sz="2000">
                <a:latin typeface="Arial"/>
                <a:ea typeface="Arial"/>
              </a:rPr>
              <a:t>α1-antagonists) – hypotension</a:t>
            </a:r>
            <a:endParaRPr lang="en-US" altLang="en-US" sz="2000">
              <a:latin typeface="Arial"/>
              <a:ea typeface="Arial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/>
                <a:ea typeface="Arial"/>
              </a:rPr>
              <a:t>Anti-diabetics (e.g. insulin) - hypoglycemia</a:t>
            </a:r>
            <a:endParaRPr lang="en-US" altLang="en-US" sz="2000">
              <a:latin typeface="Arial"/>
              <a:ea typeface="Arial"/>
            </a:endParaRPr>
          </a:p>
          <a:p>
            <a:pPr lvl="0" eaLnBrk="1" hangingPunct="1">
              <a:buNone/>
            </a:pPr>
            <a:endParaRPr lang="en-US" altLang="en-US" sz="2400"/>
          </a:p>
          <a:p>
            <a:pPr lvl="0" eaLnBrk="1" hangingPunct="1"/>
            <a:endParaRPr lang="en-IN" altLang="en-US" sz="2400"/>
          </a:p>
        </p:txBody>
      </p:sp>
      <p:sp>
        <p:nvSpPr>
          <p:cNvPr id="14339" name="TextBox 2"/>
          <p:cNvSpPr txBox="1"/>
          <p:nvPr/>
        </p:nvSpPr>
        <p:spPr>
          <a:xfrm>
            <a:off x="6400800" y="6273800"/>
            <a:ext cx="2743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0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400" b="1" u="sng">
                <a:solidFill>
                  <a:srgbClr val="7030A0"/>
                </a:solidFill>
                <a:latin typeface="Arial Black" pitchFamily="34" charset="0"/>
              </a:rPr>
              <a:t>TYPE B- BIZZARE OR UNPREDICTABLE</a:t>
            </a:r>
            <a:endParaRPr lang="en-US" altLang="en-US" sz="2400" b="1" u="sng">
              <a:solidFill>
                <a:srgbClr val="7030A0"/>
              </a:solidFill>
              <a:latin typeface="Arial Black" pitchFamily="34" charset="0"/>
            </a:endParaRPr>
          </a:p>
          <a:p>
            <a:pPr lvl="0" algn="ctr" eaLnBrk="1" hangingPunct="1">
              <a:buNone/>
            </a:pPr>
            <a:endParaRPr lang="en-US" altLang="en-US" sz="2400" b="1"/>
          </a:p>
          <a:p>
            <a:pPr lvl="0" algn="ctr" eaLnBrk="1" hangingPunct="1">
              <a:buNone/>
            </a:pPr>
            <a:endParaRPr lang="en-US" altLang="en-US" sz="2400" b="1"/>
          </a:p>
          <a:p>
            <a:pPr lvl="0" eaLnBrk="1" hangingPunct="1">
              <a:lnSpc>
                <a:spcPct val="80000"/>
              </a:lnSpc>
            </a:pPr>
            <a:r>
              <a:rPr lang="en-US" altLang="en-US" sz="2000">
                <a:latin typeface="Arial"/>
              </a:rPr>
              <a:t>Have </a:t>
            </a:r>
            <a:r>
              <a:rPr lang="en-US" altLang="en-US" sz="2000" b="1" u="sng">
                <a:latin typeface="Arial"/>
              </a:rPr>
              <a:t>no direct relationship</a:t>
            </a:r>
            <a:r>
              <a:rPr lang="en-US" altLang="en-US" sz="2000">
                <a:latin typeface="Arial"/>
              </a:rPr>
              <a:t> to the dose of the drug or the pharmacological mechanism of drug action.</a:t>
            </a:r>
            <a:endParaRPr lang="en-US" altLang="en-US" sz="2000">
              <a:latin typeface="Arial"/>
            </a:endParaRPr>
          </a:p>
          <a:p>
            <a:pPr lvl="0" eaLnBrk="1" hangingPunct="1">
              <a:lnSpc>
                <a:spcPct val="80000"/>
              </a:lnSpc>
            </a:pPr>
            <a:r>
              <a:rPr lang="en-US" altLang="en-US" sz="2000">
                <a:latin typeface="Arial"/>
              </a:rPr>
              <a:t>Develop on the basis of:</a:t>
            </a:r>
            <a:endParaRPr lang="en-US" altLang="en-US" sz="2000">
              <a:latin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FF0000"/>
                </a:solidFill>
                <a:latin typeface="Arial"/>
              </a:rPr>
              <a:t>Immunological reaction on a drug </a:t>
            </a:r>
            <a:r>
              <a:rPr lang="en-US" altLang="en-US" sz="2800">
                <a:solidFill>
                  <a:srgbClr val="FF0000"/>
                </a:solidFill>
                <a:latin typeface="Arial"/>
              </a:rPr>
              <a:t>(</a:t>
            </a:r>
            <a:r>
              <a:rPr lang="en-US" altLang="en-US" sz="2800" b="1" u="sng">
                <a:solidFill>
                  <a:srgbClr val="FF0000"/>
                </a:solidFill>
                <a:latin typeface="Arial"/>
              </a:rPr>
              <a:t>Allergy</a:t>
            </a:r>
            <a:r>
              <a:rPr lang="en-US" altLang="en-US" sz="2800">
                <a:solidFill>
                  <a:srgbClr val="FF0000"/>
                </a:solidFill>
                <a:latin typeface="Arial"/>
              </a:rPr>
              <a:t>)</a:t>
            </a:r>
            <a:endParaRPr lang="en-US" altLang="en-US" sz="2000">
              <a:solidFill>
                <a:srgbClr val="FF0000"/>
              </a:solidFill>
              <a:latin typeface="Aria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FF0000"/>
                </a:solidFill>
                <a:latin typeface="Arial"/>
              </a:rPr>
              <a:t>Genetic predisposition </a:t>
            </a:r>
            <a:r>
              <a:rPr lang="en-US" altLang="en-US" sz="2800">
                <a:solidFill>
                  <a:srgbClr val="FF0000"/>
                </a:solidFill>
                <a:latin typeface="Arial"/>
              </a:rPr>
              <a:t>(</a:t>
            </a:r>
            <a:r>
              <a:rPr lang="en-US" altLang="en-US" sz="2800" b="1" u="sng">
                <a:solidFill>
                  <a:srgbClr val="FF0000"/>
                </a:solidFill>
                <a:latin typeface="Arial"/>
              </a:rPr>
              <a:t>Idiosyncratic reactions</a:t>
            </a:r>
            <a:r>
              <a:rPr lang="en-US" altLang="en-US" sz="2000">
                <a:solidFill>
                  <a:srgbClr val="FF0000"/>
                </a:solidFill>
                <a:latin typeface="Arial"/>
              </a:rPr>
              <a:t>)</a:t>
            </a:r>
            <a:endParaRPr lang="en-US" altLang="en-US" sz="2000">
              <a:solidFill>
                <a:srgbClr val="FF0000"/>
              </a:solidFill>
              <a:latin typeface="Arial"/>
            </a:endParaRPr>
          </a:p>
          <a:p>
            <a:pPr lvl="0" eaLnBrk="1" hangingPunct="1">
              <a:lnSpc>
                <a:spcPct val="80000"/>
              </a:lnSpc>
            </a:pPr>
            <a:r>
              <a:rPr lang="en-US" altLang="en-US" sz="2000">
                <a:latin typeface="Arial"/>
              </a:rPr>
              <a:t>More serious clinical outcomes with higher mortality and morbidity.</a:t>
            </a:r>
            <a:endParaRPr lang="en-US" altLang="en-US" sz="2000">
              <a:latin typeface="Arial"/>
            </a:endParaRPr>
          </a:p>
          <a:p>
            <a:pPr lvl="0" eaLnBrk="1" hangingPunct="1">
              <a:lnSpc>
                <a:spcPct val="80000"/>
              </a:lnSpc>
            </a:pPr>
            <a:r>
              <a:rPr lang="en-US" altLang="en-US" sz="2000">
                <a:latin typeface="Arial"/>
              </a:rPr>
              <a:t>Mostly require immediate withdrawal of the drug.</a:t>
            </a:r>
            <a:endParaRPr lang="en-US" altLang="en-US" sz="2000">
              <a:latin typeface="Arial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US" altLang="en-US" sz="2000">
              <a:solidFill>
                <a:srgbClr val="FF0000"/>
              </a:solidFill>
              <a:latin typeface="Arial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900" b="1">
              <a:latin typeface="Arial"/>
            </a:endParaRPr>
          </a:p>
          <a:p>
            <a:pPr lvl="0" eaLnBrk="1" hangingPunct="1">
              <a:buNone/>
            </a:pPr>
            <a:endParaRPr lang="en-IN" altLang="en-US" sz="2400" b="1"/>
          </a:p>
        </p:txBody>
      </p:sp>
      <p:sp>
        <p:nvSpPr>
          <p:cNvPr id="15363" name="TextBox 2"/>
          <p:cNvSpPr txBox="1"/>
          <p:nvPr/>
        </p:nvSpPr>
        <p:spPr>
          <a:xfrm>
            <a:off x="5410200" y="6273800"/>
            <a:ext cx="37338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Un-predictable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458200" cy="624522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273050" indent="-273050" algn="l" defTabSz="9144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1pPr>
            <a:lvl2pPr marL="639762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0" lang="en-US" altLang="en-US" sz="17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2pPr>
            <a:lvl3pPr marL="91440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3pPr>
            <a:lvl4pPr marL="1187450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0" lang="en-US" altLang="en-US" sz="16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4pPr>
            <a:lvl5pPr marL="1462088" indent="-182562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entury Schoolbook" pitchFamily="18" charset="0"/>
              </a:defRPr>
            </a:lvl5pPr>
          </a:lstStyle>
          <a:p>
            <a:pPr lvl="0" algn="ctr" eaLnBrk="1" hangingPunct="1">
              <a:buNone/>
            </a:pPr>
            <a:r>
              <a:rPr lang="en-US" altLang="en-US" sz="2400" b="1" u="sng">
                <a:solidFill>
                  <a:srgbClr val="7030A0"/>
                </a:solidFill>
                <a:latin typeface="Arial Black" pitchFamily="34" charset="0"/>
              </a:rPr>
              <a:t>TYPE C – CHRONIC (CONTINOUS) USE</a:t>
            </a:r>
            <a:endParaRPr lang="en-US" altLang="en-US" sz="2400" b="1" u="sng">
              <a:solidFill>
                <a:srgbClr val="7030A0"/>
              </a:solidFill>
              <a:latin typeface="Arial Black" pitchFamily="34" charset="0"/>
            </a:endParaRPr>
          </a:p>
          <a:p>
            <a:pPr lvl="0" eaLnBrk="1" hangingPunct="1">
              <a:buNone/>
            </a:pP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endParaRPr lang="en-US" altLang="en-US" sz="2400">
              <a:latin typeface="Arial"/>
            </a:endParaRPr>
          </a:p>
          <a:p>
            <a:pPr lvl="0" eaLnBrk="1" hangingPunct="1"/>
            <a:r>
              <a:rPr lang="en-US" altLang="en-US" sz="2400">
                <a:latin typeface="Arial"/>
              </a:rPr>
              <a:t>They are mostly associated with </a:t>
            </a:r>
            <a:r>
              <a:rPr lang="en-US" altLang="en-US" sz="2400" b="1">
                <a:latin typeface="Arial"/>
              </a:rPr>
              <a:t>cumulative-long term </a:t>
            </a:r>
            <a:r>
              <a:rPr lang="en-US" altLang="en-US" sz="2400">
                <a:latin typeface="Arial"/>
              </a:rPr>
              <a:t>exposure</a:t>
            </a: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r>
              <a:rPr lang="en-US" altLang="en-US" sz="2400">
                <a:latin typeface="Arial"/>
              </a:rPr>
              <a:t>Example:-</a:t>
            </a: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r>
              <a:rPr lang="en-US" altLang="en-US" sz="2400">
                <a:latin typeface="Arial"/>
              </a:rPr>
              <a:t>    Analgesic (NSAID)– interstitial nephritis, papillary sclerosis, necrosis</a:t>
            </a: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endParaRPr lang="en-US" altLang="en-US" sz="2400">
              <a:latin typeface="Arial"/>
            </a:endParaRPr>
          </a:p>
          <a:p>
            <a:pPr lvl="0" eaLnBrk="1" hangingPunct="1">
              <a:buNone/>
            </a:pPr>
            <a:r>
              <a:rPr lang="en-US" altLang="en-US" sz="2400"/>
              <a:t> </a:t>
            </a:r>
            <a:endParaRPr lang="en-IN" altLang="en-US" sz="2400"/>
          </a:p>
        </p:txBody>
      </p:sp>
      <p:sp>
        <p:nvSpPr>
          <p:cNvPr id="16387" name="TextBox 2"/>
          <p:cNvSpPr txBox="1"/>
          <p:nvPr/>
        </p:nvSpPr>
        <p:spPr>
          <a:xfrm>
            <a:off x="6400800" y="6273800"/>
            <a:ext cx="2743200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Predictable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6.14"/>
  <p:tag name="AS_TITLE" val="Aspose.Slides for .NET 2.0"/>
  <p:tag name="AS_VERSION" val="20.6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267</Paragraphs>
  <Slides>41</Slides>
  <Notes>1</Notes>
  <TotalTime>1931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baseType="lpstr" size="52">
      <vt:lpstr>Arial</vt:lpstr>
      <vt:lpstr>Century Schoolbook</vt:lpstr>
      <vt:lpstr>Wingdings</vt:lpstr>
      <vt:lpstr>Wingdings 2</vt:lpstr>
      <vt:lpstr>Calibri</vt:lpstr>
      <vt:lpstr>Algerian</vt:lpstr>
      <vt:lpstr>Times New Roman</vt:lpstr>
      <vt:lpstr>Franklin Gothic Demi Cond</vt:lpstr>
      <vt:lpstr>Arial Black</vt:lpstr>
      <vt:lpstr>Symbol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MCQ on ADR</vt:lpstr>
      <vt:lpstr>MCQ on ADR</vt:lpstr>
      <vt:lpstr>MCQ on ADR</vt:lpstr>
      <vt:lpstr>MCQ on ADR</vt:lpstr>
      <vt:lpstr>MCQ on ADR</vt:lpstr>
      <vt:lpstr>Thanks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Slide 1</dc:title>
  <cp:revision>135</cp:revision>
  <dcterms:created xsi:type="dcterms:W3CDTF">2006-08-16T00:00:00Z</dcterms:created>
  <dcterms:modified xsi:type="dcterms:W3CDTF">2021-12-01T07:30:36Z</dcterms:modified>
</cp:coreProperties>
</file>