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59" r:id="rId10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0" autoAdjust="0"/>
  </p:normalViewPr>
  <p:slideViewPr>
    <p:cSldViewPr>
      <p:cViewPr varScale="1">
        <p:scale>
          <a:sx n="142" d="100"/>
          <a:sy n="142" d="100"/>
        </p:scale>
        <p:origin x="822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464" y="2697518"/>
            <a:ext cx="539953" cy="539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98684" y="306384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9067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96869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57686" y="3053536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4517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58881" y="30662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69980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6181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1631" y="3053536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5431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1631" y="309163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97094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03025" y="308401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75961" y="30575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81104" y="3053536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6195" y="805342"/>
            <a:ext cx="4053408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4064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464" y="2697518"/>
            <a:ext cx="539953" cy="539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98684" y="306384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9067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96869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57686" y="3053536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4517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58881" y="30662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69980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6181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1631" y="3053536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5431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1631" y="309163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97094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03025" y="308401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75961" y="30575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81104" y="3053536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17464" y="2697518"/>
            <a:ext cx="539953" cy="539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98684" y="306384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9067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96869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57686" y="3053536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4517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58881" y="30662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69980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6181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1631" y="3053536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5431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1631" y="309163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97094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03025" y="308401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75961" y="30575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81104" y="3053536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2398" y="1012074"/>
            <a:ext cx="3861003" cy="709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827" y="1163502"/>
            <a:ext cx="5378145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9653" y="3151037"/>
            <a:ext cx="109854" cy="89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29" y="753554"/>
            <a:ext cx="5608955" cy="82550"/>
          </a:xfrm>
          <a:custGeom>
            <a:avLst/>
            <a:gdLst/>
            <a:ahLst/>
            <a:cxnLst/>
            <a:rect l="l" t="t" r="r" b="b"/>
            <a:pathLst>
              <a:path w="5608955" h="82550">
                <a:moveTo>
                  <a:pt x="5557819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5608620" y="82384"/>
                </a:lnTo>
                <a:lnTo>
                  <a:pt x="5608620" y="50800"/>
                </a:lnTo>
                <a:lnTo>
                  <a:pt x="5604611" y="31075"/>
                </a:lnTo>
                <a:lnTo>
                  <a:pt x="5593697" y="14922"/>
                </a:lnTo>
                <a:lnTo>
                  <a:pt x="5577544" y="4008"/>
                </a:lnTo>
                <a:lnTo>
                  <a:pt x="5557819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5729" y="797987"/>
            <a:ext cx="5659755" cy="383540"/>
            <a:chOff x="75729" y="797987"/>
            <a:chExt cx="5659755" cy="383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530" y="1079715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330" y="1067015"/>
              <a:ext cx="5557748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4349" y="804125"/>
              <a:ext cx="50728" cy="2755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729" y="797987"/>
              <a:ext cx="5608955" cy="332740"/>
            </a:xfrm>
            <a:custGeom>
              <a:avLst/>
              <a:gdLst/>
              <a:ahLst/>
              <a:cxnLst/>
              <a:rect l="l" t="t" r="r" b="b"/>
              <a:pathLst>
                <a:path w="5608955" h="332740">
                  <a:moveTo>
                    <a:pt x="5608620" y="0"/>
                  </a:moveTo>
                  <a:lnTo>
                    <a:pt x="0" y="0"/>
                  </a:lnTo>
                  <a:lnTo>
                    <a:pt x="0" y="281728"/>
                  </a:lnTo>
                  <a:lnTo>
                    <a:pt x="4008" y="301453"/>
                  </a:lnTo>
                  <a:lnTo>
                    <a:pt x="14922" y="317605"/>
                  </a:lnTo>
                  <a:lnTo>
                    <a:pt x="31075" y="328520"/>
                  </a:lnTo>
                  <a:lnTo>
                    <a:pt x="50800" y="332528"/>
                  </a:lnTo>
                  <a:lnTo>
                    <a:pt x="5557819" y="332528"/>
                  </a:lnTo>
                  <a:lnTo>
                    <a:pt x="5577544" y="328520"/>
                  </a:lnTo>
                  <a:lnTo>
                    <a:pt x="5593697" y="317605"/>
                  </a:lnTo>
                  <a:lnTo>
                    <a:pt x="5604611" y="301453"/>
                  </a:lnTo>
                  <a:lnTo>
                    <a:pt x="5608620" y="281728"/>
                  </a:lnTo>
                  <a:lnTo>
                    <a:pt x="5608620" y="0"/>
                  </a:lnTo>
                  <a:close/>
                </a:path>
              </a:pathLst>
            </a:custGeom>
            <a:solidFill>
              <a:srgbClr val="FCBB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4349" y="842224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40">
                  <a:moveTo>
                    <a:pt x="0" y="2565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84349" y="82952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84349" y="81682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84349" y="80412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xfrm>
            <a:off x="856195" y="805342"/>
            <a:ext cx="4053408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6040" algn="ctr">
              <a:lnSpc>
                <a:spcPct val="100000"/>
              </a:lnSpc>
              <a:spcBef>
                <a:spcPts val="135"/>
              </a:spcBef>
            </a:pPr>
            <a:r>
              <a:rPr lang="en-US" sz="2000" spc="-60" dirty="0" smtClean="0"/>
              <a:t>Logistic </a:t>
            </a:r>
            <a:r>
              <a:rPr sz="2000" spc="-85" smtClean="0"/>
              <a:t>Regression</a:t>
            </a:r>
            <a:endParaRPr sz="2000" spc="-85" dirty="0"/>
          </a:p>
        </p:txBody>
      </p:sp>
      <p:grpSp>
        <p:nvGrpSpPr>
          <p:cNvPr id="14" name="object 14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5" name="object 15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1</a:t>
            </a:fld>
            <a:endParaRPr spc="-15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61003" cy="377026"/>
          </a:xfrm>
        </p:spPr>
        <p:txBody>
          <a:bodyPr/>
          <a:lstStyle/>
          <a:p>
            <a:r>
              <a:rPr lang="en-US" dirty="0" smtClean="0"/>
              <a:t>What is logistic regression?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7" t="21227" r="15902" b="37137"/>
          <a:stretch>
            <a:fillRect/>
          </a:stretch>
        </p:blipFill>
        <p:spPr bwMode="auto">
          <a:xfrm>
            <a:off x="292100" y="479425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68900" cy="754053"/>
          </a:xfrm>
        </p:spPr>
        <p:txBody>
          <a:bodyPr/>
          <a:lstStyle/>
          <a:p>
            <a:r>
              <a:rPr lang="en-US" dirty="0" smtClean="0"/>
              <a:t>Logistic regression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lIns="57662" tIns="28831" rIns="57662" bIns="28831"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206" b="28157"/>
          <a:stretch>
            <a:fillRect/>
          </a:stretch>
        </p:blipFill>
        <p:spPr bwMode="auto">
          <a:xfrm>
            <a:off x="0" y="479425"/>
            <a:ext cx="5473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73700" cy="754053"/>
          </a:xfrm>
        </p:spPr>
        <p:txBody>
          <a:bodyPr/>
          <a:lstStyle/>
          <a:p>
            <a:r>
              <a:rPr lang="en-US" dirty="0" smtClean="0"/>
              <a:t>When is logistic regression suitable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lIns="57662" tIns="28831" rIns="57662" bIns="28831"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206" b="14687"/>
          <a:stretch>
            <a:fillRect/>
          </a:stretch>
        </p:blipFill>
        <p:spPr bwMode="auto">
          <a:xfrm>
            <a:off x="63500" y="784225"/>
            <a:ext cx="5247884" cy="201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61003" cy="377026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479425"/>
            <a:ext cx="5486400" cy="2438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500" dirty="0" smtClean="0">
                <a:solidFill>
                  <a:srgbClr val="0070C0"/>
                </a:solidFill>
              </a:rPr>
              <a:t>Which of the following sentences are </a:t>
            </a:r>
            <a:r>
              <a:rPr lang="en-US" sz="1500" b="1" dirty="0" smtClean="0">
                <a:solidFill>
                  <a:srgbClr val="0070C0"/>
                </a:solidFill>
              </a:rPr>
              <a:t>TRUE</a:t>
            </a:r>
            <a:r>
              <a:rPr lang="en-US" sz="1500" dirty="0" smtClean="0">
                <a:solidFill>
                  <a:srgbClr val="0070C0"/>
                </a:solidFill>
              </a:rPr>
              <a:t> about </a:t>
            </a:r>
            <a:r>
              <a:rPr lang="en-US" sz="1500" b="1" dirty="0" smtClean="0">
                <a:solidFill>
                  <a:srgbClr val="0070C0"/>
                </a:solidFill>
              </a:rPr>
              <a:t>Logistic Regression</a:t>
            </a:r>
            <a:r>
              <a:rPr lang="en-US" sz="1500" dirty="0" smtClean="0">
                <a:solidFill>
                  <a:srgbClr val="0070C0"/>
                </a:solidFill>
              </a:rPr>
              <a:t>?</a:t>
            </a:r>
          </a:p>
          <a:p>
            <a:endParaRPr lang="en-US" sz="1800" dirty="0" smtClean="0">
              <a:solidFill>
                <a:srgbClr val="0070C0"/>
              </a:solidFill>
            </a:endParaRPr>
          </a:p>
          <a:p>
            <a:pPr marL="324349" indent="-324349">
              <a:buFont typeface="+mj-lt"/>
              <a:buAutoNum type="arabicPeriod"/>
            </a:pPr>
            <a:r>
              <a:rPr lang="en-US" sz="1800" dirty="0" smtClean="0"/>
              <a:t>Logistic regression is analogous to linear regression but takes a categorical/discrete target field instead of a numeric one.</a:t>
            </a:r>
          </a:p>
          <a:p>
            <a:pPr marL="324349" indent="-324349">
              <a:buFont typeface="+mj-lt"/>
              <a:buAutoNum type="arabicPeriod"/>
            </a:pPr>
            <a:r>
              <a:rPr lang="en-US" sz="1800" dirty="0" smtClean="0"/>
              <a:t>Logistic Regression measures the probability of a case belonging to a specific class.</a:t>
            </a:r>
          </a:p>
          <a:p>
            <a:pPr marL="324349" indent="-324349">
              <a:buFont typeface="+mj-lt"/>
              <a:buAutoNum type="arabicPeriod"/>
            </a:pPr>
            <a:r>
              <a:rPr lang="en-US" sz="1800" dirty="0" smtClean="0"/>
              <a:t>Logistic Regression can be used to understand the impact of a feature on a dependent variable.</a:t>
            </a:r>
          </a:p>
          <a:p>
            <a:pPr marL="324349" indent="-324349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lIns="57662" tIns="28831" rIns="57662" bIns="28831"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6580" y="569204"/>
            <a:ext cx="3843867" cy="750722"/>
          </a:xfrm>
          <a:prstGeom prst="rect">
            <a:avLst/>
          </a:prstGeom>
          <a:noFill/>
        </p:spPr>
        <p:txBody>
          <a:bodyPr wrap="square" lIns="57662" tIns="28831" rIns="57662" bIns="28831" rtlCol="0">
            <a:spAutoFit/>
          </a:bodyPr>
          <a:lstStyle/>
          <a:p>
            <a:r>
              <a:rPr lang="en-US" sz="1500" dirty="0" smtClean="0"/>
              <a:t>Email: Spam / Not Spam?</a:t>
            </a:r>
          </a:p>
          <a:p>
            <a:r>
              <a:rPr lang="en-US" sz="1500" dirty="0" smtClean="0"/>
              <a:t>Online Transactions: Fraudulent (Yes / No)?</a:t>
            </a:r>
          </a:p>
          <a:p>
            <a:r>
              <a:rPr lang="en-US" sz="1500" dirty="0" smtClean="0"/>
              <a:t>Tumor: Malignant / Benign ?</a:t>
            </a:r>
            <a:endParaRPr lang="en-US" sz="15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7" y="1663768"/>
            <a:ext cx="940979" cy="2318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62718" y="1478210"/>
            <a:ext cx="3555577" cy="550668"/>
          </a:xfrm>
          <a:prstGeom prst="rect">
            <a:avLst/>
          </a:prstGeom>
          <a:noFill/>
        </p:spPr>
        <p:txBody>
          <a:bodyPr wrap="square" lIns="57662" tIns="28831" rIns="57662" bIns="28831" rtlCol="0">
            <a:spAutoFit/>
          </a:bodyPr>
          <a:lstStyle/>
          <a:p>
            <a:r>
              <a:rPr lang="en-US" sz="1500" dirty="0" smtClean="0"/>
              <a:t>0: “Negative Class” (e.g., benign tumor)</a:t>
            </a:r>
          </a:p>
          <a:p>
            <a:r>
              <a:rPr lang="en-US" sz="200" dirty="0"/>
              <a:t> </a:t>
            </a:r>
            <a:endParaRPr lang="en-US" sz="1500" dirty="0" smtClean="0"/>
          </a:p>
          <a:p>
            <a:r>
              <a:rPr lang="en-US" sz="1500" dirty="0" smtClean="0"/>
              <a:t>1: “Positive Class” (e.g., malignant tumor)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511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61003" cy="369332"/>
          </a:xfrm>
        </p:spPr>
        <p:txBody>
          <a:bodyPr/>
          <a:lstStyle/>
          <a:p>
            <a:r>
              <a:rPr lang="en-US" sz="2400" spc="-60" dirty="0" smtClean="0"/>
              <a:t>Logistic </a:t>
            </a:r>
            <a:r>
              <a:rPr lang="en-US" sz="2400" spc="-85" dirty="0" smtClean="0"/>
              <a:t>Regression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378145" cy="2400657"/>
          </a:xfrm>
        </p:spPr>
        <p:txBody>
          <a:bodyPr/>
          <a:lstStyle/>
          <a:p>
            <a:pPr algn="just"/>
            <a:r>
              <a:rPr lang="en-US" sz="1200" dirty="0" smtClean="0"/>
              <a:t>Logistic regression is another supervised learning algorithm which is used to solve the classification problems. In </a:t>
            </a:r>
            <a:r>
              <a:rPr lang="en-US" sz="1200" b="1" dirty="0" smtClean="0"/>
              <a:t>classification problems, we have dependent variables in a binary or discrete format such as 0 </a:t>
            </a:r>
            <a:r>
              <a:rPr lang="en-US" sz="1200" dirty="0" smtClean="0"/>
              <a:t>or 1.</a:t>
            </a:r>
          </a:p>
          <a:p>
            <a:pPr algn="just"/>
            <a:r>
              <a:rPr lang="en-US" sz="1200" dirty="0" smtClean="0"/>
              <a:t>o Logistic regression algorithm works with the categorical variable such as 0 or    1, Yes or No, True or False, Spam or not spam, etc.</a:t>
            </a:r>
          </a:p>
          <a:p>
            <a:pPr algn="just"/>
            <a:r>
              <a:rPr lang="en-US" sz="1200" dirty="0" smtClean="0"/>
              <a:t>o It is a predictive analysis algorithm which works on the concept of probability.</a:t>
            </a:r>
          </a:p>
          <a:p>
            <a:pPr algn="just"/>
            <a:r>
              <a:rPr lang="en-US" sz="1200" dirty="0" smtClean="0"/>
              <a:t>o Logistic regression is a type of regression, but it is different from the linear regression algorithm in the term how they are used.</a:t>
            </a:r>
          </a:p>
          <a:p>
            <a:r>
              <a:rPr lang="en-US" sz="1200" dirty="0" smtClean="0"/>
              <a:t>o Logistic regression uses </a:t>
            </a:r>
            <a:r>
              <a:rPr lang="en-US" sz="1200" b="1" dirty="0" smtClean="0"/>
              <a:t>sigmoid function or logistic function which is a complex cost function. This </a:t>
            </a:r>
            <a:r>
              <a:rPr lang="en-US" sz="1200" dirty="0" smtClean="0"/>
              <a:t>sigmoid function is used to model the data in logistic regression. The function can be represented as:</a:t>
            </a:r>
          </a:p>
          <a:p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2689225"/>
            <a:ext cx="1028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61003" cy="70929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378145" cy="1292662"/>
          </a:xfrm>
        </p:spPr>
        <p:txBody>
          <a:bodyPr/>
          <a:lstStyle/>
          <a:p>
            <a:r>
              <a:rPr lang="en-US" sz="1200" dirty="0" smtClean="0"/>
              <a:t>o f(x)= Output between the 0 and 1 value.</a:t>
            </a:r>
          </a:p>
          <a:p>
            <a:r>
              <a:rPr lang="en-US" sz="1200" dirty="0" smtClean="0"/>
              <a:t>o x= input to the function</a:t>
            </a:r>
          </a:p>
          <a:p>
            <a:r>
              <a:rPr lang="pt-BR" sz="1200" dirty="0" smtClean="0"/>
              <a:t>o e= base of natural logarithm.</a:t>
            </a:r>
          </a:p>
          <a:p>
            <a:r>
              <a:rPr lang="en-US" sz="1200" dirty="0" smtClean="0"/>
              <a:t>When we provide the input values (data) to the function, it gives the S-curve as follows: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1241425"/>
            <a:ext cx="4191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61003" cy="7092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479425"/>
            <a:ext cx="5378145" cy="1292662"/>
          </a:xfrm>
        </p:spPr>
        <p:txBody>
          <a:bodyPr/>
          <a:lstStyle/>
          <a:p>
            <a:r>
              <a:rPr lang="en-US" sz="1200" dirty="0" smtClean="0"/>
              <a:t>It uses the concept of threshold levels, values above the threshold level are rounded up to 1, and values below the threshold level are rounded up to 0.</a:t>
            </a:r>
          </a:p>
          <a:p>
            <a:endParaRPr lang="en-US" sz="1200" dirty="0" smtClean="0"/>
          </a:p>
          <a:p>
            <a:r>
              <a:rPr lang="en-US" sz="1200" dirty="0" smtClean="0"/>
              <a:t>There are three types of logistic regression:</a:t>
            </a:r>
          </a:p>
          <a:p>
            <a:r>
              <a:rPr lang="en-US" sz="1200" dirty="0" smtClean="0"/>
              <a:t>o </a:t>
            </a:r>
            <a:r>
              <a:rPr lang="en-US" sz="1200" b="1" dirty="0" smtClean="0"/>
              <a:t>Binary(0/1, pass/fail)</a:t>
            </a:r>
          </a:p>
          <a:p>
            <a:r>
              <a:rPr lang="en-US" sz="1200" dirty="0" smtClean="0"/>
              <a:t>o </a:t>
            </a:r>
            <a:r>
              <a:rPr lang="en-US" sz="1200" b="1" dirty="0" smtClean="0"/>
              <a:t>Multi(cats, dogs, lions)</a:t>
            </a:r>
          </a:p>
          <a:p>
            <a:r>
              <a:rPr lang="en-US" sz="1200" dirty="0" smtClean="0"/>
              <a:t>o </a:t>
            </a:r>
            <a:r>
              <a:rPr lang="en-US" sz="1200" b="1" dirty="0" smtClean="0"/>
              <a:t>Ordinal(low, medium, high)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y \in \{0,1\}&#10;$&#10;&#10;\end{document}"/>
  <p:tag name="IGUANATEXSIZE" val="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06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322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Microsoft Sans Serif</vt:lpstr>
      <vt:lpstr>Tahoma</vt:lpstr>
      <vt:lpstr>Office Theme</vt:lpstr>
      <vt:lpstr>Logistic Regression</vt:lpstr>
      <vt:lpstr>What is logistic regression?</vt:lpstr>
      <vt:lpstr>Logistic regression applications</vt:lpstr>
      <vt:lpstr>When is logistic regression suitable</vt:lpstr>
      <vt:lpstr>Question</vt:lpstr>
      <vt:lpstr>PowerPoint Presentation</vt:lpstr>
      <vt:lpstr>Logistic Regression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Decision Trees for Classification and Regression</dc:title>
  <dc:creator>Piyush Rai</dc:creator>
  <cp:lastModifiedBy>SUNIL</cp:lastModifiedBy>
  <cp:revision>121</cp:revision>
  <dcterms:created xsi:type="dcterms:W3CDTF">2021-11-11T18:41:18Z</dcterms:created>
  <dcterms:modified xsi:type="dcterms:W3CDTF">2022-11-26T07:02:38Z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2018-08-08T00:00:00Z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2021-11-11T00:00:00Z</vt:filetime>
  </property>
</Properties>
</file>