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65" r:id="rId4"/>
    <p:sldId id="266" r:id="rId5"/>
    <p:sldId id="267" r:id="rId6"/>
    <p:sldId id="268" r:id="rId7"/>
    <p:sldId id="269" r:id="rId8"/>
    <p:sldId id="275" r:id="rId9"/>
    <p:sldId id="270" r:id="rId10"/>
    <p:sldId id="271" r:id="rId11"/>
    <p:sldId id="272" r:id="rId12"/>
    <p:sldId id="273" r:id="rId13"/>
    <p:sldId id="27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7" d="100"/>
          <a:sy n="77" d="100"/>
        </p:scale>
        <p:origin x="-240"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D49689-38C8-4943-B17D-86E4D4618658}" type="doc">
      <dgm:prSet loTypeId="urn:microsoft.com/office/officeart/2005/8/layout/bList2#1" loCatId="list" qsTypeId="urn:microsoft.com/office/officeart/2005/8/quickstyle/simple1" qsCatId="simple" csTypeId="urn:microsoft.com/office/officeart/2005/8/colors/accent1_2" csCatId="accent1" phldr="0"/>
      <dgm:spPr/>
    </dgm:pt>
    <dgm:pt modelId="{E1250ACE-9AE6-4F90-9334-1FEE1FB4C694}" type="pres">
      <dgm:prSet presAssocID="{F7D49689-38C8-4943-B17D-86E4D4618658}" presName="diagram" presStyleCnt="0">
        <dgm:presLayoutVars>
          <dgm:dir/>
          <dgm:animLvl val="lvl"/>
          <dgm:resizeHandles val="exact"/>
        </dgm:presLayoutVars>
      </dgm:prSet>
      <dgm:spPr/>
    </dgm:pt>
  </dgm:ptLst>
  <dgm:cxnLst>
    <dgm:cxn modelId="{C45F4EA9-8C7C-4F83-A2EC-6B954D695A89}" type="presOf" srcId="{F7D49689-38C8-4943-B17D-86E4D4618658}" destId="{E1250ACE-9AE6-4F90-9334-1FEE1FB4C694}" srcOrd="0" destOrd="0" presId="urn:microsoft.com/office/officeart/2005/8/layout/b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FAAD3E-053F-4875-B104-0AF3FAF97748}"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692AE8C1-5417-46AD-9513-980BFE716E14}">
      <dgm:prSet phldrT="[Text]"/>
      <dgm:spPr/>
      <dgm:t>
        <a:bodyPr/>
        <a:lstStyle/>
        <a:p>
          <a:r>
            <a:rPr lang="en-US" dirty="0" smtClean="0">
              <a:solidFill>
                <a:schemeClr val="bg1"/>
              </a:solidFill>
            </a:rPr>
            <a:t>There are three core area of work</a:t>
          </a:r>
          <a:endParaRPr lang="en-US" dirty="0">
            <a:solidFill>
              <a:schemeClr val="bg1"/>
            </a:solidFill>
          </a:endParaRPr>
        </a:p>
      </dgm:t>
    </dgm:pt>
    <dgm:pt modelId="{22A0110B-53DB-4C77-8888-E378BA1F98F3}" type="parTrans" cxnId="{72A33035-21B3-4AA9-B611-170BBEE46591}">
      <dgm:prSet/>
      <dgm:spPr/>
      <dgm:t>
        <a:bodyPr/>
        <a:lstStyle/>
        <a:p>
          <a:endParaRPr lang="en-US"/>
        </a:p>
      </dgm:t>
    </dgm:pt>
    <dgm:pt modelId="{8DA6936D-1E19-4632-8B02-3233C1324E75}" type="sibTrans" cxnId="{72A33035-21B3-4AA9-B611-170BBEE46591}">
      <dgm:prSet/>
      <dgm:spPr/>
      <dgm:t>
        <a:bodyPr/>
        <a:lstStyle/>
        <a:p>
          <a:endParaRPr lang="en-US"/>
        </a:p>
      </dgm:t>
    </dgm:pt>
    <dgm:pt modelId="{957A66EB-D769-43B2-AEEC-FB60F1E39144}">
      <dgm:prSet phldrT="[Text]"/>
      <dgm:spPr/>
      <dgm:t>
        <a:bodyPr/>
        <a:lstStyle/>
        <a:p>
          <a:r>
            <a:rPr lang="en-US" dirty="0" smtClean="0">
              <a:solidFill>
                <a:schemeClr val="bg1"/>
              </a:solidFill>
            </a:rPr>
            <a:t>Reproductive health</a:t>
          </a:r>
          <a:endParaRPr lang="en-US" dirty="0">
            <a:solidFill>
              <a:schemeClr val="bg1"/>
            </a:solidFill>
          </a:endParaRPr>
        </a:p>
      </dgm:t>
    </dgm:pt>
    <dgm:pt modelId="{53BBE938-A031-4C01-A443-FB3E52940891}" type="parTrans" cxnId="{F2DE154C-8881-4C5C-9D53-C1E6386F999E}">
      <dgm:prSet/>
      <dgm:spPr>
        <a:ln>
          <a:solidFill>
            <a:schemeClr val="bg1"/>
          </a:solidFill>
        </a:ln>
      </dgm:spPr>
      <dgm:t>
        <a:bodyPr/>
        <a:lstStyle/>
        <a:p>
          <a:endParaRPr lang="en-US"/>
        </a:p>
      </dgm:t>
    </dgm:pt>
    <dgm:pt modelId="{6CE80A29-879A-464A-8F5B-42BC6AC829F4}" type="sibTrans" cxnId="{F2DE154C-8881-4C5C-9D53-C1E6386F999E}">
      <dgm:prSet/>
      <dgm:spPr/>
      <dgm:t>
        <a:bodyPr/>
        <a:lstStyle/>
        <a:p>
          <a:endParaRPr lang="en-US"/>
        </a:p>
      </dgm:t>
    </dgm:pt>
    <dgm:pt modelId="{B879FAE6-F229-4074-A9DF-39E39336AF9A}">
      <dgm:prSet phldrT="[Text]"/>
      <dgm:spPr/>
      <dgm:t>
        <a:bodyPr/>
        <a:lstStyle/>
        <a:p>
          <a:r>
            <a:rPr lang="en-US" dirty="0" smtClean="0">
              <a:solidFill>
                <a:schemeClr val="bg1"/>
              </a:solidFill>
            </a:rPr>
            <a:t>Gender equality</a:t>
          </a:r>
          <a:endParaRPr lang="en-US" dirty="0">
            <a:solidFill>
              <a:schemeClr val="bg1"/>
            </a:solidFill>
          </a:endParaRPr>
        </a:p>
      </dgm:t>
    </dgm:pt>
    <dgm:pt modelId="{CAEBC3C9-66E7-446D-A43B-02A4F5DA87D8}" type="parTrans" cxnId="{11FC8CD3-7FA2-41FF-9344-0191DF4C8E70}">
      <dgm:prSet/>
      <dgm:spPr/>
      <dgm:t>
        <a:bodyPr/>
        <a:lstStyle/>
        <a:p>
          <a:endParaRPr lang="en-US"/>
        </a:p>
      </dgm:t>
    </dgm:pt>
    <dgm:pt modelId="{495D5DBD-FBDD-48E7-B913-76F35118F93E}" type="sibTrans" cxnId="{11FC8CD3-7FA2-41FF-9344-0191DF4C8E70}">
      <dgm:prSet/>
      <dgm:spPr/>
      <dgm:t>
        <a:bodyPr/>
        <a:lstStyle/>
        <a:p>
          <a:endParaRPr lang="en-US"/>
        </a:p>
      </dgm:t>
    </dgm:pt>
    <dgm:pt modelId="{7BE3AF95-67B2-47C7-A15C-7D5DD1A90849}">
      <dgm:prSet phldrT="[Text]"/>
      <dgm:spPr/>
      <dgm:t>
        <a:bodyPr/>
        <a:lstStyle/>
        <a:p>
          <a:r>
            <a:rPr lang="en-US" dirty="0" smtClean="0">
              <a:solidFill>
                <a:schemeClr val="bg1"/>
              </a:solidFill>
            </a:rPr>
            <a:t>Population and developmental strategies  </a:t>
          </a:r>
          <a:endParaRPr lang="en-US" dirty="0">
            <a:solidFill>
              <a:schemeClr val="bg1"/>
            </a:solidFill>
          </a:endParaRPr>
        </a:p>
      </dgm:t>
    </dgm:pt>
    <dgm:pt modelId="{E12DF65F-1607-472A-BC2D-323725FE49BF}" type="parTrans" cxnId="{B2497BF4-3E56-4987-9D54-8F8244D073DF}">
      <dgm:prSet/>
      <dgm:spPr>
        <a:ln>
          <a:solidFill>
            <a:schemeClr val="bg1"/>
          </a:solidFill>
        </a:ln>
      </dgm:spPr>
      <dgm:t>
        <a:bodyPr/>
        <a:lstStyle/>
        <a:p>
          <a:endParaRPr lang="en-US"/>
        </a:p>
      </dgm:t>
    </dgm:pt>
    <dgm:pt modelId="{4334C7C2-1E8B-4A49-9F17-5A024FC3C034}" type="sibTrans" cxnId="{B2497BF4-3E56-4987-9D54-8F8244D073DF}">
      <dgm:prSet/>
      <dgm:spPr/>
      <dgm:t>
        <a:bodyPr/>
        <a:lstStyle/>
        <a:p>
          <a:endParaRPr lang="en-US"/>
        </a:p>
      </dgm:t>
    </dgm:pt>
    <dgm:pt modelId="{420D8000-DBE8-4DBC-9064-939F2134620D}" type="pres">
      <dgm:prSet presAssocID="{C1FAAD3E-053F-4875-B104-0AF3FAF97748}" presName="hierChild1" presStyleCnt="0">
        <dgm:presLayoutVars>
          <dgm:orgChart val="1"/>
          <dgm:chPref val="1"/>
          <dgm:dir/>
          <dgm:animOne val="branch"/>
          <dgm:animLvl val="lvl"/>
          <dgm:resizeHandles/>
        </dgm:presLayoutVars>
      </dgm:prSet>
      <dgm:spPr/>
      <dgm:t>
        <a:bodyPr/>
        <a:lstStyle/>
        <a:p>
          <a:endParaRPr lang="en-US"/>
        </a:p>
      </dgm:t>
    </dgm:pt>
    <dgm:pt modelId="{2B39E054-3C5B-4B4D-BA56-B9AF0BABA8ED}" type="pres">
      <dgm:prSet presAssocID="{692AE8C1-5417-46AD-9513-980BFE716E14}" presName="hierRoot1" presStyleCnt="0">
        <dgm:presLayoutVars>
          <dgm:hierBranch val="init"/>
        </dgm:presLayoutVars>
      </dgm:prSet>
      <dgm:spPr/>
    </dgm:pt>
    <dgm:pt modelId="{7BEEB161-265C-41F2-A5F5-AD2510ACB0F1}" type="pres">
      <dgm:prSet presAssocID="{692AE8C1-5417-46AD-9513-980BFE716E14}" presName="rootComposite1" presStyleCnt="0"/>
      <dgm:spPr/>
    </dgm:pt>
    <dgm:pt modelId="{8A8B2BB5-C49D-430E-BD2C-B064E5EF7E1C}" type="pres">
      <dgm:prSet presAssocID="{692AE8C1-5417-46AD-9513-980BFE716E14}" presName="rootText1" presStyleLbl="node0" presStyleIdx="0" presStyleCnt="1" custScaleY="84957">
        <dgm:presLayoutVars>
          <dgm:chPref val="3"/>
        </dgm:presLayoutVars>
      </dgm:prSet>
      <dgm:spPr/>
      <dgm:t>
        <a:bodyPr/>
        <a:lstStyle/>
        <a:p>
          <a:endParaRPr lang="en-US"/>
        </a:p>
      </dgm:t>
    </dgm:pt>
    <dgm:pt modelId="{82A29FFA-343E-4E2D-A731-A307FC562D11}" type="pres">
      <dgm:prSet presAssocID="{692AE8C1-5417-46AD-9513-980BFE716E14}" presName="rootConnector1" presStyleLbl="node1" presStyleIdx="0" presStyleCnt="0"/>
      <dgm:spPr/>
      <dgm:t>
        <a:bodyPr/>
        <a:lstStyle/>
        <a:p>
          <a:endParaRPr lang="en-US"/>
        </a:p>
      </dgm:t>
    </dgm:pt>
    <dgm:pt modelId="{200C0EE1-F891-4897-B25C-66230F6803F9}" type="pres">
      <dgm:prSet presAssocID="{692AE8C1-5417-46AD-9513-980BFE716E14}" presName="hierChild2" presStyleCnt="0"/>
      <dgm:spPr/>
    </dgm:pt>
    <dgm:pt modelId="{00BA644E-14B1-45F1-B72E-6F470B336B24}" type="pres">
      <dgm:prSet presAssocID="{53BBE938-A031-4C01-A443-FB3E52940891}" presName="Name37" presStyleLbl="parChTrans1D2" presStyleIdx="0" presStyleCnt="3"/>
      <dgm:spPr/>
      <dgm:t>
        <a:bodyPr/>
        <a:lstStyle/>
        <a:p>
          <a:endParaRPr lang="en-US"/>
        </a:p>
      </dgm:t>
    </dgm:pt>
    <dgm:pt modelId="{3187C821-9B39-4A63-90BA-C39DB93754B2}" type="pres">
      <dgm:prSet presAssocID="{957A66EB-D769-43B2-AEEC-FB60F1E39144}" presName="hierRoot2" presStyleCnt="0">
        <dgm:presLayoutVars>
          <dgm:hierBranch val="init"/>
        </dgm:presLayoutVars>
      </dgm:prSet>
      <dgm:spPr/>
    </dgm:pt>
    <dgm:pt modelId="{93BC0952-6163-472C-9B2B-0BE3D9DCF3D8}" type="pres">
      <dgm:prSet presAssocID="{957A66EB-D769-43B2-AEEC-FB60F1E39144}" presName="rootComposite" presStyleCnt="0"/>
      <dgm:spPr/>
    </dgm:pt>
    <dgm:pt modelId="{8359208F-27BB-4EA0-8777-70F1998FF8B8}" type="pres">
      <dgm:prSet presAssocID="{957A66EB-D769-43B2-AEEC-FB60F1E39144}" presName="rootText" presStyleLbl="node2" presStyleIdx="0" presStyleCnt="3">
        <dgm:presLayoutVars>
          <dgm:chPref val="3"/>
        </dgm:presLayoutVars>
      </dgm:prSet>
      <dgm:spPr/>
      <dgm:t>
        <a:bodyPr/>
        <a:lstStyle/>
        <a:p>
          <a:endParaRPr lang="en-US"/>
        </a:p>
      </dgm:t>
    </dgm:pt>
    <dgm:pt modelId="{295E4E90-2405-43BD-836D-C7D7CD5D3DBD}" type="pres">
      <dgm:prSet presAssocID="{957A66EB-D769-43B2-AEEC-FB60F1E39144}" presName="rootConnector" presStyleLbl="node2" presStyleIdx="0" presStyleCnt="3"/>
      <dgm:spPr/>
      <dgm:t>
        <a:bodyPr/>
        <a:lstStyle/>
        <a:p>
          <a:endParaRPr lang="en-US"/>
        </a:p>
      </dgm:t>
    </dgm:pt>
    <dgm:pt modelId="{ADA869CF-E41F-458E-B853-4F5CCD2A7E9F}" type="pres">
      <dgm:prSet presAssocID="{957A66EB-D769-43B2-AEEC-FB60F1E39144}" presName="hierChild4" presStyleCnt="0"/>
      <dgm:spPr/>
    </dgm:pt>
    <dgm:pt modelId="{9CBDCB19-17FD-4631-BF61-A8D8A2A0816E}" type="pres">
      <dgm:prSet presAssocID="{957A66EB-D769-43B2-AEEC-FB60F1E39144}" presName="hierChild5" presStyleCnt="0"/>
      <dgm:spPr/>
    </dgm:pt>
    <dgm:pt modelId="{F2674E11-29BD-4A5E-83E4-4BDFEEFA1776}" type="pres">
      <dgm:prSet presAssocID="{CAEBC3C9-66E7-446D-A43B-02A4F5DA87D8}" presName="Name37" presStyleLbl="parChTrans1D2" presStyleIdx="1" presStyleCnt="3"/>
      <dgm:spPr/>
      <dgm:t>
        <a:bodyPr/>
        <a:lstStyle/>
        <a:p>
          <a:endParaRPr lang="en-US"/>
        </a:p>
      </dgm:t>
    </dgm:pt>
    <dgm:pt modelId="{F5B84E0D-9DE3-402E-8E98-C40E9CFB02F9}" type="pres">
      <dgm:prSet presAssocID="{B879FAE6-F229-4074-A9DF-39E39336AF9A}" presName="hierRoot2" presStyleCnt="0">
        <dgm:presLayoutVars>
          <dgm:hierBranch val="init"/>
        </dgm:presLayoutVars>
      </dgm:prSet>
      <dgm:spPr/>
    </dgm:pt>
    <dgm:pt modelId="{C2E59095-18D6-42BC-819C-24232FA264C6}" type="pres">
      <dgm:prSet presAssocID="{B879FAE6-F229-4074-A9DF-39E39336AF9A}" presName="rootComposite" presStyleCnt="0"/>
      <dgm:spPr/>
    </dgm:pt>
    <dgm:pt modelId="{84B959DE-2F11-4D95-B5F1-FD0449A19F11}" type="pres">
      <dgm:prSet presAssocID="{B879FAE6-F229-4074-A9DF-39E39336AF9A}" presName="rootText" presStyleLbl="node2" presStyleIdx="1" presStyleCnt="3">
        <dgm:presLayoutVars>
          <dgm:chPref val="3"/>
        </dgm:presLayoutVars>
      </dgm:prSet>
      <dgm:spPr/>
      <dgm:t>
        <a:bodyPr/>
        <a:lstStyle/>
        <a:p>
          <a:endParaRPr lang="en-US"/>
        </a:p>
      </dgm:t>
    </dgm:pt>
    <dgm:pt modelId="{5B386576-64EA-4F86-BB36-0BA6C51A5850}" type="pres">
      <dgm:prSet presAssocID="{B879FAE6-F229-4074-A9DF-39E39336AF9A}" presName="rootConnector" presStyleLbl="node2" presStyleIdx="1" presStyleCnt="3"/>
      <dgm:spPr/>
      <dgm:t>
        <a:bodyPr/>
        <a:lstStyle/>
        <a:p>
          <a:endParaRPr lang="en-US"/>
        </a:p>
      </dgm:t>
    </dgm:pt>
    <dgm:pt modelId="{B0C2ED05-8B6F-4BE2-843C-BEE6D4D10471}" type="pres">
      <dgm:prSet presAssocID="{B879FAE6-F229-4074-A9DF-39E39336AF9A}" presName="hierChild4" presStyleCnt="0"/>
      <dgm:spPr/>
    </dgm:pt>
    <dgm:pt modelId="{6A7C8B8A-422F-400A-A5A3-162D04E8C43F}" type="pres">
      <dgm:prSet presAssocID="{B879FAE6-F229-4074-A9DF-39E39336AF9A}" presName="hierChild5" presStyleCnt="0"/>
      <dgm:spPr/>
    </dgm:pt>
    <dgm:pt modelId="{4B5740DB-D623-4F78-A980-FD57C8DAB346}" type="pres">
      <dgm:prSet presAssocID="{E12DF65F-1607-472A-BC2D-323725FE49BF}" presName="Name37" presStyleLbl="parChTrans1D2" presStyleIdx="2" presStyleCnt="3"/>
      <dgm:spPr/>
      <dgm:t>
        <a:bodyPr/>
        <a:lstStyle/>
        <a:p>
          <a:endParaRPr lang="en-US"/>
        </a:p>
      </dgm:t>
    </dgm:pt>
    <dgm:pt modelId="{13A34BDB-EC96-464E-AD8D-1ED49870C7E4}" type="pres">
      <dgm:prSet presAssocID="{7BE3AF95-67B2-47C7-A15C-7D5DD1A90849}" presName="hierRoot2" presStyleCnt="0">
        <dgm:presLayoutVars>
          <dgm:hierBranch val="init"/>
        </dgm:presLayoutVars>
      </dgm:prSet>
      <dgm:spPr/>
    </dgm:pt>
    <dgm:pt modelId="{54F1B2D9-0558-437A-BCB1-9910F7693EA7}" type="pres">
      <dgm:prSet presAssocID="{7BE3AF95-67B2-47C7-A15C-7D5DD1A90849}" presName="rootComposite" presStyleCnt="0"/>
      <dgm:spPr/>
    </dgm:pt>
    <dgm:pt modelId="{259DFCBC-EF89-45AD-BB9E-FB04C207CE33}" type="pres">
      <dgm:prSet presAssocID="{7BE3AF95-67B2-47C7-A15C-7D5DD1A90849}" presName="rootText" presStyleLbl="node2" presStyleIdx="2" presStyleCnt="3">
        <dgm:presLayoutVars>
          <dgm:chPref val="3"/>
        </dgm:presLayoutVars>
      </dgm:prSet>
      <dgm:spPr/>
      <dgm:t>
        <a:bodyPr/>
        <a:lstStyle/>
        <a:p>
          <a:endParaRPr lang="en-US"/>
        </a:p>
      </dgm:t>
    </dgm:pt>
    <dgm:pt modelId="{9BB69102-C3E4-4C4E-ADBC-1477754BBAB7}" type="pres">
      <dgm:prSet presAssocID="{7BE3AF95-67B2-47C7-A15C-7D5DD1A90849}" presName="rootConnector" presStyleLbl="node2" presStyleIdx="2" presStyleCnt="3"/>
      <dgm:spPr/>
      <dgm:t>
        <a:bodyPr/>
        <a:lstStyle/>
        <a:p>
          <a:endParaRPr lang="en-US"/>
        </a:p>
      </dgm:t>
    </dgm:pt>
    <dgm:pt modelId="{3940FF67-799E-4D54-9A5A-E3D5C0CBD114}" type="pres">
      <dgm:prSet presAssocID="{7BE3AF95-67B2-47C7-A15C-7D5DD1A90849}" presName="hierChild4" presStyleCnt="0"/>
      <dgm:spPr/>
    </dgm:pt>
    <dgm:pt modelId="{EB69A6E6-025A-44FF-895B-85DA93148509}" type="pres">
      <dgm:prSet presAssocID="{7BE3AF95-67B2-47C7-A15C-7D5DD1A90849}" presName="hierChild5" presStyleCnt="0"/>
      <dgm:spPr/>
    </dgm:pt>
    <dgm:pt modelId="{A932565F-C41D-41BA-803E-E08A9D80582C}" type="pres">
      <dgm:prSet presAssocID="{692AE8C1-5417-46AD-9513-980BFE716E14}" presName="hierChild3" presStyleCnt="0"/>
      <dgm:spPr/>
    </dgm:pt>
  </dgm:ptLst>
  <dgm:cxnLst>
    <dgm:cxn modelId="{F2DE154C-8881-4C5C-9D53-C1E6386F999E}" srcId="{692AE8C1-5417-46AD-9513-980BFE716E14}" destId="{957A66EB-D769-43B2-AEEC-FB60F1E39144}" srcOrd="0" destOrd="0" parTransId="{53BBE938-A031-4C01-A443-FB3E52940891}" sibTransId="{6CE80A29-879A-464A-8F5B-42BC6AC829F4}"/>
    <dgm:cxn modelId="{FA088B55-2DE5-496F-803F-529852325C4C}" type="presOf" srcId="{E12DF65F-1607-472A-BC2D-323725FE49BF}" destId="{4B5740DB-D623-4F78-A980-FD57C8DAB346}" srcOrd="0" destOrd="0" presId="urn:microsoft.com/office/officeart/2005/8/layout/orgChart1"/>
    <dgm:cxn modelId="{3C5EE38A-E552-4472-9B4C-9917AE4AE573}" type="presOf" srcId="{B879FAE6-F229-4074-A9DF-39E39336AF9A}" destId="{5B386576-64EA-4F86-BB36-0BA6C51A5850}" srcOrd="1" destOrd="0" presId="urn:microsoft.com/office/officeart/2005/8/layout/orgChart1"/>
    <dgm:cxn modelId="{1CF32173-E6F9-4337-A6FF-74FD01C51B70}" type="presOf" srcId="{957A66EB-D769-43B2-AEEC-FB60F1E39144}" destId="{8359208F-27BB-4EA0-8777-70F1998FF8B8}" srcOrd="0" destOrd="0" presId="urn:microsoft.com/office/officeart/2005/8/layout/orgChart1"/>
    <dgm:cxn modelId="{B2497BF4-3E56-4987-9D54-8F8244D073DF}" srcId="{692AE8C1-5417-46AD-9513-980BFE716E14}" destId="{7BE3AF95-67B2-47C7-A15C-7D5DD1A90849}" srcOrd="2" destOrd="0" parTransId="{E12DF65F-1607-472A-BC2D-323725FE49BF}" sibTransId="{4334C7C2-1E8B-4A49-9F17-5A024FC3C034}"/>
    <dgm:cxn modelId="{3E0960F5-2F46-4380-B24E-BFA543D03BB6}" type="presOf" srcId="{7BE3AF95-67B2-47C7-A15C-7D5DD1A90849}" destId="{9BB69102-C3E4-4C4E-ADBC-1477754BBAB7}" srcOrd="1" destOrd="0" presId="urn:microsoft.com/office/officeart/2005/8/layout/orgChart1"/>
    <dgm:cxn modelId="{CA6656ED-E752-4204-9998-D756BA9AC269}" type="presOf" srcId="{B879FAE6-F229-4074-A9DF-39E39336AF9A}" destId="{84B959DE-2F11-4D95-B5F1-FD0449A19F11}" srcOrd="0" destOrd="0" presId="urn:microsoft.com/office/officeart/2005/8/layout/orgChart1"/>
    <dgm:cxn modelId="{B1229296-F78B-4CF0-8BB3-73637ED61F49}" type="presOf" srcId="{7BE3AF95-67B2-47C7-A15C-7D5DD1A90849}" destId="{259DFCBC-EF89-45AD-BB9E-FB04C207CE33}" srcOrd="0" destOrd="0" presId="urn:microsoft.com/office/officeart/2005/8/layout/orgChart1"/>
    <dgm:cxn modelId="{7EA242F4-AC80-401E-A31C-63BE208E451F}" type="presOf" srcId="{53BBE938-A031-4C01-A443-FB3E52940891}" destId="{00BA644E-14B1-45F1-B72E-6F470B336B24}" srcOrd="0" destOrd="0" presId="urn:microsoft.com/office/officeart/2005/8/layout/orgChart1"/>
    <dgm:cxn modelId="{11FC8CD3-7FA2-41FF-9344-0191DF4C8E70}" srcId="{692AE8C1-5417-46AD-9513-980BFE716E14}" destId="{B879FAE6-F229-4074-A9DF-39E39336AF9A}" srcOrd="1" destOrd="0" parTransId="{CAEBC3C9-66E7-446D-A43B-02A4F5DA87D8}" sibTransId="{495D5DBD-FBDD-48E7-B913-76F35118F93E}"/>
    <dgm:cxn modelId="{91E8E580-4BC2-4DC7-8D76-298729BE39C4}" type="presOf" srcId="{692AE8C1-5417-46AD-9513-980BFE716E14}" destId="{82A29FFA-343E-4E2D-A731-A307FC562D11}" srcOrd="1" destOrd="0" presId="urn:microsoft.com/office/officeart/2005/8/layout/orgChart1"/>
    <dgm:cxn modelId="{9AD364E8-796C-4549-BD9E-3EEE4DBDCDBB}" type="presOf" srcId="{692AE8C1-5417-46AD-9513-980BFE716E14}" destId="{8A8B2BB5-C49D-430E-BD2C-B064E5EF7E1C}" srcOrd="0" destOrd="0" presId="urn:microsoft.com/office/officeart/2005/8/layout/orgChart1"/>
    <dgm:cxn modelId="{03CA7699-B66F-45F5-9CE3-33BA06E11744}" type="presOf" srcId="{C1FAAD3E-053F-4875-B104-0AF3FAF97748}" destId="{420D8000-DBE8-4DBC-9064-939F2134620D}" srcOrd="0" destOrd="0" presId="urn:microsoft.com/office/officeart/2005/8/layout/orgChart1"/>
    <dgm:cxn modelId="{72A33035-21B3-4AA9-B611-170BBEE46591}" srcId="{C1FAAD3E-053F-4875-B104-0AF3FAF97748}" destId="{692AE8C1-5417-46AD-9513-980BFE716E14}" srcOrd="0" destOrd="0" parTransId="{22A0110B-53DB-4C77-8888-E378BA1F98F3}" sibTransId="{8DA6936D-1E19-4632-8B02-3233C1324E75}"/>
    <dgm:cxn modelId="{0E53A837-7569-4DF8-8AFB-7E5B5DA776DA}" type="presOf" srcId="{CAEBC3C9-66E7-446D-A43B-02A4F5DA87D8}" destId="{F2674E11-29BD-4A5E-83E4-4BDFEEFA1776}" srcOrd="0" destOrd="0" presId="urn:microsoft.com/office/officeart/2005/8/layout/orgChart1"/>
    <dgm:cxn modelId="{62408B2F-3C03-46D8-A8F4-995EFF5A0B86}" type="presOf" srcId="{957A66EB-D769-43B2-AEEC-FB60F1E39144}" destId="{295E4E90-2405-43BD-836D-C7D7CD5D3DBD}" srcOrd="1" destOrd="0" presId="urn:microsoft.com/office/officeart/2005/8/layout/orgChart1"/>
    <dgm:cxn modelId="{09ED542F-54DA-4FEF-BA59-7893645A6E96}" type="presParOf" srcId="{420D8000-DBE8-4DBC-9064-939F2134620D}" destId="{2B39E054-3C5B-4B4D-BA56-B9AF0BABA8ED}" srcOrd="0" destOrd="0" presId="urn:microsoft.com/office/officeart/2005/8/layout/orgChart1"/>
    <dgm:cxn modelId="{E2D06797-8A08-4385-97DB-789D665B0675}" type="presParOf" srcId="{2B39E054-3C5B-4B4D-BA56-B9AF0BABA8ED}" destId="{7BEEB161-265C-41F2-A5F5-AD2510ACB0F1}" srcOrd="0" destOrd="0" presId="urn:microsoft.com/office/officeart/2005/8/layout/orgChart1"/>
    <dgm:cxn modelId="{B38B0A5A-486E-4531-B1B0-9170BC8DA638}" type="presParOf" srcId="{7BEEB161-265C-41F2-A5F5-AD2510ACB0F1}" destId="{8A8B2BB5-C49D-430E-BD2C-B064E5EF7E1C}" srcOrd="0" destOrd="0" presId="urn:microsoft.com/office/officeart/2005/8/layout/orgChart1"/>
    <dgm:cxn modelId="{155CAA7C-D953-4753-AED9-94C3EB613A17}" type="presParOf" srcId="{7BEEB161-265C-41F2-A5F5-AD2510ACB0F1}" destId="{82A29FFA-343E-4E2D-A731-A307FC562D11}" srcOrd="1" destOrd="0" presId="urn:microsoft.com/office/officeart/2005/8/layout/orgChart1"/>
    <dgm:cxn modelId="{ADA68AE9-E7A0-4136-8343-52A1DF948F4E}" type="presParOf" srcId="{2B39E054-3C5B-4B4D-BA56-B9AF0BABA8ED}" destId="{200C0EE1-F891-4897-B25C-66230F6803F9}" srcOrd="1" destOrd="0" presId="urn:microsoft.com/office/officeart/2005/8/layout/orgChart1"/>
    <dgm:cxn modelId="{DC38BF59-6259-45E0-AA35-05F5040C9C19}" type="presParOf" srcId="{200C0EE1-F891-4897-B25C-66230F6803F9}" destId="{00BA644E-14B1-45F1-B72E-6F470B336B24}" srcOrd="0" destOrd="0" presId="urn:microsoft.com/office/officeart/2005/8/layout/orgChart1"/>
    <dgm:cxn modelId="{0C0C9DE3-A109-414B-BEBB-9018F2413557}" type="presParOf" srcId="{200C0EE1-F891-4897-B25C-66230F6803F9}" destId="{3187C821-9B39-4A63-90BA-C39DB93754B2}" srcOrd="1" destOrd="0" presId="urn:microsoft.com/office/officeart/2005/8/layout/orgChart1"/>
    <dgm:cxn modelId="{09CB810A-0401-445F-9083-9AFCF6E73217}" type="presParOf" srcId="{3187C821-9B39-4A63-90BA-C39DB93754B2}" destId="{93BC0952-6163-472C-9B2B-0BE3D9DCF3D8}" srcOrd="0" destOrd="0" presId="urn:microsoft.com/office/officeart/2005/8/layout/orgChart1"/>
    <dgm:cxn modelId="{7B4D50E6-48AD-45DC-8A83-99F95275EAE5}" type="presParOf" srcId="{93BC0952-6163-472C-9B2B-0BE3D9DCF3D8}" destId="{8359208F-27BB-4EA0-8777-70F1998FF8B8}" srcOrd="0" destOrd="0" presId="urn:microsoft.com/office/officeart/2005/8/layout/orgChart1"/>
    <dgm:cxn modelId="{2EF354ED-59C1-413E-8D12-13BCA41B477C}" type="presParOf" srcId="{93BC0952-6163-472C-9B2B-0BE3D9DCF3D8}" destId="{295E4E90-2405-43BD-836D-C7D7CD5D3DBD}" srcOrd="1" destOrd="0" presId="urn:microsoft.com/office/officeart/2005/8/layout/orgChart1"/>
    <dgm:cxn modelId="{E54EB4F4-01C5-4013-B1C1-C1622DBB444C}" type="presParOf" srcId="{3187C821-9B39-4A63-90BA-C39DB93754B2}" destId="{ADA869CF-E41F-458E-B853-4F5CCD2A7E9F}" srcOrd="1" destOrd="0" presId="urn:microsoft.com/office/officeart/2005/8/layout/orgChart1"/>
    <dgm:cxn modelId="{E8AF7D3C-0A1E-4274-9645-AA6C0C90458B}" type="presParOf" srcId="{3187C821-9B39-4A63-90BA-C39DB93754B2}" destId="{9CBDCB19-17FD-4631-BF61-A8D8A2A0816E}" srcOrd="2" destOrd="0" presId="urn:microsoft.com/office/officeart/2005/8/layout/orgChart1"/>
    <dgm:cxn modelId="{DF760B65-6532-4DFB-99FE-37617173CB97}" type="presParOf" srcId="{200C0EE1-F891-4897-B25C-66230F6803F9}" destId="{F2674E11-29BD-4A5E-83E4-4BDFEEFA1776}" srcOrd="2" destOrd="0" presId="urn:microsoft.com/office/officeart/2005/8/layout/orgChart1"/>
    <dgm:cxn modelId="{FEE0D9F2-7724-4D53-8492-247C7326ABF2}" type="presParOf" srcId="{200C0EE1-F891-4897-B25C-66230F6803F9}" destId="{F5B84E0D-9DE3-402E-8E98-C40E9CFB02F9}" srcOrd="3" destOrd="0" presId="urn:microsoft.com/office/officeart/2005/8/layout/orgChart1"/>
    <dgm:cxn modelId="{68A67A4B-AC23-435D-AEEA-FAFD6C5FA3A0}" type="presParOf" srcId="{F5B84E0D-9DE3-402E-8E98-C40E9CFB02F9}" destId="{C2E59095-18D6-42BC-819C-24232FA264C6}" srcOrd="0" destOrd="0" presId="urn:microsoft.com/office/officeart/2005/8/layout/orgChart1"/>
    <dgm:cxn modelId="{EC894966-2C45-4020-8B72-3D7ABD5543C3}" type="presParOf" srcId="{C2E59095-18D6-42BC-819C-24232FA264C6}" destId="{84B959DE-2F11-4D95-B5F1-FD0449A19F11}" srcOrd="0" destOrd="0" presId="urn:microsoft.com/office/officeart/2005/8/layout/orgChart1"/>
    <dgm:cxn modelId="{4F0C3FFB-5C4F-49BA-B32F-DDCF75650A6A}" type="presParOf" srcId="{C2E59095-18D6-42BC-819C-24232FA264C6}" destId="{5B386576-64EA-4F86-BB36-0BA6C51A5850}" srcOrd="1" destOrd="0" presId="urn:microsoft.com/office/officeart/2005/8/layout/orgChart1"/>
    <dgm:cxn modelId="{F0F06481-E2DA-4848-849C-975B81679171}" type="presParOf" srcId="{F5B84E0D-9DE3-402E-8E98-C40E9CFB02F9}" destId="{B0C2ED05-8B6F-4BE2-843C-BEE6D4D10471}" srcOrd="1" destOrd="0" presId="urn:microsoft.com/office/officeart/2005/8/layout/orgChart1"/>
    <dgm:cxn modelId="{7FA2E699-20BA-4D46-8AF5-D6158530141F}" type="presParOf" srcId="{F5B84E0D-9DE3-402E-8E98-C40E9CFB02F9}" destId="{6A7C8B8A-422F-400A-A5A3-162D04E8C43F}" srcOrd="2" destOrd="0" presId="urn:microsoft.com/office/officeart/2005/8/layout/orgChart1"/>
    <dgm:cxn modelId="{82F61F12-CBEF-4789-AD17-595713430619}" type="presParOf" srcId="{200C0EE1-F891-4897-B25C-66230F6803F9}" destId="{4B5740DB-D623-4F78-A980-FD57C8DAB346}" srcOrd="4" destOrd="0" presId="urn:microsoft.com/office/officeart/2005/8/layout/orgChart1"/>
    <dgm:cxn modelId="{BA864095-9480-4F8B-8C16-3E37DFBAE5F5}" type="presParOf" srcId="{200C0EE1-F891-4897-B25C-66230F6803F9}" destId="{13A34BDB-EC96-464E-AD8D-1ED49870C7E4}" srcOrd="5" destOrd="0" presId="urn:microsoft.com/office/officeart/2005/8/layout/orgChart1"/>
    <dgm:cxn modelId="{1BF6CDD9-0B26-4028-82FF-16E8EAE1644B}" type="presParOf" srcId="{13A34BDB-EC96-464E-AD8D-1ED49870C7E4}" destId="{54F1B2D9-0558-437A-BCB1-9910F7693EA7}" srcOrd="0" destOrd="0" presId="urn:microsoft.com/office/officeart/2005/8/layout/orgChart1"/>
    <dgm:cxn modelId="{CE808401-9FEC-412D-8F06-90C0A63F25A4}" type="presParOf" srcId="{54F1B2D9-0558-437A-BCB1-9910F7693EA7}" destId="{259DFCBC-EF89-45AD-BB9E-FB04C207CE33}" srcOrd="0" destOrd="0" presId="urn:microsoft.com/office/officeart/2005/8/layout/orgChart1"/>
    <dgm:cxn modelId="{E0D07253-821A-46FB-A6A0-7365E79AE57B}" type="presParOf" srcId="{54F1B2D9-0558-437A-BCB1-9910F7693EA7}" destId="{9BB69102-C3E4-4C4E-ADBC-1477754BBAB7}" srcOrd="1" destOrd="0" presId="urn:microsoft.com/office/officeart/2005/8/layout/orgChart1"/>
    <dgm:cxn modelId="{05AAA29F-2D5E-46E9-BE72-CB09044730B6}" type="presParOf" srcId="{13A34BDB-EC96-464E-AD8D-1ED49870C7E4}" destId="{3940FF67-799E-4D54-9A5A-E3D5C0CBD114}" srcOrd="1" destOrd="0" presId="urn:microsoft.com/office/officeart/2005/8/layout/orgChart1"/>
    <dgm:cxn modelId="{BC4C0B00-23D6-4442-BD3C-91531CF09073}" type="presParOf" srcId="{13A34BDB-EC96-464E-AD8D-1ED49870C7E4}" destId="{EB69A6E6-025A-44FF-895B-85DA93148509}" srcOrd="2" destOrd="0" presId="urn:microsoft.com/office/officeart/2005/8/layout/orgChart1"/>
    <dgm:cxn modelId="{6CCCB07A-6CAF-4133-9358-82B044C11AEC}" type="presParOf" srcId="{2B39E054-3C5B-4B4D-BA56-B9AF0BABA8ED}" destId="{A932565F-C41D-41BA-803E-E08A9D80582C}"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740DB-D623-4F78-A980-FD57C8DAB346}">
      <dsp:nvSpPr>
        <dsp:cNvPr id="0" name=""/>
        <dsp:cNvSpPr/>
      </dsp:nvSpPr>
      <dsp:spPr>
        <a:xfrm>
          <a:off x="4752788" y="1617261"/>
          <a:ext cx="3362632" cy="583597"/>
        </a:xfrm>
        <a:custGeom>
          <a:avLst/>
          <a:gdLst/>
          <a:ahLst/>
          <a:cxnLst/>
          <a:rect l="0" t="0" r="0" b="0"/>
          <a:pathLst>
            <a:path>
              <a:moveTo>
                <a:pt x="0" y="0"/>
              </a:moveTo>
              <a:lnTo>
                <a:pt x="0" y="291798"/>
              </a:lnTo>
              <a:lnTo>
                <a:pt x="3362632" y="291798"/>
              </a:lnTo>
              <a:lnTo>
                <a:pt x="3362632" y="583597"/>
              </a:lnTo>
            </a:path>
          </a:pathLst>
        </a:custGeom>
        <a:noFill/>
        <a:ln w="12700" cap="flat" cmpd="sng" algn="ctr">
          <a:solidFill>
            <a:schemeClr val="bg1"/>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2674E11-29BD-4A5E-83E4-4BDFEEFA1776}">
      <dsp:nvSpPr>
        <dsp:cNvPr id="0" name=""/>
        <dsp:cNvSpPr/>
      </dsp:nvSpPr>
      <dsp:spPr>
        <a:xfrm>
          <a:off x="4707068" y="1617261"/>
          <a:ext cx="91440" cy="583597"/>
        </a:xfrm>
        <a:custGeom>
          <a:avLst/>
          <a:gdLst/>
          <a:ahLst/>
          <a:cxnLst/>
          <a:rect l="0" t="0" r="0" b="0"/>
          <a:pathLst>
            <a:path>
              <a:moveTo>
                <a:pt x="45720" y="0"/>
              </a:moveTo>
              <a:lnTo>
                <a:pt x="45720" y="583597"/>
              </a:lnTo>
            </a:path>
          </a:pathLst>
        </a:custGeom>
        <a:noFill/>
        <a:ln w="127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0BA644E-14B1-45F1-B72E-6F470B336B24}">
      <dsp:nvSpPr>
        <dsp:cNvPr id="0" name=""/>
        <dsp:cNvSpPr/>
      </dsp:nvSpPr>
      <dsp:spPr>
        <a:xfrm>
          <a:off x="1390155" y="1617261"/>
          <a:ext cx="3362632" cy="583597"/>
        </a:xfrm>
        <a:custGeom>
          <a:avLst/>
          <a:gdLst/>
          <a:ahLst/>
          <a:cxnLst/>
          <a:rect l="0" t="0" r="0" b="0"/>
          <a:pathLst>
            <a:path>
              <a:moveTo>
                <a:pt x="3362632" y="0"/>
              </a:moveTo>
              <a:lnTo>
                <a:pt x="3362632" y="291798"/>
              </a:lnTo>
              <a:lnTo>
                <a:pt x="0" y="291798"/>
              </a:lnTo>
              <a:lnTo>
                <a:pt x="0" y="583597"/>
              </a:lnTo>
            </a:path>
          </a:pathLst>
        </a:custGeom>
        <a:noFill/>
        <a:ln w="12700" cap="flat" cmpd="sng" algn="ctr">
          <a:solidFill>
            <a:schemeClr val="bg1"/>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A8B2BB5-C49D-430E-BD2C-B064E5EF7E1C}">
      <dsp:nvSpPr>
        <dsp:cNvPr id="0" name=""/>
        <dsp:cNvSpPr/>
      </dsp:nvSpPr>
      <dsp:spPr>
        <a:xfrm>
          <a:off x="3363270" y="436768"/>
          <a:ext cx="2779034" cy="1180492"/>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There are three core area of work</a:t>
          </a:r>
          <a:endParaRPr lang="en-US" sz="2800" kern="1200" dirty="0">
            <a:solidFill>
              <a:schemeClr val="bg1"/>
            </a:solidFill>
          </a:endParaRPr>
        </a:p>
      </dsp:txBody>
      <dsp:txXfrm>
        <a:off x="3363270" y="436768"/>
        <a:ext cx="2779034" cy="1180492"/>
      </dsp:txXfrm>
    </dsp:sp>
    <dsp:sp modelId="{8359208F-27BB-4EA0-8777-70F1998FF8B8}">
      <dsp:nvSpPr>
        <dsp:cNvPr id="0" name=""/>
        <dsp:cNvSpPr/>
      </dsp:nvSpPr>
      <dsp:spPr>
        <a:xfrm>
          <a:off x="638" y="2200858"/>
          <a:ext cx="2779034" cy="138951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Reproductive health</a:t>
          </a:r>
          <a:endParaRPr lang="en-US" sz="2800" kern="1200" dirty="0">
            <a:solidFill>
              <a:schemeClr val="bg1"/>
            </a:solidFill>
          </a:endParaRPr>
        </a:p>
      </dsp:txBody>
      <dsp:txXfrm>
        <a:off x="638" y="2200858"/>
        <a:ext cx="2779034" cy="1389517"/>
      </dsp:txXfrm>
    </dsp:sp>
    <dsp:sp modelId="{84B959DE-2F11-4D95-B5F1-FD0449A19F11}">
      <dsp:nvSpPr>
        <dsp:cNvPr id="0" name=""/>
        <dsp:cNvSpPr/>
      </dsp:nvSpPr>
      <dsp:spPr>
        <a:xfrm>
          <a:off x="3363270" y="2200858"/>
          <a:ext cx="2779034" cy="138951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Gender equality</a:t>
          </a:r>
          <a:endParaRPr lang="en-US" sz="2800" kern="1200" dirty="0">
            <a:solidFill>
              <a:schemeClr val="bg1"/>
            </a:solidFill>
          </a:endParaRPr>
        </a:p>
      </dsp:txBody>
      <dsp:txXfrm>
        <a:off x="3363270" y="2200858"/>
        <a:ext cx="2779034" cy="1389517"/>
      </dsp:txXfrm>
    </dsp:sp>
    <dsp:sp modelId="{259DFCBC-EF89-45AD-BB9E-FB04C207CE33}">
      <dsp:nvSpPr>
        <dsp:cNvPr id="0" name=""/>
        <dsp:cNvSpPr/>
      </dsp:nvSpPr>
      <dsp:spPr>
        <a:xfrm>
          <a:off x="6725902" y="2200858"/>
          <a:ext cx="2779034" cy="138951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Population and developmental strategies  </a:t>
          </a:r>
          <a:endParaRPr lang="en-US" sz="2800" kern="1200" dirty="0">
            <a:solidFill>
              <a:schemeClr val="bg1"/>
            </a:solidFill>
          </a:endParaRPr>
        </a:p>
      </dsp:txBody>
      <dsp:txXfrm>
        <a:off x="6725902" y="2200858"/>
        <a:ext cx="2779034" cy="1389517"/>
      </dsp:txXfrm>
    </dsp:sp>
  </dsp:spTree>
</dsp:drawing>
</file>

<file path=ppt/diagrams/layout1.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F67067-5A93-4552-8CC4-2069DA771415}" type="datetimeFigureOut">
              <a:rPr lang="en-US" smtClean="0"/>
              <a:pPr/>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274859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69489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536315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3A08F6C-7A14-48BB-B32B-11AB2A2ACC03}"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3510070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390992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4F67067-5A93-4552-8CC4-2069DA771415}" type="datetimeFigureOut">
              <a:rPr lang="en-US" smtClean="0"/>
              <a:pPr/>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499856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4F67067-5A93-4552-8CC4-2069DA771415}" type="datetimeFigureOut">
              <a:rPr lang="en-US" smtClean="0"/>
              <a:pPr/>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478507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F67067-5A93-4552-8CC4-2069DA771415}" type="datetimeFigureOut">
              <a:rPr lang="en-US" smtClean="0"/>
              <a:pPr/>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486900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4F67067-5A93-4552-8CC4-2069DA771415}" type="datetimeFigureOut">
              <a:rPr lang="en-US" smtClean="0"/>
              <a:pPr/>
              <a:t>4/2/2022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7187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F67067-5A93-4552-8CC4-2069DA771415}" type="datetimeFigureOut">
              <a:rPr lang="en-US" smtClean="0"/>
              <a:pPr/>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325855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F67067-5A93-4552-8CC4-2069DA771415}" type="datetimeFigureOut">
              <a:rPr lang="en-US" smtClean="0"/>
              <a:pPr/>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87564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92853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F67067-5A93-4552-8CC4-2069DA771415}" type="datetimeFigureOut">
              <a:rPr lang="en-US" smtClean="0"/>
              <a:pPr/>
              <a:t>4/2/2022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208383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F67067-5A93-4552-8CC4-2069DA771415}" type="datetimeFigureOut">
              <a:rPr lang="en-US" smtClean="0"/>
              <a:pPr/>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172198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4F67067-5A93-4552-8CC4-2069DA771415}" type="datetimeFigureOut">
              <a:rPr lang="en-US" smtClean="0"/>
              <a:pPr/>
              <a:t>4/2/2022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315745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354470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F67067-5A93-4552-8CC4-2069DA771415}" type="datetimeFigureOut">
              <a:rPr lang="en-US" smtClean="0"/>
              <a:pPr/>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65185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F67067-5A93-4552-8CC4-2069DA771415}" type="datetimeFigureOut">
              <a:rPr lang="en-US" smtClean="0"/>
              <a:pPr/>
              <a:t>4/2/2022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3A08F6C-7A14-48BB-B32B-11AB2A2ACC03}" type="slidenum">
              <a:rPr lang="en-US" smtClean="0"/>
              <a:pPr/>
              <a:t>‹#›</a:t>
            </a:fld>
            <a:endParaRPr lang="en-US"/>
          </a:p>
        </p:txBody>
      </p:sp>
    </p:spTree>
    <p:extLst>
      <p:ext uri="{BB962C8B-B14F-4D97-AF65-F5344CB8AC3E}">
        <p14:creationId xmlns:p14="http://schemas.microsoft.com/office/powerpoint/2010/main" xmlns="" val="3328540578"/>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ndia.unfpa.org/en/unfpa-india" TargetMode="External"/><Relationship Id="rId2" Type="http://schemas.openxmlformats.org/officeDocument/2006/relationships/hyperlink" Target="https://unbrussels.org/united-nations-population-fund-unfpa/" TargetMode="External"/><Relationship Id="rId1" Type="http://schemas.openxmlformats.org/officeDocument/2006/relationships/slideLayout" Target="../slideLayouts/slideLayout2.xml"/><Relationship Id="rId4" Type="http://schemas.openxmlformats.org/officeDocument/2006/relationships/hyperlink" Target="https://www.unfpa.org/slideshow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b="1" dirty="0" smtClean="0"/>
              <a:t>UNFPA</a:t>
            </a:r>
            <a:endParaRPr lang="en-US" sz="8800" b="1" dirty="0"/>
          </a:p>
        </p:txBody>
      </p:sp>
      <p:sp>
        <p:nvSpPr>
          <p:cNvPr id="3" name="Subtitle 2"/>
          <p:cNvSpPr>
            <a:spLocks noGrp="1"/>
          </p:cNvSpPr>
          <p:nvPr>
            <p:ph type="subTitle" idx="1"/>
          </p:nvPr>
        </p:nvSpPr>
        <p:spPr>
          <a:xfrm>
            <a:off x="956093" y="4495639"/>
            <a:ext cx="8144134" cy="1117687"/>
          </a:xfrm>
        </p:spPr>
        <p:txBody>
          <a:bodyPr>
            <a:noAutofit/>
          </a:bodyPr>
          <a:lstStyle/>
          <a:p>
            <a:r>
              <a:rPr lang="en-US" sz="6000" b="1" dirty="0" smtClean="0">
                <a:solidFill>
                  <a:schemeClr val="bg1"/>
                </a:solidFill>
              </a:rPr>
              <a:t>THE UNITED NATIONS POPULATION FUND </a:t>
            </a:r>
            <a:endParaRPr lang="en-US" sz="6000" b="1" dirty="0">
              <a:solidFill>
                <a:schemeClr val="bg1"/>
              </a:solidFill>
            </a:endParaRPr>
          </a:p>
        </p:txBody>
      </p:sp>
    </p:spTree>
    <p:extLst>
      <p:ext uri="{BB962C8B-B14F-4D97-AF65-F5344CB8AC3E}">
        <p14:creationId xmlns:p14="http://schemas.microsoft.com/office/powerpoint/2010/main" xmlns="" val="1277430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POPULATION AND DEVELOPMENT</a:t>
            </a:r>
            <a:endParaRPr lang="en-US" sz="4000" dirty="0"/>
          </a:p>
        </p:txBody>
      </p:sp>
      <p:sp>
        <p:nvSpPr>
          <p:cNvPr id="3" name="Content Placeholder 2"/>
          <p:cNvSpPr>
            <a:spLocks noGrp="1"/>
          </p:cNvSpPr>
          <p:nvPr>
            <p:ph idx="1"/>
          </p:nvPr>
        </p:nvSpPr>
        <p:spPr/>
        <p:txBody>
          <a:bodyPr>
            <a:normAutofit/>
          </a:bodyPr>
          <a:lstStyle/>
          <a:p>
            <a:r>
              <a:rPr lang="en-US" sz="2800" dirty="0" smtClean="0">
                <a:solidFill>
                  <a:schemeClr val="bg1"/>
                </a:solidFill>
                <a:effectLst/>
              </a:rPr>
              <a:t>UNFPA </a:t>
            </a:r>
            <a:r>
              <a:rPr lang="en-US" sz="2800" dirty="0">
                <a:solidFill>
                  <a:schemeClr val="bg1"/>
                </a:solidFill>
                <a:effectLst/>
              </a:rPr>
              <a:t>assist in data collection and analysis regarding the population growth in national region and global policy. </a:t>
            </a:r>
          </a:p>
          <a:p>
            <a:r>
              <a:rPr lang="en-US" sz="2800" dirty="0" smtClean="0">
                <a:solidFill>
                  <a:schemeClr val="bg1"/>
                </a:solidFill>
                <a:effectLst/>
              </a:rPr>
              <a:t>Key </a:t>
            </a:r>
            <a:r>
              <a:rPr lang="en-US" sz="2800" dirty="0">
                <a:solidFill>
                  <a:schemeClr val="bg1"/>
                </a:solidFill>
                <a:effectLst/>
              </a:rPr>
              <a:t>area are of focus include </a:t>
            </a:r>
          </a:p>
          <a:p>
            <a:r>
              <a:rPr lang="en-US" sz="2800" dirty="0" smtClean="0">
                <a:solidFill>
                  <a:schemeClr val="bg1"/>
                </a:solidFill>
                <a:effectLst/>
              </a:rPr>
              <a:t>Migration </a:t>
            </a:r>
          </a:p>
          <a:p>
            <a:r>
              <a:rPr lang="en-US" sz="2800" dirty="0" smtClean="0">
                <a:solidFill>
                  <a:schemeClr val="bg1"/>
                </a:solidFill>
                <a:effectLst/>
              </a:rPr>
              <a:t>Ageing </a:t>
            </a:r>
          </a:p>
          <a:p>
            <a:r>
              <a:rPr lang="en-US" sz="2800" dirty="0" smtClean="0">
                <a:solidFill>
                  <a:schemeClr val="bg1"/>
                </a:solidFill>
                <a:effectLst/>
              </a:rPr>
              <a:t>Climate </a:t>
            </a:r>
            <a:r>
              <a:rPr lang="en-US" sz="2800" dirty="0">
                <a:solidFill>
                  <a:schemeClr val="bg1"/>
                </a:solidFill>
                <a:effectLst/>
              </a:rPr>
              <a:t>changes urbanization</a:t>
            </a:r>
            <a:endParaRPr lang="en-US" sz="2800" dirty="0">
              <a:solidFill>
                <a:schemeClr val="bg1"/>
              </a:solidFill>
            </a:endParaRPr>
          </a:p>
        </p:txBody>
      </p:sp>
    </p:spTree>
    <p:extLst>
      <p:ext uri="{BB962C8B-B14F-4D97-AF65-F5344CB8AC3E}">
        <p14:creationId xmlns:p14="http://schemas.microsoft.com/office/powerpoint/2010/main" xmlns="" val="144370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UNFPA IN INDIA</a:t>
            </a:r>
            <a:endParaRPr lang="en-US" sz="5400" b="1" i="1" u="sng" dirty="0"/>
          </a:p>
        </p:txBody>
      </p:sp>
      <p:sp>
        <p:nvSpPr>
          <p:cNvPr id="3" name="Content Placeholder 2"/>
          <p:cNvSpPr>
            <a:spLocks noGrp="1"/>
          </p:cNvSpPr>
          <p:nvPr>
            <p:ph idx="1"/>
          </p:nvPr>
        </p:nvSpPr>
        <p:spPr>
          <a:xfrm>
            <a:off x="680321" y="2336873"/>
            <a:ext cx="10943832" cy="3599316"/>
          </a:xfrm>
        </p:spPr>
        <p:txBody>
          <a:bodyPr>
            <a:noAutofit/>
          </a:bodyPr>
          <a:lstStyle/>
          <a:p>
            <a:r>
              <a:rPr lang="en-US" sz="2800" dirty="0" smtClean="0">
                <a:solidFill>
                  <a:schemeClr val="bg1"/>
                </a:solidFill>
                <a:effectLst/>
              </a:rPr>
              <a:t>UNFPA </a:t>
            </a:r>
            <a:r>
              <a:rPr lang="en-US" sz="2800" dirty="0">
                <a:solidFill>
                  <a:schemeClr val="bg1"/>
                </a:solidFill>
                <a:effectLst/>
              </a:rPr>
              <a:t>has been assisting the Government of India since 1974 to provide family planning and health services, advance reproductive health and rights and improve maternal health. </a:t>
            </a:r>
          </a:p>
          <a:p>
            <a:r>
              <a:rPr lang="en-US" sz="2800" dirty="0" smtClean="0">
                <a:solidFill>
                  <a:schemeClr val="bg1"/>
                </a:solidFill>
                <a:effectLst/>
              </a:rPr>
              <a:t>focuses </a:t>
            </a:r>
            <a:r>
              <a:rPr lang="en-US" sz="2800" dirty="0">
                <a:solidFill>
                  <a:schemeClr val="bg1"/>
                </a:solidFill>
                <a:effectLst/>
              </a:rPr>
              <a:t>on young people’s sexual and reproductive health and improving opportunities for vulnerable women and girls. </a:t>
            </a:r>
          </a:p>
          <a:p>
            <a:r>
              <a:rPr lang="en-US" sz="2800" dirty="0" smtClean="0">
                <a:solidFill>
                  <a:schemeClr val="bg1"/>
                </a:solidFill>
                <a:effectLst/>
              </a:rPr>
              <a:t>UNFPA </a:t>
            </a:r>
            <a:r>
              <a:rPr lang="en-US" sz="2800" dirty="0">
                <a:solidFill>
                  <a:schemeClr val="bg1"/>
                </a:solidFill>
                <a:effectLst/>
              </a:rPr>
              <a:t>also supports research, advocacy and government policies and programmes to advance gender equality and reproductive rights, family planning and population dynamics</a:t>
            </a:r>
            <a:endParaRPr lang="en-US" sz="2800" dirty="0">
              <a:solidFill>
                <a:schemeClr val="bg1"/>
              </a:solidFill>
            </a:endParaRPr>
          </a:p>
        </p:txBody>
      </p:sp>
    </p:spTree>
    <p:extLst>
      <p:ext uri="{BB962C8B-B14F-4D97-AF65-F5344CB8AC3E}">
        <p14:creationId xmlns:p14="http://schemas.microsoft.com/office/powerpoint/2010/main" xmlns="" val="254862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bg1"/>
                </a:solidFill>
                <a:effectLst/>
              </a:rPr>
              <a:t>It’s </a:t>
            </a:r>
            <a:r>
              <a:rPr lang="en-US" sz="2800" dirty="0">
                <a:solidFill>
                  <a:schemeClr val="bg1"/>
                </a:solidFill>
                <a:effectLst/>
              </a:rPr>
              <a:t>offices in Bihar, Madhya Pradesh, Maharashtra, Odisha and Rajasthan </a:t>
            </a:r>
            <a:endParaRPr lang="en-US" sz="2800" dirty="0" smtClean="0">
              <a:solidFill>
                <a:schemeClr val="bg1"/>
              </a:solidFill>
              <a:effectLst/>
            </a:endParaRPr>
          </a:p>
          <a:p>
            <a:r>
              <a:rPr lang="en-US" sz="2800" dirty="0" smtClean="0">
                <a:solidFill>
                  <a:schemeClr val="bg1"/>
                </a:solidFill>
                <a:effectLst/>
              </a:rPr>
              <a:t>UNFPA </a:t>
            </a:r>
            <a:r>
              <a:rPr lang="en-US" sz="2800" dirty="0">
                <a:solidFill>
                  <a:schemeClr val="bg1"/>
                </a:solidFill>
                <a:effectLst/>
              </a:rPr>
              <a:t>India works with the government and partners to advocate for adolescents and youth’s rights and investments, including education, livelihood skills and health, including sexual and reproductive health</a:t>
            </a:r>
            <a:endParaRPr lang="en-US" sz="2800" dirty="0">
              <a:solidFill>
                <a:schemeClr val="bg1"/>
              </a:solidFill>
            </a:endParaRPr>
          </a:p>
        </p:txBody>
      </p:sp>
    </p:spTree>
    <p:extLst>
      <p:ext uri="{BB962C8B-B14F-4D97-AF65-F5344CB8AC3E}">
        <p14:creationId xmlns:p14="http://schemas.microsoft.com/office/powerpoint/2010/main" xmlns="" val="2499483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solidFill>
                  <a:schemeClr val="bg1"/>
                </a:solidFill>
                <a:hlinkClick r:id="rId2"/>
              </a:rPr>
              <a:t>https://unbrussels.org/united-nations-population-fund-unfpa</a:t>
            </a:r>
            <a:r>
              <a:rPr lang="en-US" dirty="0" smtClean="0">
                <a:solidFill>
                  <a:schemeClr val="bg1"/>
                </a:solidFill>
                <a:hlinkClick r:id="rId2"/>
              </a:rPr>
              <a:t>/</a:t>
            </a:r>
            <a:endParaRPr lang="en-US" dirty="0" smtClean="0">
              <a:solidFill>
                <a:schemeClr val="bg1"/>
              </a:solidFill>
            </a:endParaRPr>
          </a:p>
          <a:p>
            <a:r>
              <a:rPr lang="en-US" dirty="0">
                <a:solidFill>
                  <a:schemeClr val="bg1"/>
                </a:solidFill>
                <a:hlinkClick r:id="rId3"/>
              </a:rPr>
              <a:t>https://</a:t>
            </a:r>
            <a:r>
              <a:rPr lang="en-US" dirty="0" smtClean="0">
                <a:solidFill>
                  <a:schemeClr val="bg1"/>
                </a:solidFill>
                <a:hlinkClick r:id="rId3"/>
              </a:rPr>
              <a:t>india.unfpa.org/en/unfpa-india</a:t>
            </a:r>
            <a:endParaRPr lang="en-US" dirty="0" smtClean="0">
              <a:solidFill>
                <a:schemeClr val="bg1"/>
              </a:solidFill>
            </a:endParaRPr>
          </a:p>
          <a:p>
            <a:r>
              <a:rPr lang="en-US" dirty="0">
                <a:solidFill>
                  <a:schemeClr val="bg1"/>
                </a:solidFill>
                <a:hlinkClick r:id="rId4"/>
              </a:rPr>
              <a:t>https://</a:t>
            </a:r>
            <a:r>
              <a:rPr lang="en-US" dirty="0" smtClean="0">
                <a:solidFill>
                  <a:schemeClr val="bg1"/>
                </a:solidFill>
                <a:hlinkClick r:id="rId4"/>
              </a:rPr>
              <a:t>www.unfpa.org/slideshows</a:t>
            </a:r>
            <a:endParaRPr lang="en-US" dirty="0" smtClean="0">
              <a:solidFill>
                <a:schemeClr val="bg1"/>
              </a:solidFill>
            </a:endParaRPr>
          </a:p>
          <a:p>
            <a:r>
              <a:rPr lang="en-US" dirty="0">
                <a:solidFill>
                  <a:schemeClr val="bg1"/>
                </a:solidFill>
              </a:rPr>
              <a:t>Park’s textbook of Preventive and social medicine (23th Edition)</a:t>
            </a:r>
          </a:p>
          <a:p>
            <a:pPr marL="0" indent="0">
              <a:buNone/>
            </a:pPr>
            <a:endParaRPr lang="en-US" dirty="0" smtClean="0">
              <a:solidFill>
                <a:schemeClr val="bg1"/>
              </a:solidFill>
            </a:endParaRPr>
          </a:p>
        </p:txBody>
      </p:sp>
    </p:spTree>
    <p:extLst>
      <p:ext uri="{BB962C8B-B14F-4D97-AF65-F5344CB8AC3E}">
        <p14:creationId xmlns:p14="http://schemas.microsoft.com/office/powerpoint/2010/main" xmlns="" val="382259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7171" y="2290929"/>
            <a:ext cx="8000845" cy="1800493"/>
          </a:xfrm>
          <a:prstGeom prst="rect">
            <a:avLst/>
          </a:prstGeom>
          <a:noFill/>
        </p:spPr>
        <p:txBody>
          <a:bodyPr wrap="none" lIns="91440" tIns="45720" rIns="91440" bIns="45720">
            <a:spAutoFit/>
          </a:bodyPr>
          <a:lstStyle/>
          <a:p>
            <a:pPr algn="ctr"/>
            <a:r>
              <a:rPr lang="en-US" sz="111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rPr>
              <a:t>THANK YOU</a:t>
            </a:r>
            <a:endParaRPr lang="en-US" sz="11100" b="1" cap="none" spc="0" dirty="0">
              <a:ln/>
              <a:solidFill>
                <a:schemeClr val="bg1"/>
              </a:solid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xmlns="" val="131772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INTRODUCTION</a:t>
            </a:r>
            <a:endParaRPr lang="en-US" sz="5400" b="1" i="1" u="sng" dirty="0"/>
          </a:p>
        </p:txBody>
      </p:sp>
      <p:sp>
        <p:nvSpPr>
          <p:cNvPr id="3" name="Content Placeholder 2"/>
          <p:cNvSpPr>
            <a:spLocks noGrp="1"/>
          </p:cNvSpPr>
          <p:nvPr>
            <p:ph idx="1"/>
          </p:nvPr>
        </p:nvSpPr>
        <p:spPr>
          <a:xfrm>
            <a:off x="680321" y="2207623"/>
            <a:ext cx="10684365" cy="4512338"/>
          </a:xfrm>
        </p:spPr>
        <p:txBody>
          <a:bodyPr>
            <a:noAutofit/>
          </a:bodyPr>
          <a:lstStyle/>
          <a:p>
            <a:r>
              <a:rPr lang="en-US" sz="2800" dirty="0" smtClean="0">
                <a:solidFill>
                  <a:schemeClr val="bg1"/>
                </a:solidFill>
                <a:effectLst/>
              </a:rPr>
              <a:t>UNFPA </a:t>
            </a:r>
            <a:r>
              <a:rPr lang="en-US" sz="2800" dirty="0">
                <a:solidFill>
                  <a:schemeClr val="bg1"/>
                </a:solidFill>
                <a:effectLst/>
              </a:rPr>
              <a:t>Is the international development agency that promotes the right of the every women men and child to enjoy the life of health and equal opportunity. </a:t>
            </a:r>
            <a:endParaRPr lang="en-US" sz="2800" dirty="0" smtClean="0">
              <a:solidFill>
                <a:schemeClr val="bg1"/>
              </a:solidFill>
              <a:effectLst/>
            </a:endParaRPr>
          </a:p>
          <a:p>
            <a:r>
              <a:rPr lang="en-US" sz="2800" dirty="0" smtClean="0">
                <a:solidFill>
                  <a:schemeClr val="bg1"/>
                </a:solidFill>
                <a:effectLst/>
              </a:rPr>
              <a:t>It </a:t>
            </a:r>
            <a:r>
              <a:rPr lang="en-US" sz="2800" dirty="0">
                <a:solidFill>
                  <a:schemeClr val="bg1"/>
                </a:solidFill>
                <a:effectLst/>
              </a:rPr>
              <a:t>creates the policies and programmes to reduce the poverty</a:t>
            </a:r>
            <a:r>
              <a:rPr lang="en-US" sz="2800" dirty="0" smtClean="0">
                <a:solidFill>
                  <a:schemeClr val="bg1"/>
                </a:solidFill>
                <a:effectLst/>
              </a:rPr>
              <a:t>.</a:t>
            </a:r>
          </a:p>
          <a:p>
            <a:r>
              <a:rPr lang="en-US" sz="2800" dirty="0" smtClean="0">
                <a:solidFill>
                  <a:schemeClr val="bg1"/>
                </a:solidFill>
                <a:effectLst/>
              </a:rPr>
              <a:t>It </a:t>
            </a:r>
            <a:r>
              <a:rPr lang="en-US" sz="2800" dirty="0">
                <a:solidFill>
                  <a:schemeClr val="bg1"/>
                </a:solidFill>
                <a:effectLst/>
              </a:rPr>
              <a:t>ensures that-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every </a:t>
            </a:r>
            <a:r>
              <a:rPr lang="en-US" sz="2800" dirty="0">
                <a:solidFill>
                  <a:schemeClr val="bg1"/>
                </a:solidFill>
                <a:effectLst/>
              </a:rPr>
              <a:t>pregnancy is wanted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every </a:t>
            </a:r>
            <a:r>
              <a:rPr lang="en-US" sz="2800" dirty="0">
                <a:solidFill>
                  <a:schemeClr val="bg1"/>
                </a:solidFill>
                <a:effectLst/>
              </a:rPr>
              <a:t>birth is safe and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every </a:t>
            </a:r>
            <a:r>
              <a:rPr lang="en-US" sz="2800" dirty="0">
                <a:solidFill>
                  <a:schemeClr val="bg1"/>
                </a:solidFill>
                <a:effectLst/>
              </a:rPr>
              <a:t>young is free from the HIV/ AIDS and every girl and women </a:t>
            </a:r>
            <a:r>
              <a:rPr lang="en-US" sz="2800" dirty="0" smtClean="0">
                <a:solidFill>
                  <a:schemeClr val="bg1"/>
                </a:solidFill>
                <a:effectLst/>
              </a:rPr>
              <a:t>is treated </a:t>
            </a:r>
            <a:r>
              <a:rPr lang="en-US" sz="2800" dirty="0">
                <a:solidFill>
                  <a:schemeClr val="bg1"/>
                </a:solidFill>
                <a:effectLst/>
              </a:rPr>
              <a:t>as dignity and respects.</a:t>
            </a:r>
            <a:endParaRPr lang="en-US" sz="2800" dirty="0">
              <a:solidFill>
                <a:schemeClr val="bg1"/>
              </a:solidFill>
            </a:endParaRPr>
          </a:p>
        </p:txBody>
      </p:sp>
    </p:spTree>
    <p:extLst>
      <p:ext uri="{BB962C8B-B14F-4D97-AF65-F5344CB8AC3E}">
        <p14:creationId xmlns:p14="http://schemas.microsoft.com/office/powerpoint/2010/main" xmlns="" val="346061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FUNCTION</a:t>
            </a:r>
            <a:endParaRPr lang="en-US" sz="5400" b="1" i="1" u="sng" dirty="0"/>
          </a:p>
        </p:txBody>
      </p:sp>
      <p:sp>
        <p:nvSpPr>
          <p:cNvPr id="3" name="Content Placeholder 2"/>
          <p:cNvSpPr>
            <a:spLocks noGrp="1"/>
          </p:cNvSpPr>
          <p:nvPr>
            <p:ph idx="1"/>
          </p:nvPr>
        </p:nvSpPr>
        <p:spPr>
          <a:xfrm>
            <a:off x="680321" y="2336872"/>
            <a:ext cx="9613861" cy="3976841"/>
          </a:xfrm>
        </p:spPr>
        <p:txBody>
          <a:bodyPr>
            <a:normAutofit lnSpcReduction="10000"/>
          </a:bodyPr>
          <a:lstStyle/>
          <a:p>
            <a:r>
              <a:rPr lang="en-US" sz="2800" dirty="0">
                <a:solidFill>
                  <a:schemeClr val="bg1"/>
                </a:solidFill>
                <a:effectLst/>
              </a:rPr>
              <a:t>UNFPA is the world's largest multilateral source of funding for population and reproductive health programs.</a:t>
            </a:r>
          </a:p>
          <a:p>
            <a:pPr>
              <a:buFont typeface="Wingdings" panose="05000000000000000000" pitchFamily="2" charset="2"/>
              <a:buChar char="ü"/>
            </a:pPr>
            <a:r>
              <a:rPr lang="en-US" sz="2800" dirty="0">
                <a:solidFill>
                  <a:schemeClr val="bg1"/>
                </a:solidFill>
                <a:effectLst/>
              </a:rPr>
              <a:t>Avoid unwanted pregnancies </a:t>
            </a:r>
          </a:p>
          <a:p>
            <a:pPr>
              <a:buFont typeface="Wingdings" panose="05000000000000000000" pitchFamily="2" charset="2"/>
              <a:buChar char="ü"/>
            </a:pPr>
            <a:r>
              <a:rPr lang="en-US" sz="2800" dirty="0">
                <a:solidFill>
                  <a:schemeClr val="bg1"/>
                </a:solidFill>
                <a:effectLst/>
              </a:rPr>
              <a:t>Undergo safe pregnancy and childbirth </a:t>
            </a:r>
          </a:p>
          <a:p>
            <a:pPr>
              <a:buFont typeface="Wingdings" panose="05000000000000000000" pitchFamily="2" charset="2"/>
              <a:buChar char="ü"/>
            </a:pPr>
            <a:r>
              <a:rPr lang="en-US" sz="2800" dirty="0">
                <a:solidFill>
                  <a:schemeClr val="bg1"/>
                </a:solidFill>
                <a:effectLst/>
              </a:rPr>
              <a:t>Avoid spreading sexually transmitted infections </a:t>
            </a:r>
          </a:p>
          <a:p>
            <a:pPr>
              <a:buFont typeface="Wingdings" panose="05000000000000000000" pitchFamily="2" charset="2"/>
              <a:buChar char="ü"/>
            </a:pPr>
            <a:r>
              <a:rPr lang="en-US" sz="2800" dirty="0">
                <a:solidFill>
                  <a:schemeClr val="bg1"/>
                </a:solidFill>
                <a:effectLst/>
              </a:rPr>
              <a:t>Decrease violence against women </a:t>
            </a:r>
          </a:p>
          <a:p>
            <a:pPr>
              <a:buFont typeface="Wingdings" panose="05000000000000000000" pitchFamily="2" charset="2"/>
              <a:buChar char="ü"/>
            </a:pPr>
            <a:r>
              <a:rPr lang="en-US" sz="2800" dirty="0">
                <a:solidFill>
                  <a:schemeClr val="bg1"/>
                </a:solidFill>
                <a:effectLst/>
              </a:rPr>
              <a:t>Increase the equality of women </a:t>
            </a:r>
          </a:p>
          <a:p>
            <a:pPr>
              <a:buFont typeface="Wingdings" panose="05000000000000000000" pitchFamily="2" charset="2"/>
              <a:buChar char="ü"/>
            </a:pPr>
            <a:r>
              <a:rPr lang="en-US" sz="2800" dirty="0">
                <a:solidFill>
                  <a:schemeClr val="bg1"/>
                </a:solidFill>
                <a:effectLst/>
              </a:rPr>
              <a:t>Encouraging the use of birth control.</a:t>
            </a:r>
            <a:endParaRPr lang="en-US" sz="2800" dirty="0">
              <a:solidFill>
                <a:schemeClr val="bg1"/>
              </a:solidFill>
            </a:endParaRPr>
          </a:p>
          <a:p>
            <a:endParaRPr lang="en-US" dirty="0"/>
          </a:p>
        </p:txBody>
      </p:sp>
    </p:spTree>
    <p:extLst>
      <p:ext uri="{BB962C8B-B14F-4D97-AF65-F5344CB8AC3E}">
        <p14:creationId xmlns:p14="http://schemas.microsoft.com/office/powerpoint/2010/main" xmlns="" val="84810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AIMS</a:t>
            </a:r>
            <a:endParaRPr lang="en-US" sz="5400" b="1" i="1" u="sng" dirty="0"/>
          </a:p>
        </p:txBody>
      </p:sp>
      <p:sp>
        <p:nvSpPr>
          <p:cNvPr id="3" name="Content Placeholder 2"/>
          <p:cNvSpPr>
            <a:spLocks noGrp="1"/>
          </p:cNvSpPr>
          <p:nvPr>
            <p:ph idx="1"/>
          </p:nvPr>
        </p:nvSpPr>
        <p:spPr>
          <a:xfrm>
            <a:off x="680321" y="2104571"/>
            <a:ext cx="10814993" cy="4484488"/>
          </a:xfrm>
        </p:spPr>
        <p:txBody>
          <a:bodyPr>
            <a:noAutofit/>
          </a:bodyPr>
          <a:lstStyle/>
          <a:p>
            <a:pPr>
              <a:buFont typeface="Wingdings" panose="05000000000000000000" pitchFamily="2" charset="2"/>
              <a:buChar char="ü"/>
            </a:pPr>
            <a:r>
              <a:rPr lang="en-US" sz="2800" dirty="0" smtClean="0">
                <a:solidFill>
                  <a:schemeClr val="bg1"/>
                </a:solidFill>
                <a:effectLst/>
              </a:rPr>
              <a:t>promote </a:t>
            </a:r>
            <a:r>
              <a:rPr lang="en-US" sz="2800" dirty="0">
                <a:solidFill>
                  <a:schemeClr val="bg1"/>
                </a:solidFill>
                <a:effectLst/>
              </a:rPr>
              <a:t>an awareness of social and economic implications of population problems and their solutions,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extend </a:t>
            </a:r>
            <a:r>
              <a:rPr lang="en-US" sz="2800" dirty="0">
                <a:solidFill>
                  <a:schemeClr val="bg1"/>
                </a:solidFill>
                <a:effectLst/>
              </a:rPr>
              <a:t>aid to developing countries.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coordinate </a:t>
            </a:r>
            <a:r>
              <a:rPr lang="en-US" sz="2800" dirty="0">
                <a:solidFill>
                  <a:schemeClr val="bg1"/>
                </a:solidFill>
                <a:effectLst/>
              </a:rPr>
              <a:t>UN and other organizations' activities to plan and implement population projects.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Financial </a:t>
            </a:r>
            <a:r>
              <a:rPr lang="en-US" sz="2800" dirty="0">
                <a:solidFill>
                  <a:schemeClr val="bg1"/>
                </a:solidFill>
                <a:effectLst/>
              </a:rPr>
              <a:t>assistance includes equipment, supplies, personnel, fellowships to study abroad, collection of population data, and assistance with population dynamics and policy. </a:t>
            </a:r>
            <a:endParaRPr lang="en-US" sz="2800" dirty="0" smtClean="0">
              <a:solidFill>
                <a:schemeClr val="bg1"/>
              </a:solidFill>
              <a:effectLst/>
            </a:endParaRPr>
          </a:p>
          <a:p>
            <a:pPr>
              <a:buFont typeface="Wingdings" panose="05000000000000000000" pitchFamily="2" charset="2"/>
              <a:buChar char="ü"/>
            </a:pPr>
            <a:r>
              <a:rPr lang="en-US" sz="2800" dirty="0" smtClean="0">
                <a:solidFill>
                  <a:schemeClr val="bg1"/>
                </a:solidFill>
                <a:effectLst/>
              </a:rPr>
              <a:t>By </a:t>
            </a:r>
            <a:r>
              <a:rPr lang="en-US" sz="2800" dirty="0">
                <a:solidFill>
                  <a:schemeClr val="bg1"/>
                </a:solidFill>
                <a:effectLst/>
              </a:rPr>
              <a:t>the end of January 1973, UNFPA was supporting almost 600 population projects in 76 </a:t>
            </a:r>
            <a:r>
              <a:rPr lang="en-US" sz="2800" dirty="0" smtClean="0">
                <a:solidFill>
                  <a:schemeClr val="bg1"/>
                </a:solidFill>
                <a:effectLst/>
              </a:rPr>
              <a:t>developing countries.</a:t>
            </a:r>
            <a:endParaRPr lang="en-US" sz="2800" dirty="0">
              <a:solidFill>
                <a:schemeClr val="bg1"/>
              </a:solidFill>
            </a:endParaRPr>
          </a:p>
        </p:txBody>
      </p:sp>
    </p:spTree>
    <p:extLst>
      <p:ext uri="{BB962C8B-B14F-4D97-AF65-F5344CB8AC3E}">
        <p14:creationId xmlns:p14="http://schemas.microsoft.com/office/powerpoint/2010/main" xmlns="" val="163605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HOW UNFPA WORKS</a:t>
            </a:r>
            <a:endParaRPr lang="en-US" sz="5400" b="1" i="1" u="sng" dirty="0"/>
          </a:p>
        </p:txBody>
      </p:sp>
      <p:sp>
        <p:nvSpPr>
          <p:cNvPr id="3" name="Content Placeholder 2"/>
          <p:cNvSpPr>
            <a:spLocks noGrp="1"/>
          </p:cNvSpPr>
          <p:nvPr>
            <p:ph idx="1"/>
          </p:nvPr>
        </p:nvSpPr>
        <p:spPr>
          <a:xfrm>
            <a:off x="680321" y="2336872"/>
            <a:ext cx="10643208" cy="4264343"/>
          </a:xfrm>
        </p:spPr>
        <p:txBody>
          <a:bodyPr>
            <a:noAutofit/>
          </a:bodyPr>
          <a:lstStyle/>
          <a:p>
            <a:r>
              <a:rPr lang="en-US" sz="2800" dirty="0" smtClean="0">
                <a:solidFill>
                  <a:schemeClr val="bg1"/>
                </a:solidFill>
                <a:effectLst/>
              </a:rPr>
              <a:t>UNFPA </a:t>
            </a:r>
            <a:r>
              <a:rPr lang="en-US" sz="2800" dirty="0">
                <a:solidFill>
                  <a:schemeClr val="bg1"/>
                </a:solidFill>
                <a:effectLst/>
              </a:rPr>
              <a:t>works in partnership with governments, along with other United Nations agencies, communities, NGOs, foundations and the private sector, to raise awareness and mobilize the support and resources which is needed to achieve rights and health of women and young people. </a:t>
            </a:r>
            <a:endParaRPr lang="en-US" sz="2800" dirty="0" smtClean="0">
              <a:solidFill>
                <a:schemeClr val="bg1"/>
              </a:solidFill>
              <a:effectLst/>
            </a:endParaRPr>
          </a:p>
          <a:p>
            <a:r>
              <a:rPr lang="en-US" sz="2800" dirty="0" smtClean="0">
                <a:solidFill>
                  <a:schemeClr val="bg1"/>
                </a:solidFill>
                <a:effectLst/>
              </a:rPr>
              <a:t>Contributions </a:t>
            </a:r>
            <a:r>
              <a:rPr lang="en-US" sz="2800" dirty="0">
                <a:solidFill>
                  <a:schemeClr val="bg1"/>
                </a:solidFill>
                <a:effectLst/>
              </a:rPr>
              <a:t>from governments and the private sector to UNFPA in 2016 totaled $848 million. The amount includes $353 million to the organization's core resources and $495 million for specific programs and initiatives.</a:t>
            </a:r>
            <a:endParaRPr lang="en-US" sz="2800" dirty="0">
              <a:solidFill>
                <a:schemeClr val="bg1"/>
              </a:solidFill>
            </a:endParaRPr>
          </a:p>
        </p:txBody>
      </p:sp>
    </p:spTree>
    <p:extLst>
      <p:ext uri="{BB962C8B-B14F-4D97-AF65-F5344CB8AC3E}">
        <p14:creationId xmlns:p14="http://schemas.microsoft.com/office/powerpoint/2010/main" xmlns="" val="174188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FOCUS AREA </a:t>
            </a:r>
            <a:endParaRPr lang="en-US" sz="5400" b="1" i="1" u="sng" dirty="0"/>
          </a:p>
        </p:txBody>
      </p:sp>
      <p:graphicFrame>
        <p:nvGraphicFramePr>
          <p:cNvPr id="6" name="Diagram 5"/>
          <p:cNvGraphicFramePr/>
          <p:nvPr>
            <p:extLst>
              <p:ext uri="{D42A27DB-BD31-4B8C-83A1-F6EECF244321}">
                <p14:modId xmlns:p14="http://schemas.microsoft.com/office/powerpoint/2010/main" xmlns="" val="3986776257"/>
              </p:ext>
            </p:extLst>
          </p:nvPr>
        </p:nvGraphicFramePr>
        <p:xfrm>
          <a:off x="2032000" y="2232212"/>
          <a:ext cx="8128000" cy="390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xmlns="" val="3016855220"/>
              </p:ext>
            </p:extLst>
          </p:nvPr>
        </p:nvGraphicFramePr>
        <p:xfrm>
          <a:off x="1036918" y="2111188"/>
          <a:ext cx="9505576" cy="402714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411830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REPPRODUCTIVE HEALTH</a:t>
            </a:r>
            <a:endParaRPr lang="en-US" sz="4000" dirty="0"/>
          </a:p>
        </p:txBody>
      </p:sp>
      <p:sp>
        <p:nvSpPr>
          <p:cNvPr id="3" name="Content Placeholder 2"/>
          <p:cNvSpPr>
            <a:spLocks noGrp="1"/>
          </p:cNvSpPr>
          <p:nvPr>
            <p:ph idx="1"/>
          </p:nvPr>
        </p:nvSpPr>
        <p:spPr>
          <a:xfrm>
            <a:off x="680321" y="2336872"/>
            <a:ext cx="9613861" cy="4117715"/>
          </a:xfrm>
        </p:spPr>
        <p:txBody>
          <a:bodyPr>
            <a:normAutofit/>
          </a:bodyPr>
          <a:lstStyle/>
          <a:p>
            <a:pPr marL="0" indent="0">
              <a:buNone/>
            </a:pPr>
            <a:r>
              <a:rPr lang="en-US" sz="2800" dirty="0" smtClean="0">
                <a:solidFill>
                  <a:schemeClr val="bg1"/>
                </a:solidFill>
                <a:effectLst/>
              </a:rPr>
              <a:t>UNFPA </a:t>
            </a:r>
            <a:r>
              <a:rPr lang="en-US" sz="2800" dirty="0">
                <a:solidFill>
                  <a:schemeClr val="bg1"/>
                </a:solidFill>
                <a:effectLst/>
              </a:rPr>
              <a:t>assist government in delivering sexual and reproductive health care throughout the life cycle of women. Area of assistance include- </a:t>
            </a:r>
            <a:endParaRPr lang="en-US" sz="2800" dirty="0" smtClean="0">
              <a:solidFill>
                <a:schemeClr val="bg1"/>
              </a:solidFill>
              <a:effectLst/>
            </a:endParaRPr>
          </a:p>
          <a:p>
            <a:r>
              <a:rPr lang="en-US" sz="2800" dirty="0" smtClean="0">
                <a:solidFill>
                  <a:schemeClr val="bg1"/>
                </a:solidFill>
                <a:effectLst/>
              </a:rPr>
              <a:t>Family </a:t>
            </a:r>
            <a:r>
              <a:rPr lang="en-US" sz="2800" dirty="0">
                <a:solidFill>
                  <a:schemeClr val="bg1"/>
                </a:solidFill>
                <a:effectLst/>
              </a:rPr>
              <a:t>planning </a:t>
            </a:r>
            <a:endParaRPr lang="en-US" sz="2800" dirty="0" smtClean="0">
              <a:solidFill>
                <a:schemeClr val="bg1"/>
              </a:solidFill>
              <a:effectLst/>
            </a:endParaRPr>
          </a:p>
          <a:p>
            <a:r>
              <a:rPr lang="en-US" sz="2800" dirty="0" smtClean="0">
                <a:solidFill>
                  <a:schemeClr val="bg1"/>
                </a:solidFill>
                <a:effectLst/>
              </a:rPr>
              <a:t>Antenatal </a:t>
            </a:r>
            <a:r>
              <a:rPr lang="en-US" sz="2800" dirty="0">
                <a:solidFill>
                  <a:schemeClr val="bg1"/>
                </a:solidFill>
                <a:effectLst/>
              </a:rPr>
              <a:t>safe delivery and postnatal care </a:t>
            </a:r>
            <a:endParaRPr lang="en-US" sz="2800" dirty="0" smtClean="0">
              <a:solidFill>
                <a:schemeClr val="bg1"/>
              </a:solidFill>
              <a:effectLst/>
            </a:endParaRPr>
          </a:p>
          <a:p>
            <a:r>
              <a:rPr lang="en-US" sz="2800" dirty="0" smtClean="0">
                <a:solidFill>
                  <a:schemeClr val="bg1"/>
                </a:solidFill>
                <a:effectLst/>
              </a:rPr>
              <a:t>Prevention </a:t>
            </a:r>
            <a:r>
              <a:rPr lang="en-US" sz="2800" dirty="0">
                <a:solidFill>
                  <a:schemeClr val="bg1"/>
                </a:solidFill>
                <a:effectLst/>
              </a:rPr>
              <a:t>and appropriate treatment of infertility </a:t>
            </a:r>
            <a:endParaRPr lang="en-US" sz="2800" dirty="0" smtClean="0">
              <a:solidFill>
                <a:schemeClr val="bg1"/>
              </a:solidFill>
              <a:effectLst/>
            </a:endParaRPr>
          </a:p>
          <a:p>
            <a:r>
              <a:rPr lang="en-US" sz="2800" dirty="0" smtClean="0">
                <a:solidFill>
                  <a:schemeClr val="bg1"/>
                </a:solidFill>
                <a:effectLst/>
              </a:rPr>
              <a:t>Prevention </a:t>
            </a:r>
            <a:r>
              <a:rPr lang="en-US" sz="2800" dirty="0">
                <a:solidFill>
                  <a:schemeClr val="bg1"/>
                </a:solidFill>
                <a:effectLst/>
              </a:rPr>
              <a:t>from abortion </a:t>
            </a:r>
            <a:endParaRPr lang="en-US" sz="2800" dirty="0" smtClean="0">
              <a:solidFill>
                <a:schemeClr val="bg1"/>
              </a:solidFill>
              <a:effectLst/>
            </a:endParaRPr>
          </a:p>
        </p:txBody>
      </p:sp>
    </p:spTree>
    <p:extLst>
      <p:ext uri="{BB962C8B-B14F-4D97-AF65-F5344CB8AC3E}">
        <p14:creationId xmlns:p14="http://schemas.microsoft.com/office/powerpoint/2010/main" xmlns="" val="151851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a:solidFill>
                  <a:schemeClr val="bg1"/>
                </a:solidFill>
                <a:effectLst/>
              </a:rPr>
              <a:t>Treatment of reproductive tract infections </a:t>
            </a:r>
          </a:p>
          <a:p>
            <a:r>
              <a:rPr lang="en-US" sz="2800" dirty="0" smtClean="0">
                <a:solidFill>
                  <a:schemeClr val="bg1"/>
                </a:solidFill>
                <a:effectLst/>
              </a:rPr>
              <a:t>Prevention</a:t>
            </a:r>
            <a:r>
              <a:rPr lang="en-US" sz="2800" dirty="0">
                <a:solidFill>
                  <a:schemeClr val="bg1"/>
                </a:solidFill>
                <a:effectLst/>
              </a:rPr>
              <a:t>, treatment and care of STD including AIDS </a:t>
            </a:r>
            <a:endParaRPr lang="en-US" sz="2800" dirty="0" smtClean="0">
              <a:solidFill>
                <a:schemeClr val="bg1"/>
              </a:solidFill>
              <a:effectLst/>
            </a:endParaRPr>
          </a:p>
          <a:p>
            <a:r>
              <a:rPr lang="en-US" sz="2800" dirty="0" smtClean="0">
                <a:solidFill>
                  <a:schemeClr val="bg1"/>
                </a:solidFill>
                <a:effectLst/>
              </a:rPr>
              <a:t>Provide </a:t>
            </a:r>
            <a:r>
              <a:rPr lang="en-US" sz="2800" dirty="0">
                <a:solidFill>
                  <a:schemeClr val="bg1"/>
                </a:solidFill>
                <a:effectLst/>
              </a:rPr>
              <a:t>information education and counseling regarding sexual and reproductive health. </a:t>
            </a:r>
          </a:p>
          <a:p>
            <a:r>
              <a:rPr lang="en-US" sz="2800" dirty="0" smtClean="0">
                <a:solidFill>
                  <a:schemeClr val="bg1"/>
                </a:solidFill>
                <a:effectLst/>
              </a:rPr>
              <a:t>Prevention </a:t>
            </a:r>
            <a:r>
              <a:rPr lang="en-US" sz="2800" dirty="0">
                <a:solidFill>
                  <a:schemeClr val="bg1"/>
                </a:solidFill>
                <a:effectLst/>
              </a:rPr>
              <a:t>of violence against women </a:t>
            </a:r>
          </a:p>
          <a:p>
            <a:r>
              <a:rPr lang="en-US" sz="2800" dirty="0" smtClean="0">
                <a:solidFill>
                  <a:schemeClr val="bg1"/>
                </a:solidFill>
                <a:effectLst/>
              </a:rPr>
              <a:t>Appropriate </a:t>
            </a:r>
            <a:r>
              <a:rPr lang="en-US" sz="2800" dirty="0">
                <a:solidFill>
                  <a:schemeClr val="bg1"/>
                </a:solidFill>
                <a:effectLst/>
              </a:rPr>
              <a:t>referral for further diagnosis</a:t>
            </a:r>
            <a:endParaRPr lang="en-US" sz="2800" dirty="0">
              <a:solidFill>
                <a:schemeClr val="bg1"/>
              </a:solidFill>
            </a:endParaRPr>
          </a:p>
        </p:txBody>
      </p:sp>
    </p:spTree>
    <p:extLst>
      <p:ext uri="{BB962C8B-B14F-4D97-AF65-F5344CB8AC3E}">
        <p14:creationId xmlns:p14="http://schemas.microsoft.com/office/powerpoint/2010/main" xmlns="" val="415284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GENDER EQUALITY AND WOMEN EMPOWERMENT</a:t>
            </a:r>
            <a:endParaRPr lang="en-US" sz="4000" dirty="0"/>
          </a:p>
        </p:txBody>
      </p:sp>
      <p:sp>
        <p:nvSpPr>
          <p:cNvPr id="3" name="Content Placeholder 2"/>
          <p:cNvSpPr>
            <a:spLocks noGrp="1"/>
          </p:cNvSpPr>
          <p:nvPr>
            <p:ph idx="1"/>
          </p:nvPr>
        </p:nvSpPr>
        <p:spPr/>
        <p:txBody>
          <a:bodyPr>
            <a:noAutofit/>
          </a:bodyPr>
          <a:lstStyle/>
          <a:p>
            <a:r>
              <a:rPr lang="en-US" sz="2800" dirty="0" smtClean="0">
                <a:solidFill>
                  <a:schemeClr val="bg1"/>
                </a:solidFill>
                <a:effectLst/>
              </a:rPr>
              <a:t>Girls </a:t>
            </a:r>
            <a:r>
              <a:rPr lang="en-US" sz="2800" dirty="0">
                <a:solidFill>
                  <a:schemeClr val="bg1"/>
                </a:solidFill>
                <a:effectLst/>
              </a:rPr>
              <a:t>education </a:t>
            </a:r>
            <a:endParaRPr lang="en-US" sz="2800" dirty="0" smtClean="0">
              <a:solidFill>
                <a:schemeClr val="bg1"/>
              </a:solidFill>
              <a:effectLst/>
            </a:endParaRPr>
          </a:p>
          <a:p>
            <a:r>
              <a:rPr lang="en-US" sz="2800" dirty="0" smtClean="0">
                <a:solidFill>
                  <a:schemeClr val="bg1"/>
                </a:solidFill>
                <a:effectLst/>
              </a:rPr>
              <a:t>Economic </a:t>
            </a:r>
            <a:r>
              <a:rPr lang="en-US" sz="2800" dirty="0">
                <a:solidFill>
                  <a:schemeClr val="bg1"/>
                </a:solidFill>
                <a:effectLst/>
              </a:rPr>
              <a:t>empowerment of women </a:t>
            </a:r>
            <a:endParaRPr lang="en-US" sz="2800" dirty="0" smtClean="0">
              <a:solidFill>
                <a:schemeClr val="bg1"/>
              </a:solidFill>
              <a:effectLst/>
            </a:endParaRPr>
          </a:p>
          <a:p>
            <a:r>
              <a:rPr lang="en-US" sz="2800" dirty="0" smtClean="0">
                <a:solidFill>
                  <a:schemeClr val="bg1"/>
                </a:solidFill>
                <a:effectLst/>
              </a:rPr>
              <a:t>Political </a:t>
            </a:r>
            <a:r>
              <a:rPr lang="en-US" sz="2800" dirty="0">
                <a:solidFill>
                  <a:schemeClr val="bg1"/>
                </a:solidFill>
                <a:effectLst/>
              </a:rPr>
              <a:t>participation of women </a:t>
            </a:r>
            <a:endParaRPr lang="en-US" sz="2800" dirty="0" smtClean="0">
              <a:solidFill>
                <a:schemeClr val="bg1"/>
              </a:solidFill>
              <a:effectLst/>
            </a:endParaRPr>
          </a:p>
          <a:p>
            <a:r>
              <a:rPr lang="en-US" sz="2800" dirty="0" smtClean="0">
                <a:solidFill>
                  <a:schemeClr val="bg1"/>
                </a:solidFill>
                <a:effectLst/>
              </a:rPr>
              <a:t>Balancing </a:t>
            </a:r>
            <a:r>
              <a:rPr lang="en-US" sz="2800" dirty="0">
                <a:solidFill>
                  <a:schemeClr val="bg1"/>
                </a:solidFill>
                <a:effectLst/>
              </a:rPr>
              <a:t>the reproductive and productive roles. </a:t>
            </a:r>
            <a:endParaRPr lang="en-US" sz="2800" dirty="0" smtClean="0">
              <a:solidFill>
                <a:schemeClr val="bg1"/>
              </a:solidFill>
              <a:effectLst/>
            </a:endParaRPr>
          </a:p>
          <a:p>
            <a:r>
              <a:rPr lang="en-US" sz="2800" dirty="0" smtClean="0">
                <a:solidFill>
                  <a:schemeClr val="bg1"/>
                </a:solidFill>
                <a:effectLst/>
              </a:rPr>
              <a:t>End </a:t>
            </a:r>
            <a:r>
              <a:rPr lang="en-US" sz="2800" dirty="0">
                <a:solidFill>
                  <a:schemeClr val="bg1"/>
                </a:solidFill>
                <a:effectLst/>
              </a:rPr>
              <a:t>the gender based violence including traditional practices such as child marriage and female genital mutilation (cutting). </a:t>
            </a:r>
            <a:endParaRPr lang="en-US" sz="2800" dirty="0" smtClean="0">
              <a:solidFill>
                <a:schemeClr val="bg1"/>
              </a:solidFill>
              <a:effectLst/>
            </a:endParaRPr>
          </a:p>
          <a:p>
            <a:r>
              <a:rPr lang="en-US" sz="2800" dirty="0" smtClean="0">
                <a:solidFill>
                  <a:schemeClr val="bg1"/>
                </a:solidFill>
                <a:effectLst/>
              </a:rPr>
              <a:t>It </a:t>
            </a:r>
            <a:r>
              <a:rPr lang="en-US" sz="2800" dirty="0">
                <a:solidFill>
                  <a:schemeClr val="bg1"/>
                </a:solidFill>
                <a:effectLst/>
              </a:rPr>
              <a:t>also raise the awareness of women specific strengths and </a:t>
            </a:r>
            <a:r>
              <a:rPr lang="en-US" sz="2800" dirty="0" smtClean="0">
                <a:solidFill>
                  <a:schemeClr val="bg1"/>
                </a:solidFill>
                <a:effectLst/>
              </a:rPr>
              <a:t>needs.</a:t>
            </a:r>
            <a:endParaRPr lang="en-US" sz="2800" dirty="0">
              <a:solidFill>
                <a:schemeClr val="bg1"/>
              </a:solidFill>
            </a:endParaRPr>
          </a:p>
        </p:txBody>
      </p:sp>
    </p:spTree>
    <p:extLst>
      <p:ext uri="{BB962C8B-B14F-4D97-AF65-F5344CB8AC3E}">
        <p14:creationId xmlns:p14="http://schemas.microsoft.com/office/powerpoint/2010/main" xmlns="" val="389686993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Berlin</Template>
  <TotalTime>74</TotalTime>
  <Words>612</Words>
  <Application>Microsoft Office PowerPoint</Application>
  <PresentationFormat>Custom</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Berlin</vt:lpstr>
      <vt:lpstr>UNFPA</vt:lpstr>
      <vt:lpstr>INTRODUCTION</vt:lpstr>
      <vt:lpstr>FUNCTION</vt:lpstr>
      <vt:lpstr>AIMS</vt:lpstr>
      <vt:lpstr>HOW UNFPA WORKS</vt:lpstr>
      <vt:lpstr>FOCUS AREA </vt:lpstr>
      <vt:lpstr>REPPRODUCTIVE HEALTH</vt:lpstr>
      <vt:lpstr>  </vt:lpstr>
      <vt:lpstr>GENDER EQUALITY AND WOMEN EMPOWERMENT</vt:lpstr>
      <vt:lpstr>POPULATION AND DEVELOPMENT</vt:lpstr>
      <vt:lpstr>UNFPA IN INDIA</vt:lpstr>
      <vt:lpstr>  </vt:lpstr>
      <vt:lpstr>REFERENCES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UNFPA</dc:title>
  <dc:creator>Windows User</dc:creator>
  <cp:lastModifiedBy>Hp</cp:lastModifiedBy>
  <cp:revision>9</cp:revision>
  <dcterms:created xsi:type="dcterms:W3CDTF">2022-01-27T12:03:07Z</dcterms:created>
  <dcterms:modified xsi:type="dcterms:W3CDTF">2022-02-04T04:55:30Z</dcterms:modified>
</cp:coreProperties>
</file>