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85" r:id="rId3"/>
    <p:sldId id="286" r:id="rId4"/>
    <p:sldId id="287" r:id="rId5"/>
    <p:sldId id="288" r:id="rId6"/>
    <p:sldId id="290" r:id="rId7"/>
    <p:sldId id="289" r:id="rId8"/>
    <p:sldId id="280" r:id="rId9"/>
    <p:sldId id="279" r:id="rId10"/>
    <p:sldId id="282" r:id="rId11"/>
    <p:sldId id="283" r:id="rId12"/>
    <p:sldId id="28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5C410-C961-461C-A799-C33B2A70319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B0455-C314-45E5-ACCA-DB2B66A0E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AB919-B560-486C-BDEC-76E86A5AA666}" type="datetime1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3ACA-76B7-4A7C-9880-BDE9E83EDFC9}" type="datetime1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40D6-C86E-4A9F-8F4B-6A5C616FD0F1}" type="datetime1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3CE8-65A4-4836-840E-4E869F17648D}" type="datetime1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0BF3-4581-446C-8D1B-4E2AD5C566D6}" type="datetime1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73E6-D6E8-44AB-8D60-F9EFFDB372EC}" type="datetime1">
              <a:rPr lang="en-US" smtClean="0"/>
              <a:pPr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13178-897C-4D09-AEFD-22D1EFBA8661}" type="datetime1">
              <a:rPr lang="en-US" smtClean="0"/>
              <a:pPr/>
              <a:t>7/18/2020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E016-AEDD-45F6-B61A-BCF0AABF76F1}" type="datetime1">
              <a:rPr lang="en-US" smtClean="0"/>
              <a:pPr/>
              <a:t>7/18/2020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DDDA-A5AF-48DB-B1DC-F4F789CB8D13}" type="datetime1">
              <a:rPr lang="en-US" smtClean="0"/>
              <a:pPr/>
              <a:t>7/18/2020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CCB00-B655-4766-AAA7-70D240A32663}" type="datetime1">
              <a:rPr lang="en-US" smtClean="0"/>
              <a:pPr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0C13-D62F-4211-AE25-1E4803135648}" type="datetime1">
              <a:rPr lang="en-US" smtClean="0"/>
              <a:pPr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D5AED-7627-4F34-928B-3A184BB41234}" type="datetime1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61D36-120E-47D4-8D7A-9742DB50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6962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300" b="1" dirty="0">
                <a:latin typeface="Times New Roman" pitchFamily="18" charset="0"/>
                <a:cs typeface="Times New Roman" pitchFamily="18" charset="0"/>
              </a:rPr>
              <a:t>BP701T. 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INSTRUMENTAL METHODS OF ANALYSIS (Theory</a:t>
            </a:r>
            <a:r>
              <a:rPr lang="en-US" sz="33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Unit 3</a:t>
            </a:r>
            <a:endParaRPr lang="en-US" sz="3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524000"/>
            <a:ext cx="7315200" cy="32004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Syllabus</a:t>
            </a:r>
          </a:p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Paper chromatography</a:t>
            </a:r>
          </a:p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Introduction, methodology, development  techniques, advantages, disadvantages and applications</a:t>
            </a:r>
          </a:p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PART-3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51816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Dr. NISHA SHARMA, ASSOCIATE PROFESSOR, C.S.J.M. UNIVERSITY, KANPUR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08038"/>
          </a:xfrm>
        </p:spPr>
        <p:txBody>
          <a:bodyPr>
            <a:normAutofit/>
          </a:bodyPr>
          <a:lstStyle/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ADVANTAGES 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924800" cy="50593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Low cost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Requires less quantitative material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Very efficient for polar substances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Easy to handle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Both inorganic and organic  compounds can be identified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Simple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Various modes are available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Quantitation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possible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08038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DISADVANTAGES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3914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Cannot separate complex mixtures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Quantification is not efficient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Takes more time- 2-3 hr.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Accuracy is less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Results on paper cant be stored for long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time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Separation is not sharp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Corrosive chemicals destroy paper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U.V. chamber can be used for florescent compounds only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315200" cy="731838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APPLICATIONS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3152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monitor the reaction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check purity of pharmaceuticals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fermentation and ripening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Analysis of reaction mix. in biochemical labs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Forensic testing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Beverages and food industry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Analysis of Cosmetics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Drug testing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Separation of carbohydrates, antibiotics, amino acids, vitamins, mix. of drugs etc.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14400"/>
            <a:ext cx="7315200" cy="52578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standard procedure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Because of presence of variety of components like fats, salts, proteins etc.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Sample volume of 10-20µl containing few µg of sample is ideal sample</a:t>
            </a: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318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4. DEVELOPMENT (Preparation of samples)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318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5. DEVELOPMENT (Spotting)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73914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ascending technique : 24cm x7cm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whatman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paper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Graduated micro pipette for sampling the spots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Drying by stream of hot or cold air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Preparing the tank/ chamber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chamber is loaded with selected solvent mixture and poured in to the chamber such that the level of solvent is about 1 cm from bottom.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8674" name="Picture 2" descr="https://thumbs.dreamstime.com/z/thin-layer-chromatography-spotting-colored-solutions-thin-layer-chromatography-plate-119723291.jpg"/>
          <p:cNvPicPr>
            <a:picLocks noChangeAspect="1" noChangeArrowheads="1"/>
          </p:cNvPicPr>
          <p:nvPr/>
        </p:nvPicPr>
        <p:blipFill>
          <a:blip r:embed="rId2"/>
          <a:srcRect l="34484" t="23956" r="19478" b="27154"/>
          <a:stretch>
            <a:fillRect/>
          </a:stretch>
        </p:blipFill>
        <p:spPr bwMode="auto">
          <a:xfrm>
            <a:off x="7620000" y="609600"/>
            <a:ext cx="1524000" cy="14067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9600"/>
            <a:ext cx="7848600" cy="55165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7. Saturation of tank: After placing solvent system, hang a blotting paper by the sides of tank and allow the solvent to rise to top. 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8. Placing the paper in to the chamber: With the help of clips/holder hang the paper in to chamber such that the edge of the paper just touches the edge of solvent layer.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8. Allow to run the solvent onto paper till top but before the other edge.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9600"/>
            <a:ext cx="7848600" cy="5516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9. Drying the chromatogram: Oven, drying cabinets with temp. control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10. Visualization/Detection: Done by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Chemical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Chromogenic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/ visualizing /locating agent: By dipping or fine spray atomizer or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vapours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used in cupboard </a:t>
            </a:r>
          </a:p>
          <a:p>
            <a:pPr>
              <a:lnSpc>
                <a:spcPct val="15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08038"/>
          </a:xfrm>
        </p:spPr>
        <p:txBody>
          <a:bodyPr/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Detection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1"/>
            <a:ext cx="8153400" cy="3657599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Physical method: colorless spots- under U.V. lamp- fluorescence reveals the presence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Irradiation with light of 254nm for compounds that absorbs in U.V. range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365nm : the fluorescence before and after irradiation with shorter wavelength light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146" name="Picture 2" descr="TLC UV Cabinet at Rs 5400/no | Ultraviolet Cabinets | ID: 13053384012"/>
          <p:cNvPicPr>
            <a:picLocks noChangeAspect="1" noChangeArrowheads="1"/>
          </p:cNvPicPr>
          <p:nvPr/>
        </p:nvPicPr>
        <p:blipFill>
          <a:blip r:embed="rId2"/>
          <a:srcRect l="3200" t="4132" r="7200" b="8264"/>
          <a:stretch>
            <a:fillRect/>
          </a:stretch>
        </p:blipFill>
        <p:spPr bwMode="auto">
          <a:xfrm>
            <a:off x="304800" y="4838699"/>
            <a:ext cx="2133600" cy="2019301"/>
          </a:xfrm>
          <a:prstGeom prst="rect">
            <a:avLst/>
          </a:prstGeom>
          <a:noFill/>
        </p:spPr>
      </p:pic>
      <p:pic>
        <p:nvPicPr>
          <p:cNvPr id="6148" name="Picture 4" descr="CAMAG® Glass Reagent Sprayer | CAMAG"/>
          <p:cNvPicPr>
            <a:picLocks noChangeAspect="1" noChangeArrowheads="1"/>
          </p:cNvPicPr>
          <p:nvPr/>
        </p:nvPicPr>
        <p:blipFill>
          <a:blip r:embed="rId3"/>
          <a:srcRect l="27344" t="9910" r="28905" b="17518"/>
          <a:stretch>
            <a:fillRect/>
          </a:stretch>
        </p:blipFill>
        <p:spPr bwMode="auto">
          <a:xfrm>
            <a:off x="2895600" y="4924425"/>
            <a:ext cx="2133600" cy="1933575"/>
          </a:xfrm>
          <a:prstGeom prst="rect">
            <a:avLst/>
          </a:prstGeom>
          <a:noFill/>
        </p:spPr>
      </p:pic>
      <p:pic>
        <p:nvPicPr>
          <p:cNvPr id="6150" name="Picture 6" descr="Iodine Staini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5029200"/>
            <a:ext cx="2433867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533400"/>
            <a:ext cx="7924800" cy="55927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11. Calculation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en-US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12. Estimation : After extraction from paper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Isolation of separated components from paper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Cut the spot part of paper, soak in min. qty. of solvent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Semi micro extractor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soxhlet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Eluation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315200" cy="685800"/>
          </a:xfrm>
        </p:spPr>
        <p:txBody>
          <a:bodyPr>
            <a:no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Estimation After extraction from paper</a:t>
            </a:r>
            <a:br>
              <a:rPr lang="en-US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300" dirty="0" smtClean="0">
                <a:latin typeface="Times New Roman" pitchFamily="18" charset="0"/>
                <a:cs typeface="Times New Roman" pitchFamily="18" charset="0"/>
              </a:rPr>
            </a:b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315200" cy="51054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Determine by U.V. spec.,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colorimetry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Flourimetry, Flame photometry,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conductometry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etc.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Factors: Nature of subs., equipment avail.,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senstivity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of method, time etc.</a:t>
            </a: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 situ methods for estimation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AutoNum type="alphaL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By visual assessment: By human eye- not quantitative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533400"/>
            <a:ext cx="7924800" cy="55927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b. 	Measurement of areas: Size of spot: Det. Qty. of subs.,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Linera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relation obtained b/w spot area &amp; amt. of subs. Present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Random errors: spot shape, vol. applied, speed of application must be identical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By densitometer: Intensity of color of subs. Measured directly on chromatogram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Potentiometry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changes in potential of metal electrode in contact with filter paper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</TotalTime>
  <Words>482</Words>
  <Application>Microsoft Office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BP701T. INSTRUMENTAL METHODS OF ANALYSIS (Theory) Unit 3</vt:lpstr>
      <vt:lpstr>4. DEVELOPMENT (Preparation of samples)</vt:lpstr>
      <vt:lpstr>5. DEVELOPMENT (Spotting)</vt:lpstr>
      <vt:lpstr>Slide 4</vt:lpstr>
      <vt:lpstr>Slide 5</vt:lpstr>
      <vt:lpstr>Detection</vt:lpstr>
      <vt:lpstr>Slide 7</vt:lpstr>
      <vt:lpstr>  Estimation After extraction from paper   </vt:lpstr>
      <vt:lpstr>Slide 9</vt:lpstr>
      <vt:lpstr>ADVANTAGES </vt:lpstr>
      <vt:lpstr>DISADVANTAGES</vt:lpstr>
      <vt:lpstr>APPLICATIONS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63</cp:revision>
  <dcterms:created xsi:type="dcterms:W3CDTF">2020-07-16T08:24:58Z</dcterms:created>
  <dcterms:modified xsi:type="dcterms:W3CDTF">2020-07-18T11:40:24Z</dcterms:modified>
</cp:coreProperties>
</file>