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1" autoAdjust="0"/>
    <p:restoredTop sz="94660"/>
  </p:normalViewPr>
  <p:slideViewPr>
    <p:cSldViewPr snapToGrid="0">
      <p:cViewPr varScale="1">
        <p:scale>
          <a:sx n="78" d="100"/>
          <a:sy n="78" d="100"/>
        </p:scale>
        <p:origin x="-162" y="-8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3"/>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2051" name="Rectangle 3"/>
          <p:cNvSpPr>
            <a:spLocks noGrp="1" noChangeArrowheads="1"/>
          </p:cNvSpPr>
          <p:nvPr>
            <p:ph type="ctrTitle"/>
          </p:nvPr>
        </p:nvSpPr>
        <p:spPr>
          <a:xfrm>
            <a:off x="624417" y="3717925"/>
            <a:ext cx="10943167" cy="1082675"/>
          </a:xfrm>
        </p:spPr>
        <p:txBody>
          <a:bodyPr/>
          <a:lstStyle>
            <a:lvl1pPr algn="r">
              <a:defRPr/>
            </a:lvl1pPr>
          </a:lstStyle>
          <a:p>
            <a:pPr lvl="0"/>
            <a:r>
              <a:rPr lang="en-US" altLang="zh-CN" noProof="0" smtClean="0"/>
              <a:t>Click to edit Master title style</a:t>
            </a:r>
          </a:p>
        </p:txBody>
      </p:sp>
      <p:sp>
        <p:nvSpPr>
          <p:cNvPr id="2052" name="Rectangle 4"/>
          <p:cNvSpPr>
            <a:spLocks noGrp="1" noChangeArrowheads="1"/>
          </p:cNvSpPr>
          <p:nvPr>
            <p:ph type="subTitle" idx="1"/>
          </p:nvPr>
        </p:nvSpPr>
        <p:spPr>
          <a:xfrm>
            <a:off x="626533" y="4940300"/>
            <a:ext cx="10949517" cy="981075"/>
          </a:xfrm>
        </p:spPr>
        <p:txBody>
          <a:bodyPr/>
          <a:lstStyle>
            <a:lvl1pPr marL="0" indent="0" algn="r">
              <a:buFontTx/>
              <a:buNone/>
              <a:defRPr/>
            </a:lvl1pPr>
          </a:lstStyle>
          <a:p>
            <a:pPr lvl="0"/>
            <a:r>
              <a:rPr lang="en-US" altLang="zh-CN" noProof="0" smtClean="0"/>
              <a:t>Click to edit Master subtitle style</a:t>
            </a:r>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63A1C593-65D0-4073-BCC9-577B9352EA97}" type="datetimeFigureOut">
              <a:rPr lang="en-US" smtClean="0"/>
              <a:pPr/>
              <a:t>4/2/2022</a:t>
            </a:fld>
            <a:endParaRPr lang="en-US"/>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9B618960-8005-486C-9A75-10CB2AAC16F9}" type="slidenum">
              <a:rPr lang="en-US" smtClean="0"/>
              <a:pPr/>
              <a:t>‹#›</a:t>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pPr/>
              <a:t>4/2/2022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pPr/>
              <a:t>4/2/2022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pPr/>
              <a:t>4/2/2022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pPr/>
              <a:t>4/2/2022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74750"/>
            <a:ext cx="53848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174750"/>
            <a:ext cx="53848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pPr/>
              <a:t>4/2/2022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7"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pPr/>
              <a:t>4/2/2022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pPr/>
              <a:t>4/2/2022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pPr/>
              <a:t>4/2/2022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pPr/>
              <a:t>4/2/2022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pPr/>
              <a:t>4/2/2022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p:cNvPicPr>
            <a:picLocks noChangeAspect="1"/>
          </p:cNvPicPr>
          <p:nvPr/>
        </p:nvPicPr>
        <p:blipFill>
          <a:blip r:embed="rId13"/>
          <a:stretch>
            <a:fillRect/>
          </a:stretch>
        </p:blipFill>
        <p:spPr>
          <a:xfrm>
            <a:off x="0" y="0"/>
            <a:ext cx="12192000"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nchorCtr="0"/>
          <a:lstStyle/>
          <a:p>
            <a:pPr lvl="0"/>
            <a:r>
              <a:rPr lang="en-US" altLang="zh-CN" dirty="0"/>
              <a:t>Click to edit Master title style</a:t>
            </a:r>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63A1C593-65D0-4073-BCC9-577B9352EA97}" type="datetimeFigureOut">
              <a:rPr lang="en-US" smtClean="0"/>
              <a:pPr/>
              <a:t>4/2/2022</a:t>
            </a:fld>
            <a:endParaRPr lang="en-US"/>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9B618960-8005-486C-9A75-10CB2AAC16F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1985010"/>
          </a:xfrm>
        </p:spPr>
        <p:txBody>
          <a:bodyPr/>
          <a:lstStyle/>
          <a:p>
            <a:pPr algn="l"/>
            <a:r>
              <a:rPr lang="en-US" sz="4000" b="1" dirty="0">
                <a:gradFill>
                  <a:gsLst>
                    <a:gs pos="0">
                      <a:srgbClr val="FECF40"/>
                    </a:gs>
                    <a:gs pos="100000">
                      <a:srgbClr val="846C21"/>
                    </a:gs>
                  </a:gsLst>
                  <a:lin scaled="0"/>
                </a:gradFill>
              </a:rPr>
              <a:t>Topic Name: </a:t>
            </a:r>
            <a:r>
              <a:rPr lang="en-US" sz="4000" b="1" dirty="0">
                <a:solidFill>
                  <a:schemeClr val="bg1"/>
                </a:solidFill>
              </a:rPr>
              <a:t>“FAO”</a:t>
            </a:r>
            <a:r>
              <a:rPr lang="en-US" sz="4000" b="1" dirty="0">
                <a:gradFill>
                  <a:gsLst>
                    <a:gs pos="0">
                      <a:srgbClr val="FECF40"/>
                    </a:gs>
                    <a:gs pos="100000">
                      <a:srgbClr val="846C21"/>
                    </a:gs>
                  </a:gsLst>
                  <a:lin scaled="0"/>
                </a:gradFill>
              </a:rPr>
              <a:t/>
            </a:r>
            <a:br>
              <a:rPr lang="en-US" sz="4000" b="1" dirty="0">
                <a:gradFill>
                  <a:gsLst>
                    <a:gs pos="0">
                      <a:srgbClr val="FECF40"/>
                    </a:gs>
                    <a:gs pos="100000">
                      <a:srgbClr val="846C21"/>
                    </a:gs>
                  </a:gsLst>
                  <a:lin scaled="0"/>
                </a:gradFill>
              </a:rPr>
            </a:br>
            <a:r>
              <a:rPr lang="en-US" sz="4000" b="1" dirty="0">
                <a:gradFill>
                  <a:gsLst>
                    <a:gs pos="0">
                      <a:srgbClr val="FECF40"/>
                    </a:gs>
                    <a:gs pos="100000">
                      <a:srgbClr val="846C21"/>
                    </a:gs>
                  </a:gsLst>
                  <a:lin scaled="0"/>
                </a:gradFill>
              </a:rPr>
              <a:t> </a:t>
            </a:r>
            <a:r>
              <a:rPr lang="en-US" sz="4000" b="1" dirty="0">
                <a:solidFill>
                  <a:schemeClr val="bg1"/>
                </a:solidFill>
              </a:rPr>
              <a:t>Food and Agriculture Organizatio</a:t>
            </a:r>
            <a:r>
              <a:rPr lang="en-US" sz="4000" b="1" dirty="0">
                <a:gradFill>
                  <a:gsLst>
                    <a:gs pos="0">
                      <a:srgbClr val="FECF40"/>
                    </a:gs>
                    <a:gs pos="100000">
                      <a:srgbClr val="846C21"/>
                    </a:gs>
                  </a:gsLst>
                  <a:lin scaled="0"/>
                </a:gradFill>
              </a:rPr>
              <a:t>n</a:t>
            </a:r>
          </a:p>
        </p:txBody>
      </p:sp>
      <p:pic>
        <p:nvPicPr>
          <p:cNvPr id="5" name="Picture 4" descr="FAO"/>
          <p:cNvPicPr>
            <a:picLocks noChangeAspect="1"/>
          </p:cNvPicPr>
          <p:nvPr/>
        </p:nvPicPr>
        <p:blipFill>
          <a:blip r:embed="rId2"/>
          <a:stretch>
            <a:fillRect/>
          </a:stretch>
        </p:blipFill>
        <p:spPr>
          <a:xfrm>
            <a:off x="2442210" y="2158365"/>
            <a:ext cx="8421370" cy="48450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62075"/>
            <a:ext cx="10972800" cy="582613"/>
          </a:xfrm>
        </p:spPr>
        <p:txBody>
          <a:bodyPr/>
          <a:lstStyle/>
          <a:p>
            <a:r>
              <a:rPr lang="en-US" sz="7000" b="1" u="sng">
                <a:sym typeface="+mn-ea"/>
              </a:rPr>
              <a:t>Conclusion </a:t>
            </a:r>
            <a:endParaRPr lang="en-US" sz="7000" b="1" u="sng"/>
          </a:p>
        </p:txBody>
      </p:sp>
      <p:sp>
        <p:nvSpPr>
          <p:cNvPr id="3" name="Content Placeholder 2"/>
          <p:cNvSpPr>
            <a:spLocks noGrp="1"/>
          </p:cNvSpPr>
          <p:nvPr>
            <p:ph idx="1"/>
          </p:nvPr>
        </p:nvSpPr>
        <p:spPr>
          <a:xfrm>
            <a:off x="609600" y="2659380"/>
            <a:ext cx="10972800" cy="2099310"/>
          </a:xfrm>
        </p:spPr>
        <p:txBody>
          <a:bodyPr/>
          <a:lstStyle/>
          <a:p>
            <a:r>
              <a:rPr lang="en-US" sz="5000"/>
              <a:t>FAO provides information technology tools to internationalize the work of extension agents everywhere.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64895"/>
            <a:ext cx="10972800" cy="983615"/>
          </a:xfrm>
        </p:spPr>
        <p:txBody>
          <a:bodyPr/>
          <a:lstStyle/>
          <a:p>
            <a:r>
              <a:rPr lang="en-US" sz="5500" b="1" u="sng"/>
              <a:t>REFFRANCES</a:t>
            </a:r>
          </a:p>
        </p:txBody>
      </p:sp>
      <p:sp>
        <p:nvSpPr>
          <p:cNvPr id="3" name="Content Placeholder 2"/>
          <p:cNvSpPr>
            <a:spLocks noGrp="1"/>
          </p:cNvSpPr>
          <p:nvPr>
            <p:ph idx="1"/>
          </p:nvPr>
        </p:nvSpPr>
        <p:spPr>
          <a:xfrm>
            <a:off x="609600" y="2741295"/>
            <a:ext cx="10972800" cy="3386455"/>
          </a:xfrm>
        </p:spPr>
        <p:txBody>
          <a:bodyPr/>
          <a:lstStyle/>
          <a:p>
            <a:r>
              <a:rPr lang="en-US">
                <a:solidFill>
                  <a:srgbClr val="00B0F0"/>
                </a:solidFill>
              </a:rPr>
              <a:t>https://www.slideshare.net/millingengineer/fao-12133778?qid=11b42185-5a13-423f-b347-fc25c4424ef0&amp;v=&amp;b=&amp;from_search=4/accessdate: 30-1-2022.</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708150"/>
            <a:ext cx="10972800" cy="3371215"/>
          </a:xfrm>
        </p:spPr>
        <p:txBody>
          <a:bodyPr/>
          <a:lstStyle/>
          <a:p>
            <a:pPr algn="ctr"/>
            <a:r>
              <a:rPr lang="en-US" sz="15000" b="1" u="sng"/>
              <a:t>THANK  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4CD68"/>
            </a:gs>
            <a:gs pos="100000">
              <a:srgbClr val="0B6E38"/>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531495"/>
            <a:ext cx="10972800" cy="582613"/>
          </a:xfrm>
        </p:spPr>
        <p:txBody>
          <a:bodyPr/>
          <a:lstStyle/>
          <a:p>
            <a:r>
              <a:rPr lang="en-US" sz="4000" b="1" u="sng">
                <a:sym typeface="+mn-ea"/>
              </a:rPr>
              <a:t>Introduction </a:t>
            </a:r>
            <a:endParaRPr lang="en-US" sz="4000" b="1" u="sng"/>
          </a:p>
        </p:txBody>
      </p:sp>
      <p:sp>
        <p:nvSpPr>
          <p:cNvPr id="3" name="Content Placeholder 2"/>
          <p:cNvSpPr>
            <a:spLocks noGrp="1"/>
          </p:cNvSpPr>
          <p:nvPr>
            <p:ph idx="1"/>
          </p:nvPr>
        </p:nvSpPr>
        <p:spPr>
          <a:xfrm>
            <a:off x="609600" y="1579880"/>
            <a:ext cx="10972800" cy="4547870"/>
          </a:xfrm>
        </p:spPr>
        <p:txBody>
          <a:bodyPr/>
          <a:lstStyle/>
          <a:p>
            <a:r>
              <a:rPr lang="en-US"/>
              <a:t>Food and Agriculture Organization (FAO),oldest permanent specialized agency of the United Nations, established in October 1945 with the objective of eliminating hunger and improving nutrition and standards of living by increasing agricultural productivity. </a:t>
            </a:r>
          </a:p>
          <a:p>
            <a:r>
              <a:rPr lang="en-US"/>
              <a:t>The FAO coordinates the efforts of governments and technical agencies in programs for developing agriculture, forestry, fisheries, and land and water resources.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6205"/>
            <a:ext cx="10972800" cy="2197100"/>
          </a:xfrm>
        </p:spPr>
        <p:txBody>
          <a:bodyPr/>
          <a:lstStyle/>
          <a:p>
            <a:pPr algn="ctr"/>
            <a:r>
              <a:rPr lang="en-US" sz="7000" b="1" u="sng">
                <a:sym typeface="+mn-ea"/>
              </a:rPr>
              <a:t>History </a:t>
            </a:r>
            <a:endParaRPr lang="en-US" sz="7000" b="1" u="sng"/>
          </a:p>
        </p:txBody>
      </p:sp>
      <p:sp>
        <p:nvSpPr>
          <p:cNvPr id="3" name="Content Placeholder 2"/>
          <p:cNvSpPr>
            <a:spLocks noGrp="1"/>
          </p:cNvSpPr>
          <p:nvPr>
            <p:ph idx="1"/>
          </p:nvPr>
        </p:nvSpPr>
        <p:spPr>
          <a:xfrm>
            <a:off x="609600" y="1726565"/>
            <a:ext cx="10972800" cy="5001895"/>
          </a:xfrm>
        </p:spPr>
        <p:txBody>
          <a:bodyPr/>
          <a:lstStyle/>
          <a:p>
            <a:r>
              <a:rPr lang="en-US" sz="4000"/>
              <a:t>The idea of an international organization for food and agriculture emerged in the late 19th and early 20th century, advanced primarily by the US agriculturalist and activist David Lubin. </a:t>
            </a:r>
          </a:p>
          <a:p>
            <a:r>
              <a:rPr lang="en-US" sz="4000"/>
              <a:t>In May– June 1905, an international conference was held in Rome, Italy, which led to the creation of the International Institute of Agriculture.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5445"/>
            <a:ext cx="10972800" cy="1248410"/>
          </a:xfrm>
        </p:spPr>
        <p:txBody>
          <a:bodyPr/>
          <a:lstStyle/>
          <a:p>
            <a:pPr algn="ctr"/>
            <a:r>
              <a:rPr lang="en-US" sz="4500" b="1" u="sng">
                <a:sym typeface="+mn-ea"/>
              </a:rPr>
              <a:t>FAO What it is, What it does </a:t>
            </a:r>
            <a:endParaRPr lang="en-US" sz="4500" b="1" u="sng"/>
          </a:p>
        </p:txBody>
      </p:sp>
      <p:sp>
        <p:nvSpPr>
          <p:cNvPr id="3" name="Content Placeholder 2"/>
          <p:cNvSpPr>
            <a:spLocks noGrp="1"/>
          </p:cNvSpPr>
          <p:nvPr>
            <p:ph idx="1"/>
          </p:nvPr>
        </p:nvSpPr>
        <p:spPr>
          <a:xfrm>
            <a:off x="609600" y="2131695"/>
            <a:ext cx="10972800" cy="3996055"/>
          </a:xfrm>
        </p:spPr>
        <p:txBody>
          <a:bodyPr/>
          <a:lstStyle/>
          <a:p>
            <a:r>
              <a:rPr lang="en-US" sz="4000" b="1"/>
              <a:t>Information </a:t>
            </a:r>
            <a:r>
              <a:rPr lang="en-US" sz="4000"/>
              <a:t>: FAO collects, analyses, interprets and disseminates information.</a:t>
            </a:r>
          </a:p>
          <a:p>
            <a:r>
              <a:rPr lang="en-US" sz="4000" b="1"/>
              <a:t>Advice:</a:t>
            </a:r>
            <a:r>
              <a:rPr lang="en-US" sz="4000"/>
              <a:t> FAO provides independent advice on agricultural policy and planning.</a:t>
            </a:r>
          </a:p>
          <a:p>
            <a:r>
              <a:rPr lang="en-US" sz="4000" b="1"/>
              <a:t>Development Assistance:</a:t>
            </a:r>
            <a:r>
              <a:rPr lang="en-US" sz="4000"/>
              <a:t> FAO provides practical help to developing countries through technical assistance.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0500"/>
            <a:ext cx="10972800" cy="1719580"/>
          </a:xfrm>
        </p:spPr>
        <p:txBody>
          <a:bodyPr/>
          <a:lstStyle/>
          <a:p>
            <a:r>
              <a:rPr lang="en-US" sz="5000" b="1" u="sng">
                <a:sym typeface="+mn-ea"/>
              </a:rPr>
              <a:t>FAO’s role </a:t>
            </a:r>
            <a:endParaRPr lang="en-US" sz="5000" b="1" u="sng"/>
          </a:p>
        </p:txBody>
      </p:sp>
      <p:sp>
        <p:nvSpPr>
          <p:cNvPr id="3" name="Content Placeholder 2"/>
          <p:cNvSpPr>
            <a:spLocks noGrp="1"/>
          </p:cNvSpPr>
          <p:nvPr>
            <p:ph idx="1"/>
          </p:nvPr>
        </p:nvSpPr>
        <p:spPr>
          <a:xfrm>
            <a:off x="609600" y="1910080"/>
            <a:ext cx="10972800" cy="4217670"/>
          </a:xfrm>
        </p:spPr>
        <p:txBody>
          <a:bodyPr/>
          <a:lstStyle/>
          <a:p>
            <a:r>
              <a:rPr lang="en-US" sz="4000"/>
              <a:t>One of the FAO’s major roles is </a:t>
            </a:r>
            <a:r>
              <a:rPr lang="en-US" sz="4000" b="1">
                <a:gradFill>
                  <a:gsLst>
                    <a:gs pos="0">
                      <a:srgbClr val="14CD68"/>
                    </a:gs>
                    <a:gs pos="100000">
                      <a:srgbClr val="035C7D"/>
                    </a:gs>
                  </a:gsLst>
                  <a:lin scaled="0"/>
                </a:gradFill>
              </a:rPr>
              <a:t>“ Putting information in reach.” </a:t>
            </a:r>
          </a:p>
          <a:p>
            <a:r>
              <a:rPr lang="en-US" sz="4000"/>
              <a:t>FAO highlights information as one of the priority areas in achieving agricultural development and food security.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000" b="1" u="sng">
                <a:sym typeface="+mn-ea"/>
              </a:rPr>
              <a:t>Vision</a:t>
            </a:r>
            <a:endParaRPr lang="en-US" sz="5000" b="1" u="sng"/>
          </a:p>
        </p:txBody>
      </p:sp>
      <p:sp>
        <p:nvSpPr>
          <p:cNvPr id="3" name="Content Placeholder 2"/>
          <p:cNvSpPr>
            <a:spLocks noGrp="1"/>
          </p:cNvSpPr>
          <p:nvPr>
            <p:ph idx="1"/>
          </p:nvPr>
        </p:nvSpPr>
        <p:spPr/>
        <p:txBody>
          <a:bodyPr/>
          <a:lstStyle/>
          <a:p>
            <a:r>
              <a:rPr lang="en-US" sz="3500"/>
              <a:t>In contributing to a world free from hunger and malnutrition, the Statistics Division of FAO serves as the foremost.</a:t>
            </a:r>
          </a:p>
          <a:p>
            <a:r>
              <a:rPr lang="en-US" sz="3500"/>
              <a:t>Authoritative source of standards and methods as well as timely and reliable data on hunger, food and agriculture.</a:t>
            </a:r>
          </a:p>
          <a:p>
            <a:r>
              <a:rPr lang="en-US" sz="3500"/>
              <a:t>Develop, implement and promote international statistical standards, methods and tools in collecting:</a:t>
            </a:r>
          </a:p>
          <a:p>
            <a:r>
              <a:rPr lang="en-US" sz="3500"/>
              <a:t>Analysing and disseminating data.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0500"/>
            <a:ext cx="10972800" cy="1177290"/>
          </a:xfrm>
        </p:spPr>
        <p:txBody>
          <a:bodyPr/>
          <a:lstStyle/>
          <a:p>
            <a:r>
              <a:rPr lang="en-US" sz="5000" b="1" u="sng">
                <a:sym typeface="+mn-ea"/>
              </a:rPr>
              <a:t>FAO in Bangladesh </a:t>
            </a:r>
            <a:endParaRPr lang="en-US" sz="5000" b="1" u="sng"/>
          </a:p>
        </p:txBody>
      </p:sp>
      <p:sp>
        <p:nvSpPr>
          <p:cNvPr id="3" name="Content Placeholder 2"/>
          <p:cNvSpPr>
            <a:spLocks noGrp="1"/>
          </p:cNvSpPr>
          <p:nvPr>
            <p:ph idx="1"/>
          </p:nvPr>
        </p:nvSpPr>
        <p:spPr>
          <a:xfrm>
            <a:off x="609600" y="1652905"/>
            <a:ext cx="10972800" cy="4474845"/>
          </a:xfrm>
        </p:spPr>
        <p:txBody>
          <a:bodyPr/>
          <a:lstStyle/>
          <a:p>
            <a:r>
              <a:rPr lang="en-US" sz="3500"/>
              <a:t>Bangladesh joined FAO on 12 November 1973 within two years of gaining its independence from Pakistan.</a:t>
            </a:r>
          </a:p>
          <a:p>
            <a:r>
              <a:rPr lang="en-US" sz="3500"/>
              <a:t>Since that time, Bangladesh and FAO have worked closely together in the areas of agriculture, food, forestry, fisheries, livestock, rural development and climate change.</a:t>
            </a:r>
          </a:p>
          <a:p>
            <a:r>
              <a:rPr lang="en-US" sz="3500"/>
              <a:t>These efforts were strengthened with the establishment of the FAO Representative Office in Dhaka in 1978.</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91820"/>
            <a:ext cx="10972800" cy="582613"/>
          </a:xfrm>
        </p:spPr>
        <p:txBody>
          <a:bodyPr/>
          <a:lstStyle/>
          <a:p>
            <a:r>
              <a:rPr lang="en-US" b="1" u="sng"/>
              <a:t>Bangladesh and FAO Achievements and success stories</a:t>
            </a:r>
          </a:p>
        </p:txBody>
      </p:sp>
      <p:pic>
        <p:nvPicPr>
          <p:cNvPr id="4" name="Content Placeholder 3" descr="2022-01-31 (2)"/>
          <p:cNvPicPr>
            <a:picLocks noGrp="1" noChangeAspect="1"/>
          </p:cNvPicPr>
          <p:nvPr>
            <p:ph idx="1"/>
          </p:nvPr>
        </p:nvPicPr>
        <p:blipFill>
          <a:blip r:embed="rId2"/>
          <a:srcRect l="28375" t="35058" r="27178" b="13919"/>
          <a:stretch>
            <a:fillRect/>
          </a:stretch>
        </p:blipFill>
        <p:spPr>
          <a:xfrm>
            <a:off x="5477510" y="1831340"/>
            <a:ext cx="6714490" cy="5026660"/>
          </a:xfrm>
          <a:prstGeom prst="rect">
            <a:avLst/>
          </a:prstGeom>
        </p:spPr>
      </p:pic>
      <p:sp>
        <p:nvSpPr>
          <p:cNvPr id="5" name="Text Box 4"/>
          <p:cNvSpPr txBox="1"/>
          <p:nvPr/>
        </p:nvSpPr>
        <p:spPr>
          <a:xfrm>
            <a:off x="494030" y="1365250"/>
            <a:ext cx="4503420" cy="5492750"/>
          </a:xfrm>
          <a:prstGeom prst="rect">
            <a:avLst/>
          </a:prstGeom>
          <a:noFill/>
        </p:spPr>
        <p:txBody>
          <a:bodyPr wrap="square" rtlCol="0">
            <a:spAutoFit/>
          </a:bodyPr>
          <a:lstStyle/>
          <a:p>
            <a:pPr marL="457200" indent="-457200">
              <a:buFont typeface="Arial" panose="020B0604020202020204" pitchFamily="34" charset="0"/>
              <a:buChar char="•"/>
            </a:pPr>
            <a:r>
              <a:rPr lang="en-US" sz="2700"/>
              <a:t> Sustainable food security and adaptation to climate change.</a:t>
            </a:r>
          </a:p>
          <a:p>
            <a:pPr marL="457200" indent="-457200">
              <a:buFont typeface="Arial" panose="020B0604020202020204" pitchFamily="34" charset="0"/>
              <a:buChar char="•"/>
            </a:pPr>
            <a:r>
              <a:rPr lang="en-US" sz="2700"/>
              <a:t>Comprehensive approach towards increasing agricultural production.</a:t>
            </a:r>
          </a:p>
          <a:p>
            <a:pPr marL="457200" indent="-457200">
              <a:buFont typeface="Arial" panose="020B0604020202020204" pitchFamily="34" charset="0"/>
              <a:buChar char="•"/>
            </a:pPr>
            <a:r>
              <a:rPr lang="en-US" sz="2700"/>
              <a:t>Development of fisheries.</a:t>
            </a:r>
          </a:p>
          <a:p>
            <a:pPr marL="457200" indent="-457200">
              <a:buFont typeface="Arial" panose="020B0604020202020204" pitchFamily="34" charset="0"/>
              <a:buChar char="•"/>
            </a:pPr>
            <a:r>
              <a:rPr lang="en-US" sz="2700"/>
              <a:t>Development of the livestock and dairy sectors.</a:t>
            </a:r>
          </a:p>
          <a:p>
            <a:pPr marL="457200" indent="-457200">
              <a:buFont typeface="Arial" panose="020B0604020202020204" pitchFamily="34" charset="0"/>
              <a:buChar char="•"/>
            </a:pPr>
            <a:r>
              <a:rPr lang="en-US" sz="2700"/>
              <a:t>Policy assistance and intervention.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20395"/>
            <a:ext cx="10972800" cy="1126490"/>
          </a:xfrm>
        </p:spPr>
        <p:txBody>
          <a:bodyPr/>
          <a:lstStyle/>
          <a:p>
            <a:r>
              <a:rPr lang="en-US" sz="6000" b="1" u="sng">
                <a:sym typeface="+mn-ea"/>
              </a:rPr>
              <a:t>Other programmes </a:t>
            </a:r>
            <a:endParaRPr lang="en-US" sz="6000" b="1" u="sng"/>
          </a:p>
        </p:txBody>
      </p:sp>
      <p:sp>
        <p:nvSpPr>
          <p:cNvPr id="3" name="Content Placeholder 2"/>
          <p:cNvSpPr>
            <a:spLocks noGrp="1"/>
          </p:cNvSpPr>
          <p:nvPr>
            <p:ph idx="1"/>
          </p:nvPr>
        </p:nvSpPr>
        <p:spPr>
          <a:xfrm>
            <a:off x="609600" y="2659380"/>
            <a:ext cx="10972800" cy="3468370"/>
          </a:xfrm>
        </p:spPr>
        <p:txBody>
          <a:bodyPr/>
          <a:lstStyle/>
          <a:p>
            <a:r>
              <a:rPr lang="en-US" sz="4000"/>
              <a:t>Climate change issues in agriculture .</a:t>
            </a:r>
          </a:p>
          <a:p>
            <a:r>
              <a:rPr lang="en-US" sz="4000"/>
              <a:t>Agricultural development tools prepared and installed.</a:t>
            </a:r>
          </a:p>
          <a:p>
            <a:r>
              <a:rPr lang="en-US" sz="4000"/>
              <a:t>Integrated Pest Management (IPM).</a:t>
            </a:r>
          </a:p>
          <a:p>
            <a:r>
              <a:rPr lang="en-US" sz="4000"/>
              <a:t>Special Programme for Food Security (SPFS).</a:t>
            </a:r>
          </a:p>
        </p:txBody>
      </p:sp>
    </p:spTree>
  </p:cSld>
  <p:clrMapOvr>
    <a:masterClrMapping/>
  </p:clrMapOvr>
</p:sld>
</file>

<file path=ppt/theme/theme1.xml><?xml version="1.0" encoding="utf-8"?>
<a:theme xmlns:a="http://schemas.openxmlformats.org/drawingml/2006/main" name="Green Color">
  <a:themeElements>
    <a:clrScheme name="Green Color 13">
      <a:dk1>
        <a:srgbClr val="000000"/>
      </a:dk1>
      <a:lt1>
        <a:srgbClr val="FFFFFF"/>
      </a:lt1>
      <a:dk2>
        <a:srgbClr val="000000"/>
      </a:dk2>
      <a:lt2>
        <a:srgbClr val="969696"/>
      </a:lt2>
      <a:accent1>
        <a:srgbClr val="009900"/>
      </a:accent1>
      <a:accent2>
        <a:srgbClr val="99CC00"/>
      </a:accent2>
      <a:accent3>
        <a:srgbClr val="FFFFFF"/>
      </a:accent3>
      <a:accent4>
        <a:srgbClr val="000000"/>
      </a:accent4>
      <a:accent5>
        <a:srgbClr val="AACAAA"/>
      </a:accent5>
      <a:accent6>
        <a:srgbClr val="8AB900"/>
      </a:accent6>
      <a:hlink>
        <a:srgbClr val="CC3300"/>
      </a:hlink>
      <a:folHlink>
        <a:srgbClr val="996600"/>
      </a:folHlink>
    </a:clrScheme>
    <a:fontScheme name="Green Color">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Green Colo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reen Colo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reen Colo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reen Colo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reen Colo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reen Colo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reen Colo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reen Colo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reen Colo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reen Colo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reen Colo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reen Colo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reen Color 13">
        <a:dk1>
          <a:srgbClr val="000000"/>
        </a:dk1>
        <a:lt1>
          <a:srgbClr val="FFFFFF"/>
        </a:lt1>
        <a:dk2>
          <a:srgbClr val="000000"/>
        </a:dk2>
        <a:lt2>
          <a:srgbClr val="969696"/>
        </a:lt2>
        <a:accent1>
          <a:srgbClr val="009900"/>
        </a:accent1>
        <a:accent2>
          <a:srgbClr val="99CC00"/>
        </a:accent2>
        <a:accent3>
          <a:srgbClr val="FFFFFF"/>
        </a:accent3>
        <a:accent4>
          <a:srgbClr val="000000"/>
        </a:accent4>
        <a:accent5>
          <a:srgbClr val="AACAAA"/>
        </a:accent5>
        <a:accent6>
          <a:srgbClr val="8AB900"/>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438</Words>
  <Application>WPS Presentation</Application>
  <PresentationFormat>Custom</PresentationFormat>
  <Paragraphs>39</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Green Color</vt:lpstr>
      <vt:lpstr>Topic Name: “FAO”  Food and Agriculture Organization</vt:lpstr>
      <vt:lpstr>Introduction </vt:lpstr>
      <vt:lpstr>History </vt:lpstr>
      <vt:lpstr>FAO What it is, What it does </vt:lpstr>
      <vt:lpstr>FAO’s role </vt:lpstr>
      <vt:lpstr>Vision</vt:lpstr>
      <vt:lpstr>FAO in Bangladesh </vt:lpstr>
      <vt:lpstr>Bangladesh and FAO Achievements and success stories</vt:lpstr>
      <vt:lpstr>Other programmes </vt:lpstr>
      <vt:lpstr>Conclusion </vt:lpstr>
      <vt:lpstr>REFFRANCES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Name: “FAO”  Food and Agriculture Organization</dc:title>
  <dc:creator>Hp</dc:creator>
  <cp:lastModifiedBy>Hp</cp:lastModifiedBy>
  <cp:revision>2</cp:revision>
  <dcterms:created xsi:type="dcterms:W3CDTF">2022-02-01T06:25:00Z</dcterms:created>
  <dcterms:modified xsi:type="dcterms:W3CDTF">2022-02-04T04:56:06Z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89D6FAD167134A1E85A5C4709FCC1DF0</vt:lpwstr>
  </property>
  <property fmtid="{D5CDD505-2E9C-101B-9397-08002B2CF9AE}" pid="3" name="KSOProductBuildVer">
    <vt:lpwstr>1033-11.2.0.10463</vt:lpwstr>
  </property>
</Properties>
</file>