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4" r:id="rId1"/>
  </p:sldMasterIdLst>
  <p:sldIdLst>
    <p:sldId id="256" r:id="rId2"/>
    <p:sldId id="258" r:id="rId3"/>
    <p:sldId id="259" r:id="rId4"/>
    <p:sldId id="260" r:id="rId5"/>
    <p:sldId id="261" r:id="rId6"/>
    <p:sldId id="262" r:id="rId7"/>
    <p:sldId id="284" r:id="rId8"/>
    <p:sldId id="263" r:id="rId9"/>
    <p:sldId id="285" r:id="rId10"/>
    <p:sldId id="264" r:id="rId11"/>
    <p:sldId id="265" r:id="rId12"/>
    <p:sldId id="266" r:id="rId13"/>
    <p:sldId id="267" r:id="rId14"/>
    <p:sldId id="269" r:id="rId15"/>
    <p:sldId id="268"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6"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75" d="100"/>
          <a:sy n="75" d="100"/>
        </p:scale>
        <p:origin x="-318" y="-15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536B13B-FD3F-42FD-848E-59FCDAB91E4A}" type="datetimeFigureOut">
              <a:rPr lang="en-US" smtClean="0"/>
              <a:pPr/>
              <a:t>27/2/2022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08EB5A6F-B8DB-4CB6-B9BF-4573D573CBDA}" type="slidenum">
              <a:rPr lang="en-US" smtClean="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3919556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36B13B-FD3F-42FD-848E-59FCDAB91E4A}" type="datetimeFigureOut">
              <a:rPr lang="en-US" smtClean="0"/>
              <a:pPr/>
              <a:t>27/2/2022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240487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36B13B-FD3F-42FD-848E-59FCDAB91E4A}" type="datetimeFigureOut">
              <a:rPr lang="en-US" smtClean="0"/>
              <a:pPr/>
              <a:t>27/2/2022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144692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36B13B-FD3F-42FD-848E-59FCDAB91E4A}" type="datetimeFigureOut">
              <a:rPr lang="en-US" smtClean="0"/>
              <a:pPr/>
              <a:t>27/2/2022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154150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36B13B-FD3F-42FD-848E-59FCDAB91E4A}" type="datetimeFigureOut">
              <a:rPr lang="en-US" smtClean="0"/>
              <a:pPr/>
              <a:t>27/2/2022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B5A6F-B8DB-4CB6-B9BF-4573D573CBDA}" type="slidenum">
              <a:rPr lang="en-US" smtClean="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74342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36B13B-FD3F-42FD-848E-59FCDAB91E4A}" type="datetimeFigureOut">
              <a:rPr lang="en-US" smtClean="0"/>
              <a:pPr/>
              <a:t>27/2/2022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72880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36B13B-FD3F-42FD-848E-59FCDAB91E4A}" type="datetimeFigureOut">
              <a:rPr lang="en-US" smtClean="0"/>
              <a:pPr/>
              <a:t>27/2/2022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375878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36B13B-FD3F-42FD-848E-59FCDAB91E4A}" type="datetimeFigureOut">
              <a:rPr lang="en-US" smtClean="0"/>
              <a:pPr/>
              <a:t>27/2/2022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380392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6B13B-FD3F-42FD-848E-59FCDAB91E4A}" type="datetimeFigureOut">
              <a:rPr lang="en-US" smtClean="0"/>
              <a:pPr/>
              <a:t>27/2/2022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236274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536B13B-FD3F-42FD-848E-59FCDAB91E4A}" type="datetimeFigureOut">
              <a:rPr lang="en-US" smtClean="0"/>
              <a:pPr/>
              <a:t>27/2/2022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307154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536B13B-FD3F-42FD-848E-59FCDAB91E4A}" type="datetimeFigureOut">
              <a:rPr lang="en-US" smtClean="0"/>
              <a:pPr/>
              <a:t>27/2/2022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2106027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536B13B-FD3F-42FD-848E-59FCDAB91E4A}" type="datetimeFigureOut">
              <a:rPr lang="en-US" smtClean="0"/>
              <a:pPr/>
              <a:t>27/2/2022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08EB5A6F-B8DB-4CB6-B9BF-4573D573CBDA}" type="slidenum">
              <a:rPr lang="en-US" smtClean="0"/>
              <a:pPr/>
              <a:t>‹#›</a:t>
            </a:fld>
            <a:endParaRPr lang="en-US"/>
          </a:p>
        </p:txBody>
      </p:sp>
    </p:spTree>
    <p:extLst>
      <p:ext uri="{BB962C8B-B14F-4D97-AF65-F5344CB8AC3E}">
        <p14:creationId xmlns:p14="http://schemas.microsoft.com/office/powerpoint/2010/main" xmlns="" val="234030315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269" y="758951"/>
            <a:ext cx="11364685" cy="3434225"/>
          </a:xfrm>
        </p:spPr>
        <p:txBody>
          <a:bodyPr>
            <a:normAutofit/>
          </a:bodyPr>
          <a:lstStyle/>
          <a:p>
            <a:r>
              <a:rPr lang="en-US" sz="6000" dirty="0" smtClean="0">
                <a:latin typeface="Franklin Gothic Medium" panose="020B0603020102020204" pitchFamily="34" charset="0"/>
              </a:rPr>
              <a:t>ACTIVITIES OF DAILY LIVING, FUNCTIONAL ASSESSMENT AND TRAINING OR FUNCTIONAL  INDEPENDENCE </a:t>
            </a:r>
            <a:r>
              <a:rPr lang="en-US" sz="6000" dirty="0" smtClean="0">
                <a:latin typeface="Franklin Gothic Medium" panose="020B0603020102020204" pitchFamily="34" charset="0"/>
              </a:rPr>
              <a:t>       </a:t>
            </a:r>
            <a:endParaRPr lang="en-US" sz="6000" dirty="0">
              <a:latin typeface="Franklin Gothic Medium" panose="020B0603020102020204" pitchFamily="34" charset="0"/>
            </a:endParaRPr>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extLst>
      <p:ext uri="{BB962C8B-B14F-4D97-AF65-F5344CB8AC3E}">
        <p14:creationId xmlns:p14="http://schemas.microsoft.com/office/powerpoint/2010/main" xmlns="" val="2274078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MEASUREMENT OF ADLs</a:t>
            </a:r>
            <a:endParaRPr lang="en-US" b="1" dirty="0"/>
          </a:p>
        </p:txBody>
      </p:sp>
      <p:sp>
        <p:nvSpPr>
          <p:cNvPr id="3" name="Content Placeholder 2"/>
          <p:cNvSpPr>
            <a:spLocks noGrp="1"/>
          </p:cNvSpPr>
          <p:nvPr>
            <p:ph idx="1"/>
          </p:nvPr>
        </p:nvSpPr>
        <p:spPr/>
        <p:txBody>
          <a:bodyPr/>
          <a:lstStyle/>
          <a:p>
            <a:r>
              <a:rPr lang="en-US" sz="2800" dirty="0"/>
              <a:t>BARTHEL’S INDEX OF ACTIVITIES OF DAILY LIVING (BAI</a:t>
            </a:r>
            <a:r>
              <a:rPr lang="en-US" sz="2800" dirty="0" smtClean="0"/>
              <a:t>)</a:t>
            </a:r>
          </a:p>
          <a:p>
            <a:r>
              <a:rPr lang="en-US" sz="2800" dirty="0"/>
              <a:t>MODIFIED BARTHEL </a:t>
            </a:r>
            <a:r>
              <a:rPr lang="en-US" sz="2800" dirty="0" smtClean="0"/>
              <a:t>SCORE</a:t>
            </a:r>
          </a:p>
          <a:p>
            <a:r>
              <a:rPr lang="en-US" sz="2800" dirty="0"/>
              <a:t>FUNCTIONAL INDEPENDENCE MEASURES (FIM)</a:t>
            </a:r>
            <a:endParaRPr lang="en-US" sz="2800" dirty="0" smtClean="0"/>
          </a:p>
          <a:p>
            <a:endParaRPr lang="en-US" dirty="0"/>
          </a:p>
        </p:txBody>
      </p:sp>
    </p:spTree>
    <p:extLst>
      <p:ext uri="{BB962C8B-B14F-4D97-AF65-F5344CB8AC3E}">
        <p14:creationId xmlns:p14="http://schemas.microsoft.com/office/powerpoint/2010/main" xmlns="" val="195349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760"/>
            <a:ext cx="10386101" cy="1325562"/>
          </a:xfrm>
        </p:spPr>
        <p:txBody>
          <a:bodyPr>
            <a:normAutofit fontScale="90000"/>
          </a:bodyPr>
          <a:lstStyle/>
          <a:p>
            <a:r>
              <a:rPr lang="en-US" b="1" dirty="0" smtClean="0"/>
              <a:t>BARTHEL’S INDEX OF ACTIVITIES OF DAILY LIVING (BAI)</a:t>
            </a:r>
            <a:endParaRPr lang="en-US" b="1" dirty="0"/>
          </a:p>
        </p:txBody>
      </p:sp>
      <p:sp>
        <p:nvSpPr>
          <p:cNvPr id="3" name="Content Placeholder 2"/>
          <p:cNvSpPr>
            <a:spLocks noGrp="1"/>
          </p:cNvSpPr>
          <p:nvPr>
            <p:ph idx="1"/>
          </p:nvPr>
        </p:nvSpPr>
        <p:spPr>
          <a:xfrm>
            <a:off x="481914" y="1691322"/>
            <a:ext cx="10308006" cy="4879295"/>
          </a:xfrm>
        </p:spPr>
        <p:txBody>
          <a:bodyPr>
            <a:noAutofit/>
          </a:bodyPr>
          <a:lstStyle/>
          <a:p>
            <a:r>
              <a:rPr lang="en-US" sz="2800" dirty="0" smtClean="0"/>
              <a:t> The </a:t>
            </a:r>
            <a:r>
              <a:rPr lang="en-US" sz="2800" dirty="0"/>
              <a:t>Barthel Index for activities of daily living was first published in 1965 by Barthel and Mahoney in the Maryland State Medical Journal. </a:t>
            </a:r>
            <a:endParaRPr lang="en-US" sz="2800" dirty="0" smtClean="0"/>
          </a:p>
          <a:p>
            <a:r>
              <a:rPr lang="en-US" sz="2800" dirty="0" smtClean="0"/>
              <a:t>The </a:t>
            </a:r>
            <a:r>
              <a:rPr lang="en-US" sz="2800" dirty="0"/>
              <a:t>scale’s purpose is to measure performance and patient independence (or degree of assistance required) with respect to self-care, sphincter management, transfers and locomotion. </a:t>
            </a:r>
            <a:endParaRPr lang="en-US" sz="2800" dirty="0" smtClean="0"/>
          </a:p>
          <a:p>
            <a:r>
              <a:rPr lang="en-US" sz="2800" dirty="0" smtClean="0"/>
              <a:t>Originally</a:t>
            </a:r>
            <a:r>
              <a:rPr lang="en-US" sz="2800" dirty="0"/>
              <a:t>, the index was designed to be used in scoring improvement during rehabilitation of patients with chronic neuromuscular or musculoskeletal disorder and continues to be used so but has also been validated in studies on patient populations with: primary brain tumors and brain metastases.</a:t>
            </a:r>
          </a:p>
        </p:txBody>
      </p:sp>
    </p:spTree>
    <p:extLst>
      <p:ext uri="{BB962C8B-B14F-4D97-AF65-F5344CB8AC3E}">
        <p14:creationId xmlns:p14="http://schemas.microsoft.com/office/powerpoint/2010/main" xmlns="" val="13569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556054" y="261258"/>
            <a:ext cx="10083114" cy="5918880"/>
          </a:xfrm>
        </p:spPr>
        <p:txBody>
          <a:bodyPr>
            <a:noAutofit/>
          </a:bodyPr>
          <a:lstStyle/>
          <a:p>
            <a:r>
              <a:rPr lang="en-US" sz="2800" dirty="0" smtClean="0"/>
              <a:t>The </a:t>
            </a:r>
            <a:r>
              <a:rPr lang="en-US" sz="2800" dirty="0"/>
              <a:t>index should be used as a record of what a patient does, not as a record of what a patient could do</a:t>
            </a:r>
            <a:r>
              <a:rPr lang="en-US" sz="2800" dirty="0" smtClean="0"/>
              <a:t>.</a:t>
            </a:r>
          </a:p>
          <a:p>
            <a:r>
              <a:rPr lang="en-US" sz="2800" dirty="0" smtClean="0"/>
              <a:t>The </a:t>
            </a:r>
            <a:r>
              <a:rPr lang="en-US" sz="2800" dirty="0"/>
              <a:t>index consists of 10 items (scored in increments of 5 points) that relate to activities of daily living (ADLs) and is calculated by summing the response value to each of these items. </a:t>
            </a:r>
            <a:endParaRPr lang="en-US" sz="2800" dirty="0" smtClean="0"/>
          </a:p>
        </p:txBody>
      </p:sp>
    </p:spTree>
    <p:extLst>
      <p:ext uri="{BB962C8B-B14F-4D97-AF65-F5344CB8AC3E}">
        <p14:creationId xmlns:p14="http://schemas.microsoft.com/office/powerpoint/2010/main" xmlns="" val="1574507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p:cNvPicPr>
            <a:picLocks noGrp="1" noChangeAspect="1"/>
          </p:cNvPicPr>
          <p:nvPr>
            <p:ph idx="1"/>
          </p:nvPr>
        </p:nvPicPr>
        <p:blipFill>
          <a:blip r:embed="rId2"/>
          <a:stretch>
            <a:fillRect/>
          </a:stretch>
        </p:blipFill>
        <p:spPr>
          <a:xfrm>
            <a:off x="2364377" y="0"/>
            <a:ext cx="6596743" cy="6858000"/>
          </a:xfrm>
          <a:prstGeom prst="rect">
            <a:avLst/>
          </a:prstGeom>
        </p:spPr>
      </p:pic>
    </p:spTree>
    <p:extLst>
      <p:ext uri="{BB962C8B-B14F-4D97-AF65-F5344CB8AC3E}">
        <p14:creationId xmlns:p14="http://schemas.microsoft.com/office/powerpoint/2010/main" xmlns="" val="383688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
            <a:ext cx="10040112" cy="1325562"/>
          </a:xfrm>
        </p:spPr>
        <p:txBody>
          <a:bodyPr/>
          <a:lstStyle/>
          <a:p>
            <a:r>
              <a:rPr lang="en-US" dirty="0"/>
              <a:t>Result interpretation </a:t>
            </a:r>
          </a:p>
        </p:txBody>
      </p:sp>
      <p:sp>
        <p:nvSpPr>
          <p:cNvPr id="3" name="Content Placeholder 2"/>
          <p:cNvSpPr>
            <a:spLocks noGrp="1"/>
          </p:cNvSpPr>
          <p:nvPr>
            <p:ph idx="1"/>
          </p:nvPr>
        </p:nvSpPr>
        <p:spPr>
          <a:xfrm>
            <a:off x="593124" y="1828800"/>
            <a:ext cx="10181968" cy="4559643"/>
          </a:xfrm>
        </p:spPr>
        <p:txBody>
          <a:bodyPr>
            <a:normAutofit/>
          </a:bodyPr>
          <a:lstStyle/>
          <a:p>
            <a:r>
              <a:rPr lang="en-US" sz="2800" dirty="0"/>
              <a:t>The Barthel Index measures functional disability in 10 ADLs by quantifying patient performance. 5-point increments are used in scoring, with a maximal score of 100 indicating full independence in physical functioning whilst a lowest score of 0 indicating a patient with a complete bed-bound state</a:t>
            </a:r>
            <a:r>
              <a:rPr lang="en-US" sz="2800" dirty="0" smtClean="0"/>
              <a:t>.</a:t>
            </a:r>
          </a:p>
          <a:p>
            <a:r>
              <a:rPr lang="en-US" sz="2800" dirty="0" smtClean="0"/>
              <a:t> </a:t>
            </a:r>
            <a:r>
              <a:rPr lang="en-US" sz="2800" dirty="0"/>
              <a:t>• The higher the score following the Barthel Index assessment, the greater the likelihood for the patient to be able to live at home, independently, with varying degrees of help and care, following discharge from hospital.</a:t>
            </a:r>
          </a:p>
        </p:txBody>
      </p:sp>
    </p:spTree>
    <p:extLst>
      <p:ext uri="{BB962C8B-B14F-4D97-AF65-F5344CB8AC3E}">
        <p14:creationId xmlns:p14="http://schemas.microsoft.com/office/powerpoint/2010/main" xmlns="" val="2222627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MODIFIED BARTHEL SCORE</a:t>
            </a:r>
            <a:endParaRPr lang="en-US" b="1" dirty="0"/>
          </a:p>
        </p:txBody>
      </p:sp>
      <p:sp>
        <p:nvSpPr>
          <p:cNvPr id="3" name="Content Placeholder 2"/>
          <p:cNvSpPr>
            <a:spLocks noGrp="1"/>
          </p:cNvSpPr>
          <p:nvPr>
            <p:ph idx="1"/>
          </p:nvPr>
        </p:nvSpPr>
        <p:spPr/>
        <p:txBody>
          <a:bodyPr>
            <a:normAutofit/>
          </a:bodyPr>
          <a:lstStyle/>
          <a:p>
            <a:r>
              <a:rPr lang="en-US" sz="2800" dirty="0"/>
              <a:t>Modified Barthel Index extends the original form to 15-items to include eating and drinking (either as separate </a:t>
            </a:r>
            <a:r>
              <a:rPr lang="en-US" sz="2800" dirty="0" smtClean="0"/>
              <a:t>items) </a:t>
            </a:r>
            <a:r>
              <a:rPr lang="en-US" sz="2800" dirty="0"/>
              <a:t>or merged together</a:t>
            </a:r>
          </a:p>
        </p:txBody>
      </p:sp>
    </p:spTree>
    <p:extLst>
      <p:ext uri="{BB962C8B-B14F-4D97-AF65-F5344CB8AC3E}">
        <p14:creationId xmlns:p14="http://schemas.microsoft.com/office/powerpoint/2010/main" xmlns="" val="3617153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760"/>
            <a:ext cx="10213107" cy="1325562"/>
          </a:xfrm>
        </p:spPr>
        <p:txBody>
          <a:bodyPr/>
          <a:lstStyle/>
          <a:p>
            <a:r>
              <a:rPr lang="en-US" b="1" dirty="0" smtClean="0"/>
              <a:t>FUNCTIONAL INDEPENDENCE MEASURES (FIM)</a:t>
            </a:r>
            <a:endParaRPr lang="en-US" b="1" dirty="0"/>
          </a:p>
        </p:txBody>
      </p:sp>
      <p:sp>
        <p:nvSpPr>
          <p:cNvPr id="3" name="Content Placeholder 2"/>
          <p:cNvSpPr>
            <a:spLocks noGrp="1"/>
          </p:cNvSpPr>
          <p:nvPr>
            <p:ph idx="1"/>
          </p:nvPr>
        </p:nvSpPr>
        <p:spPr>
          <a:xfrm>
            <a:off x="535577" y="1691322"/>
            <a:ext cx="10418935" cy="5036049"/>
          </a:xfrm>
        </p:spPr>
        <p:txBody>
          <a:bodyPr>
            <a:normAutofit fontScale="85000" lnSpcReduction="20000"/>
          </a:bodyPr>
          <a:lstStyle/>
          <a:p>
            <a:r>
              <a:rPr lang="en-US" sz="2800" dirty="0" smtClean="0"/>
              <a:t>A broad based measurement of function, which is used by rehabilitation centers, is the Functional Independence Measure (FIM), a chart that consists of 18 categories of function sub grouped under</a:t>
            </a:r>
          </a:p>
          <a:p>
            <a:r>
              <a:rPr lang="en-US" sz="2800" dirty="0" smtClean="0"/>
              <a:t>Self care</a:t>
            </a:r>
          </a:p>
          <a:p>
            <a:r>
              <a:rPr lang="en-US" sz="2800" dirty="0" smtClean="0"/>
              <a:t>Mobility</a:t>
            </a:r>
          </a:p>
          <a:p>
            <a:r>
              <a:rPr lang="en-US" sz="2800" dirty="0" smtClean="0"/>
              <a:t>locomotion </a:t>
            </a:r>
          </a:p>
          <a:p>
            <a:r>
              <a:rPr lang="en-US" sz="2800" dirty="0" smtClean="0"/>
              <a:t>Sphincter control</a:t>
            </a:r>
          </a:p>
          <a:p>
            <a:r>
              <a:rPr lang="en-US" sz="2800" dirty="0" smtClean="0"/>
              <a:t>Communication</a:t>
            </a:r>
          </a:p>
          <a:p>
            <a:r>
              <a:rPr lang="en-US" sz="2800" dirty="0" smtClean="0"/>
              <a:t>Social cognition </a:t>
            </a:r>
          </a:p>
          <a:p>
            <a:pPr marL="0" indent="0">
              <a:buNone/>
            </a:pPr>
            <a:r>
              <a:rPr lang="en-US" sz="2800" dirty="0" smtClean="0"/>
              <a:t>Each components scored on a scale from 1 (dependent) to 7 (independent). Overall scores may range from 18 (totally dependent) to 126 (totally independent).</a:t>
            </a:r>
          </a:p>
          <a:p>
            <a:pPr marL="0" indent="0">
              <a:buNone/>
            </a:pPr>
            <a:endParaRPr lang="en-US" dirty="0"/>
          </a:p>
        </p:txBody>
      </p:sp>
    </p:spTree>
    <p:extLst>
      <p:ext uri="{BB962C8B-B14F-4D97-AF65-F5344CB8AC3E}">
        <p14:creationId xmlns:p14="http://schemas.microsoft.com/office/powerpoint/2010/main" xmlns="" val="4267852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8" name="Content Placeholder 7"/>
          <p:cNvPicPr>
            <a:picLocks noGrp="1" noChangeAspect="1"/>
          </p:cNvPicPr>
          <p:nvPr>
            <p:ph idx="1"/>
          </p:nvPr>
        </p:nvPicPr>
        <p:blipFill>
          <a:blip r:embed="rId2"/>
          <a:stretch>
            <a:fillRect/>
          </a:stretch>
        </p:blipFill>
        <p:spPr>
          <a:xfrm>
            <a:off x="3004457" y="0"/>
            <a:ext cx="5795120" cy="6858000"/>
          </a:xfrm>
          <a:prstGeom prst="rect">
            <a:avLst/>
          </a:prstGeom>
        </p:spPr>
      </p:pic>
    </p:spTree>
    <p:extLst>
      <p:ext uri="{BB962C8B-B14F-4D97-AF65-F5344CB8AC3E}">
        <p14:creationId xmlns:p14="http://schemas.microsoft.com/office/powerpoint/2010/main" xmlns="" val="2755219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p:cNvPicPr>
            <a:picLocks noGrp="1" noChangeAspect="1"/>
          </p:cNvPicPr>
          <p:nvPr>
            <p:ph idx="1"/>
          </p:nvPr>
        </p:nvPicPr>
        <p:blipFill>
          <a:blip r:embed="rId2"/>
          <a:stretch>
            <a:fillRect/>
          </a:stretch>
        </p:blipFill>
        <p:spPr>
          <a:xfrm>
            <a:off x="313509" y="470264"/>
            <a:ext cx="10411097" cy="5656216"/>
          </a:xfrm>
          <a:prstGeom prst="rect">
            <a:avLst/>
          </a:prstGeom>
        </p:spPr>
      </p:pic>
    </p:spTree>
    <p:extLst>
      <p:ext uri="{BB962C8B-B14F-4D97-AF65-F5344CB8AC3E}">
        <p14:creationId xmlns:p14="http://schemas.microsoft.com/office/powerpoint/2010/main" xmlns="" val="512767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184" y="365760"/>
            <a:ext cx="9978328" cy="771062"/>
          </a:xfrm>
        </p:spPr>
        <p:txBody>
          <a:bodyPr/>
          <a:lstStyle/>
          <a:p>
            <a:r>
              <a:rPr lang="en-US" b="1" dirty="0" smtClean="0"/>
              <a:t>ADL TRAINING</a:t>
            </a:r>
            <a:endParaRPr lang="en-US" b="1" dirty="0"/>
          </a:p>
        </p:txBody>
      </p:sp>
      <p:sp>
        <p:nvSpPr>
          <p:cNvPr id="3" name="Content Placeholder 2"/>
          <p:cNvSpPr>
            <a:spLocks noGrp="1"/>
          </p:cNvSpPr>
          <p:nvPr>
            <p:ph idx="1"/>
          </p:nvPr>
        </p:nvSpPr>
        <p:spPr>
          <a:xfrm>
            <a:off x="877330" y="1285103"/>
            <a:ext cx="10077182" cy="5272451"/>
          </a:xfrm>
        </p:spPr>
        <p:txBody>
          <a:bodyPr>
            <a:noAutofit/>
          </a:bodyPr>
          <a:lstStyle/>
          <a:p>
            <a:pPr marL="0" indent="0">
              <a:buNone/>
            </a:pPr>
            <a:r>
              <a:rPr lang="en-US" sz="2800" dirty="0" smtClean="0"/>
              <a:t>The therapists should estimate which ADLs are possible and which are impossible for the patient to achieve. He should explore the use of alternate methods of performing the activities and the use of assistive devices. In order to motivate the patient the objectives are framed with a short and long term perspective</a:t>
            </a:r>
          </a:p>
          <a:p>
            <a:r>
              <a:rPr lang="en-US" sz="2800" dirty="0" smtClean="0"/>
              <a:t>The training program may be graded by beginning with a few simple tasks  and gradually increasing their number and complexity.</a:t>
            </a:r>
          </a:p>
          <a:p>
            <a:r>
              <a:rPr lang="en-US" sz="2800" dirty="0" smtClean="0"/>
              <a:t>The methods of teaching the patient to perform daily living tasks must be tailored to suit each patient’s learning style and ability.</a:t>
            </a:r>
          </a:p>
        </p:txBody>
      </p:sp>
    </p:spTree>
    <p:extLst>
      <p:ext uri="{BB962C8B-B14F-4D97-AF65-F5344CB8AC3E}">
        <p14:creationId xmlns:p14="http://schemas.microsoft.com/office/powerpoint/2010/main" xmlns="" val="3854993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261872" y="1149178"/>
            <a:ext cx="9227602" cy="5030959"/>
          </a:xfrm>
        </p:spPr>
        <p:txBody>
          <a:bodyPr>
            <a:normAutofit/>
          </a:bodyPr>
          <a:lstStyle/>
          <a:p>
            <a:r>
              <a:rPr lang="en-US" sz="2800" dirty="0" smtClean="0"/>
              <a:t>The </a:t>
            </a:r>
            <a:r>
              <a:rPr lang="en-US" sz="2800" dirty="0"/>
              <a:t>Activities of Daily Living are a series of basic activities performed by individuals on a daily basis necessary for independent living at home or in the community. </a:t>
            </a:r>
            <a:endParaRPr lang="en-US" sz="2800" dirty="0" smtClean="0"/>
          </a:p>
          <a:p>
            <a:r>
              <a:rPr lang="en-US" sz="2800" dirty="0" smtClean="0"/>
              <a:t>ADL </a:t>
            </a:r>
            <a:r>
              <a:rPr lang="en-US" sz="2800" dirty="0"/>
              <a:t>is used as an indicator of a person’s functional status. The inability to perform ADLs results in the dependence of other individuals or mechanical devices. The inability to accomplish essential activities of daily living may lead to unsafe conditions and poor quality of life.</a:t>
            </a:r>
          </a:p>
        </p:txBody>
      </p:sp>
    </p:spTree>
    <p:extLst>
      <p:ext uri="{BB962C8B-B14F-4D97-AF65-F5344CB8AC3E}">
        <p14:creationId xmlns:p14="http://schemas.microsoft.com/office/powerpoint/2010/main" xmlns="" val="1467664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716692" y="593124"/>
            <a:ext cx="9860692" cy="5622325"/>
          </a:xfrm>
        </p:spPr>
        <p:txBody>
          <a:bodyPr>
            <a:normAutofit/>
          </a:bodyPr>
          <a:lstStyle/>
          <a:p>
            <a:r>
              <a:rPr lang="en-US" sz="2800" dirty="0"/>
              <a:t>Patient who have perceptual problems, poor memory, and difficulty following instructions of any kind will require a more concrete, step by step approach which is easy to comprehend</a:t>
            </a:r>
            <a:r>
              <a:rPr lang="en-US" sz="2800" dirty="0" smtClean="0"/>
              <a:t>.</a:t>
            </a:r>
          </a:p>
          <a:p>
            <a:r>
              <a:rPr lang="en-US" sz="2800" dirty="0" smtClean="0"/>
              <a:t>Before </a:t>
            </a:r>
            <a:r>
              <a:rPr lang="en-US" sz="2800" dirty="0"/>
              <a:t>beginning training in any ADL the therapists must begin be providing adequate space and arrange equipment and furniture for convenience and safety</a:t>
            </a:r>
            <a:r>
              <a:rPr lang="en-US" sz="2800" dirty="0" smtClean="0"/>
              <a:t>.</a:t>
            </a:r>
          </a:p>
          <a:p>
            <a:r>
              <a:rPr lang="en-US" sz="2800" dirty="0" smtClean="0"/>
              <a:t>Architectural barriers must be removed at home and office.</a:t>
            </a:r>
          </a:p>
          <a:p>
            <a:r>
              <a:rPr lang="en-US" sz="2800" dirty="0" smtClean="0"/>
              <a:t>Performance is modified and corrected as needed and the process is repeated to ensure skilled performance.  </a:t>
            </a:r>
            <a:endParaRPr lang="en-US" sz="2800" dirty="0"/>
          </a:p>
        </p:txBody>
      </p:sp>
    </p:spTree>
    <p:extLst>
      <p:ext uri="{BB962C8B-B14F-4D97-AF65-F5344CB8AC3E}">
        <p14:creationId xmlns:p14="http://schemas.microsoft.com/office/powerpoint/2010/main" xmlns="" val="4163343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708" y="365760"/>
            <a:ext cx="10183804" cy="857559"/>
          </a:xfrm>
        </p:spPr>
        <p:txBody>
          <a:bodyPr/>
          <a:lstStyle/>
          <a:p>
            <a:r>
              <a:rPr lang="en-US" dirty="0"/>
              <a:t>Dressing Training</a:t>
            </a:r>
          </a:p>
        </p:txBody>
      </p:sp>
      <p:sp>
        <p:nvSpPr>
          <p:cNvPr id="3" name="Content Placeholder 2"/>
          <p:cNvSpPr>
            <a:spLocks noGrp="1"/>
          </p:cNvSpPr>
          <p:nvPr>
            <p:ph idx="1"/>
          </p:nvPr>
        </p:nvSpPr>
        <p:spPr>
          <a:xfrm>
            <a:off x="770708" y="1828800"/>
            <a:ext cx="10004383" cy="4744995"/>
          </a:xfrm>
        </p:spPr>
        <p:txBody>
          <a:bodyPr>
            <a:normAutofit/>
          </a:bodyPr>
          <a:lstStyle/>
          <a:p>
            <a:pPr marL="0" indent="0">
              <a:buNone/>
            </a:pPr>
            <a:r>
              <a:rPr lang="en-US" sz="2800" dirty="0">
                <a:solidFill>
                  <a:srgbClr val="0070C0"/>
                </a:solidFill>
              </a:rPr>
              <a:t>Upper Limb Dressing</a:t>
            </a:r>
            <a:r>
              <a:rPr lang="en-US" sz="2800" dirty="0" smtClean="0">
                <a:solidFill>
                  <a:srgbClr val="0070C0"/>
                </a:solidFill>
              </a:rPr>
              <a:t>:</a:t>
            </a:r>
          </a:p>
          <a:p>
            <a:r>
              <a:rPr lang="en-US" sz="2800" dirty="0" smtClean="0"/>
              <a:t> </a:t>
            </a:r>
            <a:r>
              <a:rPr lang="en-US" sz="2800" dirty="0"/>
              <a:t>The neck has to be stable on the shoulder girdle • The muscle strength in the upper limb should be 3/5 to 4/5. </a:t>
            </a:r>
            <a:endParaRPr lang="en-US" sz="2800" dirty="0" smtClean="0"/>
          </a:p>
          <a:p>
            <a:r>
              <a:rPr lang="en-US" sz="2800" dirty="0" smtClean="0"/>
              <a:t> The </a:t>
            </a:r>
            <a:r>
              <a:rPr lang="en-US" sz="2800" dirty="0"/>
              <a:t>range of movement at the shoulder must be at least 0-90 degree of flexion/abduction, 0-30 degree of medial or lateral rotation, and 15-140 degree elbow flexion. </a:t>
            </a:r>
            <a:endParaRPr lang="en-US" sz="2800" dirty="0" smtClean="0"/>
          </a:p>
          <a:p>
            <a:r>
              <a:rPr lang="en-US" sz="2800" dirty="0" smtClean="0"/>
              <a:t> Sitting </a:t>
            </a:r>
            <a:r>
              <a:rPr lang="en-US" sz="2800" dirty="0"/>
              <a:t>balance without support in bed and </a:t>
            </a:r>
            <a:r>
              <a:rPr lang="en-US" sz="2800" dirty="0" smtClean="0"/>
              <a:t>wheelchair. </a:t>
            </a:r>
          </a:p>
          <a:p>
            <a:r>
              <a:rPr lang="en-US" sz="2800" dirty="0" smtClean="0"/>
              <a:t> </a:t>
            </a:r>
            <a:r>
              <a:rPr lang="en-US" sz="2800" dirty="0"/>
              <a:t>Ability to use buttons or fasteners. A flexor hinge hand splint may be used if the patient has good wrist extensor power.</a:t>
            </a:r>
          </a:p>
          <a:p>
            <a:pPr marL="0" indent="0">
              <a:buNone/>
            </a:pPr>
            <a:endParaRPr lang="en-US" dirty="0"/>
          </a:p>
        </p:txBody>
      </p:sp>
    </p:spTree>
    <p:extLst>
      <p:ext uri="{BB962C8B-B14F-4D97-AF65-F5344CB8AC3E}">
        <p14:creationId xmlns:p14="http://schemas.microsoft.com/office/powerpoint/2010/main" xmlns="" val="3921171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862149" y="914400"/>
            <a:ext cx="9483634" cy="5265737"/>
          </a:xfrm>
        </p:spPr>
        <p:txBody>
          <a:bodyPr>
            <a:noAutofit/>
          </a:bodyPr>
          <a:lstStyle/>
          <a:p>
            <a:pPr marL="0" indent="0">
              <a:buNone/>
            </a:pPr>
            <a:r>
              <a:rPr lang="en-US" sz="2800" dirty="0">
                <a:solidFill>
                  <a:srgbClr val="0070C0"/>
                </a:solidFill>
              </a:rPr>
              <a:t>Lower Limb Dressing: </a:t>
            </a:r>
            <a:endParaRPr lang="en-US" sz="2800" dirty="0" smtClean="0">
              <a:solidFill>
                <a:srgbClr val="0070C0"/>
              </a:solidFill>
            </a:endParaRPr>
          </a:p>
          <a:p>
            <a:r>
              <a:rPr lang="en-US" sz="2800" dirty="0" smtClean="0"/>
              <a:t> The </a:t>
            </a:r>
            <a:r>
              <a:rPr lang="en-US" sz="2800" dirty="0"/>
              <a:t>trainer, usually a physiotherapist enhances the muscle strength and ensures the extent of movement at the knee and hip that must permit the person to sit with legs fully stretched and reach out to his calf. </a:t>
            </a:r>
            <a:endParaRPr lang="en-US" sz="2800" dirty="0" smtClean="0"/>
          </a:p>
          <a:p>
            <a:r>
              <a:rPr lang="en-US" sz="2800" dirty="0" smtClean="0"/>
              <a:t> Generally </a:t>
            </a:r>
            <a:r>
              <a:rPr lang="en-US" sz="2800" dirty="0"/>
              <a:t>a range of 0-120 degrees would be adequate. </a:t>
            </a:r>
            <a:endParaRPr lang="en-US" sz="2800" dirty="0" smtClean="0"/>
          </a:p>
          <a:p>
            <a:r>
              <a:rPr lang="en-US" sz="2800" dirty="0" smtClean="0"/>
              <a:t> Body </a:t>
            </a:r>
            <a:r>
              <a:rPr lang="en-US" sz="2800" dirty="0"/>
              <a:t>control, such as ability to transfer from bed to wheelchair with minimum assistance rolling from side to side, or balance when lying on side, must be developed</a:t>
            </a:r>
            <a:r>
              <a:rPr lang="en-US" sz="2800" dirty="0" smtClean="0"/>
              <a:t>.</a:t>
            </a:r>
          </a:p>
          <a:p>
            <a:r>
              <a:rPr lang="en-US" sz="2800" dirty="0" smtClean="0"/>
              <a:t>  If </a:t>
            </a:r>
            <a:r>
              <a:rPr lang="en-US" sz="2800" dirty="0"/>
              <a:t>patient has spasms and can control them, they are used to his advantage to flex and extend the lower </a:t>
            </a:r>
            <a:r>
              <a:rPr lang="en-US" sz="2800" dirty="0" smtClean="0"/>
              <a:t>limb.</a:t>
            </a:r>
            <a:endParaRPr lang="en-US" sz="2800" dirty="0"/>
          </a:p>
        </p:txBody>
      </p:sp>
    </p:spTree>
    <p:extLst>
      <p:ext uri="{BB962C8B-B14F-4D97-AF65-F5344CB8AC3E}">
        <p14:creationId xmlns:p14="http://schemas.microsoft.com/office/powerpoint/2010/main" xmlns="" val="1268236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470" y="365760"/>
            <a:ext cx="10003042" cy="904240"/>
          </a:xfrm>
        </p:spPr>
        <p:txBody>
          <a:bodyPr/>
          <a:lstStyle/>
          <a:p>
            <a:r>
              <a:rPr lang="en-US" dirty="0"/>
              <a:t>Clothing Recommendations</a:t>
            </a:r>
          </a:p>
        </p:txBody>
      </p:sp>
      <p:sp>
        <p:nvSpPr>
          <p:cNvPr id="3" name="Content Placeholder 2"/>
          <p:cNvSpPr>
            <a:spLocks noGrp="1"/>
          </p:cNvSpPr>
          <p:nvPr>
            <p:ph idx="1"/>
          </p:nvPr>
        </p:nvSpPr>
        <p:spPr>
          <a:xfrm>
            <a:off x="840259" y="1828800"/>
            <a:ext cx="10114253" cy="4769708"/>
          </a:xfrm>
        </p:spPr>
        <p:txBody>
          <a:bodyPr>
            <a:normAutofit/>
          </a:bodyPr>
          <a:lstStyle/>
          <a:p>
            <a:pPr marL="0" indent="0">
              <a:buNone/>
            </a:pPr>
            <a:r>
              <a:rPr lang="en-US" sz="2800" dirty="0"/>
              <a:t>• Clothing should be loose and have front fastenings</a:t>
            </a:r>
            <a:r>
              <a:rPr lang="en-US" sz="2800" dirty="0" smtClean="0"/>
              <a:t>.</a:t>
            </a:r>
          </a:p>
          <a:p>
            <a:pPr marL="0" indent="0">
              <a:buNone/>
            </a:pPr>
            <a:r>
              <a:rPr lang="en-US" sz="2800" dirty="0" smtClean="0"/>
              <a:t> </a:t>
            </a:r>
            <a:r>
              <a:rPr lang="en-US" sz="2800" dirty="0"/>
              <a:t>• Zippers or Velcro fasteners are preferred to buttons</a:t>
            </a:r>
            <a:r>
              <a:rPr lang="en-US" sz="2800" dirty="0" smtClean="0"/>
              <a:t>.</a:t>
            </a:r>
          </a:p>
          <a:p>
            <a:pPr marL="0" indent="0">
              <a:buNone/>
            </a:pPr>
            <a:r>
              <a:rPr lang="en-US" sz="2800" dirty="0" smtClean="0"/>
              <a:t> </a:t>
            </a:r>
            <a:r>
              <a:rPr lang="en-US" sz="2800" dirty="0"/>
              <a:t>• Since patients often use the thumb to fasten zippers, loops are recommended</a:t>
            </a:r>
            <a:r>
              <a:rPr lang="en-US" sz="2800" dirty="0" smtClean="0"/>
              <a:t>.</a:t>
            </a:r>
          </a:p>
          <a:p>
            <a:pPr marL="0" indent="0">
              <a:buNone/>
            </a:pPr>
            <a:r>
              <a:rPr lang="en-US" sz="2800" dirty="0" smtClean="0"/>
              <a:t> </a:t>
            </a:r>
            <a:r>
              <a:rPr lang="en-US" sz="2800" dirty="0"/>
              <a:t>• Shoes should be carefully selected so as to provide foot stability during patient transfer</a:t>
            </a:r>
            <a:r>
              <a:rPr lang="en-US" sz="2800" dirty="0" smtClean="0"/>
              <a:t>.</a:t>
            </a:r>
          </a:p>
          <a:p>
            <a:pPr marL="0" indent="0">
              <a:buNone/>
            </a:pPr>
            <a:r>
              <a:rPr lang="en-US" sz="2800" dirty="0" smtClean="0"/>
              <a:t> </a:t>
            </a:r>
            <a:endParaRPr lang="en-US" sz="2800" dirty="0"/>
          </a:p>
        </p:txBody>
      </p:sp>
    </p:spTree>
    <p:extLst>
      <p:ext uri="{BB962C8B-B14F-4D97-AF65-F5344CB8AC3E}">
        <p14:creationId xmlns:p14="http://schemas.microsoft.com/office/powerpoint/2010/main" xmlns="" val="3664201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3" y="365760"/>
            <a:ext cx="10200749" cy="751840"/>
          </a:xfrm>
        </p:spPr>
        <p:txBody>
          <a:bodyPr/>
          <a:lstStyle/>
          <a:p>
            <a:r>
              <a:rPr lang="en-US" dirty="0"/>
              <a:t>Hygiene and Grooming</a:t>
            </a:r>
          </a:p>
        </p:txBody>
      </p:sp>
      <p:sp>
        <p:nvSpPr>
          <p:cNvPr id="3" name="Content Placeholder 2"/>
          <p:cNvSpPr>
            <a:spLocks noGrp="1"/>
          </p:cNvSpPr>
          <p:nvPr>
            <p:ph idx="1"/>
          </p:nvPr>
        </p:nvSpPr>
        <p:spPr>
          <a:xfrm>
            <a:off x="753763" y="1334530"/>
            <a:ext cx="10107826" cy="5214551"/>
          </a:xfrm>
        </p:spPr>
        <p:txBody>
          <a:bodyPr>
            <a:noAutofit/>
          </a:bodyPr>
          <a:lstStyle/>
          <a:p>
            <a:pPr marL="0" indent="0">
              <a:buNone/>
            </a:pPr>
            <a:r>
              <a:rPr lang="en-US" sz="2800" dirty="0">
                <a:solidFill>
                  <a:srgbClr val="0070C0"/>
                </a:solidFill>
              </a:rPr>
              <a:t>Adaptations</a:t>
            </a:r>
            <a:r>
              <a:rPr lang="en-US" sz="2800" dirty="0" smtClean="0">
                <a:solidFill>
                  <a:srgbClr val="0070C0"/>
                </a:solidFill>
              </a:rPr>
              <a:t>:</a:t>
            </a:r>
          </a:p>
          <a:p>
            <a:pPr marL="0" indent="0">
              <a:buNone/>
            </a:pPr>
            <a:r>
              <a:rPr lang="en-US" sz="2800" dirty="0"/>
              <a:t>• A brush with grip is used for bathing or shampooing hair</a:t>
            </a:r>
            <a:r>
              <a:rPr lang="en-US" sz="2800" dirty="0" smtClean="0"/>
              <a:t>.</a:t>
            </a:r>
          </a:p>
          <a:p>
            <a:pPr marL="0" indent="0">
              <a:buNone/>
            </a:pPr>
            <a:r>
              <a:rPr lang="en-US" sz="2800" dirty="0" smtClean="0"/>
              <a:t> </a:t>
            </a:r>
            <a:r>
              <a:rPr lang="en-US" sz="2800" dirty="0"/>
              <a:t>• A bath brush is provided with a long handle to reach behind the back </a:t>
            </a:r>
            <a:endParaRPr lang="en-US" sz="2800" dirty="0" smtClean="0"/>
          </a:p>
          <a:p>
            <a:pPr marL="0" indent="0">
              <a:buNone/>
            </a:pPr>
            <a:r>
              <a:rPr lang="en-US" sz="2800" dirty="0" smtClean="0"/>
              <a:t>• </a:t>
            </a:r>
            <a:r>
              <a:rPr lang="en-US" sz="2800" dirty="0"/>
              <a:t>A position-adjustable hair dryer. </a:t>
            </a:r>
            <a:endParaRPr lang="en-US" sz="2800" dirty="0" smtClean="0"/>
          </a:p>
          <a:p>
            <a:pPr marL="0" indent="0">
              <a:buNone/>
            </a:pPr>
            <a:r>
              <a:rPr lang="en-US" sz="2800" dirty="0" smtClean="0"/>
              <a:t>• </a:t>
            </a:r>
            <a:r>
              <a:rPr lang="en-US" sz="2800" dirty="0"/>
              <a:t>A long handled toothbrush, lipstick applier or razor</a:t>
            </a:r>
            <a:r>
              <a:rPr lang="en-US" sz="2800" dirty="0" smtClean="0"/>
              <a:t>.</a:t>
            </a:r>
          </a:p>
          <a:p>
            <a:pPr marL="0" indent="0">
              <a:buNone/>
            </a:pPr>
            <a:r>
              <a:rPr lang="en-US" sz="2800" dirty="0"/>
              <a:t>• A short reacher </a:t>
            </a:r>
            <a:endParaRPr lang="en-US" sz="2800" dirty="0" smtClean="0"/>
          </a:p>
          <a:p>
            <a:pPr marL="0" indent="0">
              <a:buNone/>
            </a:pPr>
            <a:r>
              <a:rPr lang="en-US" sz="2800" dirty="0" smtClean="0"/>
              <a:t>• </a:t>
            </a:r>
            <a:r>
              <a:rPr lang="en-US" sz="2800" dirty="0"/>
              <a:t>Dressing sticks to enable the person to pull on clothes. </a:t>
            </a:r>
            <a:endParaRPr lang="en-US" sz="2800" dirty="0" smtClean="0"/>
          </a:p>
          <a:p>
            <a:pPr marL="0" indent="0">
              <a:buNone/>
            </a:pPr>
            <a:r>
              <a:rPr lang="en-US" sz="2800" dirty="0" smtClean="0"/>
              <a:t>• </a:t>
            </a:r>
            <a:r>
              <a:rPr lang="en-US" sz="2800" dirty="0"/>
              <a:t>The bathtub can have safety rails, and extended or built up handles on faucets.</a:t>
            </a:r>
          </a:p>
        </p:txBody>
      </p:sp>
    </p:spTree>
    <p:extLst>
      <p:ext uri="{BB962C8B-B14F-4D97-AF65-F5344CB8AC3E}">
        <p14:creationId xmlns:p14="http://schemas.microsoft.com/office/powerpoint/2010/main" xmlns="" val="1484659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651" y="365760"/>
            <a:ext cx="9987861" cy="916940"/>
          </a:xfrm>
        </p:spPr>
        <p:txBody>
          <a:bodyPr/>
          <a:lstStyle/>
          <a:p>
            <a:r>
              <a:rPr lang="en-US" dirty="0"/>
              <a:t>Environmental Adaptations </a:t>
            </a:r>
          </a:p>
        </p:txBody>
      </p:sp>
      <p:sp>
        <p:nvSpPr>
          <p:cNvPr id="3" name="Content Placeholder 2"/>
          <p:cNvSpPr>
            <a:spLocks noGrp="1"/>
          </p:cNvSpPr>
          <p:nvPr>
            <p:ph idx="1"/>
          </p:nvPr>
        </p:nvSpPr>
        <p:spPr>
          <a:xfrm>
            <a:off x="966651" y="1828800"/>
            <a:ext cx="9679577" cy="4676503"/>
          </a:xfrm>
        </p:spPr>
        <p:txBody>
          <a:bodyPr>
            <a:normAutofit/>
          </a:bodyPr>
          <a:lstStyle/>
          <a:p>
            <a:pPr marL="0" indent="0">
              <a:buNone/>
            </a:pPr>
            <a:r>
              <a:rPr lang="en-US" sz="2800" dirty="0"/>
              <a:t>“When you cannot change the patient, change the environment”. If a patient with rheumatoid arthritis repeatedly comes to the department saying that she cannot open the tap, it is far easier to change the tap than to keep strengthening her grip.</a:t>
            </a:r>
          </a:p>
        </p:txBody>
      </p:sp>
    </p:spTree>
    <p:extLst>
      <p:ext uri="{BB962C8B-B14F-4D97-AF65-F5344CB8AC3E}">
        <p14:creationId xmlns:p14="http://schemas.microsoft.com/office/powerpoint/2010/main" xmlns="" val="1768392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760"/>
            <a:ext cx="10250177" cy="866140"/>
          </a:xfrm>
        </p:spPr>
        <p:txBody>
          <a:bodyPr/>
          <a:lstStyle/>
          <a:p>
            <a:r>
              <a:rPr lang="en-US" dirty="0"/>
              <a:t>Communication Adaptations </a:t>
            </a:r>
          </a:p>
        </p:txBody>
      </p:sp>
      <p:sp>
        <p:nvSpPr>
          <p:cNvPr id="3" name="Content Placeholder 2"/>
          <p:cNvSpPr>
            <a:spLocks noGrp="1"/>
          </p:cNvSpPr>
          <p:nvPr>
            <p:ph idx="1"/>
          </p:nvPr>
        </p:nvSpPr>
        <p:spPr>
          <a:xfrm>
            <a:off x="704335" y="1828800"/>
            <a:ext cx="9934833" cy="4683211"/>
          </a:xfrm>
        </p:spPr>
        <p:txBody>
          <a:bodyPr>
            <a:normAutofit/>
          </a:bodyPr>
          <a:lstStyle/>
          <a:p>
            <a:pPr marL="0" indent="0">
              <a:buNone/>
            </a:pPr>
            <a:r>
              <a:rPr lang="en-US" sz="2800" dirty="0"/>
              <a:t>A vast array of adaptations are improvised to keep pace with the revolution in </a:t>
            </a:r>
            <a:r>
              <a:rPr lang="en-US" sz="2800" dirty="0" smtClean="0"/>
              <a:t>communication.</a:t>
            </a:r>
          </a:p>
          <a:p>
            <a:pPr marL="0" indent="0">
              <a:buNone/>
            </a:pPr>
            <a:r>
              <a:rPr lang="en-US" sz="2800" dirty="0" smtClean="0"/>
              <a:t>• </a:t>
            </a:r>
            <a:r>
              <a:rPr lang="en-US" sz="2800" dirty="0"/>
              <a:t>Adaptations to the computer and </a:t>
            </a:r>
            <a:r>
              <a:rPr lang="en-US" sz="2800" dirty="0" smtClean="0"/>
              <a:t>keyboard.</a:t>
            </a:r>
          </a:p>
          <a:p>
            <a:pPr marL="0" indent="0">
              <a:buNone/>
            </a:pPr>
            <a:r>
              <a:rPr lang="en-US" sz="2800" dirty="0" smtClean="0"/>
              <a:t>• </a:t>
            </a:r>
            <a:r>
              <a:rPr lang="en-US" sz="2800" dirty="0"/>
              <a:t>Telephones should be placed within easy reach. A clip type receiver, a dialing stick or push button phone may make usage of the phone easier. </a:t>
            </a:r>
            <a:endParaRPr lang="en-US" sz="2800" dirty="0" smtClean="0"/>
          </a:p>
          <a:p>
            <a:pPr marL="0" indent="0">
              <a:buNone/>
            </a:pPr>
            <a:r>
              <a:rPr lang="en-US" sz="2800" dirty="0" smtClean="0"/>
              <a:t>• </a:t>
            </a:r>
            <a:r>
              <a:rPr lang="en-US" sz="2800" dirty="0"/>
              <a:t>Built up pens and pencils with an easier </a:t>
            </a:r>
            <a:r>
              <a:rPr lang="en-US" sz="2800" dirty="0" smtClean="0"/>
              <a:t>grip.</a:t>
            </a:r>
            <a:endParaRPr lang="en-US" sz="2800" dirty="0"/>
          </a:p>
        </p:txBody>
      </p:sp>
    </p:spTree>
    <p:extLst>
      <p:ext uri="{BB962C8B-B14F-4D97-AF65-F5344CB8AC3E}">
        <p14:creationId xmlns:p14="http://schemas.microsoft.com/office/powerpoint/2010/main" xmlns="" val="43768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687" y="365760"/>
            <a:ext cx="10064826" cy="832845"/>
          </a:xfrm>
        </p:spPr>
        <p:txBody>
          <a:bodyPr/>
          <a:lstStyle/>
          <a:p>
            <a:r>
              <a:rPr lang="en-US" dirty="0"/>
              <a:t>Some Home Management Tips</a:t>
            </a:r>
          </a:p>
        </p:txBody>
      </p:sp>
      <p:sp>
        <p:nvSpPr>
          <p:cNvPr id="3" name="Content Placeholder 2"/>
          <p:cNvSpPr>
            <a:spLocks noGrp="1"/>
          </p:cNvSpPr>
          <p:nvPr>
            <p:ph idx="1"/>
          </p:nvPr>
        </p:nvSpPr>
        <p:spPr>
          <a:xfrm>
            <a:off x="889686" y="1383957"/>
            <a:ext cx="9465276" cy="5251621"/>
          </a:xfrm>
        </p:spPr>
        <p:txBody>
          <a:bodyPr>
            <a:normAutofit/>
          </a:bodyPr>
          <a:lstStyle/>
          <a:p>
            <a:r>
              <a:rPr lang="en-US" sz="2800" dirty="0" smtClean="0"/>
              <a:t> Store </a:t>
            </a:r>
            <a:r>
              <a:rPr lang="en-US" sz="2800" dirty="0"/>
              <a:t>frequently used items on the lower shelves of the cabinet. </a:t>
            </a:r>
            <a:endParaRPr lang="en-US" sz="2800" dirty="0" smtClean="0"/>
          </a:p>
          <a:p>
            <a:r>
              <a:rPr lang="en-US" sz="2800" dirty="0" smtClean="0"/>
              <a:t> Sit </a:t>
            </a:r>
            <a:r>
              <a:rPr lang="en-US" sz="2800" dirty="0"/>
              <a:t>on a high stool to work comfortably. </a:t>
            </a:r>
            <a:endParaRPr lang="en-US" sz="2800" dirty="0" smtClean="0"/>
          </a:p>
          <a:p>
            <a:r>
              <a:rPr lang="en-US" sz="2800" dirty="0" smtClean="0"/>
              <a:t> Use </a:t>
            </a:r>
            <a:r>
              <a:rPr lang="en-US" sz="2800" dirty="0"/>
              <a:t>a reacher to get items beyond your reach. </a:t>
            </a:r>
            <a:endParaRPr lang="en-US" sz="2800" dirty="0" smtClean="0"/>
          </a:p>
          <a:p>
            <a:r>
              <a:rPr lang="en-US" sz="2800" dirty="0" smtClean="0"/>
              <a:t> Stabilize </a:t>
            </a:r>
            <a:r>
              <a:rPr lang="en-US" sz="2800" dirty="0"/>
              <a:t>mixing bowls and dishes or vegetables with some aid. </a:t>
            </a:r>
            <a:endParaRPr lang="en-US" sz="2800" dirty="0" smtClean="0"/>
          </a:p>
          <a:p>
            <a:r>
              <a:rPr lang="en-US" sz="2800" dirty="0" smtClean="0"/>
              <a:t> Use </a:t>
            </a:r>
            <a:r>
              <a:rPr lang="en-US" sz="2800" dirty="0"/>
              <a:t>lightweight utensils, and where possible and safe use powered can openers and mixers. </a:t>
            </a:r>
            <a:endParaRPr lang="en-US" sz="2800" dirty="0" smtClean="0"/>
          </a:p>
          <a:p>
            <a:r>
              <a:rPr lang="en-US" sz="2800" dirty="0" smtClean="0"/>
              <a:t> Use </a:t>
            </a:r>
            <a:r>
              <a:rPr lang="en-US" sz="2800" dirty="0"/>
              <a:t>long handled taps and a top loading automatic washer and an adjustable ironing board.</a:t>
            </a:r>
          </a:p>
        </p:txBody>
      </p:sp>
    </p:spTree>
    <p:extLst>
      <p:ext uri="{BB962C8B-B14F-4D97-AF65-F5344CB8AC3E}">
        <p14:creationId xmlns:p14="http://schemas.microsoft.com/office/powerpoint/2010/main" xmlns="" val="551464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760"/>
            <a:ext cx="10361388" cy="1325562"/>
          </a:xfrm>
        </p:spPr>
        <p:txBody>
          <a:bodyPr/>
          <a:lstStyle/>
          <a:p>
            <a:r>
              <a:rPr lang="en-US" dirty="0"/>
              <a:t>Problems Encountered During ADL Training</a:t>
            </a:r>
          </a:p>
        </p:txBody>
      </p:sp>
      <p:sp>
        <p:nvSpPr>
          <p:cNvPr id="3" name="Content Placeholder 2"/>
          <p:cNvSpPr>
            <a:spLocks noGrp="1"/>
          </p:cNvSpPr>
          <p:nvPr>
            <p:ph idx="1"/>
          </p:nvPr>
        </p:nvSpPr>
        <p:spPr>
          <a:xfrm>
            <a:off x="716691" y="1828800"/>
            <a:ext cx="9984260" cy="4572000"/>
          </a:xfrm>
        </p:spPr>
        <p:txBody>
          <a:bodyPr>
            <a:noAutofit/>
          </a:bodyPr>
          <a:lstStyle/>
          <a:p>
            <a:r>
              <a:rPr lang="en-US" sz="2800" dirty="0" smtClean="0"/>
              <a:t> The </a:t>
            </a:r>
            <a:r>
              <a:rPr lang="en-US" sz="2800" dirty="0"/>
              <a:t>general health condition (apart from the disability), like respiratory infection, cardiac problems or diabetes which can inhibit ADL training, are regularly monitored. </a:t>
            </a:r>
            <a:endParaRPr lang="en-US" sz="2800" dirty="0" smtClean="0"/>
          </a:p>
          <a:p>
            <a:r>
              <a:rPr lang="en-US" sz="2800" dirty="0" smtClean="0"/>
              <a:t> Daily </a:t>
            </a:r>
            <a:r>
              <a:rPr lang="en-US" sz="2800" dirty="0"/>
              <a:t>checks must be carried out for pressure sores. </a:t>
            </a:r>
            <a:endParaRPr lang="en-US" sz="2800" dirty="0" smtClean="0"/>
          </a:p>
          <a:p>
            <a:r>
              <a:rPr lang="en-US" sz="2800" dirty="0" smtClean="0"/>
              <a:t> Any </a:t>
            </a:r>
            <a:r>
              <a:rPr lang="en-US" sz="2800" dirty="0"/>
              <a:t>pain in neck or trunk that persists when attempting training can interfere with activities of daily living</a:t>
            </a:r>
            <a:r>
              <a:rPr lang="en-US" sz="2800" dirty="0" smtClean="0"/>
              <a:t>.</a:t>
            </a:r>
          </a:p>
          <a:p>
            <a:r>
              <a:rPr lang="en-US" sz="2800" dirty="0" smtClean="0"/>
              <a:t>  Affordability </a:t>
            </a:r>
            <a:r>
              <a:rPr lang="en-US" sz="2800" dirty="0"/>
              <a:t>is another question, with most of the population in India unable to even buy a good wheelchair, let alone sophisticated items like an environment control system or a motorized </a:t>
            </a:r>
            <a:r>
              <a:rPr lang="en-US" sz="2800" dirty="0" smtClean="0"/>
              <a:t>wheelchair.</a:t>
            </a:r>
            <a:endParaRPr lang="en-US" sz="2800" dirty="0"/>
          </a:p>
        </p:txBody>
      </p:sp>
    </p:spTree>
    <p:extLst>
      <p:ext uri="{BB962C8B-B14F-4D97-AF65-F5344CB8AC3E}">
        <p14:creationId xmlns:p14="http://schemas.microsoft.com/office/powerpoint/2010/main" xmlns="" val="84753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261872" y="2222500"/>
            <a:ext cx="8595360" cy="3957637"/>
          </a:xfrm>
        </p:spPr>
        <p:txBody>
          <a:bodyPr/>
          <a:lstStyle/>
          <a:p>
            <a:r>
              <a:rPr lang="en-US" dirty="0" smtClean="0"/>
              <a:t>S Sunder. Textbook of rehabilitation.2010;3:232-244.</a:t>
            </a:r>
          </a:p>
          <a:p>
            <a:r>
              <a:rPr lang="en-US" dirty="0" smtClean="0"/>
              <a:t> </a:t>
            </a:r>
            <a:r>
              <a:rPr lang="en-US" dirty="0"/>
              <a:t>Peter </a:t>
            </a:r>
            <a:r>
              <a:rPr lang="en-US" dirty="0" smtClean="0"/>
              <a:t>F, Deb L, Sukumaran S;</a:t>
            </a:r>
            <a:r>
              <a:rPr lang="en-US" dirty="0"/>
              <a:t> Shoshana </a:t>
            </a:r>
            <a:r>
              <a:rPr lang="en-US" dirty="0" smtClean="0"/>
              <a:t>B. Activities of daily living. 2021.</a:t>
            </a:r>
            <a:endParaRPr lang="en-US" dirty="0"/>
          </a:p>
        </p:txBody>
      </p:sp>
    </p:spTree>
    <p:extLst>
      <p:ext uri="{BB962C8B-B14F-4D97-AF65-F5344CB8AC3E}">
        <p14:creationId xmlns:p14="http://schemas.microsoft.com/office/powerpoint/2010/main" xmlns="" val="224553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40527" y="1334530"/>
            <a:ext cx="9339942" cy="4845608"/>
          </a:xfrm>
        </p:spPr>
        <p:txBody>
          <a:bodyPr/>
          <a:lstStyle/>
          <a:p>
            <a:r>
              <a:rPr lang="en-US" sz="2800" dirty="0"/>
              <a:t>Activities </a:t>
            </a:r>
            <a:r>
              <a:rPr lang="en-US" sz="2800" dirty="0" smtClean="0"/>
              <a:t>of </a:t>
            </a:r>
            <a:r>
              <a:rPr lang="en-US" sz="2800" dirty="0"/>
              <a:t>daily living (ADL)are tasks of self maintenance, mobility, communication and home management that enables an individual to achieve personal independence in his or her environment.  </a:t>
            </a:r>
            <a:endParaRPr lang="en-US" sz="2800" dirty="0" smtClean="0"/>
          </a:p>
          <a:p>
            <a:r>
              <a:rPr lang="en-US" sz="2800" dirty="0" smtClean="0"/>
              <a:t>The purpose of an ADL program is to train the patient to optimally perform, within the limit of his physical disabilities, all activities inherent to his daily life</a:t>
            </a:r>
            <a:r>
              <a:rPr lang="en-US" dirty="0" smtClean="0"/>
              <a:t>.</a:t>
            </a:r>
            <a:endParaRPr lang="en-US" dirty="0"/>
          </a:p>
          <a:p>
            <a:endParaRPr lang="en-US" dirty="0"/>
          </a:p>
        </p:txBody>
      </p:sp>
    </p:spTree>
    <p:extLst>
      <p:ext uri="{BB962C8B-B14F-4D97-AF65-F5344CB8AC3E}">
        <p14:creationId xmlns:p14="http://schemas.microsoft.com/office/powerpoint/2010/main" xmlns="" val="3995393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5" name="Content Placeholder 4"/>
          <p:cNvSpPr>
            <a:spLocks noGrp="1"/>
          </p:cNvSpPr>
          <p:nvPr>
            <p:ph idx="1"/>
          </p:nvPr>
        </p:nvSpPr>
        <p:spPr/>
        <p:txBody>
          <a:bodyPr/>
          <a:lstStyle/>
          <a:p>
            <a:pPr marL="0" indent="0">
              <a:buNone/>
            </a:pPr>
            <a:r>
              <a:rPr lang="en-US" dirty="0"/>
              <a:t> </a:t>
            </a:r>
          </a:p>
        </p:txBody>
      </p:sp>
      <p:sp>
        <p:nvSpPr>
          <p:cNvPr id="6" name="Rectangle 5"/>
          <p:cNvSpPr/>
          <p:nvPr/>
        </p:nvSpPr>
        <p:spPr>
          <a:xfrm>
            <a:off x="508000" y="495300"/>
            <a:ext cx="10446511" cy="1569660"/>
          </a:xfrm>
          <a:prstGeom prst="rect">
            <a:avLst/>
          </a:prstGeom>
          <a:noFill/>
        </p:spPr>
        <p:txBody>
          <a:bodyPr wrap="square" lIns="91440" tIns="45720" rIns="91440" bIns="45720">
            <a:spAutoFit/>
          </a:bodyPr>
          <a:lstStyle/>
          <a:p>
            <a:pPr algn="ctr"/>
            <a:r>
              <a:rPr lang="en-US" sz="9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sz="9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Rectangle 6"/>
          <p:cNvSpPr/>
          <p:nvPr/>
        </p:nvSpPr>
        <p:spPr>
          <a:xfrm>
            <a:off x="2349500" y="495300"/>
            <a:ext cx="6438900" cy="4524315"/>
          </a:xfrm>
          <a:prstGeom prst="rect">
            <a:avLst/>
          </a:prstGeom>
          <a:noFill/>
        </p:spPr>
        <p:txBody>
          <a:bodyPr wrap="square" lIns="91440" tIns="45720" rIns="91440" bIns="45720">
            <a:spAutoFit/>
          </a:bodyPr>
          <a:lstStyle/>
          <a:p>
            <a:pPr algn="ctr"/>
            <a:endParaRPr lang="en-US" sz="96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en-US" sz="96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endParaRPr lang="en-US"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xmlns="" val="739747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470" y="365760"/>
            <a:ext cx="10003042" cy="940526"/>
          </a:xfrm>
        </p:spPr>
        <p:txBody>
          <a:bodyPr/>
          <a:lstStyle/>
          <a:p>
            <a:r>
              <a:rPr lang="en-US" b="1" dirty="0" smtClean="0"/>
              <a:t>TYPES OF ADL</a:t>
            </a:r>
            <a:endParaRPr lang="en-US" b="1" dirty="0"/>
          </a:p>
        </p:txBody>
      </p:sp>
      <p:sp>
        <p:nvSpPr>
          <p:cNvPr id="3" name="Content Placeholder 2"/>
          <p:cNvSpPr>
            <a:spLocks noGrp="1"/>
          </p:cNvSpPr>
          <p:nvPr>
            <p:ph idx="1"/>
          </p:nvPr>
        </p:nvSpPr>
        <p:spPr>
          <a:xfrm>
            <a:off x="796835" y="1528354"/>
            <a:ext cx="9483634" cy="4820195"/>
          </a:xfrm>
        </p:spPr>
        <p:txBody>
          <a:bodyPr>
            <a:noAutofit/>
          </a:bodyPr>
          <a:lstStyle/>
          <a:p>
            <a:r>
              <a:rPr lang="en-US" sz="2800" dirty="0"/>
              <a:t>The activities of daily living are classified into basic ADLs and Instrumental Activities of Daily Living (IADLs</a:t>
            </a:r>
            <a:r>
              <a:rPr lang="en-US" sz="2800" dirty="0" smtClean="0"/>
              <a:t>).</a:t>
            </a:r>
          </a:p>
          <a:p>
            <a:r>
              <a:rPr lang="en-US" sz="2800" u="sng" dirty="0" smtClean="0">
                <a:solidFill>
                  <a:srgbClr val="0070C0"/>
                </a:solidFill>
              </a:rPr>
              <a:t>The </a:t>
            </a:r>
            <a:r>
              <a:rPr lang="en-US" sz="2800" u="sng" dirty="0">
                <a:solidFill>
                  <a:srgbClr val="0070C0"/>
                </a:solidFill>
              </a:rPr>
              <a:t>basic ADLs (BADL) or physical ADLs </a:t>
            </a:r>
            <a:r>
              <a:rPr lang="en-US" sz="2800" dirty="0"/>
              <a:t>are those skills required to manage one’s basic physical needs, including personal hygiene or grooming, dressing, toileting, transferring or ambulating, and eating. </a:t>
            </a:r>
            <a:endParaRPr lang="en-US" sz="2800" dirty="0" smtClean="0"/>
          </a:p>
          <a:p>
            <a:r>
              <a:rPr lang="en-US" sz="2800" u="sng" dirty="0" smtClean="0">
                <a:solidFill>
                  <a:srgbClr val="0070C0"/>
                </a:solidFill>
              </a:rPr>
              <a:t>The </a:t>
            </a:r>
            <a:r>
              <a:rPr lang="en-US" sz="2800" u="sng" dirty="0">
                <a:solidFill>
                  <a:srgbClr val="0070C0"/>
                </a:solidFill>
              </a:rPr>
              <a:t>Instrumental Activities of Daily Living (IADLs) </a:t>
            </a:r>
            <a:r>
              <a:rPr lang="en-US" sz="2800" dirty="0"/>
              <a:t>include more complex activities related to the ability to live independently in the community. This would include activities such as e.g., managing finances and medications, food preparation, housekeeping, </a:t>
            </a:r>
            <a:r>
              <a:rPr lang="en-US" sz="2800" dirty="0" smtClean="0"/>
              <a:t>laundry.</a:t>
            </a:r>
            <a:endParaRPr lang="en-US" sz="2800" dirty="0"/>
          </a:p>
        </p:txBody>
      </p:sp>
    </p:spTree>
    <p:extLst>
      <p:ext uri="{BB962C8B-B14F-4D97-AF65-F5344CB8AC3E}">
        <p14:creationId xmlns:p14="http://schemas.microsoft.com/office/powerpoint/2010/main" xmlns="" val="263992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365760"/>
            <a:ext cx="9974798" cy="836023"/>
          </a:xfrm>
        </p:spPr>
        <p:txBody>
          <a:bodyPr/>
          <a:lstStyle/>
          <a:p>
            <a:r>
              <a:rPr lang="en-US" b="1" dirty="0" smtClean="0"/>
              <a:t>BASIC ADLs</a:t>
            </a:r>
            <a:endParaRPr lang="en-US" b="1" dirty="0"/>
          </a:p>
        </p:txBody>
      </p:sp>
      <p:sp>
        <p:nvSpPr>
          <p:cNvPr id="3" name="Content Placeholder 2"/>
          <p:cNvSpPr>
            <a:spLocks noGrp="1"/>
          </p:cNvSpPr>
          <p:nvPr>
            <p:ph idx="1"/>
          </p:nvPr>
        </p:nvSpPr>
        <p:spPr>
          <a:xfrm>
            <a:off x="992071" y="1214140"/>
            <a:ext cx="9810206" cy="5342707"/>
          </a:xfrm>
        </p:spPr>
        <p:txBody>
          <a:bodyPr>
            <a:normAutofit fontScale="92500" lnSpcReduction="10000"/>
          </a:bodyPr>
          <a:lstStyle/>
          <a:p>
            <a:pPr marL="0" indent="0">
              <a:buNone/>
            </a:pPr>
            <a:r>
              <a:rPr lang="en-US" sz="2800" dirty="0"/>
              <a:t>The basic ADL include the following categories:</a:t>
            </a:r>
          </a:p>
          <a:p>
            <a:r>
              <a:rPr lang="en-US" sz="2800" u="sng" dirty="0">
                <a:solidFill>
                  <a:srgbClr val="0070C0"/>
                </a:solidFill>
              </a:rPr>
              <a:t>Ambulating: </a:t>
            </a:r>
            <a:r>
              <a:rPr lang="en-US" sz="2800" dirty="0"/>
              <a:t>The extent of an individual’s ability to move from one position to another and walk independently.</a:t>
            </a:r>
          </a:p>
          <a:p>
            <a:r>
              <a:rPr lang="en-US" sz="2800" u="sng" dirty="0" smtClean="0">
                <a:solidFill>
                  <a:srgbClr val="0070C0"/>
                </a:solidFill>
              </a:rPr>
              <a:t>Feeding: </a:t>
            </a:r>
            <a:r>
              <a:rPr lang="en-US" sz="2800" dirty="0" smtClean="0"/>
              <a:t>The </a:t>
            </a:r>
            <a:r>
              <a:rPr lang="en-US" sz="2800" dirty="0"/>
              <a:t>ability of a person to feed oneself.</a:t>
            </a:r>
          </a:p>
          <a:p>
            <a:r>
              <a:rPr lang="en-US" sz="2800" u="sng" dirty="0">
                <a:solidFill>
                  <a:srgbClr val="0070C0"/>
                </a:solidFill>
              </a:rPr>
              <a:t>Dressing: </a:t>
            </a:r>
            <a:r>
              <a:rPr lang="en-US" sz="2800" dirty="0"/>
              <a:t>The ability to select appropriate clothes and to put the clothes on.</a:t>
            </a:r>
          </a:p>
          <a:p>
            <a:r>
              <a:rPr lang="en-US" sz="2800" u="sng" dirty="0">
                <a:solidFill>
                  <a:srgbClr val="0070C0"/>
                </a:solidFill>
              </a:rPr>
              <a:t>Personal hygiene: </a:t>
            </a:r>
            <a:r>
              <a:rPr lang="en-US" sz="2800" dirty="0"/>
              <a:t>The ability to bathe and groom oneself and maintain dental hygiene, nail, and hair care.</a:t>
            </a:r>
          </a:p>
          <a:p>
            <a:r>
              <a:rPr lang="en-US" sz="2800" u="sng" dirty="0">
                <a:solidFill>
                  <a:srgbClr val="0070C0"/>
                </a:solidFill>
              </a:rPr>
              <a:t>Continence: </a:t>
            </a:r>
            <a:r>
              <a:rPr lang="en-US" sz="2800" dirty="0"/>
              <a:t>The ability to control bladder and bowel function</a:t>
            </a:r>
          </a:p>
          <a:p>
            <a:r>
              <a:rPr lang="en-US" sz="2800" u="sng" dirty="0">
                <a:solidFill>
                  <a:srgbClr val="0070C0"/>
                </a:solidFill>
              </a:rPr>
              <a:t>Toileting: </a:t>
            </a:r>
            <a:r>
              <a:rPr lang="en-US" sz="2800" dirty="0"/>
              <a:t>The ability to get to and from the toilet, using it appropriately, and cleaning oneself</a:t>
            </a:r>
          </a:p>
          <a:p>
            <a:endParaRPr lang="en-US" dirty="0"/>
          </a:p>
        </p:txBody>
      </p:sp>
    </p:spTree>
    <p:extLst>
      <p:ext uri="{BB962C8B-B14F-4D97-AF65-F5344CB8AC3E}">
        <p14:creationId xmlns:p14="http://schemas.microsoft.com/office/powerpoint/2010/main" xmlns="" val="295438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365760"/>
            <a:ext cx="10431998" cy="968770"/>
          </a:xfrm>
        </p:spPr>
        <p:txBody>
          <a:bodyPr/>
          <a:lstStyle/>
          <a:p>
            <a:r>
              <a:rPr lang="en-US" b="1" dirty="0" smtClean="0"/>
              <a:t>INSTRUMENTAL ADLs</a:t>
            </a:r>
            <a:endParaRPr lang="en-US" b="1" dirty="0"/>
          </a:p>
        </p:txBody>
      </p:sp>
      <p:sp>
        <p:nvSpPr>
          <p:cNvPr id="3" name="Content Placeholder 2"/>
          <p:cNvSpPr>
            <a:spLocks noGrp="1"/>
          </p:cNvSpPr>
          <p:nvPr>
            <p:ph idx="1"/>
          </p:nvPr>
        </p:nvSpPr>
        <p:spPr>
          <a:xfrm>
            <a:off x="522513" y="1828800"/>
            <a:ext cx="10254343" cy="4702629"/>
          </a:xfrm>
        </p:spPr>
        <p:txBody>
          <a:bodyPr>
            <a:noAutofit/>
          </a:bodyPr>
          <a:lstStyle/>
          <a:p>
            <a:pPr marL="0" indent="0">
              <a:buNone/>
            </a:pPr>
            <a:r>
              <a:rPr lang="en-US" sz="2800" dirty="0"/>
              <a:t>The instrumental ADLs are those that require more complex thinking skills, including organizational skills.</a:t>
            </a:r>
          </a:p>
          <a:p>
            <a:r>
              <a:rPr lang="en-US" sz="2800" u="sng" dirty="0">
                <a:solidFill>
                  <a:srgbClr val="0070C0"/>
                </a:solidFill>
              </a:rPr>
              <a:t>Transportation and shopping: </a:t>
            </a:r>
            <a:r>
              <a:rPr lang="en-US" sz="2800" dirty="0"/>
              <a:t>Ability to procure groceries, attend events Managing transportation, either via driving or by organizing other means of transport.</a:t>
            </a:r>
          </a:p>
          <a:p>
            <a:r>
              <a:rPr lang="en-US" sz="2800" u="sng" dirty="0">
                <a:solidFill>
                  <a:srgbClr val="0070C0"/>
                </a:solidFill>
              </a:rPr>
              <a:t>Managing finances: </a:t>
            </a:r>
            <a:r>
              <a:rPr lang="en-US" sz="2800" dirty="0"/>
              <a:t>This includes the ability to pay bills and managing financial assets.</a:t>
            </a:r>
          </a:p>
          <a:p>
            <a:r>
              <a:rPr lang="en-US" sz="2800" u="sng" dirty="0">
                <a:solidFill>
                  <a:srgbClr val="0070C0"/>
                </a:solidFill>
              </a:rPr>
              <a:t>Shopping and meal preparation</a:t>
            </a:r>
            <a:r>
              <a:rPr lang="en-US" sz="2800" dirty="0"/>
              <a:t>, i.e., everything required to get a meal on the table. It also covers shopping for clothing and other items required for daily life</a:t>
            </a:r>
            <a:r>
              <a:rPr lang="en-US" sz="2800" dirty="0" smtClean="0"/>
              <a:t>.</a:t>
            </a:r>
            <a:endParaRPr lang="en-US" sz="2800" dirty="0"/>
          </a:p>
        </p:txBody>
      </p:sp>
    </p:spTree>
    <p:extLst>
      <p:ext uri="{BB962C8B-B14F-4D97-AF65-F5344CB8AC3E}">
        <p14:creationId xmlns:p14="http://schemas.microsoft.com/office/powerpoint/2010/main" xmlns="" val="2621351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53589" y="1188720"/>
            <a:ext cx="9235440" cy="4991417"/>
          </a:xfrm>
        </p:spPr>
        <p:txBody>
          <a:bodyPr/>
          <a:lstStyle/>
          <a:p>
            <a:r>
              <a:rPr lang="en-US" sz="2800" u="sng" dirty="0">
                <a:solidFill>
                  <a:srgbClr val="0070C0"/>
                </a:solidFill>
              </a:rPr>
              <a:t>Housecleaning and home </a:t>
            </a:r>
            <a:r>
              <a:rPr lang="en-US" sz="2800" u="sng" dirty="0" smtClean="0">
                <a:solidFill>
                  <a:srgbClr val="0070C0"/>
                </a:solidFill>
              </a:rPr>
              <a:t>maintenance: </a:t>
            </a:r>
            <a:r>
              <a:rPr lang="en-US" sz="2800" dirty="0"/>
              <a:t>Cleaning kitchens after eating, maintaining living areas reasonably clean and tidy, and keeping up with home maintenance.</a:t>
            </a:r>
          </a:p>
          <a:p>
            <a:r>
              <a:rPr lang="en-US" sz="2800" u="sng" dirty="0">
                <a:solidFill>
                  <a:srgbClr val="0070C0"/>
                </a:solidFill>
              </a:rPr>
              <a:t>Managing communication with others: </a:t>
            </a:r>
            <a:r>
              <a:rPr lang="en-US" sz="2800" dirty="0"/>
              <a:t>The ability to manage telephone and mail.</a:t>
            </a:r>
          </a:p>
          <a:p>
            <a:r>
              <a:rPr lang="en-US" sz="2800" u="sng" dirty="0">
                <a:solidFill>
                  <a:srgbClr val="0070C0"/>
                </a:solidFill>
              </a:rPr>
              <a:t>Managing medications: </a:t>
            </a:r>
            <a:r>
              <a:rPr lang="en-US" sz="2800" dirty="0"/>
              <a:t>Ability to obtain medications and taking them as </a:t>
            </a:r>
            <a:r>
              <a:rPr lang="en-US" sz="2800" dirty="0" smtClean="0"/>
              <a:t>directed.</a:t>
            </a:r>
            <a:endParaRPr lang="en-US" sz="2800" dirty="0"/>
          </a:p>
          <a:p>
            <a:pPr marL="0" indent="0">
              <a:buNone/>
            </a:pPr>
            <a:endParaRPr lang="en-US" dirty="0"/>
          </a:p>
        </p:txBody>
      </p:sp>
    </p:spTree>
    <p:extLst>
      <p:ext uri="{BB962C8B-B14F-4D97-AF65-F5344CB8AC3E}">
        <p14:creationId xmlns:p14="http://schemas.microsoft.com/office/powerpoint/2010/main" xmlns="" val="3938807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760"/>
            <a:ext cx="10213107" cy="1005840"/>
          </a:xfrm>
        </p:spPr>
        <p:txBody>
          <a:bodyPr>
            <a:normAutofit fontScale="90000"/>
          </a:bodyPr>
          <a:lstStyle/>
          <a:p>
            <a:r>
              <a:rPr lang="en-US" b="1" dirty="0" smtClean="0"/>
              <a:t>CAUSES FOR LIMITATIONS IN ADLs</a:t>
            </a:r>
            <a:endParaRPr lang="en-US" b="1" dirty="0"/>
          </a:p>
        </p:txBody>
      </p:sp>
      <p:sp>
        <p:nvSpPr>
          <p:cNvPr id="3" name="Content Placeholder 2"/>
          <p:cNvSpPr>
            <a:spLocks noGrp="1"/>
          </p:cNvSpPr>
          <p:nvPr>
            <p:ph idx="1"/>
          </p:nvPr>
        </p:nvSpPr>
        <p:spPr>
          <a:xfrm>
            <a:off x="613954" y="1828800"/>
            <a:ext cx="10340558" cy="4859383"/>
          </a:xfrm>
        </p:spPr>
        <p:txBody>
          <a:bodyPr>
            <a:normAutofit fontScale="92500"/>
          </a:bodyPr>
          <a:lstStyle/>
          <a:p>
            <a:r>
              <a:rPr lang="en-US" sz="2800" dirty="0" smtClean="0"/>
              <a:t>Aging </a:t>
            </a:r>
            <a:r>
              <a:rPr lang="en-US" sz="2800" dirty="0"/>
              <a:t>is a natural process that may present a decline in the functional status of patients and is a common cause of subsequent loss of ADLs</a:t>
            </a:r>
            <a:r>
              <a:rPr lang="en-US" sz="2800" dirty="0" smtClean="0"/>
              <a:t>.</a:t>
            </a:r>
          </a:p>
          <a:p>
            <a:r>
              <a:rPr lang="en-US" sz="2800" dirty="0"/>
              <a:t> Musculoskeletal, neurological, circulatory, or sensory conditions can lead to decreased physical function leading to impairment in ADLs</a:t>
            </a:r>
            <a:r>
              <a:rPr lang="en-US" sz="2800" dirty="0" smtClean="0"/>
              <a:t>.</a:t>
            </a:r>
          </a:p>
          <a:p>
            <a:r>
              <a:rPr lang="en-US" sz="2800" dirty="0" smtClean="0"/>
              <a:t> </a:t>
            </a:r>
            <a:r>
              <a:rPr lang="en-US" sz="2800" dirty="0"/>
              <a:t>A cognitive or mental decline can also lead to impaired </a:t>
            </a:r>
            <a:r>
              <a:rPr lang="en-US" sz="2800" dirty="0" smtClean="0"/>
              <a:t>ADLs.</a:t>
            </a:r>
          </a:p>
          <a:p>
            <a:r>
              <a:rPr lang="en-US" sz="2800" dirty="0" smtClean="0"/>
              <a:t> Severe </a:t>
            </a:r>
            <a:r>
              <a:rPr lang="en-US" sz="2800" dirty="0"/>
              <a:t>cognitive fluctuations in dementia patients have a significant association with impaired engagement in activities of daily living that negatively affect the quality of life</a:t>
            </a:r>
            <a:r>
              <a:rPr lang="en-US" sz="2800" dirty="0" smtClean="0"/>
              <a:t>.</a:t>
            </a:r>
          </a:p>
        </p:txBody>
      </p:sp>
    </p:spTree>
    <p:extLst>
      <p:ext uri="{BB962C8B-B14F-4D97-AF65-F5344CB8AC3E}">
        <p14:creationId xmlns:p14="http://schemas.microsoft.com/office/powerpoint/2010/main" xmlns="" val="1493771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51470" y="790832"/>
            <a:ext cx="9601200" cy="5389305"/>
          </a:xfrm>
        </p:spPr>
        <p:txBody>
          <a:bodyPr>
            <a:normAutofit/>
          </a:bodyPr>
          <a:lstStyle/>
          <a:p>
            <a:r>
              <a:rPr lang="en-US" sz="2800" dirty="0"/>
              <a:t>Social isolation can lead to impairment in instrumental activities of daily living. </a:t>
            </a:r>
            <a:endParaRPr lang="en-US" sz="2800" dirty="0" smtClean="0"/>
          </a:p>
          <a:p>
            <a:r>
              <a:rPr lang="en-US" sz="2800" dirty="0" smtClean="0"/>
              <a:t>Other </a:t>
            </a:r>
            <a:r>
              <a:rPr lang="en-US" sz="2800" dirty="0"/>
              <a:t>factors such as side effects of medications, social isolation, or the patient's home environment can influence the ability to perform ADLs. </a:t>
            </a:r>
            <a:r>
              <a:rPr lang="en-US" sz="2800" dirty="0" smtClean="0"/>
              <a:t/>
            </a:r>
            <a:br>
              <a:rPr lang="en-US" sz="2800" dirty="0" smtClean="0"/>
            </a:br>
            <a:endParaRPr lang="en-US" sz="2800" dirty="0" smtClean="0"/>
          </a:p>
          <a:p>
            <a:r>
              <a:rPr lang="en-US" sz="2800" dirty="0" smtClean="0"/>
              <a:t>Hospitalization </a:t>
            </a:r>
            <a:r>
              <a:rPr lang="en-US" sz="2800" dirty="0"/>
              <a:t>and acute illnesses have also been associated with a decline in ADLs</a:t>
            </a:r>
          </a:p>
        </p:txBody>
      </p:sp>
    </p:spTree>
    <p:extLst>
      <p:ext uri="{BB962C8B-B14F-4D97-AF65-F5344CB8AC3E}">
        <p14:creationId xmlns:p14="http://schemas.microsoft.com/office/powerpoint/2010/main" xmlns="" val="3437030835"/>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xmlns=""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244</TotalTime>
  <Words>1791</Words>
  <Application>Microsoft Office PowerPoint</Application>
  <PresentationFormat>Custom</PresentationFormat>
  <Paragraphs>130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View</vt:lpstr>
      <vt:lpstr>ACTIVITIES OF DAILY LIVING, FUNCTIONAL ASSESSMENT AND TRAINING OR FUNCTIONAL  INDEPENDENCE        </vt:lpstr>
      <vt:lpstr>  </vt:lpstr>
      <vt:lpstr>  </vt:lpstr>
      <vt:lpstr>TYPES OF ADL</vt:lpstr>
      <vt:lpstr>BASIC ADLs</vt:lpstr>
      <vt:lpstr>INSTRUMENTAL ADLs</vt:lpstr>
      <vt:lpstr>  </vt:lpstr>
      <vt:lpstr>CAUSES FOR LIMITATIONS IN ADLs</vt:lpstr>
      <vt:lpstr>   </vt:lpstr>
      <vt:lpstr>MEASUREMENT OF ADLs</vt:lpstr>
      <vt:lpstr>BARTHEL’S INDEX OF ACTIVITIES OF DAILY LIVING (BAI)</vt:lpstr>
      <vt:lpstr>  </vt:lpstr>
      <vt:lpstr>  </vt:lpstr>
      <vt:lpstr>Result interpretation </vt:lpstr>
      <vt:lpstr>MODIFIED BARTHEL SCORE</vt:lpstr>
      <vt:lpstr>FUNCTIONAL INDEPENDENCE MEASURES (FIM)</vt:lpstr>
      <vt:lpstr>  </vt:lpstr>
      <vt:lpstr>  </vt:lpstr>
      <vt:lpstr>ADL TRAINING</vt:lpstr>
      <vt:lpstr>  </vt:lpstr>
      <vt:lpstr>Dressing Training</vt:lpstr>
      <vt:lpstr>  </vt:lpstr>
      <vt:lpstr>Clothing Recommendations</vt:lpstr>
      <vt:lpstr>Hygiene and Grooming</vt:lpstr>
      <vt:lpstr>Environmental Adaptations </vt:lpstr>
      <vt:lpstr>Communication Adaptations </vt:lpstr>
      <vt:lpstr>Some Home Management Tips</vt:lpstr>
      <vt:lpstr>Problems Encountered During ADL Training</vt:lpstr>
      <vt:lpstr>REFERENCES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OF DAILY LIVING, FUNCTIONAL ASSESSMENT AND TRAINING OR FUNCTIONAL  INDEPENDENCE</dc:title>
  <dc:creator>Windows User</dc:creator>
  <cp:lastModifiedBy>Hp</cp:lastModifiedBy>
  <cp:revision>26</cp:revision>
  <dcterms:created xsi:type="dcterms:W3CDTF">2022-01-11T12:42:08Z</dcterms:created>
  <dcterms:modified xsi:type="dcterms:W3CDTF">2022-02-27T04:30:47Z</dcterms:modified>
</cp:coreProperties>
</file>