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853" autoAdjust="0"/>
    <p:restoredTop sz="94660"/>
  </p:normalViewPr>
  <p:slideViewPr>
    <p:cSldViewPr>
      <p:cViewPr varScale="1">
        <p:scale>
          <a:sx n="60" d="100"/>
          <a:sy n="60" d="100"/>
        </p:scale>
        <p:origin x="-78"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IN" dirty="0" smtClean="0"/>
              <a:t>Artificial Intelligence (AI)</a:t>
            </a:r>
            <a:endParaRPr lang="en-IN" dirty="0"/>
          </a:p>
        </p:txBody>
      </p:sp>
      <p:sp>
        <p:nvSpPr>
          <p:cNvPr id="3" name="Subtitle 2"/>
          <p:cNvSpPr>
            <a:spLocks noGrp="1"/>
          </p:cNvSpPr>
          <p:nvPr>
            <p:ph type="subTitle" idx="1"/>
          </p:nvPr>
        </p:nvSpPr>
        <p:spPr>
          <a:xfrm>
            <a:off x="1371600" y="2514600"/>
            <a:ext cx="6400800" cy="1752600"/>
          </a:xfrm>
        </p:spPr>
        <p:txBody>
          <a:bodyPr/>
          <a:lstStyle/>
          <a:p>
            <a:r>
              <a:rPr lang="en-IN" dirty="0" smtClean="0"/>
              <a:t>Introduction </a:t>
            </a:r>
          </a:p>
          <a:p>
            <a:r>
              <a:rPr lang="en-IN" dirty="0" smtClean="0"/>
              <a:t>to </a:t>
            </a:r>
          </a:p>
          <a:p>
            <a:r>
              <a:rPr lang="en-IN" dirty="0" smtClean="0"/>
              <a:t>Artificial Intelligence</a:t>
            </a:r>
            <a:endParaRPr lang="en-IN" dirty="0"/>
          </a:p>
        </p:txBody>
      </p:sp>
      <p:sp>
        <p:nvSpPr>
          <p:cNvPr id="4" name="TextBox 3"/>
          <p:cNvSpPr txBox="1"/>
          <p:nvPr/>
        </p:nvSpPr>
        <p:spPr>
          <a:xfrm>
            <a:off x="6096000" y="4876800"/>
            <a:ext cx="2819400" cy="1200329"/>
          </a:xfrm>
          <a:prstGeom prst="rect">
            <a:avLst/>
          </a:prstGeom>
          <a:noFill/>
        </p:spPr>
        <p:txBody>
          <a:bodyPr wrap="square" rtlCol="0">
            <a:spAutoFit/>
          </a:bodyPr>
          <a:lstStyle/>
          <a:p>
            <a:r>
              <a:rPr lang="en-IN" dirty="0" smtClean="0"/>
              <a:t>Prepared by:</a:t>
            </a:r>
          </a:p>
          <a:p>
            <a:r>
              <a:rPr lang="en-IN" dirty="0" err="1" smtClean="0"/>
              <a:t>Prashant</a:t>
            </a:r>
            <a:r>
              <a:rPr lang="en-IN" dirty="0" smtClean="0"/>
              <a:t> </a:t>
            </a:r>
            <a:r>
              <a:rPr lang="en-IN" dirty="0" err="1" smtClean="0"/>
              <a:t>Srivastava</a:t>
            </a:r>
            <a:r>
              <a:rPr lang="en-IN" dirty="0" smtClean="0"/>
              <a:t>,</a:t>
            </a:r>
          </a:p>
          <a:p>
            <a:r>
              <a:rPr lang="en-IN" dirty="0" smtClean="0"/>
              <a:t>Dept. of Comp. Applications</a:t>
            </a:r>
          </a:p>
          <a:p>
            <a:r>
              <a:rPr lang="en-IN" dirty="0" smtClean="0"/>
              <a:t>UIET, CSJM University.</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IN" dirty="0" smtClean="0"/>
              <a:t/>
            </a:r>
            <a:br>
              <a:rPr lang="en-IN" dirty="0" smtClean="0"/>
            </a:br>
            <a:r>
              <a:rPr lang="en-IN" dirty="0" smtClean="0"/>
              <a:t>What is Intelligence?</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The ability to learn (and in many cases, think) is a wonderful quality. No matters who possess it, be an insects, animal or human.</a:t>
            </a:r>
          </a:p>
          <a:p>
            <a:pPr algn="just"/>
            <a:r>
              <a:rPr lang="en-IN" dirty="0" smtClean="0"/>
              <a:t>In animal kingdom, it is essential of survival in most of the cases. (i.e. sensing the danger,  procuring the food etc)</a:t>
            </a:r>
          </a:p>
          <a:p>
            <a:pPr algn="just"/>
            <a:r>
              <a:rPr lang="en-IN" dirty="0" smtClean="0"/>
              <a:t>Humans having the larger brains, started forming the societies for safety, evolved languages for communication, domesticated and protected flora and fauna for its own benefits, discovered fire, wheel and numerous other tools. </a:t>
            </a:r>
          </a:p>
          <a:p>
            <a:pPr algn="just"/>
            <a:endParaRPr lang="en-IN" dirty="0" smtClean="0"/>
          </a:p>
          <a:p>
            <a:pPr algn="just"/>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is Intelligence?</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Human race keep on developing beyond necessities and developed music, art, literature, sculpture and many more.</a:t>
            </a:r>
          </a:p>
          <a:p>
            <a:pPr algn="just"/>
            <a:r>
              <a:rPr lang="en-IN" dirty="0" smtClean="0"/>
              <a:t>We exhibit intelligent behaviour without even noticing. Like going to shade when we feel hot under the sun or vice-versa.</a:t>
            </a:r>
          </a:p>
          <a:p>
            <a:pPr algn="just"/>
            <a:r>
              <a:rPr lang="en-IN" dirty="0" smtClean="0"/>
              <a:t>The advancements, we see all around, from nuclear energy to journey to moon to video meetings and others  are the results of intelligence and thinking capability of the human.</a:t>
            </a:r>
          </a:p>
          <a:p>
            <a:pPr algn="just"/>
            <a:endParaRPr lang="en-IN" dirty="0" smtClean="0"/>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AI: A primer</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terms AI was coined by John McCarthy in 1956 during Dartmouth Conference.</a:t>
            </a:r>
          </a:p>
          <a:p>
            <a:pPr algn="just"/>
            <a:r>
              <a:rPr lang="en-IN" dirty="0" smtClean="0"/>
              <a:t>We still don’t have an exclusive and exhaustive definition of AI. All definitions cover one aspect of AI or other. </a:t>
            </a:r>
          </a:p>
          <a:p>
            <a:pPr algn="just"/>
            <a:r>
              <a:rPr lang="en-IN" dirty="0" smtClean="0"/>
              <a:t>We call programs ‘Intelligent’, if they exhibit behaviours that would be regarded intelligent if were exhibited by human beings – Herbert Simon</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AI: A primer</a:t>
            </a:r>
            <a:endParaRPr lang="en-IN"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algn="just"/>
            <a:r>
              <a:rPr lang="en-IN" dirty="0" smtClean="0"/>
              <a:t>AI is the study of techniques for solving exponentially hard problems in polynomial time by exploiting knowledge about the problem domain – Elaine Rich </a:t>
            </a:r>
          </a:p>
          <a:p>
            <a:pPr algn="just"/>
            <a:r>
              <a:rPr lang="en-IN" dirty="0" smtClean="0"/>
              <a:t>AI is the study of mental faculties through the use of computational models – </a:t>
            </a:r>
            <a:r>
              <a:rPr lang="en-IN" dirty="0" err="1" smtClean="0"/>
              <a:t>Charnik</a:t>
            </a:r>
            <a:r>
              <a:rPr lang="en-IN" dirty="0" smtClean="0"/>
              <a:t> &amp; Drew McDermott</a:t>
            </a:r>
          </a:p>
          <a:p>
            <a:pPr algn="just"/>
            <a:r>
              <a:rPr lang="en-IN" dirty="0" smtClean="0"/>
              <a:t>The fundamental goal of this research is not merely to mimic intelligence or produce clever fake. ‘AI’ wants the genuine article: machines with minds – John </a:t>
            </a:r>
            <a:r>
              <a:rPr lang="en-IN" dirty="0" err="1" smtClean="0"/>
              <a:t>Haugeland</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AI: A primer</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Thus, we see that there is no universally accepted definition of AI.</a:t>
            </a:r>
          </a:p>
          <a:p>
            <a:pPr algn="just"/>
            <a:r>
              <a:rPr lang="en-IN" dirty="0" smtClean="0"/>
              <a:t>AARON, a computer program could paint.</a:t>
            </a:r>
          </a:p>
          <a:p>
            <a:pPr algn="just"/>
            <a:r>
              <a:rPr lang="en-IN" dirty="0" smtClean="0"/>
              <a:t>Experiments in Musical Intelligence (EMI) could compose quality music.</a:t>
            </a:r>
          </a:p>
          <a:p>
            <a:pPr algn="just"/>
            <a:r>
              <a:rPr lang="en-IN" dirty="0" smtClean="0"/>
              <a:t>‘Deep Thought’, a chess playing program beat grandmaster David Levy in 1968.</a:t>
            </a:r>
          </a:p>
          <a:p>
            <a:pPr algn="just"/>
            <a:r>
              <a:rPr lang="en-IN" dirty="0" smtClean="0"/>
              <a:t>On February 10, 1996, after three hours, world chess champion Garry Kasparov lost the first game of a six-game match against </a:t>
            </a:r>
            <a:r>
              <a:rPr lang="en-IN" b="1" dirty="0" smtClean="0"/>
              <a:t>‘Deep Blue’</a:t>
            </a:r>
            <a:r>
              <a:rPr lang="en-IN" dirty="0" smtClean="0"/>
              <a:t>, an IBM computer, capable of evaluating 200 million moves per second.</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Turing Test</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Alan Turing in 1950, proposed a test (The Imitation Game) to determine if a machine (computer program) is really intelligent. </a:t>
            </a:r>
          </a:p>
          <a:p>
            <a:pPr algn="just"/>
            <a:r>
              <a:rPr lang="en-IN" dirty="0" smtClean="0"/>
              <a:t>According to the Turing Test, an interrogator has to distinguish between a man (who tries to mislead the interrogator) and a woman on the basis of textual responses. As per Turing, if we replace the man by a machine and still the interrogator couldn’t judge it, then the machine could be considered as intelligent.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a:t>
            </a:r>
            <a:r>
              <a:rPr lang="en-IN" dirty="0" smtClean="0"/>
              <a:t>e Challenges before AI   </a:t>
            </a:r>
            <a:endParaRPr lang="en-IN" dirty="0"/>
          </a:p>
        </p:txBody>
      </p:sp>
      <p:sp>
        <p:nvSpPr>
          <p:cNvPr id="3" name="Content Placeholder 2"/>
          <p:cNvSpPr>
            <a:spLocks noGrp="1"/>
          </p:cNvSpPr>
          <p:nvPr>
            <p:ph idx="1"/>
          </p:nvPr>
        </p:nvSpPr>
        <p:spPr/>
        <p:txBody>
          <a:bodyPr/>
          <a:lstStyle/>
          <a:p>
            <a:pPr algn="just"/>
            <a:r>
              <a:rPr lang="en-IN" dirty="0" smtClean="0"/>
              <a:t>We can broadly classify the AI problems in three domains. The spectrum is very wide. </a:t>
            </a:r>
          </a:p>
          <a:p>
            <a:pPr algn="just"/>
            <a:r>
              <a:rPr lang="en-IN" b="1" dirty="0" smtClean="0"/>
              <a:t>Expert Level</a:t>
            </a:r>
            <a:r>
              <a:rPr lang="en-IN" dirty="0" smtClean="0"/>
              <a:t>: Financial analysis, Engineering tasks, Scientific researches etc.</a:t>
            </a:r>
          </a:p>
          <a:p>
            <a:pPr algn="just"/>
            <a:r>
              <a:rPr lang="en-IN" b="1" dirty="0" smtClean="0"/>
              <a:t>Formal Tasks</a:t>
            </a:r>
            <a:r>
              <a:rPr lang="en-IN" dirty="0" smtClean="0"/>
              <a:t>: Playing logical games, mathematical problems etc.</a:t>
            </a:r>
          </a:p>
          <a:p>
            <a:pPr algn="just"/>
            <a:r>
              <a:rPr lang="en-IN" b="1" dirty="0" smtClean="0"/>
              <a:t>Routine Tasks</a:t>
            </a:r>
            <a:r>
              <a:rPr lang="en-IN" dirty="0" smtClean="0"/>
              <a:t>: Reasoning, perception, robot navigation, natural language processing.   </a:t>
            </a:r>
            <a:endParaRPr lang="en-IN" dirty="0" smtClean="0"/>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Problem</a:t>
            </a:r>
            <a:endParaRPr lang="en-IN" dirty="0"/>
          </a:p>
        </p:txBody>
      </p:sp>
      <p:sp>
        <p:nvSpPr>
          <p:cNvPr id="3" name="Content Placeholder 2"/>
          <p:cNvSpPr>
            <a:spLocks noGrp="1"/>
          </p:cNvSpPr>
          <p:nvPr>
            <p:ph idx="1"/>
          </p:nvPr>
        </p:nvSpPr>
        <p:spPr/>
        <p:txBody>
          <a:bodyPr/>
          <a:lstStyle/>
          <a:p>
            <a:r>
              <a:rPr lang="en-IN" dirty="0" smtClean="0"/>
              <a:t>In order to solve a problem, one should</a:t>
            </a:r>
          </a:p>
          <a:p>
            <a:pPr>
              <a:buNone/>
            </a:pPr>
            <a:endParaRPr lang="en-IN" dirty="0" smtClean="0"/>
          </a:p>
          <a:p>
            <a:pPr lvl="1" algn="just">
              <a:buFont typeface="Arial" pitchFamily="34" charset="0"/>
              <a:buChar char="•"/>
            </a:pPr>
            <a:r>
              <a:rPr lang="en-IN" dirty="0" smtClean="0"/>
              <a:t>Define it precisely, </a:t>
            </a:r>
            <a:r>
              <a:rPr lang="en-IN" dirty="0" err="1" smtClean="0"/>
              <a:t>ie</a:t>
            </a:r>
            <a:r>
              <a:rPr lang="en-IN" dirty="0" smtClean="0"/>
              <a:t> the initial state(s), final state(s).</a:t>
            </a:r>
          </a:p>
          <a:p>
            <a:pPr lvl="1" algn="just">
              <a:buFont typeface="Arial" pitchFamily="34" charset="0"/>
              <a:buChar char="•"/>
            </a:pPr>
            <a:r>
              <a:rPr lang="en-IN" dirty="0" smtClean="0"/>
              <a:t>Analyze the problem</a:t>
            </a:r>
            <a:r>
              <a:rPr lang="en-IN" dirty="0" smtClean="0"/>
              <a:t>. </a:t>
            </a:r>
            <a:r>
              <a:rPr lang="en-IN" dirty="0" smtClean="0"/>
              <a:t>Find the important point.</a:t>
            </a:r>
          </a:p>
          <a:p>
            <a:pPr lvl="1" algn="just">
              <a:buFont typeface="Arial" pitchFamily="34" charset="0"/>
              <a:buChar char="•"/>
            </a:pPr>
            <a:r>
              <a:rPr lang="en-IN" dirty="0" smtClean="0"/>
              <a:t>Gather all the task relevant knowledge in an appropriate format.</a:t>
            </a:r>
          </a:p>
          <a:p>
            <a:pPr lvl="1" algn="just">
              <a:buFont typeface="Arial" pitchFamily="34" charset="0"/>
              <a:buChar char="•"/>
            </a:pPr>
            <a:r>
              <a:rPr lang="en-IN" dirty="0" smtClean="0"/>
              <a:t>Choose the best technique and apply.</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4619</TotalTime>
  <Words>594</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Artificial Intelligence (AI)</vt:lpstr>
      <vt:lpstr> What is Intelligence? </vt:lpstr>
      <vt:lpstr>What is Intelligence? </vt:lpstr>
      <vt:lpstr>AI: A primer</vt:lpstr>
      <vt:lpstr>AI: A primer</vt:lpstr>
      <vt:lpstr>AI: A primer</vt:lpstr>
      <vt:lpstr>The Turing Test</vt:lpstr>
      <vt:lpstr>The Challenges before AI   </vt:lpstr>
      <vt:lpstr>The Problem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Prashant</dc:creator>
  <cp:lastModifiedBy>Prashant</cp:lastModifiedBy>
  <cp:revision>57</cp:revision>
  <dcterms:created xsi:type="dcterms:W3CDTF">2006-08-16T00:00:00Z</dcterms:created>
  <dcterms:modified xsi:type="dcterms:W3CDTF">2021-11-21T16:53:38Z</dcterms:modified>
</cp:coreProperties>
</file>