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p:scale>
          <a:sx n="72" d="100"/>
          <a:sy n="72" d="100"/>
        </p:scale>
        <p:origin x="6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7/24/2020</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7/24/2020</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004"/>
            <a:ext cx="9144000" cy="3271520"/>
          </a:xfrm>
        </p:spPr>
        <p:txBody>
          <a:bodyPr>
            <a:normAutofit/>
          </a:bodyPr>
          <a:lstStyle/>
          <a:p>
            <a:r>
              <a:rPr lang="en-US" sz="9600" b="1" u="sng"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AMPUTATION</a:t>
            </a:r>
            <a:br>
              <a:rPr lang="en-US" u="sng" dirty="0"/>
            </a:br>
            <a:endParaRPr lang="en-US" u="sng" dirty="0"/>
          </a:p>
        </p:txBody>
      </p:sp>
      <p:sp>
        <p:nvSpPr>
          <p:cNvPr id="5" name="Subtitle 4">
            <a:extLst>
              <a:ext uri="{FF2B5EF4-FFF2-40B4-BE49-F238E27FC236}">
                <a16:creationId xmlns:a16="http://schemas.microsoft.com/office/drawing/2014/main" id="{CACEC9EB-DEB5-4111-B58C-2E629DDDECE2}"/>
              </a:ext>
            </a:extLst>
          </p:cNvPr>
          <p:cNvSpPr>
            <a:spLocks noGrp="1"/>
          </p:cNvSpPr>
          <p:nvPr>
            <p:ph type="subTitle" idx="1"/>
          </p:nvPr>
        </p:nvSpPr>
        <p:spPr/>
        <p:txBody>
          <a:bodyPr/>
          <a:lstStyle/>
          <a:p>
            <a:endParaRPr lang="en-IN"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4555"/>
          </a:xfrm>
        </p:spPr>
        <p:txBody>
          <a:bodyPr/>
          <a:lstStyle/>
          <a:p>
            <a:pPr marL="742950" indent="-742950">
              <a:buFont typeface="+mj-lt"/>
              <a:buAutoNum type="alphaLcPeriod"/>
            </a:pPr>
            <a:r>
              <a:rPr lang="en-US" u="sng">
                <a:effectLst>
                  <a:outerShdw blurRad="38100" dist="38100" dir="2700000" algn="tl">
                    <a:srgbClr val="000000">
                      <a:alpha val="43137"/>
                    </a:srgbClr>
                  </a:outerShdw>
                </a:effectLst>
              </a:rPr>
              <a:t>Assessment</a:t>
            </a:r>
          </a:p>
        </p:txBody>
      </p:sp>
      <p:sp>
        <p:nvSpPr>
          <p:cNvPr id="3" name="Content Placeholder 2"/>
          <p:cNvSpPr>
            <a:spLocks noGrp="1"/>
          </p:cNvSpPr>
          <p:nvPr>
            <p:ph idx="1"/>
          </p:nvPr>
        </p:nvSpPr>
        <p:spPr>
          <a:xfrm>
            <a:off x="838200" y="1581150"/>
            <a:ext cx="10515600" cy="6786245"/>
          </a:xfrm>
        </p:spPr>
        <p:txBody>
          <a:bodyPr>
            <a:normAutofit/>
          </a:bodyPr>
          <a:lstStyle/>
          <a:p>
            <a:pPr marL="0" indent="0">
              <a:buNone/>
            </a:pPr>
            <a:r>
              <a:rPr lang="en-US" sz="2400" dirty="0"/>
              <a:t>The pre-operative assessment of the effected limb as well as patient as a whole conducted </a:t>
            </a:r>
            <a:r>
              <a:rPr lang="en-US" sz="2400" dirty="0" err="1"/>
              <a:t>throughly</a:t>
            </a:r>
            <a:r>
              <a:rPr lang="en-US" sz="2400" dirty="0"/>
              <a:t>. The R.O.M, muscle power, the condition of skin, status of circulation and sensory index need to be evaluated critically. The overall functional status of the amputee before surgery needs to be </a:t>
            </a:r>
            <a:r>
              <a:rPr lang="en-US" sz="2400" dirty="0" err="1"/>
              <a:t>analysed</a:t>
            </a:r>
            <a:r>
              <a:rPr lang="en-US" sz="2400" dirty="0"/>
              <a:t> and recorded. The other important aspects like age, sex, occupation, general physical status should be observed carefully. Assessment of psychological status is extremely important. Assess the </a:t>
            </a:r>
            <a:r>
              <a:rPr lang="en-US" sz="2400" dirty="0" err="1"/>
              <a:t>enviroment</a:t>
            </a:r>
            <a:r>
              <a:rPr lang="en-US" sz="2400" dirty="0"/>
              <a:t> of the patient's home and his/her working place and the nature of the support he/she is likely to get from friends and relatives.</a:t>
            </a:r>
          </a:p>
          <a:p>
            <a:pPr marL="0" indent="0">
              <a:buNone/>
            </a:pPr>
            <a:endParaRPr lang="en-US" dirty="0"/>
          </a:p>
          <a:p>
            <a:pPr marL="0" indent="0">
              <a:buNone/>
            </a:pPr>
            <a:r>
              <a:rPr lang="en-US" dirty="0"/>
              <a:t>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rPr>
              <a:t>b. </a:t>
            </a:r>
            <a:r>
              <a:rPr lang="en-US" u="sng">
                <a:effectLst>
                  <a:outerShdw blurRad="38100" dist="38100" dir="2700000" algn="tl">
                    <a:srgbClr val="000000">
                      <a:alpha val="43137"/>
                    </a:srgbClr>
                  </a:outerShdw>
                </a:effectLst>
              </a:rPr>
              <a:t>Pre-operative training </a:t>
            </a:r>
          </a:p>
        </p:txBody>
      </p:sp>
      <p:sp>
        <p:nvSpPr>
          <p:cNvPr id="3" name="Content Placeholder 2"/>
          <p:cNvSpPr>
            <a:spLocks noGrp="1"/>
          </p:cNvSpPr>
          <p:nvPr>
            <p:ph idx="1"/>
          </p:nvPr>
        </p:nvSpPr>
        <p:spPr>
          <a:xfrm>
            <a:off x="838200" y="773113"/>
            <a:ext cx="10515600" cy="6434137"/>
          </a:xfrm>
        </p:spPr>
        <p:txBody>
          <a:bodyPr>
            <a:normAutofit/>
          </a:bodyPr>
          <a:lstStyle/>
          <a:p>
            <a:pPr marL="0" indent="0">
              <a:buNone/>
            </a:pPr>
            <a:r>
              <a:rPr lang="en-US" sz="2400" dirty="0"/>
              <a:t>The pre-operative training program includes- </a:t>
            </a:r>
          </a:p>
          <a:p>
            <a:r>
              <a:rPr lang="en-US" sz="2400" dirty="0"/>
              <a:t>Prevention of thrombosis by maintaining circulation through movements of other good limbs</a:t>
            </a:r>
          </a:p>
          <a:p>
            <a:r>
              <a:rPr lang="en-US" sz="2400" dirty="0"/>
              <a:t>Preventions of chest complication by deep breathing, coughing and postural  drainage</a:t>
            </a:r>
          </a:p>
          <a:p>
            <a:r>
              <a:rPr lang="en-US" sz="2400" dirty="0"/>
              <a:t>Preserve mobility of all joints</a:t>
            </a:r>
          </a:p>
          <a:p>
            <a:r>
              <a:rPr lang="en-US" sz="2400" dirty="0"/>
              <a:t>Improved mobility of other related areas like trunk, pelvis or shoulder girdle</a:t>
            </a:r>
          </a:p>
          <a:p>
            <a:r>
              <a:rPr lang="en-US" sz="2400" dirty="0"/>
              <a:t>Each teach the </a:t>
            </a:r>
            <a:r>
              <a:rPr lang="en-US" sz="2400" dirty="0" err="1"/>
              <a:t>mathodology</a:t>
            </a:r>
            <a:r>
              <a:rPr lang="en-US" sz="2400" dirty="0"/>
              <a:t> to be adopted for mobility and limb positioning in bed </a:t>
            </a:r>
          </a:p>
          <a:p>
            <a:r>
              <a:rPr lang="en-US" sz="2400" dirty="0"/>
              <a:t>Educate the patient on the technique of transfer, monitoring the wheelchair, single limb standing and balancing</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7330"/>
            <a:ext cx="10515600" cy="1325563"/>
          </a:xfrm>
        </p:spPr>
        <p:txBody>
          <a:bodyPr/>
          <a:lstStyle/>
          <a:p>
            <a:r>
              <a:rPr lang="en-US"/>
              <a:t>  </a:t>
            </a:r>
          </a:p>
        </p:txBody>
      </p:sp>
      <p:sp>
        <p:nvSpPr>
          <p:cNvPr id="3" name="Content Placeholder 2"/>
          <p:cNvSpPr>
            <a:spLocks noGrp="1"/>
          </p:cNvSpPr>
          <p:nvPr>
            <p:ph idx="1"/>
          </p:nvPr>
        </p:nvSpPr>
        <p:spPr>
          <a:xfrm>
            <a:off x="838200" y="224790"/>
            <a:ext cx="10515600" cy="5952490"/>
          </a:xfrm>
        </p:spPr>
        <p:txBody>
          <a:bodyPr/>
          <a:lstStyle/>
          <a:p>
            <a:r>
              <a:rPr lang="en-US"/>
              <a:t>It is necessary to explain to the patient all the important aspects of the balance, equilibrium, standing and walking techniques</a:t>
            </a:r>
          </a:p>
          <a:p>
            <a:r>
              <a:rPr lang="en-US"/>
              <a:t>The patient should be educated to detect possible complications </a:t>
            </a:r>
          </a:p>
          <a:p>
            <a:endParaRPr lang="en-US"/>
          </a:p>
          <a:p>
            <a:pPr marL="0" indent="0">
              <a:buNone/>
            </a:pPr>
            <a:r>
              <a:rPr lang="en-US"/>
              <a:t>c. Re-assurance-</a:t>
            </a:r>
          </a:p>
          <a:p>
            <a:r>
              <a:rPr lang="en-US"/>
              <a:t>Psychological re-assurance plays a dominant role in the recovey following amputation.</a:t>
            </a:r>
          </a:p>
          <a:p>
            <a:r>
              <a:rPr lang="en-US"/>
              <a:t>Re-assurance with all possible encouragment is absolutely necessary</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 </a:t>
            </a:r>
            <a:r>
              <a:rPr lang="en-US" b="1" u="sng">
                <a:effectLst>
                  <a:outerShdw blurRad="38100" dist="38100" dir="2700000" algn="tl">
                    <a:srgbClr val="000000">
                      <a:alpha val="43137"/>
                    </a:srgbClr>
                  </a:outerShdw>
                </a:effectLst>
              </a:rPr>
              <a:t>EARLY POST-OPERATIVE STAGE</a:t>
            </a:r>
          </a:p>
        </p:txBody>
      </p:sp>
      <p:sp>
        <p:nvSpPr>
          <p:cNvPr id="3" name="Content Placeholder 2"/>
          <p:cNvSpPr>
            <a:spLocks noGrp="1"/>
          </p:cNvSpPr>
          <p:nvPr>
            <p:ph idx="1"/>
          </p:nvPr>
        </p:nvSpPr>
        <p:spPr/>
        <p:txBody>
          <a:bodyPr>
            <a:normAutofit fontScale="92500"/>
          </a:bodyPr>
          <a:lstStyle/>
          <a:p>
            <a:r>
              <a:rPr lang="en-US"/>
              <a:t>To check the efficacy of pre-operative training </a:t>
            </a:r>
          </a:p>
          <a:p>
            <a:r>
              <a:rPr lang="en-US"/>
              <a:t>Prevention of contractures and deformities</a:t>
            </a:r>
          </a:p>
          <a:p>
            <a:r>
              <a:rPr lang="en-US"/>
              <a:t>Maintainance of strength and mobility</a:t>
            </a:r>
          </a:p>
          <a:p>
            <a:endParaRPr lang="en-US"/>
          </a:p>
          <a:p>
            <a:pPr marL="0" indent="0">
              <a:buNone/>
            </a:pPr>
            <a:r>
              <a:rPr lang="en-US"/>
              <a:t>After 3-4days of surgery, stumps exercises can be initiated as active assisted or self resisted exercises in small R.O.M</a:t>
            </a:r>
          </a:p>
          <a:p>
            <a:pPr marL="0" indent="0">
              <a:buNone/>
            </a:pPr>
            <a:endParaRPr lang="en-US"/>
          </a:p>
          <a:p>
            <a:pPr marL="0" indent="0">
              <a:buNone/>
            </a:pPr>
            <a:r>
              <a:rPr lang="en-US"/>
              <a:t>Management of the stumps-</a:t>
            </a:r>
          </a:p>
          <a:p>
            <a:r>
              <a:rPr lang="en-US"/>
              <a:t>Improper management of the stumps is one of the major causes of delayed rehabilitation stump oedema delays </a:t>
            </a:r>
          </a:p>
          <a:p>
            <a:pPr marL="0" indent="0">
              <a:buNone/>
            </a:pPr>
            <a:endParaRPr lang="en-US"/>
          </a:p>
          <a:p>
            <a:pPr marL="0" indent="0">
              <a:buNone/>
            </a:pPr>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Arial" panose="020B0604020202020204" pitchFamily="34" charset="0"/>
              <a:buChar char="•"/>
            </a:pPr>
            <a:r>
              <a:rPr lang="en-US" u="sng">
                <a:effectLst>
                  <a:outerShdw blurRad="38100" dist="38100" dir="2700000" algn="tl">
                    <a:srgbClr val="000000">
                      <a:alpha val="43137"/>
                    </a:srgbClr>
                  </a:outerShdw>
                </a:effectLst>
              </a:rPr>
              <a:t>Principles of bandaging the stump</a:t>
            </a:r>
          </a:p>
        </p:txBody>
      </p:sp>
      <p:sp>
        <p:nvSpPr>
          <p:cNvPr id="3" name="Content Placeholder 2"/>
          <p:cNvSpPr>
            <a:spLocks noGrp="1"/>
          </p:cNvSpPr>
          <p:nvPr>
            <p:ph idx="1"/>
          </p:nvPr>
        </p:nvSpPr>
        <p:spPr/>
        <p:txBody>
          <a:bodyPr/>
          <a:lstStyle/>
          <a:p>
            <a:r>
              <a:rPr lang="en-US"/>
              <a:t>The pressure of the bandage should be moderately firm &amp; evenly distributed, decreasing  proximally extra pressure in necessary over the corners  to obtain a conical shape of stump.</a:t>
            </a:r>
          </a:p>
          <a:p>
            <a:r>
              <a:rPr lang="en-US"/>
              <a:t>Diagnol, oblique or spiral turns should be used while bandaging.</a:t>
            </a:r>
          </a:p>
          <a:p>
            <a:r>
              <a:rPr lang="en-US"/>
              <a:t>In case of an above knee amputation,the bandage must extend upto the grain to prevent a roll of flesh forming over the adductor tendon</a:t>
            </a:r>
          </a:p>
          <a:p>
            <a:r>
              <a:rPr lang="en-US"/>
              <a:t>An above kne stumb should be bandages with knee in slight flexion.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solidFill>
                  <a:schemeClr val="tx1"/>
                </a:solidFill>
                <a:effectLst>
                  <a:outerShdw blurRad="38100" dist="38100" dir="2700000" algn="tl">
                    <a:srgbClr val="000000">
                      <a:alpha val="43137"/>
                    </a:srgbClr>
                  </a:outerShdw>
                </a:effectLst>
              </a:rPr>
              <a:t>3. MOBILITY STAGE</a:t>
            </a:r>
          </a:p>
        </p:txBody>
      </p:sp>
      <p:sp>
        <p:nvSpPr>
          <p:cNvPr id="3" name="Content Placeholder 2"/>
          <p:cNvSpPr>
            <a:spLocks noGrp="1"/>
          </p:cNvSpPr>
          <p:nvPr>
            <p:ph idx="1"/>
          </p:nvPr>
        </p:nvSpPr>
        <p:spPr/>
        <p:txBody>
          <a:bodyPr/>
          <a:lstStyle/>
          <a:p>
            <a:r>
              <a:rPr lang="en-US"/>
              <a:t>This is a stage of mobilization &amp; restoration of functional independence. It starts with crutch walking at the earliest opportunity. The normal allignment of the pelvis and the reciprocal movements of the stump should be maintain during walking. Elderly patient may need initial ambulation practice in parallel bars. Therefore, functional training with cruches should be given to all hemi-pelvectomy, hip disarticulation and above knee amputees.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solidFill>
                  <a:schemeClr val="tx1"/>
                </a:solidFill>
                <a:effectLst>
                  <a:outerShdw blurRad="38100" dist="38100" dir="2700000" algn="tl">
                    <a:srgbClr val="000000">
                      <a:alpha val="43137"/>
                    </a:srgbClr>
                  </a:outerShdw>
                </a:effectLst>
              </a:rPr>
              <a:t>MOBILIZATION &amp; STRENGTHENING EXERCISES</a:t>
            </a:r>
          </a:p>
        </p:txBody>
      </p:sp>
      <p:sp>
        <p:nvSpPr>
          <p:cNvPr id="3" name="Content Placeholder 2"/>
          <p:cNvSpPr>
            <a:spLocks noGrp="1"/>
          </p:cNvSpPr>
          <p:nvPr>
            <p:ph idx="1"/>
          </p:nvPr>
        </p:nvSpPr>
        <p:spPr/>
        <p:txBody>
          <a:bodyPr>
            <a:normAutofit fontScale="90000" lnSpcReduction="20000"/>
          </a:bodyPr>
          <a:lstStyle/>
          <a:p>
            <a:pPr marL="514350" indent="-514350">
              <a:buFont typeface="+mj-lt"/>
              <a:buAutoNum type="alphaLcPeriod"/>
            </a:pPr>
            <a:r>
              <a:rPr lang="en-US"/>
              <a:t>Disarticulation of the arm : Shoulder elevators, depressors, protrectors &amp;retractors. Mobility exercises to the neck &amp; trunk are also important.</a:t>
            </a:r>
          </a:p>
          <a:p>
            <a:pPr marL="514350" indent="-514350">
              <a:buFont typeface="+mj-lt"/>
              <a:buAutoNum type="alphaLcPeriod"/>
            </a:pPr>
            <a:r>
              <a:rPr lang="en-US"/>
              <a:t>AE amputation : Flexors, abductors &amp; extensors of the shoulder; scapular elevators &amp; retractors on the normal side.</a:t>
            </a:r>
          </a:p>
          <a:p>
            <a:pPr marL="514350" indent="-514350">
              <a:buFont typeface="+mj-lt"/>
              <a:buAutoNum type="alphaLcPeriod"/>
            </a:pPr>
            <a:r>
              <a:rPr lang="en-US"/>
              <a:t>BE amputation : Elbow flexors, extensors, pronators &amp; supinators of the forearm with mobilization of the trunk.</a:t>
            </a:r>
          </a:p>
          <a:p>
            <a:pPr marL="514350" indent="-514350">
              <a:buFont typeface="+mj-lt"/>
              <a:buAutoNum type="alphaLcPeriod"/>
            </a:pPr>
            <a:r>
              <a:rPr lang="en-US"/>
              <a:t>Hip disarticulation : Pelvic rotators &amp; elevators.</a:t>
            </a:r>
          </a:p>
          <a:p>
            <a:pPr marL="514350" indent="-514350">
              <a:buFont typeface="+mj-lt"/>
              <a:buAutoNum type="alphaLcPeriod"/>
            </a:pPr>
            <a:r>
              <a:rPr lang="en-US"/>
              <a:t>Above knee amputation: Hip extensors, abductors, flexore and shoulder girdle muscle</a:t>
            </a:r>
          </a:p>
          <a:p>
            <a:pPr marL="514350" indent="-514350">
              <a:buFont typeface="+mj-lt"/>
              <a:buAutoNum type="alphaLcPeriod"/>
            </a:pPr>
            <a:r>
              <a:rPr lang="en-US"/>
              <a:t>Below knee amputation: Knee extensors and flexors, hip abductors and extensors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9540"/>
            <a:ext cx="10515600" cy="1325563"/>
          </a:xfrm>
        </p:spPr>
        <p:txBody>
          <a:bodyPr/>
          <a:lstStyle/>
          <a:p>
            <a:r>
              <a:rPr lang="en-US"/>
              <a:t>   </a:t>
            </a:r>
          </a:p>
        </p:txBody>
      </p:sp>
      <p:sp>
        <p:nvSpPr>
          <p:cNvPr id="3" name="Content Placeholder 2"/>
          <p:cNvSpPr>
            <a:spLocks noGrp="1"/>
          </p:cNvSpPr>
          <p:nvPr>
            <p:ph idx="1"/>
          </p:nvPr>
        </p:nvSpPr>
        <p:spPr>
          <a:xfrm>
            <a:off x="838200" y="403225"/>
            <a:ext cx="10515600" cy="5774055"/>
          </a:xfrm>
        </p:spPr>
        <p:txBody>
          <a:bodyPr/>
          <a:lstStyle/>
          <a:p>
            <a:pPr marL="0" indent="0">
              <a:buNone/>
            </a:pPr>
            <a:r>
              <a:rPr lang="en-US"/>
              <a:t>g. Syme's amputation: Same as in below knee amputation</a:t>
            </a:r>
          </a:p>
          <a:p>
            <a:pPr marL="0" indent="0">
              <a:buNone/>
            </a:pPr>
            <a:endParaRPr lang="en-US"/>
          </a:p>
          <a:p>
            <a:pPr marL="0" indent="0">
              <a:buNone/>
            </a:pPr>
            <a:r>
              <a:rPr lang="en-US"/>
              <a:t>R.O.M exercises: Full R.O.M exercises are regularly to the joint proximal to the stump and also to other joint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8770"/>
            <a:ext cx="10515600" cy="683895"/>
          </a:xfrm>
        </p:spPr>
        <p:txBody>
          <a:bodyPr>
            <a:normAutofit/>
          </a:bodyPr>
          <a:lstStyle/>
          <a:p>
            <a:r>
              <a:rPr lang="en-US"/>
              <a:t>            </a:t>
            </a:r>
          </a:p>
        </p:txBody>
      </p:sp>
      <p:sp>
        <p:nvSpPr>
          <p:cNvPr id="3" name="Content Placeholder 2"/>
          <p:cNvSpPr>
            <a:spLocks noGrp="1"/>
          </p:cNvSpPr>
          <p:nvPr>
            <p:ph idx="1"/>
          </p:nvPr>
        </p:nvSpPr>
        <p:spPr>
          <a:xfrm>
            <a:off x="838200" y="88265"/>
            <a:ext cx="10515600" cy="6089015"/>
          </a:xfrm>
        </p:spPr>
        <p:txBody>
          <a:bodyPr/>
          <a:lstStyle/>
          <a:p>
            <a:pPr marL="0" indent="0">
              <a:buNone/>
            </a:pPr>
            <a:r>
              <a:rPr lang="en-US" b="1" u="sng" dirty="0"/>
              <a:t>Define-</a:t>
            </a:r>
            <a:endParaRPr lang="en-US" sz="2400" b="1" u="sng" dirty="0"/>
          </a:p>
          <a:p>
            <a:pPr marL="0" indent="0">
              <a:buNone/>
            </a:pPr>
            <a:r>
              <a:rPr lang="en-US" sz="2400" dirty="0"/>
              <a:t>Amputation is a procedure where a part of the limb is removed, partly or totally from the body through one or more bones.</a:t>
            </a:r>
          </a:p>
          <a:p>
            <a:pPr marL="0" indent="0">
              <a:buNone/>
            </a:pPr>
            <a:r>
              <a:rPr lang="en-US" sz="2400" dirty="0"/>
              <a:t>Amputation is more common in men and more often in the lower limb.</a:t>
            </a:r>
          </a:p>
          <a:p>
            <a:pPr marL="0" indent="0">
              <a:buNone/>
            </a:pPr>
            <a:r>
              <a:rPr lang="en-US" sz="2400" b="1" u="sng" dirty="0"/>
              <a:t>DISARTICULATION-</a:t>
            </a:r>
          </a:p>
          <a:p>
            <a:pPr marL="0" indent="0">
              <a:buNone/>
            </a:pPr>
            <a:r>
              <a:rPr lang="en-US" sz="2400" dirty="0"/>
              <a:t>Disarticulation is removing the limb through a joint.</a:t>
            </a:r>
          </a:p>
          <a:p>
            <a:pPr marL="0" indent="0">
              <a:buNone/>
            </a:pPr>
            <a:r>
              <a:rPr lang="en-US" sz="2400" b="1" u="sng" dirty="0"/>
              <a:t>AMPUTEE-</a:t>
            </a:r>
          </a:p>
          <a:p>
            <a:pPr marL="0" indent="0">
              <a:buNone/>
            </a:pPr>
            <a:r>
              <a:rPr lang="en-US" sz="2400" dirty="0"/>
              <a:t>The amputated person is called amputee &amp; the amputated person is that person who has had an arm or leg cut off.</a:t>
            </a:r>
          </a:p>
          <a:p>
            <a:pPr marL="0" indent="0">
              <a:buNone/>
            </a:pPr>
            <a:r>
              <a:rPr lang="en-US" sz="2400" b="1" u="sng" dirty="0"/>
              <a:t>STUMP-</a:t>
            </a:r>
          </a:p>
          <a:p>
            <a:pPr marL="0" indent="0">
              <a:buNone/>
            </a:pPr>
            <a:r>
              <a:rPr lang="en-US" sz="2400" dirty="0"/>
              <a:t>The extremity of a limb left after amputation is called stump &amp; also called residual limb.</a:t>
            </a:r>
          </a:p>
          <a:p>
            <a:pPr marL="0" indent="0">
              <a:buNone/>
            </a:pPr>
            <a:endParaRPr lang="en-US" dirty="0"/>
          </a:p>
          <a:p>
            <a:pPr marL="0" indent="0">
              <a:buNone/>
            </a:pP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t>INDICATIONS-</a:t>
            </a:r>
          </a:p>
        </p:txBody>
      </p:sp>
      <p:sp>
        <p:nvSpPr>
          <p:cNvPr id="3" name="Content Placeholder 2"/>
          <p:cNvSpPr>
            <a:spLocks noGrp="1"/>
          </p:cNvSpPr>
          <p:nvPr>
            <p:ph idx="1"/>
          </p:nvPr>
        </p:nvSpPr>
        <p:spPr>
          <a:xfrm>
            <a:off x="609600" y="1232452"/>
            <a:ext cx="10972800" cy="4953000"/>
          </a:xfrm>
        </p:spPr>
        <p:txBody>
          <a:bodyPr>
            <a:normAutofit fontScale="82500" lnSpcReduction="20000"/>
          </a:bodyPr>
          <a:lstStyle/>
          <a:p>
            <a:pPr marL="0" indent="0">
              <a:buNone/>
            </a:pPr>
            <a:r>
              <a:rPr lang="en-US" dirty="0"/>
              <a:t>Some common indications for amputation are given below-</a:t>
            </a:r>
          </a:p>
          <a:p>
            <a:pPr>
              <a:buFont typeface="Wingdings" panose="05000000000000000000" charset="0"/>
              <a:buChar char="Ø"/>
            </a:pPr>
            <a:r>
              <a:rPr lang="en-US" u="sng" dirty="0">
                <a:effectLst>
                  <a:outerShdw blurRad="38100" dist="38100" dir="2700000" algn="tl">
                    <a:srgbClr val="000000">
                      <a:alpha val="43137"/>
                    </a:srgbClr>
                  </a:outerShdw>
                </a:effectLst>
              </a:rPr>
              <a:t> TRAUMA-</a:t>
            </a:r>
            <a:r>
              <a:rPr lang="en-US" dirty="0">
                <a:effectLst/>
              </a:rPr>
              <a:t>  With an alarming </a:t>
            </a:r>
            <a:r>
              <a:rPr lang="en-US" dirty="0" err="1">
                <a:effectLst/>
              </a:rPr>
              <a:t>insidence</a:t>
            </a:r>
            <a:r>
              <a:rPr lang="en-US" dirty="0">
                <a:effectLst/>
              </a:rPr>
              <a:t> of RTAs, amputation following trauma has become </a:t>
            </a:r>
            <a:r>
              <a:rPr lang="en-US" dirty="0" err="1">
                <a:effectLst/>
              </a:rPr>
              <a:t>acommon</a:t>
            </a:r>
            <a:r>
              <a:rPr lang="en-US" dirty="0">
                <a:effectLst/>
              </a:rPr>
              <a:t> feature. When there is a extensive loss of tissue and disruption of blood supply, no other alternative is left to the surgeon to amputate.</a:t>
            </a:r>
          </a:p>
          <a:p>
            <a:pPr>
              <a:buFont typeface="Wingdings" panose="05000000000000000000" charset="0"/>
              <a:buChar char="Ø"/>
            </a:pPr>
            <a:r>
              <a:rPr lang="en-US" dirty="0">
                <a:effectLst/>
              </a:rPr>
              <a:t> </a:t>
            </a:r>
            <a:r>
              <a:rPr lang="en-US" u="sng" dirty="0">
                <a:effectLst>
                  <a:outerShdw blurRad="38100" dist="38100" dir="2700000" algn="tl">
                    <a:srgbClr val="000000">
                      <a:alpha val="43137"/>
                    </a:srgbClr>
                  </a:outerShdw>
                </a:effectLst>
              </a:rPr>
              <a:t>MALIGNANT TUMOURS-</a:t>
            </a:r>
            <a:r>
              <a:rPr lang="en-US" dirty="0">
                <a:effectLst/>
              </a:rPr>
              <a:t>   Amputation is considered for extensive malignancy.</a:t>
            </a:r>
          </a:p>
          <a:p>
            <a:pPr>
              <a:buFont typeface="Wingdings" panose="05000000000000000000" charset="0"/>
              <a:buChar char="Ø"/>
            </a:pPr>
            <a:r>
              <a:rPr lang="en-US" u="sng" dirty="0">
                <a:effectLst>
                  <a:outerShdw blurRad="38100" dist="38100" dir="2700000" algn="tl">
                    <a:srgbClr val="000000">
                      <a:alpha val="43137"/>
                    </a:srgbClr>
                  </a:outerShdw>
                </a:effectLst>
              </a:rPr>
              <a:t> NERVE INJURIES AND INFECTIONS-</a:t>
            </a:r>
            <a:r>
              <a:rPr lang="en-US" dirty="0">
                <a:effectLst/>
              </a:rPr>
              <a:t>  </a:t>
            </a:r>
            <a:r>
              <a:rPr lang="en-US" dirty="0" err="1">
                <a:effectLst/>
              </a:rPr>
              <a:t>Anaesthastic</a:t>
            </a:r>
            <a:r>
              <a:rPr lang="en-US" dirty="0">
                <a:effectLst/>
              </a:rPr>
              <a:t> limbs often develops ulceration, infections and severe tissue damages.</a:t>
            </a:r>
          </a:p>
          <a:p>
            <a:pPr>
              <a:buFont typeface="Wingdings" panose="05000000000000000000" charset="0"/>
              <a:buChar char="Ø"/>
            </a:pPr>
            <a:r>
              <a:rPr lang="en-US" b="1" u="sng" dirty="0">
                <a:effectLst/>
              </a:rPr>
              <a:t> </a:t>
            </a:r>
            <a:r>
              <a:rPr lang="en-US" u="sng" dirty="0">
                <a:effectLst>
                  <a:outerShdw blurRad="38100" dist="38100" dir="2700000" algn="tl">
                    <a:srgbClr val="000000">
                      <a:alpha val="43137"/>
                    </a:srgbClr>
                  </a:outerShdw>
                </a:effectLst>
              </a:rPr>
              <a:t>EXTREME HEAT OR COLD-</a:t>
            </a:r>
            <a:r>
              <a:rPr lang="en-US" u="sng" dirty="0">
                <a:effectLst/>
              </a:rPr>
              <a:t> </a:t>
            </a:r>
            <a:r>
              <a:rPr lang="en-US" dirty="0">
                <a:effectLst/>
              </a:rPr>
              <a:t> Injuries </a:t>
            </a:r>
            <a:r>
              <a:rPr lang="en-US" dirty="0" err="1">
                <a:effectLst/>
              </a:rPr>
              <a:t>followng</a:t>
            </a:r>
            <a:r>
              <a:rPr lang="en-US" dirty="0">
                <a:effectLst/>
              </a:rPr>
              <a:t> electrical burns, accidental burns as well as exposure of limb to extreme cold condition may need amputation.</a:t>
            </a:r>
          </a:p>
          <a:p>
            <a:pPr>
              <a:buFont typeface="Wingdings" panose="05000000000000000000" charset="0"/>
              <a:buChar char="Ø"/>
            </a:pPr>
            <a:r>
              <a:rPr lang="en-US" dirty="0">
                <a:effectLst/>
              </a:rPr>
              <a:t> </a:t>
            </a:r>
            <a:r>
              <a:rPr lang="en-US" u="sng" dirty="0">
                <a:effectLst>
                  <a:outerShdw blurRad="38100" dist="38100" dir="2700000" algn="tl">
                    <a:srgbClr val="000000">
                      <a:alpha val="43137"/>
                    </a:srgbClr>
                  </a:outerShdw>
                </a:effectLst>
              </a:rPr>
              <a:t>SEVERE INFECTION -</a:t>
            </a:r>
            <a:r>
              <a:rPr lang="en-US" dirty="0">
                <a:effectLst/>
              </a:rPr>
              <a:t>  Like- gas gangrene or chronic infection.</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435" y="209260"/>
            <a:ext cx="10972800" cy="582613"/>
          </a:xfrm>
        </p:spPr>
        <p:txBody>
          <a:bodyPr/>
          <a:lstStyle/>
          <a:p>
            <a:r>
              <a:rPr lang="en-US" b="1" u="sng" dirty="0">
                <a:effectLst/>
              </a:rPr>
              <a:t>LEVELS OF AMPUTATION</a:t>
            </a:r>
          </a:p>
        </p:txBody>
      </p:sp>
      <p:sp>
        <p:nvSpPr>
          <p:cNvPr id="3" name="Content Placeholder 2"/>
          <p:cNvSpPr>
            <a:spLocks noGrp="1"/>
          </p:cNvSpPr>
          <p:nvPr>
            <p:ph idx="1"/>
          </p:nvPr>
        </p:nvSpPr>
        <p:spPr>
          <a:xfrm>
            <a:off x="1514062" y="773113"/>
            <a:ext cx="10515600" cy="5960110"/>
          </a:xfrm>
        </p:spPr>
        <p:txBody>
          <a:bodyPr>
            <a:normAutofit fontScale="97500"/>
          </a:bodyPr>
          <a:lstStyle/>
          <a:p>
            <a:r>
              <a:rPr lang="en-US" sz="2400" dirty="0"/>
              <a:t>In a limb, an amputation is carried out at a level which give stump an optimum </a:t>
            </a:r>
            <a:r>
              <a:rPr lang="en-US" sz="2400" dirty="0" err="1"/>
              <a:t>lenght</a:t>
            </a:r>
            <a:r>
              <a:rPr lang="en-US" sz="2400" dirty="0"/>
              <a:t> to facilitate </a:t>
            </a:r>
            <a:r>
              <a:rPr lang="en-US" sz="2400" dirty="0" err="1"/>
              <a:t>subsiquent</a:t>
            </a:r>
            <a:r>
              <a:rPr lang="en-US" sz="2400" dirty="0"/>
              <a:t> prosthesis fitting, for </a:t>
            </a:r>
            <a:r>
              <a:rPr lang="en-US" sz="2400" dirty="0" err="1"/>
              <a:t>eg</a:t>
            </a:r>
            <a:r>
              <a:rPr lang="en-US" sz="2400" dirty="0"/>
              <a:t> -for an above knee amputation for the optimum length of the stump  is taken as 25cm to 30cm as measured from the tip of the greater </a:t>
            </a:r>
            <a:r>
              <a:rPr lang="en-US" sz="2400" dirty="0" err="1"/>
              <a:t>trochechanter</a:t>
            </a:r>
            <a:r>
              <a:rPr lang="en-US" sz="2400" dirty="0"/>
              <a:t>. The level of amputation is determined by viability of the tissues. Its important that stumps should have a well healed, nontender, supple scar. Its also important that a joint must always be preserved, whenever possible.</a:t>
            </a:r>
          </a:p>
          <a:p>
            <a:pPr marL="514350" indent="-514350">
              <a:buFont typeface="+mj-lt"/>
              <a:buAutoNum type="arabicPeriod"/>
            </a:pPr>
            <a:r>
              <a:rPr lang="en-US" sz="2400" u="sng" dirty="0">
                <a:effectLst>
                  <a:outerShdw blurRad="38100" dist="38100" dir="2700000" algn="tl">
                    <a:srgbClr val="000000">
                      <a:alpha val="43137"/>
                    </a:srgbClr>
                  </a:outerShdw>
                </a:effectLst>
              </a:rPr>
              <a:t>Forequarter  amputation (scapulothoracic amputation) -</a:t>
            </a:r>
            <a:r>
              <a:rPr lang="en-US" sz="2400" dirty="0">
                <a:effectLst/>
              </a:rPr>
              <a:t> is carried out proximal to the shoulder joint. It is indicated for malignant bone </a:t>
            </a:r>
            <a:r>
              <a:rPr lang="en-US" sz="2400" dirty="0" err="1">
                <a:effectLst/>
              </a:rPr>
              <a:t>tumours</a:t>
            </a:r>
            <a:r>
              <a:rPr lang="en-US" sz="2400" dirty="0">
                <a:effectLst/>
              </a:rPr>
              <a:t> of the upper end of the </a:t>
            </a:r>
            <a:r>
              <a:rPr lang="en-US" sz="2400" dirty="0" err="1">
                <a:effectLst/>
              </a:rPr>
              <a:t>humerus</a:t>
            </a:r>
            <a:r>
              <a:rPr lang="en-US" sz="2400" dirty="0">
                <a:effectLst/>
              </a:rPr>
              <a:t>. It is a type of a amputation, part of scapula and </a:t>
            </a:r>
            <a:r>
              <a:rPr lang="en-US" sz="2400" dirty="0" err="1">
                <a:effectLst/>
              </a:rPr>
              <a:t>clavicla</a:t>
            </a:r>
            <a:r>
              <a:rPr lang="en-US" sz="2400" dirty="0">
                <a:effectLst/>
              </a:rPr>
              <a:t> are removed along with shoulder girdle muscle.</a:t>
            </a:r>
          </a:p>
          <a:p>
            <a:pPr marL="514350" indent="-514350">
              <a:buFont typeface="+mj-lt"/>
              <a:buAutoNum type="arabicPeriod"/>
            </a:pPr>
            <a:r>
              <a:rPr lang="en-US" sz="2400" b="1" u="sng" dirty="0">
                <a:solidFill>
                  <a:schemeClr val="tx1"/>
                </a:solidFill>
                <a:effectLst/>
              </a:rPr>
              <a:t>Shoulder disarticulation-</a:t>
            </a:r>
            <a:r>
              <a:rPr lang="en-US" sz="2400" dirty="0">
                <a:effectLst/>
              </a:rPr>
              <a:t> is a generally not so popular in the upper limb except at shoulder. Even in disarticulation of the shoulder, the head of the </a:t>
            </a:r>
            <a:r>
              <a:rPr lang="en-US" sz="2400" dirty="0" err="1">
                <a:effectLst/>
              </a:rPr>
              <a:t>humerus</a:t>
            </a:r>
            <a:r>
              <a:rPr lang="en-US" sz="2400" dirty="0">
                <a:effectLst/>
              </a:rPr>
              <a:t> is preserved, wherever possible to maintain the contour of the shoulder.</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2705"/>
            <a:ext cx="10515600" cy="1325563"/>
          </a:xfrm>
        </p:spPr>
        <p:txBody>
          <a:bodyPr/>
          <a:lstStyle/>
          <a:p>
            <a:r>
              <a:rPr lang="en-US"/>
              <a:t>   </a:t>
            </a:r>
          </a:p>
        </p:txBody>
      </p:sp>
      <p:sp>
        <p:nvSpPr>
          <p:cNvPr id="3" name="Content Placeholder 2"/>
          <p:cNvSpPr>
            <a:spLocks noGrp="1"/>
          </p:cNvSpPr>
          <p:nvPr>
            <p:ph idx="1"/>
          </p:nvPr>
        </p:nvSpPr>
        <p:spPr>
          <a:xfrm>
            <a:off x="838200" y="249555"/>
            <a:ext cx="10515600" cy="5927725"/>
          </a:xfrm>
        </p:spPr>
        <p:txBody>
          <a:bodyPr/>
          <a:lstStyle/>
          <a:p>
            <a:pPr marL="0" indent="0">
              <a:buNone/>
            </a:pPr>
            <a:r>
              <a:rPr lang="en-US" sz="2400" dirty="0"/>
              <a:t>3. </a:t>
            </a:r>
            <a:r>
              <a:rPr lang="en-US" sz="2400" b="1" u="sng" dirty="0">
                <a:effectLst>
                  <a:outerShdw blurRad="38100" dist="38100" dir="2700000" algn="tl">
                    <a:srgbClr val="000000">
                      <a:alpha val="43137"/>
                    </a:srgbClr>
                  </a:outerShdw>
                </a:effectLst>
              </a:rPr>
              <a:t>Above elbow amputation (</a:t>
            </a:r>
            <a:r>
              <a:rPr lang="en-US" sz="2400" b="1" u="sng" dirty="0" err="1">
                <a:effectLst>
                  <a:outerShdw blurRad="38100" dist="38100" dir="2700000" algn="tl">
                    <a:srgbClr val="000000">
                      <a:alpha val="43137"/>
                    </a:srgbClr>
                  </a:outerShdw>
                </a:effectLst>
              </a:rPr>
              <a:t>transhumeral</a:t>
            </a:r>
            <a:r>
              <a:rPr lang="en-US" sz="2400" b="1" u="sng" dirty="0">
                <a:effectLst>
                  <a:outerShdw blurRad="38100" dist="38100" dir="2700000" algn="tl">
                    <a:srgbClr val="000000">
                      <a:alpha val="43137"/>
                    </a:srgbClr>
                  </a:outerShdw>
                </a:effectLst>
              </a:rPr>
              <a:t> amputation)-</a:t>
            </a:r>
            <a:r>
              <a:rPr lang="en-US" sz="2400" dirty="0"/>
              <a:t> A 20cm long stump as measured from the tip of the acromion is ideal.</a:t>
            </a:r>
          </a:p>
          <a:p>
            <a:pPr marL="0" indent="0">
              <a:buNone/>
            </a:pPr>
            <a:r>
              <a:rPr lang="en-US" sz="2400" dirty="0"/>
              <a:t>4. </a:t>
            </a:r>
            <a:r>
              <a:rPr lang="en-US" sz="2400" b="1" u="sng" dirty="0">
                <a:effectLst>
                  <a:outerShdw blurRad="38100" dist="38100" dir="2700000" algn="tl">
                    <a:srgbClr val="000000">
                      <a:alpha val="43137"/>
                    </a:srgbClr>
                  </a:outerShdw>
                </a:effectLst>
              </a:rPr>
              <a:t>Below elbow amputation (</a:t>
            </a:r>
            <a:r>
              <a:rPr lang="en-US" sz="2400" b="1" u="sng" dirty="0" err="1">
                <a:effectLst>
                  <a:outerShdw blurRad="38100" dist="38100" dir="2700000" algn="tl">
                    <a:srgbClr val="000000">
                      <a:alpha val="43137"/>
                    </a:srgbClr>
                  </a:outerShdw>
                </a:effectLst>
              </a:rPr>
              <a:t>transradial</a:t>
            </a:r>
            <a:r>
              <a:rPr lang="en-US" sz="2400" b="1" u="sng" dirty="0">
                <a:effectLst>
                  <a:outerShdw blurRad="38100" dist="38100" dir="2700000" algn="tl">
                    <a:srgbClr val="000000">
                      <a:alpha val="43137"/>
                    </a:srgbClr>
                  </a:outerShdw>
                </a:effectLst>
              </a:rPr>
              <a:t> amputation)-</a:t>
            </a:r>
            <a:r>
              <a:rPr lang="en-US" sz="2400" dirty="0">
                <a:effectLst/>
              </a:rPr>
              <a:t>  The optimum length BE stumps a 20cm as measured from the tip of the olecranon process, with a minimum length of 7.5cm.</a:t>
            </a:r>
          </a:p>
          <a:p>
            <a:pPr marL="0" indent="0">
              <a:buNone/>
            </a:pPr>
            <a:r>
              <a:rPr lang="en-US" sz="2400" u="sng" dirty="0">
                <a:effectLst/>
              </a:rPr>
              <a:t>5. </a:t>
            </a:r>
            <a:r>
              <a:rPr lang="en-US" sz="2400" b="1" u="sng" dirty="0" err="1">
                <a:effectLst>
                  <a:outerShdw blurRad="38100" dist="38100" dir="2700000" algn="tl">
                    <a:srgbClr val="000000">
                      <a:alpha val="43137"/>
                    </a:srgbClr>
                  </a:outerShdw>
                </a:effectLst>
              </a:rPr>
              <a:t>Krukenberg</a:t>
            </a:r>
            <a:r>
              <a:rPr lang="en-US" sz="2400" b="1" u="sng" dirty="0">
                <a:effectLst>
                  <a:outerShdw blurRad="38100" dist="38100" dir="2700000" algn="tl">
                    <a:srgbClr val="000000">
                      <a:alpha val="43137"/>
                    </a:srgbClr>
                  </a:outerShdw>
                </a:effectLst>
              </a:rPr>
              <a:t>  amputation- </a:t>
            </a:r>
            <a:r>
              <a:rPr lang="en-US" sz="2400" dirty="0">
                <a:effectLst/>
              </a:rPr>
              <a:t> This is performed in patient usually  with </a:t>
            </a:r>
            <a:r>
              <a:rPr lang="en-US" sz="2400" dirty="0" err="1">
                <a:effectLst/>
              </a:rPr>
              <a:t>bialteral</a:t>
            </a:r>
            <a:r>
              <a:rPr lang="en-US" sz="2400" dirty="0">
                <a:effectLst/>
              </a:rPr>
              <a:t> BE amputation who has sufficiently long BE stump.</a:t>
            </a:r>
          </a:p>
          <a:p>
            <a:pPr marL="0" indent="0">
              <a:buNone/>
            </a:pPr>
            <a:r>
              <a:rPr lang="en-US" sz="2400" dirty="0">
                <a:effectLst/>
              </a:rPr>
              <a:t>   In this, the forearm is split between the radius and the ulna to provide the </a:t>
            </a:r>
            <a:r>
              <a:rPr lang="en-US" sz="2400" dirty="0" err="1">
                <a:effectLst/>
              </a:rPr>
              <a:t>princer</a:t>
            </a:r>
            <a:r>
              <a:rPr lang="en-US" sz="2400" dirty="0">
                <a:effectLst/>
              </a:rPr>
              <a:t> grip. The patient can hold a spoon or lighter object with this “fork”. For cosmetic purposes  and for lifting heavy objects, a BE prosthesis or a hook prosthesis, respectively can be put over this stump.</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effectLst>
                  <a:outerShdw blurRad="38100" dist="38100" dir="2700000" algn="tl">
                    <a:srgbClr val="000000">
                      <a:alpha val="43137"/>
                    </a:srgbClr>
                  </a:outerShdw>
                </a:effectLst>
              </a:rPr>
              <a:t>LOWER LIMB</a:t>
            </a:r>
          </a:p>
        </p:txBody>
      </p:sp>
      <p:sp>
        <p:nvSpPr>
          <p:cNvPr id="3" name="Content Placeholder 2"/>
          <p:cNvSpPr>
            <a:spLocks noGrp="1"/>
          </p:cNvSpPr>
          <p:nvPr>
            <p:ph idx="1"/>
          </p:nvPr>
        </p:nvSpPr>
        <p:spPr/>
        <p:txBody>
          <a:bodyPr>
            <a:normAutofit fontScale="97500"/>
          </a:bodyPr>
          <a:lstStyle/>
          <a:p>
            <a:pPr marL="514350" indent="-514350">
              <a:buFont typeface="+mj-lt"/>
              <a:buAutoNum type="arabicPeriod"/>
            </a:pPr>
            <a:r>
              <a:rPr lang="en-US" sz="2400" dirty="0"/>
              <a:t>Hind quarter amputation (</a:t>
            </a:r>
            <a:r>
              <a:rPr lang="en-US" sz="2400" dirty="0" err="1"/>
              <a:t>transpelvic</a:t>
            </a:r>
            <a:r>
              <a:rPr lang="en-US" sz="2400" dirty="0"/>
              <a:t> amputation)- It's indicated for malignant </a:t>
            </a:r>
            <a:r>
              <a:rPr lang="en-US" sz="2400" dirty="0" err="1"/>
              <a:t>tumours</a:t>
            </a:r>
            <a:r>
              <a:rPr lang="en-US" sz="2400" dirty="0"/>
              <a:t> at the upper end of the femur or in pelvic bones in this operation, part of the pelvic is removed along with lower extremity.</a:t>
            </a:r>
          </a:p>
          <a:p>
            <a:pPr marL="514350" indent="-514350">
              <a:buFont typeface="+mj-lt"/>
              <a:buAutoNum type="arabicPeriod"/>
            </a:pPr>
            <a:r>
              <a:rPr lang="en-US" sz="2400" dirty="0"/>
              <a:t>Hip disarticulation- Its the operation where the femur is removed from </a:t>
            </a:r>
            <a:r>
              <a:rPr lang="en-US" sz="2400" dirty="0" err="1"/>
              <a:t>acetabulam</a:t>
            </a:r>
            <a:r>
              <a:rPr lang="en-US" sz="2400" dirty="0"/>
              <a:t>.</a:t>
            </a:r>
          </a:p>
          <a:p>
            <a:pPr marL="514350" indent="-514350">
              <a:buFont typeface="+mj-lt"/>
              <a:buAutoNum type="arabicPeriod"/>
            </a:pPr>
            <a:r>
              <a:rPr lang="en-US" sz="2400" dirty="0"/>
              <a:t>Above knee amputation (transfemoral amputation)- The optimum length of the above knee stump is about 25cm to 30cm as measured from the tip of GT</a:t>
            </a:r>
          </a:p>
          <a:p>
            <a:pPr marL="514350" indent="-514350">
              <a:buFont typeface="+mj-lt"/>
              <a:buAutoNum type="arabicPeriod"/>
            </a:pPr>
            <a:r>
              <a:rPr lang="en-US" sz="2400" dirty="0"/>
              <a:t>Below knee amputation (transtibial amputation)- Its the most commonly performed </a:t>
            </a:r>
            <a:r>
              <a:rPr lang="en-US" sz="2400" dirty="0" err="1"/>
              <a:t>amputatin</a:t>
            </a:r>
            <a:r>
              <a:rPr lang="en-US" sz="2400" dirty="0"/>
              <a:t>. The amputation is performed through the legs bones the optimum length of below knee stump is 14cm from the tibial tubercle.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935" y="-1497330"/>
            <a:ext cx="10515600" cy="1325563"/>
          </a:xfrm>
        </p:spPr>
        <p:txBody>
          <a:bodyPr/>
          <a:lstStyle/>
          <a:p>
            <a:r>
              <a:rPr lang="en-US"/>
              <a:t>  </a:t>
            </a:r>
          </a:p>
        </p:txBody>
      </p:sp>
      <p:sp>
        <p:nvSpPr>
          <p:cNvPr id="4" name="Content Placeholder 3"/>
          <p:cNvSpPr>
            <a:spLocks noGrp="1"/>
          </p:cNvSpPr>
          <p:nvPr>
            <p:ph idx="1"/>
          </p:nvPr>
        </p:nvSpPr>
        <p:spPr>
          <a:xfrm>
            <a:off x="838200" y="1007161"/>
            <a:ext cx="10515600" cy="6084515"/>
          </a:xfrm>
        </p:spPr>
        <p:txBody>
          <a:bodyPr>
            <a:normAutofit fontScale="80000" lnSpcReduction="20000"/>
          </a:bodyPr>
          <a:lstStyle/>
          <a:p>
            <a:pPr marL="0" indent="0">
              <a:buFont typeface="+mj-lt"/>
              <a:buNone/>
            </a:pPr>
            <a:r>
              <a:rPr lang="en-US" dirty="0"/>
              <a:t>6. Syme's amputation - In this operation, the tibia and the fibula are divided just above the ankle joint. The intact skin over the heal is attached back to the end of stumps with or without part of the calcaneum. Because of the intact heal, it becomes an end bearing stump an the patient manage well walking even bare foot.</a:t>
            </a:r>
          </a:p>
          <a:p>
            <a:pPr marL="0" indent="0">
              <a:buFont typeface="+mj-lt"/>
              <a:buNone/>
            </a:pPr>
            <a:endParaRPr lang="en-US" dirty="0"/>
          </a:p>
          <a:p>
            <a:pPr marL="0" indent="0">
              <a:buFont typeface="+mj-lt"/>
              <a:buNone/>
            </a:pPr>
            <a:r>
              <a:rPr lang="en-US" dirty="0"/>
              <a:t>CRITERIA FOR IDEAL STUMP</a:t>
            </a:r>
          </a:p>
          <a:p>
            <a:pPr>
              <a:buFont typeface="Wingdings" panose="05000000000000000000" charset="0"/>
              <a:buChar char="Ø"/>
            </a:pPr>
            <a:r>
              <a:rPr lang="en-US" dirty="0"/>
              <a:t> Ideal length and shape(conical)</a:t>
            </a:r>
          </a:p>
          <a:p>
            <a:pPr>
              <a:buFont typeface="Wingdings" panose="05000000000000000000" charset="0"/>
              <a:buChar char="Ø"/>
            </a:pPr>
            <a:r>
              <a:rPr lang="en-US" dirty="0"/>
              <a:t>Bones end well covered  with muscle</a:t>
            </a:r>
          </a:p>
          <a:p>
            <a:pPr>
              <a:buFont typeface="Wingdings" panose="05000000000000000000" charset="0"/>
              <a:buChar char="Ø"/>
            </a:pPr>
            <a:r>
              <a:rPr lang="en-US" dirty="0"/>
              <a:t>Non adherent incision scar</a:t>
            </a:r>
          </a:p>
          <a:p>
            <a:pPr>
              <a:buFont typeface="Wingdings" panose="05000000000000000000" charset="0"/>
              <a:buChar char="Ø"/>
            </a:pPr>
            <a:r>
              <a:rPr lang="en-US" dirty="0"/>
              <a:t>Muscular with good muscle power</a:t>
            </a:r>
          </a:p>
          <a:p>
            <a:pPr>
              <a:buFont typeface="Wingdings" panose="05000000000000000000" charset="0"/>
              <a:buChar char="Ø"/>
            </a:pPr>
            <a:r>
              <a:rPr lang="en-US" dirty="0"/>
              <a:t>Absence of neuroma</a:t>
            </a:r>
          </a:p>
          <a:p>
            <a:pPr>
              <a:buFont typeface="Wingdings" panose="05000000000000000000" charset="0"/>
              <a:buChar char="Ø"/>
            </a:pPr>
            <a:r>
              <a:rPr lang="en-US" dirty="0"/>
              <a:t>Free from infection </a:t>
            </a:r>
          </a:p>
          <a:p>
            <a:pPr>
              <a:buFont typeface="Wingdings" panose="05000000000000000000" charset="0"/>
              <a:buChar char="Ø"/>
            </a:pPr>
            <a:r>
              <a:rPr lang="en-US" dirty="0"/>
              <a:t>Full and free movement at the joint above</a:t>
            </a:r>
          </a:p>
          <a:p>
            <a:pPr>
              <a:buFont typeface="Wingdings" panose="05000000000000000000" charset="0"/>
              <a:buChar char="Ø"/>
            </a:pPr>
            <a:r>
              <a:rPr lang="en-US" dirty="0"/>
              <a:t>No fixed deformity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effectLst>
                  <a:outerShdw blurRad="38100" dist="38100" dir="2700000" algn="tl">
                    <a:srgbClr val="000000">
                      <a:alpha val="43137"/>
                    </a:srgbClr>
                  </a:outerShdw>
                </a:effectLst>
              </a:rPr>
              <a:t>COMPLICATION OF AMPUTATION</a:t>
            </a:r>
          </a:p>
        </p:txBody>
      </p:sp>
      <p:sp>
        <p:nvSpPr>
          <p:cNvPr id="3" name="Content Placeholder 2"/>
          <p:cNvSpPr>
            <a:spLocks noGrp="1"/>
          </p:cNvSpPr>
          <p:nvPr>
            <p:ph idx="1"/>
          </p:nvPr>
        </p:nvSpPr>
        <p:spPr>
          <a:xfrm>
            <a:off x="838200" y="1499235"/>
            <a:ext cx="10515600" cy="5233035"/>
          </a:xfrm>
        </p:spPr>
        <p:txBody>
          <a:bodyPr>
            <a:normAutofit fontScale="92500" lnSpcReduction="10000"/>
          </a:bodyPr>
          <a:lstStyle/>
          <a:p>
            <a:pPr marL="514350" indent="-514350">
              <a:buFont typeface="+mj-lt"/>
              <a:buAutoNum type="arabicPeriod"/>
            </a:pPr>
            <a:r>
              <a:rPr lang="en-US" sz="2600" dirty="0"/>
              <a:t>Phantom pain- In this, the patient feels persistent pain in the non existent, already amputated part of the limb.</a:t>
            </a:r>
          </a:p>
          <a:p>
            <a:pPr marL="514350" indent="-514350">
              <a:buFont typeface="+mj-lt"/>
              <a:buAutoNum type="arabicPeriod"/>
            </a:pPr>
            <a:r>
              <a:rPr lang="en-US" sz="2600" dirty="0"/>
              <a:t>Painful adhesive scar formation- An adherent painful scar over the surgical incision hinders the fitting of the prosthesis.</a:t>
            </a:r>
          </a:p>
          <a:p>
            <a:pPr marL="514350" indent="-514350">
              <a:buFont typeface="+mj-lt"/>
              <a:buAutoNum type="arabicPeriod"/>
            </a:pPr>
            <a:r>
              <a:rPr lang="en-US" sz="2600" dirty="0"/>
              <a:t>New born formation at amputation sites-In electrical burn amputee, new born formation has been reported five weeks after amputation.</a:t>
            </a:r>
          </a:p>
          <a:p>
            <a:pPr marL="514350" indent="-514350">
              <a:buFont typeface="+mj-lt"/>
              <a:buAutoNum type="arabicPeriod"/>
            </a:pPr>
            <a:r>
              <a:rPr lang="en-US" sz="2600" dirty="0"/>
              <a:t>Flexion </a:t>
            </a:r>
            <a:r>
              <a:rPr lang="en-US" sz="2600" dirty="0" err="1"/>
              <a:t>derformity</a:t>
            </a:r>
            <a:r>
              <a:rPr lang="en-US" sz="2600" dirty="0"/>
              <a:t>- The presence of a flexion deformity complicates the process prosthetic fitting and ambulation.</a:t>
            </a:r>
          </a:p>
          <a:p>
            <a:pPr marL="514350" indent="-514350">
              <a:buFont typeface="+mj-lt"/>
              <a:buAutoNum type="arabicPeriod"/>
            </a:pPr>
            <a:r>
              <a:rPr lang="en-US" sz="2600" dirty="0" err="1"/>
              <a:t>Haematoma</a:t>
            </a:r>
            <a:r>
              <a:rPr lang="en-US" sz="2600" dirty="0"/>
              <a:t>- Delays wound healing and becomes a site of infection.</a:t>
            </a:r>
          </a:p>
          <a:p>
            <a:pPr marL="514350" indent="-514350">
              <a:buFont typeface="+mj-lt"/>
              <a:buAutoNum type="arabicPeriod"/>
            </a:pPr>
            <a:r>
              <a:rPr lang="en-US" sz="2600" dirty="0"/>
              <a:t>Infection- </a:t>
            </a:r>
            <a:r>
              <a:rPr lang="en-US" sz="2600" dirty="0" err="1"/>
              <a:t>Espesially</a:t>
            </a:r>
            <a:r>
              <a:rPr lang="en-US" sz="2600" dirty="0"/>
              <a:t> in </a:t>
            </a:r>
            <a:r>
              <a:rPr lang="en-US" sz="2600" dirty="0" err="1"/>
              <a:t>diabitics</a:t>
            </a:r>
            <a:r>
              <a:rPr lang="en-US" sz="2600" dirty="0"/>
              <a:t> and peripheral vascular disease</a:t>
            </a:r>
          </a:p>
          <a:p>
            <a:pPr marL="514350" indent="-514350">
              <a:buFont typeface="+mj-lt"/>
              <a:buAutoNum type="arabicPeriod"/>
            </a:pPr>
            <a:r>
              <a:rPr lang="en-US" sz="2600" dirty="0"/>
              <a:t>Necrosis- Of skin flaps due to pressure on the distal part of the stump leading to </a:t>
            </a:r>
            <a:r>
              <a:rPr lang="en-US" sz="2600" dirty="0" err="1"/>
              <a:t>ischaemia</a:t>
            </a:r>
            <a:endParaRPr lang="en-US" sz="2600" dirty="0"/>
          </a:p>
          <a:p>
            <a:pPr marL="514350" indent="-514350">
              <a:buFont typeface="+mj-lt"/>
              <a:buAutoNum type="arabicPeriod"/>
            </a:pPr>
            <a:r>
              <a:rPr lang="en-US" sz="2600" dirty="0"/>
              <a:t>Neuromas- At the end of cutaneous nerve. </a:t>
            </a:r>
          </a:p>
          <a:p>
            <a:pPr marL="514350" indent="-514350">
              <a:buFont typeface="+mj-lt"/>
              <a:buAutoNum type="arabicPeriod"/>
            </a:pP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solidFill>
                  <a:schemeClr val="tx1"/>
                </a:solidFill>
                <a:effectLst>
                  <a:outerShdw blurRad="38100" dist="38100" dir="2700000" algn="tl">
                    <a:srgbClr val="000000">
                      <a:alpha val="43137"/>
                    </a:srgbClr>
                  </a:outerShdw>
                </a:effectLst>
              </a:rPr>
              <a:t>MANAGEMENT</a:t>
            </a:r>
          </a:p>
        </p:txBody>
      </p:sp>
      <p:sp>
        <p:nvSpPr>
          <p:cNvPr id="3" name="Content Placeholder 2"/>
          <p:cNvSpPr>
            <a:spLocks noGrp="1"/>
          </p:cNvSpPr>
          <p:nvPr>
            <p:ph idx="1"/>
          </p:nvPr>
        </p:nvSpPr>
        <p:spPr/>
        <p:txBody>
          <a:bodyPr>
            <a:normAutofit lnSpcReduction="10000"/>
          </a:bodyPr>
          <a:lstStyle/>
          <a:p>
            <a:pPr marL="0" indent="0">
              <a:buNone/>
            </a:pPr>
            <a:r>
              <a:rPr lang="en-US"/>
              <a:t>The management can be divided into three stages -</a:t>
            </a:r>
          </a:p>
          <a:p>
            <a:pPr marL="514350" indent="-514350">
              <a:buFont typeface="+mj-lt"/>
              <a:buAutoNum type="arabicPeriod"/>
            </a:pPr>
            <a:r>
              <a:rPr lang="en-US"/>
              <a:t>Pre-operative stage</a:t>
            </a:r>
          </a:p>
          <a:p>
            <a:pPr marL="514350" indent="-514350">
              <a:buFont typeface="+mj-lt"/>
              <a:buAutoNum type="arabicPeriod"/>
            </a:pPr>
            <a:r>
              <a:rPr lang="en-US"/>
              <a:t>The early post operative stage</a:t>
            </a:r>
          </a:p>
          <a:p>
            <a:pPr marL="514350" indent="-514350">
              <a:buFont typeface="+mj-lt"/>
              <a:buAutoNum type="arabicPeriod"/>
            </a:pPr>
            <a:r>
              <a:rPr lang="en-US"/>
              <a:t>The mobility stage</a:t>
            </a:r>
          </a:p>
          <a:p>
            <a:pPr marL="0" indent="0">
              <a:buFont typeface="+mj-lt"/>
              <a:buNone/>
            </a:pPr>
            <a:endParaRPr lang="en-US"/>
          </a:p>
          <a:p>
            <a:pPr marL="0" indent="0">
              <a:buFont typeface="+mj-lt"/>
              <a:buNone/>
            </a:pPr>
            <a:r>
              <a:rPr lang="en-US"/>
              <a:t>1. Pre-operative stage- It has a following functions-</a:t>
            </a:r>
          </a:p>
          <a:p>
            <a:r>
              <a:rPr lang="en-US"/>
              <a:t>Assessment</a:t>
            </a:r>
          </a:p>
          <a:p>
            <a:r>
              <a:rPr lang="en-US"/>
              <a:t>Pre-operative training </a:t>
            </a:r>
          </a:p>
          <a:p>
            <a:r>
              <a:rPr lang="en-US"/>
              <a:t>Re-assurance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000">
        <p15:prstTrans prst="peelOff"/>
      </p:transition>
    </mc:Choice>
    <mc:Fallback>
      <p:transition spd="slow" advTm="5000">
        <p:fade/>
      </p:transition>
    </mc:Fallback>
  </mc:AlternateContent>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1557</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Wingdings</vt:lpstr>
      <vt:lpstr>Blue Waves</vt:lpstr>
      <vt:lpstr>AMPUTATION </vt:lpstr>
      <vt:lpstr>            </vt:lpstr>
      <vt:lpstr>INDICATIONS-</vt:lpstr>
      <vt:lpstr>LEVELS OF AMPUTATION</vt:lpstr>
      <vt:lpstr>   </vt:lpstr>
      <vt:lpstr>LOWER LIMB</vt:lpstr>
      <vt:lpstr>  </vt:lpstr>
      <vt:lpstr>COMPLICATION OF AMPUTATION</vt:lpstr>
      <vt:lpstr>MANAGEMENT</vt:lpstr>
      <vt:lpstr>Assessment</vt:lpstr>
      <vt:lpstr>b. Pre-operative training </vt:lpstr>
      <vt:lpstr>  </vt:lpstr>
      <vt:lpstr>2. EARLY POST-OPERATIVE STAGE</vt:lpstr>
      <vt:lpstr>Principles of bandaging the stump</vt:lpstr>
      <vt:lpstr>3. MOBILITY STAGE</vt:lpstr>
      <vt:lpstr>MOBILIZATION &amp; STRENGTHENING EXERCISES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AMPUTATION </dc:title>
  <dc:creator/>
  <cp:lastModifiedBy>neha shukla</cp:lastModifiedBy>
  <cp:revision>3</cp:revision>
  <dcterms:created xsi:type="dcterms:W3CDTF">2020-07-21T16:20:52Z</dcterms:created>
  <dcterms:modified xsi:type="dcterms:W3CDTF">2020-07-24T16:58:14Z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1033-11.2.0.9453</vt:lpwstr>
  </property>
</Properties>
</file>