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7"/>
  </p:notesMasterIdLst>
  <p:sldIdLst>
    <p:sldId id="256" r:id="rId2"/>
    <p:sldId id="257" r:id="rId3"/>
    <p:sldId id="302" r:id="rId4"/>
    <p:sldId id="262" r:id="rId5"/>
    <p:sldId id="263" r:id="rId6"/>
    <p:sldId id="264" r:id="rId7"/>
    <p:sldId id="265" r:id="rId8"/>
    <p:sldId id="267" r:id="rId9"/>
    <p:sldId id="268" r:id="rId10"/>
    <p:sldId id="270" r:id="rId11"/>
    <p:sldId id="266" r:id="rId12"/>
    <p:sldId id="271" r:id="rId13"/>
    <p:sldId id="301" r:id="rId14"/>
    <p:sldId id="276" r:id="rId15"/>
    <p:sldId id="278" r:id="rId16"/>
    <p:sldId id="290" r:id="rId17"/>
    <p:sldId id="289" r:id="rId18"/>
    <p:sldId id="279" r:id="rId19"/>
    <p:sldId id="291" r:id="rId20"/>
    <p:sldId id="292" r:id="rId21"/>
    <p:sldId id="281" r:id="rId22"/>
    <p:sldId id="282" r:id="rId23"/>
    <p:sldId id="283" r:id="rId24"/>
    <p:sldId id="284" r:id="rId25"/>
    <p:sldId id="28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4976B-30F0-40B5-90AE-D18E69B1C7E7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DD4DF-84BF-47AA-A0FA-96CB93BC9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DD4DF-84BF-47AA-A0FA-96CB93BC95B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F037-9D1B-46AE-964F-268960740E2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0CF4-CA9E-4732-813B-EF65CEF413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16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F037-9D1B-46AE-964F-268960740E2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0CF4-CA9E-4732-813B-EF65CEF413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42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F037-9D1B-46AE-964F-268960740E2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0CF4-CA9E-4732-813B-EF65CEF413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5676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F037-9D1B-46AE-964F-268960740E2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0CF4-CA9E-4732-813B-EF65CEF413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8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F037-9D1B-46AE-964F-268960740E2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0CF4-CA9E-4732-813B-EF65CEF413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9754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F037-9D1B-46AE-964F-268960740E2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0CF4-CA9E-4732-813B-EF65CEF413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52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F037-9D1B-46AE-964F-268960740E2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0CF4-CA9E-4732-813B-EF65CEF413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0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F037-9D1B-46AE-964F-268960740E2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0CF4-CA9E-4732-813B-EF65CEF413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63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F037-9D1B-46AE-964F-268960740E2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0CF4-CA9E-4732-813B-EF65CEF413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52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F037-9D1B-46AE-964F-268960740E2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0CF4-CA9E-4732-813B-EF65CEF413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9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F037-9D1B-46AE-964F-268960740E2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0CF4-CA9E-4732-813B-EF65CEF413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7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F037-9D1B-46AE-964F-268960740E2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0CF4-CA9E-4732-813B-EF65CEF413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48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F037-9D1B-46AE-964F-268960740E2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0CF4-CA9E-4732-813B-EF65CEF413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40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F037-9D1B-46AE-964F-268960740E2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0CF4-CA9E-4732-813B-EF65CEF413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11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F037-9D1B-46AE-964F-268960740E2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0CF4-CA9E-4732-813B-EF65CEF413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8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F037-9D1B-46AE-964F-268960740E2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0CF4-CA9E-4732-813B-EF65CEF413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30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1F037-9D1B-46AE-964F-268960740E20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E330CF4-CA9E-4732-813B-EF65CEF413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77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399" y="449841"/>
            <a:ext cx="7851648" cy="1828800"/>
          </a:xfrm>
        </p:spPr>
        <p:txBody>
          <a:bodyPr/>
          <a:lstStyle/>
          <a:p>
            <a:r>
              <a:rPr lang="en-IN" dirty="0" err="1"/>
              <a:t>Ankylosing</a:t>
            </a:r>
            <a:r>
              <a:rPr lang="en-IN" dirty="0"/>
              <a:t>  </a:t>
            </a:r>
            <a:r>
              <a:rPr lang="en-IN" dirty="0" err="1"/>
              <a:t>Spondylitis</a:t>
            </a:r>
            <a:r>
              <a:rPr lang="en-IN" dirty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important 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99" y="3092600"/>
            <a:ext cx="7907215" cy="19925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Lower Cervical Region 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Marked  </a:t>
            </a:r>
            <a:r>
              <a:rPr lang="en-IN" dirty="0" err="1"/>
              <a:t>kyphosis</a:t>
            </a:r>
            <a:r>
              <a:rPr lang="en-IN" dirty="0"/>
              <a:t> may be present because of the weight of the head compresses the vertebral bodies and bent the spine forward .The head itself is </a:t>
            </a:r>
            <a:r>
              <a:rPr lang="en-IN" dirty="0" err="1"/>
              <a:t>hyperextended</a:t>
            </a:r>
            <a:r>
              <a:rPr lang="en-IN" dirty="0"/>
              <a:t> to restore the line of vision .</a:t>
            </a:r>
          </a:p>
          <a:p>
            <a:r>
              <a:rPr lang="en-IN" dirty="0"/>
              <a:t>The </a:t>
            </a:r>
            <a:r>
              <a:rPr lang="en-IN" dirty="0" err="1"/>
              <a:t>atlanto</a:t>
            </a:r>
            <a:r>
              <a:rPr lang="en-IN" dirty="0"/>
              <a:t> –axial joint escapes.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8229600" cy="1143000"/>
          </a:xfrm>
        </p:spPr>
        <p:txBody>
          <a:bodyPr/>
          <a:lstStyle/>
          <a:p>
            <a:r>
              <a:rPr lang="en-US" dirty="0"/>
              <a:t>OTHER FORMS-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It is also </a:t>
            </a:r>
            <a:r>
              <a:rPr lang="en-IN" dirty="0" err="1"/>
              <a:t>furthur</a:t>
            </a:r>
            <a:r>
              <a:rPr lang="en-IN" dirty="0"/>
              <a:t> categorized into two forms </a:t>
            </a:r>
          </a:p>
          <a:p>
            <a:r>
              <a:rPr lang="en-IN" dirty="0"/>
              <a:t>1) </a:t>
            </a:r>
            <a:r>
              <a:rPr lang="en-IN" dirty="0" err="1"/>
              <a:t>spondylitis</a:t>
            </a:r>
            <a:r>
              <a:rPr lang="en-IN" dirty="0"/>
              <a:t> O.A –O.A  of the spinal cord </a:t>
            </a:r>
          </a:p>
          <a:p>
            <a:r>
              <a:rPr lang="en-IN" dirty="0"/>
              <a:t>2) </a:t>
            </a:r>
            <a:r>
              <a:rPr lang="en-IN" dirty="0" err="1"/>
              <a:t>spondylities</a:t>
            </a:r>
            <a:r>
              <a:rPr lang="en-IN" dirty="0"/>
              <a:t> </a:t>
            </a:r>
            <a:r>
              <a:rPr lang="en-IN" dirty="0" err="1"/>
              <a:t>ankylopoitica</a:t>
            </a:r>
            <a:r>
              <a:rPr lang="en-IN" dirty="0"/>
              <a:t>- </a:t>
            </a:r>
            <a:r>
              <a:rPr lang="en-IN" dirty="0" err="1"/>
              <a:t>arthrities</a:t>
            </a:r>
            <a:r>
              <a:rPr lang="en-IN" dirty="0"/>
              <a:t> of the  vertebral/ </a:t>
            </a:r>
            <a:r>
              <a:rPr lang="en-IN" dirty="0" err="1"/>
              <a:t>ankylosing</a:t>
            </a:r>
            <a:r>
              <a:rPr lang="en-IN" dirty="0"/>
              <a:t> of the joint 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Course of disease 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r>
              <a:rPr lang="en-IN" dirty="0"/>
              <a:t>the onset may be sudden or </a:t>
            </a:r>
            <a:r>
              <a:rPr lang="en-IN" dirty="0" err="1"/>
              <a:t>incidious</a:t>
            </a:r>
            <a:r>
              <a:rPr lang="en-IN" dirty="0"/>
              <a:t> progressive rapid or slow .</a:t>
            </a:r>
          </a:p>
          <a:p>
            <a:r>
              <a:rPr lang="en-IN" dirty="0"/>
              <a:t>It may be arrested at early age and continues to every joint from the head to knee is </a:t>
            </a:r>
            <a:r>
              <a:rPr lang="en-IN" dirty="0" err="1"/>
              <a:t>ankylosed</a:t>
            </a:r>
            <a:r>
              <a:rPr lang="en-IN" dirty="0"/>
              <a:t> .</a:t>
            </a:r>
          </a:p>
          <a:p>
            <a:r>
              <a:rPr lang="en-IN" dirty="0"/>
              <a:t>The initial symptoms are  not often severe.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9869" y="3334544"/>
            <a:ext cx="2047875" cy="1533525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Complications:-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Associates complication in eyes , redness in the eye , </a:t>
            </a:r>
            <a:r>
              <a:rPr lang="en-IN" dirty="0" err="1"/>
              <a:t>conjuctivities</a:t>
            </a:r>
            <a:r>
              <a:rPr lang="en-IN" dirty="0"/>
              <a:t> can occur,,</a:t>
            </a:r>
          </a:p>
          <a:p>
            <a:r>
              <a:rPr lang="en-IN" dirty="0" err="1"/>
              <a:t>Gibbus</a:t>
            </a:r>
            <a:r>
              <a:rPr lang="en-IN" dirty="0"/>
              <a:t> ( Hunch back ),</a:t>
            </a:r>
          </a:p>
          <a:p>
            <a:r>
              <a:rPr lang="en-IN" dirty="0" err="1"/>
              <a:t>Tempomandible</a:t>
            </a:r>
            <a:r>
              <a:rPr lang="en-IN" dirty="0"/>
              <a:t> joints may be effected,</a:t>
            </a:r>
          </a:p>
          <a:p>
            <a:r>
              <a:rPr lang="en-IN" dirty="0"/>
              <a:t>40-45% hips are involved ,</a:t>
            </a:r>
          </a:p>
          <a:p>
            <a:r>
              <a:rPr lang="en-IN" dirty="0"/>
              <a:t>Chin becomes fixed to chest wall ..neck movements are lost.</a:t>
            </a:r>
          </a:p>
          <a:p>
            <a:r>
              <a:rPr lang="en-IN" dirty="0" err="1"/>
              <a:t>Costochondral</a:t>
            </a:r>
            <a:r>
              <a:rPr lang="en-IN" dirty="0"/>
              <a:t> junction of the ribs become fixed ,</a:t>
            </a:r>
          </a:p>
          <a:p>
            <a:r>
              <a:rPr lang="en-IN" dirty="0" err="1"/>
              <a:t>Kyphosis</a:t>
            </a:r>
            <a:r>
              <a:rPr lang="en-IN" dirty="0"/>
              <a:t>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Diagnosis 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 blood test for HLAB-27 genotype .</a:t>
            </a:r>
          </a:p>
          <a:p>
            <a:r>
              <a:rPr lang="en-IN" dirty="0"/>
              <a:t>X-ray which shows characteristic spinal changes and </a:t>
            </a:r>
            <a:r>
              <a:rPr lang="en-IN" dirty="0" err="1"/>
              <a:t>sacroilities</a:t>
            </a:r>
            <a:r>
              <a:rPr lang="en-IN" dirty="0"/>
              <a:t> ,</a:t>
            </a:r>
          </a:p>
          <a:p>
            <a:r>
              <a:rPr lang="en-IN" dirty="0"/>
              <a:t>ESR and CRP ,</a:t>
            </a:r>
          </a:p>
          <a:p>
            <a:pPr>
              <a:buNone/>
            </a:pPr>
            <a:r>
              <a:rPr lang="en-IN" dirty="0" err="1"/>
              <a:t>Elivated</a:t>
            </a:r>
            <a:r>
              <a:rPr lang="en-IN" dirty="0"/>
              <a:t> serum IG-A  levels .</a:t>
            </a:r>
          </a:p>
          <a:p>
            <a:pPr>
              <a:buNone/>
            </a:pPr>
            <a:r>
              <a:rPr lang="en-IN" dirty="0"/>
              <a:t>Changes are seen in lumbar spine :- loss of </a:t>
            </a:r>
            <a:r>
              <a:rPr lang="en-IN" dirty="0" err="1"/>
              <a:t>lordosis</a:t>
            </a:r>
            <a:r>
              <a:rPr lang="en-IN" dirty="0"/>
              <a:t> , diffuse osteoporosis , reactive sclerosis .</a:t>
            </a:r>
          </a:p>
          <a:p>
            <a:endParaRPr lang="en-IN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X-ray of Bamboo spine</a:t>
            </a:r>
            <a:endParaRPr lang="en-US" dirty="0"/>
          </a:p>
        </p:txBody>
      </p:sp>
      <p:pic>
        <p:nvPicPr>
          <p:cNvPr id="4" name="Content Placeholder 3" descr="xray of bamboo spin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1802" y="2214554"/>
            <a:ext cx="2786082" cy="4179123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548680"/>
            <a:ext cx="6347048" cy="1298408"/>
          </a:xfrm>
        </p:spPr>
        <p:txBody>
          <a:bodyPr/>
          <a:lstStyle/>
          <a:p>
            <a:r>
              <a:rPr lang="en-US" dirty="0"/>
              <a:t>TEST-</a:t>
            </a:r>
          </a:p>
        </p:txBody>
      </p:sp>
      <p:pic>
        <p:nvPicPr>
          <p:cNvPr id="4" name="Content Placeholder 3" descr="schober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2236226"/>
            <a:ext cx="4572032" cy="3852836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schober’s</a:t>
            </a:r>
            <a:r>
              <a:rPr lang="en-IN" dirty="0"/>
              <a:t> test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 useful clinical measure of flexion of the lumbar spine performed during examination </a:t>
            </a:r>
            <a:endParaRPr lang="en-US" dirty="0"/>
          </a:p>
        </p:txBody>
      </p:sp>
      <p:pic>
        <p:nvPicPr>
          <p:cNvPr id="4" name="Picture 3" descr="schobers tes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3022" y="3000371"/>
            <a:ext cx="3369005" cy="37712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abers tes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7931" y="3029744"/>
            <a:ext cx="2571750" cy="2143125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6" y="836712"/>
            <a:ext cx="2530624" cy="650336"/>
          </a:xfrm>
        </p:spPr>
        <p:txBody>
          <a:bodyPr>
            <a:normAutofit/>
          </a:bodyPr>
          <a:lstStyle/>
          <a:p>
            <a:r>
              <a:rPr lang="en-US" dirty="0"/>
              <a:t>Pathology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/>
              <a:t>Ankylosing</a:t>
            </a:r>
            <a:r>
              <a:rPr lang="en-IN" dirty="0"/>
              <a:t> </a:t>
            </a:r>
            <a:r>
              <a:rPr lang="en-IN" dirty="0" err="1"/>
              <a:t>spondylities</a:t>
            </a:r>
            <a:r>
              <a:rPr lang="en-IN" dirty="0"/>
              <a:t> is characterized as </a:t>
            </a:r>
            <a:r>
              <a:rPr lang="en-IN" dirty="0" err="1"/>
              <a:t>seronegative</a:t>
            </a:r>
            <a:r>
              <a:rPr lang="en-IN" dirty="0"/>
              <a:t> disease .It is a form of  </a:t>
            </a:r>
            <a:r>
              <a:rPr lang="en-IN" dirty="0" err="1"/>
              <a:t>arthrities</a:t>
            </a:r>
            <a:r>
              <a:rPr lang="en-IN" dirty="0"/>
              <a:t> that is long lasting .It affects the  joint in the spine and the </a:t>
            </a:r>
            <a:r>
              <a:rPr lang="en-IN" dirty="0" err="1"/>
              <a:t>sacroilium</a:t>
            </a:r>
            <a:r>
              <a:rPr lang="en-IN" dirty="0"/>
              <a:t>  in the pelvis causing eventually fusion of the spine.. Whereas characterized by a progressive inflammatory stiffening of the joint with a </a:t>
            </a:r>
            <a:r>
              <a:rPr lang="en-IN" dirty="0" err="1"/>
              <a:t>predilation</a:t>
            </a:r>
            <a:r>
              <a:rPr lang="en-IN" dirty="0"/>
              <a:t> for the joints of the cervical </a:t>
            </a:r>
            <a:r>
              <a:rPr lang="en-IN" dirty="0" err="1"/>
              <a:t>skeltal</a:t>
            </a:r>
            <a:r>
              <a:rPr lang="en-IN" dirty="0"/>
              <a:t> mainly </a:t>
            </a:r>
            <a:r>
              <a:rPr lang="en-IN" dirty="0" err="1"/>
              <a:t>sacro</a:t>
            </a:r>
            <a:r>
              <a:rPr lang="en-IN" dirty="0"/>
              <a:t>- iliac joint .</a:t>
            </a:r>
          </a:p>
          <a:p>
            <a:r>
              <a:rPr lang="en-IN" dirty="0"/>
              <a:t>It can be due to </a:t>
            </a:r>
            <a:r>
              <a:rPr lang="en-IN" dirty="0" err="1"/>
              <a:t>genetical</a:t>
            </a:r>
            <a:r>
              <a:rPr lang="en-IN" dirty="0"/>
              <a:t> or </a:t>
            </a:r>
            <a:r>
              <a:rPr lang="en-IN" dirty="0" err="1"/>
              <a:t>envirnmental</a:t>
            </a:r>
            <a:r>
              <a:rPr lang="en-IN" dirty="0"/>
              <a:t> factor.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anslin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2219" y="3029744"/>
            <a:ext cx="2543175" cy="2143125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Assesment</a:t>
            </a:r>
            <a:r>
              <a:rPr lang="en-IN" dirty="0"/>
              <a:t>:-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Sacroiliac compression , SLR , pump handling test, wall test , question mark deformity in bamboo spine .</a:t>
            </a:r>
          </a:p>
          <a:p>
            <a:r>
              <a:rPr lang="en-IN" dirty="0"/>
              <a:t>FABER test,</a:t>
            </a:r>
          </a:p>
          <a:p>
            <a:r>
              <a:rPr lang="en-IN" dirty="0" err="1"/>
              <a:t>Gaenslen</a:t>
            </a:r>
            <a:r>
              <a:rPr lang="en-IN" dirty="0"/>
              <a:t> test ,</a:t>
            </a:r>
          </a:p>
          <a:p>
            <a:r>
              <a:rPr lang="en-IN" dirty="0"/>
              <a:t>Pelvic compression test. 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Investigations 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/>
              <a:t>Hazziness</a:t>
            </a:r>
            <a:r>
              <a:rPr lang="en-IN" dirty="0"/>
              <a:t>, sclerosis, widening , bony </a:t>
            </a:r>
            <a:r>
              <a:rPr lang="en-IN" dirty="0" err="1"/>
              <a:t>ankylosis</a:t>
            </a:r>
            <a:r>
              <a:rPr lang="en-IN" dirty="0"/>
              <a:t> , calcification , loss of lumbar curve , squaring of vertebrae , </a:t>
            </a:r>
            <a:r>
              <a:rPr lang="en-IN" dirty="0" err="1"/>
              <a:t>osteophytes</a:t>
            </a:r>
            <a:r>
              <a:rPr lang="en-IN" dirty="0"/>
              <a:t>, osteoporosis 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Treatment 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sz="3200" dirty="0"/>
              <a:t>Conservative  treatment -:</a:t>
            </a:r>
          </a:p>
          <a:p>
            <a:r>
              <a:rPr lang="en-IN" sz="3200" dirty="0"/>
              <a:t>1) Anti-inflammatory drugs – includes such as aspirin, ibuprofen , </a:t>
            </a:r>
            <a:r>
              <a:rPr lang="en-IN" sz="3200" dirty="0" err="1"/>
              <a:t>phenylbutazone</a:t>
            </a:r>
            <a:r>
              <a:rPr lang="en-IN" sz="3200" dirty="0"/>
              <a:t> etc..</a:t>
            </a:r>
          </a:p>
          <a:p>
            <a:r>
              <a:rPr lang="en-IN" sz="3200" dirty="0"/>
              <a:t>2) DMARDS – used to reduce the immune system responses through immune suppression .</a:t>
            </a:r>
          </a:p>
          <a:p>
            <a:r>
              <a:rPr lang="en-IN" sz="3200" dirty="0"/>
              <a:t>TNF-alpha blockers (antagonist ) .</a:t>
            </a:r>
          </a:p>
          <a:p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Physiotheraphy</a:t>
            </a:r>
            <a:r>
              <a:rPr lang="en-IN" dirty="0"/>
              <a:t> Treatment 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IN" sz="3200" dirty="0"/>
          </a:p>
          <a:p>
            <a:r>
              <a:rPr lang="en-IN" sz="3200" dirty="0"/>
              <a:t>1) postural training ,</a:t>
            </a:r>
          </a:p>
          <a:p>
            <a:r>
              <a:rPr lang="en-IN" sz="3200" dirty="0"/>
              <a:t>2)strengthening exercises,</a:t>
            </a:r>
          </a:p>
          <a:p>
            <a:r>
              <a:rPr lang="en-IN" sz="3200" dirty="0"/>
              <a:t>3)flexibility exercise,</a:t>
            </a:r>
          </a:p>
          <a:p>
            <a:r>
              <a:rPr lang="en-IN" sz="3200" dirty="0"/>
              <a:t>4) stretching exercises,</a:t>
            </a:r>
          </a:p>
          <a:p>
            <a:r>
              <a:rPr lang="en-IN" sz="3200" dirty="0"/>
              <a:t>5)deep – breathing exercises ,</a:t>
            </a:r>
          </a:p>
          <a:p>
            <a:r>
              <a:rPr lang="en-IN" sz="3200" dirty="0"/>
              <a:t>6)  TENS,</a:t>
            </a:r>
          </a:p>
          <a:p>
            <a:r>
              <a:rPr lang="en-IN" sz="3200" dirty="0"/>
              <a:t>7)</a:t>
            </a:r>
            <a:r>
              <a:rPr lang="en-IN" sz="3200" dirty="0" err="1"/>
              <a:t>hydrotheraphy</a:t>
            </a:r>
            <a:r>
              <a:rPr lang="en-IN" sz="3200" dirty="0"/>
              <a:t>,</a:t>
            </a:r>
          </a:p>
          <a:p>
            <a:r>
              <a:rPr lang="en-IN" sz="3200" dirty="0"/>
              <a:t>8) chest expansion exercises,</a:t>
            </a:r>
          </a:p>
          <a:p>
            <a:pPr>
              <a:buNone/>
            </a:pPr>
            <a:endParaRPr lang="en-IN" sz="3200" dirty="0"/>
          </a:p>
          <a:p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 MANAGMENT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sz="3200" dirty="0"/>
              <a:t>9) SWD,</a:t>
            </a:r>
          </a:p>
          <a:p>
            <a:r>
              <a:rPr lang="en-IN" sz="3200" dirty="0"/>
              <a:t>10) walking </a:t>
            </a:r>
            <a:r>
              <a:rPr lang="en-IN" dirty="0"/>
              <a:t>,</a:t>
            </a:r>
          </a:p>
          <a:p>
            <a:r>
              <a:rPr lang="en-IN" sz="3200" dirty="0"/>
              <a:t>11) planks can be done for stronger of core muscles,</a:t>
            </a:r>
          </a:p>
          <a:p>
            <a:r>
              <a:rPr lang="en-IN" sz="3200" dirty="0"/>
              <a:t>12)chin tucks ( to stretch the neck ),</a:t>
            </a:r>
          </a:p>
          <a:p>
            <a:r>
              <a:rPr lang="en-IN" sz="3200" dirty="0"/>
              <a:t>Swimming is the best exercise in AS ,</a:t>
            </a:r>
          </a:p>
          <a:p>
            <a:r>
              <a:rPr lang="en-IN" sz="3200" dirty="0"/>
              <a:t>13) yoga .</a:t>
            </a:r>
          </a:p>
          <a:p>
            <a:endParaRPr lang="en-IN" sz="3200" dirty="0"/>
          </a:p>
          <a:p>
            <a:pPr>
              <a:buNone/>
            </a:pPr>
            <a:r>
              <a:rPr lang="en-IN" sz="3200" dirty="0"/>
              <a:t>                                                                                                   </a:t>
            </a:r>
          </a:p>
          <a:p>
            <a:pPr>
              <a:buNone/>
            </a:pPr>
            <a:r>
              <a:rPr lang="en-IN" sz="3200" dirty="0"/>
              <a:t>                                                                          </a:t>
            </a:r>
          </a:p>
          <a:p>
            <a:endParaRPr lang="en-IN" sz="3200" dirty="0"/>
          </a:p>
          <a:p>
            <a:endParaRPr lang="en-IN" sz="3200" dirty="0"/>
          </a:p>
          <a:p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/>
              <a:t>OTHER NAMES OF ANKYLOSING SPONDYLITIS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4389120"/>
          </a:xfrm>
        </p:spPr>
        <p:txBody>
          <a:bodyPr/>
          <a:lstStyle/>
          <a:p>
            <a:r>
              <a:rPr lang="en-IN" dirty="0"/>
              <a:t>It is also known as  </a:t>
            </a:r>
            <a:r>
              <a:rPr lang="en-IN" dirty="0" err="1"/>
              <a:t>ankylo-poietica</a:t>
            </a:r>
            <a:r>
              <a:rPr lang="en-IN" dirty="0"/>
              <a:t> /  </a:t>
            </a:r>
            <a:r>
              <a:rPr lang="en-IN" dirty="0" err="1"/>
              <a:t>ankylosing</a:t>
            </a:r>
            <a:r>
              <a:rPr lang="en-IN" dirty="0"/>
              <a:t> </a:t>
            </a:r>
            <a:r>
              <a:rPr lang="en-IN" dirty="0" err="1"/>
              <a:t>spondylitis</a:t>
            </a:r>
            <a:r>
              <a:rPr lang="en-IN" dirty="0"/>
              <a:t> , previously also known as </a:t>
            </a:r>
            <a:r>
              <a:rPr lang="en-IN" dirty="0" err="1"/>
              <a:t>Bechterew</a:t>
            </a:r>
            <a:r>
              <a:rPr lang="en-IN" dirty="0"/>
              <a:t> ‘s disease , </a:t>
            </a:r>
            <a:r>
              <a:rPr lang="en-IN" dirty="0" err="1"/>
              <a:t>bechterew</a:t>
            </a:r>
            <a:r>
              <a:rPr lang="en-IN" dirty="0"/>
              <a:t> syndrome ,Marie </a:t>
            </a:r>
            <a:r>
              <a:rPr lang="en-IN" dirty="0" err="1"/>
              <a:t>Strumpell</a:t>
            </a:r>
            <a:r>
              <a:rPr lang="en-IN" dirty="0"/>
              <a:t> disease , </a:t>
            </a:r>
            <a:r>
              <a:rPr lang="en-IN" dirty="0" err="1"/>
              <a:t>Rhematoid</a:t>
            </a:r>
            <a:r>
              <a:rPr lang="en-IN" dirty="0"/>
              <a:t> </a:t>
            </a:r>
            <a:r>
              <a:rPr lang="en-IN" dirty="0" err="1"/>
              <a:t>spondylitis</a:t>
            </a:r>
            <a:r>
              <a:rPr lang="en-IN" dirty="0"/>
              <a:t> , </a:t>
            </a:r>
            <a:r>
              <a:rPr lang="en-IN" dirty="0" err="1"/>
              <a:t>Bekhterev’s</a:t>
            </a:r>
            <a:r>
              <a:rPr lang="en-IN" dirty="0"/>
              <a:t> disease, </a:t>
            </a:r>
            <a:r>
              <a:rPr lang="en-IN" dirty="0" err="1"/>
              <a:t>morbus</a:t>
            </a:r>
            <a:r>
              <a:rPr lang="en-IN" dirty="0"/>
              <a:t> </a:t>
            </a:r>
            <a:r>
              <a:rPr lang="en-IN" dirty="0" err="1"/>
              <a:t>bechterew</a:t>
            </a:r>
            <a:r>
              <a:rPr lang="en-IN" dirty="0"/>
              <a:t> 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Etiology</a:t>
            </a:r>
            <a:r>
              <a:rPr lang="en-IN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exact </a:t>
            </a:r>
            <a:r>
              <a:rPr lang="en-IN" dirty="0" err="1"/>
              <a:t>etiology</a:t>
            </a:r>
            <a:r>
              <a:rPr lang="en-IN" dirty="0"/>
              <a:t> is unknown , a strong association found between a genetic marker , HLA-B 27  genotype 90 % of  patients .</a:t>
            </a:r>
          </a:p>
          <a:p>
            <a:r>
              <a:rPr lang="en-IN" dirty="0"/>
              <a:t>&gt;</a:t>
            </a:r>
            <a:r>
              <a:rPr lang="en-IN" dirty="0" err="1"/>
              <a:t>Tumor</a:t>
            </a:r>
            <a:r>
              <a:rPr lang="en-IN" dirty="0"/>
              <a:t> necrosis factor  -alpha (TNF –alpha ) &gt;1L -1.</a:t>
            </a:r>
          </a:p>
          <a:p>
            <a:r>
              <a:rPr lang="en-IN" dirty="0"/>
              <a:t>It is present in more  than 85% of patients with A.S  whereas in normal it is 1%  and also associated with </a:t>
            </a:r>
            <a:r>
              <a:rPr lang="en-IN" dirty="0" err="1"/>
              <a:t>urethritis</a:t>
            </a:r>
            <a:r>
              <a:rPr lang="en-IN" dirty="0"/>
              <a:t> , ulcerative </a:t>
            </a:r>
            <a:r>
              <a:rPr lang="en-IN" dirty="0" err="1"/>
              <a:t>collitis</a:t>
            </a:r>
            <a:r>
              <a:rPr lang="en-IN" dirty="0"/>
              <a:t> .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HLAB-27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It stands for Human Leukocyte antigen B* 27 ( subtype B* 2701-2724) .</a:t>
            </a:r>
          </a:p>
          <a:p>
            <a:r>
              <a:rPr lang="en-IN" dirty="0"/>
              <a:t>HLA-B 27 is strongly associated with a certain set of auto immune disease  referred to as “ </a:t>
            </a:r>
            <a:r>
              <a:rPr lang="en-IN" dirty="0" err="1"/>
              <a:t>seronegative</a:t>
            </a:r>
            <a:r>
              <a:rPr lang="en-IN" dirty="0"/>
              <a:t> </a:t>
            </a:r>
            <a:r>
              <a:rPr lang="en-IN" dirty="0" err="1"/>
              <a:t>spondylo</a:t>
            </a:r>
            <a:r>
              <a:rPr lang="en-IN" dirty="0"/>
              <a:t> </a:t>
            </a:r>
            <a:r>
              <a:rPr lang="en-IN" dirty="0" err="1"/>
              <a:t>arthopathies</a:t>
            </a:r>
            <a:r>
              <a:rPr lang="en-IN" dirty="0"/>
              <a:t>” 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1) Marie-</a:t>
            </a:r>
            <a:r>
              <a:rPr lang="en-IN" dirty="0" err="1"/>
              <a:t>strumpell</a:t>
            </a:r>
            <a:r>
              <a:rPr lang="en-IN" dirty="0"/>
              <a:t> type –beginning in lumbar region it spread upward , it involves the SI hip and shoulder  joint and it is sometimes the smaller articulation as well as the muscles are more </a:t>
            </a:r>
            <a:r>
              <a:rPr lang="en-IN" dirty="0" err="1"/>
              <a:t>waisted</a:t>
            </a:r>
            <a:r>
              <a:rPr lang="en-IN" dirty="0"/>
              <a:t> .. Than in other type and there may be or may not be neurological symptoms this is most commonest form of AS.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8229600" cy="938368"/>
          </a:xfrm>
        </p:spPr>
        <p:txBody>
          <a:bodyPr/>
          <a:lstStyle/>
          <a:p>
            <a:r>
              <a:rPr lang="en-US" dirty="0"/>
              <a:t>CLINICAL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Beginning in the cervical region it spreads downward but the joint of the extremity are nerve involved the disease.  .. It begins in the </a:t>
            </a:r>
            <a:r>
              <a:rPr lang="en-IN" dirty="0" err="1"/>
              <a:t>meninges</a:t>
            </a:r>
            <a:r>
              <a:rPr lang="en-IN" dirty="0"/>
              <a:t> of spinal cords and sets up irritation in the nerve roots .</a:t>
            </a:r>
            <a:endParaRPr lang="en-US" dirty="0"/>
          </a:p>
        </p:txBody>
      </p:sp>
      <p:pic>
        <p:nvPicPr>
          <p:cNvPr id="4" name="Picture 3" descr="grt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86256"/>
            <a:ext cx="2011693" cy="23093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Signs and symptoms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Lumbar Region  – there is a pain in the back and often one or both sciatic nerves because of rigidity and the fact that the patient lies down as much as possible , the lumbar spine is flattened</a:t>
            </a:r>
          </a:p>
          <a:p>
            <a:r>
              <a:rPr lang="en-IN" dirty="0"/>
              <a:t>Mild or severe back and buttock pain that is often worse in the morning hours &gt; continued inflammation of the ligaments ,tendons, joint capsule ( the soft tissue surroundings the joints ). 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Thoracic spine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Shortness of </a:t>
            </a:r>
            <a:r>
              <a:rPr lang="en-IN" dirty="0" err="1"/>
              <a:t>iliacus</a:t>
            </a:r>
            <a:r>
              <a:rPr lang="en-IN" dirty="0"/>
              <a:t> and </a:t>
            </a:r>
            <a:r>
              <a:rPr lang="en-IN" dirty="0" err="1"/>
              <a:t>psoas</a:t>
            </a:r>
            <a:r>
              <a:rPr lang="en-IN" dirty="0"/>
              <a:t> major ,</a:t>
            </a:r>
            <a:r>
              <a:rPr lang="en-IN" dirty="0" err="1"/>
              <a:t>kyphosis</a:t>
            </a:r>
            <a:r>
              <a:rPr lang="en-IN" dirty="0"/>
              <a:t> appears early because of rigidity but is not marked so much .</a:t>
            </a:r>
          </a:p>
          <a:p>
            <a:r>
              <a:rPr lang="en-IN" dirty="0"/>
              <a:t>The ribs becomes joined to the vertebrae by ossification of </a:t>
            </a:r>
            <a:r>
              <a:rPr lang="en-IN" dirty="0" err="1"/>
              <a:t>costoclavicular</a:t>
            </a:r>
            <a:r>
              <a:rPr lang="en-IN" dirty="0"/>
              <a:t> joint , hence breathing becomes entirely abdominal, patient is particularly prone to respiration infection or disease because of rigidity there is often pain along course of </a:t>
            </a:r>
            <a:r>
              <a:rPr lang="en-IN" dirty="0" err="1"/>
              <a:t>intercostal</a:t>
            </a:r>
            <a:r>
              <a:rPr lang="en-IN" dirty="0"/>
              <a:t> nerves.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:blinds dir="vert"/>
      </p:transition>
    </mc:Choice>
    <mc:Fallback>
      <p:transition spd="slow" advTm="6000">
        <p:blinds dir="vert"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418</TotalTime>
  <Words>900</Words>
  <Application>Microsoft Office PowerPoint</Application>
  <PresentationFormat>On-screen Show (4:3)</PresentationFormat>
  <Paragraphs>89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Trebuchet MS</vt:lpstr>
      <vt:lpstr>Wingdings 3</vt:lpstr>
      <vt:lpstr>Facet</vt:lpstr>
      <vt:lpstr>Ankylosing  Spondylitis </vt:lpstr>
      <vt:lpstr>Pathology</vt:lpstr>
      <vt:lpstr>OTHER NAMES OF ANKYLOSING SPONDYLITIS</vt:lpstr>
      <vt:lpstr>Etiology </vt:lpstr>
      <vt:lpstr>HLAB-27</vt:lpstr>
      <vt:lpstr>Types</vt:lpstr>
      <vt:lpstr>CLINICAL FEATURES</vt:lpstr>
      <vt:lpstr>Signs and symptoms </vt:lpstr>
      <vt:lpstr>Thoracic spine </vt:lpstr>
      <vt:lpstr>Lower Cervical Region :-</vt:lpstr>
      <vt:lpstr>OTHER FORMS-</vt:lpstr>
      <vt:lpstr>Course of disease :-</vt:lpstr>
      <vt:lpstr>PowerPoint Presentation</vt:lpstr>
      <vt:lpstr>Complications:-</vt:lpstr>
      <vt:lpstr>Diagnosis :-</vt:lpstr>
      <vt:lpstr>X-ray of Bamboo spine</vt:lpstr>
      <vt:lpstr>TEST-</vt:lpstr>
      <vt:lpstr>schober’s test </vt:lpstr>
      <vt:lpstr>PowerPoint Presentation</vt:lpstr>
      <vt:lpstr>PowerPoint Presentation</vt:lpstr>
      <vt:lpstr>Assesment:-  </vt:lpstr>
      <vt:lpstr>Investigations :-</vt:lpstr>
      <vt:lpstr>Treatment :-</vt:lpstr>
      <vt:lpstr>Physiotheraphy Treatment :-</vt:lpstr>
      <vt:lpstr>PT MANAGMENT</vt:lpstr>
    </vt:vector>
  </TitlesOfParts>
  <Company>abc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Ankylosing  Spondylitis</dc:title>
  <dc:creator>as</dc:creator>
  <cp:lastModifiedBy>neha shukla</cp:lastModifiedBy>
  <cp:revision>40</cp:revision>
  <dcterms:created xsi:type="dcterms:W3CDTF">2020-07-20T15:56:12Z</dcterms:created>
  <dcterms:modified xsi:type="dcterms:W3CDTF">2020-07-23T16:09:36Z</dcterms:modified>
</cp:coreProperties>
</file>