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tableStyles" Target="tableStyle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7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2B42C29-7FBD-4950-84E1-61B73A126A39}" type="datetimeFigureOut">
              <a:rPr lang="en-US" smtClean="0"/>
              <a:t>8/29/2020</a:t>
            </a:fld>
            <a:endParaRPr dirty="0" lang="en-US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1EC4EF0-D193-45AE-A785-9AB9E16A758A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2B42C29-7FBD-4950-84E1-61B73A126A39}" type="datetimeFigureOut">
              <a:rPr lang="en-US" smtClean="0"/>
              <a:t>8/29/2020</a:t>
            </a:fld>
            <a:endParaRPr dirty="0" lang="en-US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1EC4EF0-D193-45AE-A785-9AB9E16A758A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2B42C29-7FBD-4950-84E1-61B73A126A39}" type="datetimeFigureOut">
              <a:rPr lang="en-US" smtClean="0"/>
              <a:t>8/29/2020</a:t>
            </a:fld>
            <a:endParaRPr dirty="0" lang="en-US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1EC4EF0-D193-45AE-A785-9AB9E16A758A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2B42C29-7FBD-4950-84E1-61B73A126A39}" type="datetimeFigureOut">
              <a:rPr lang="en-US" smtClean="0"/>
              <a:t>8/29/2020</a:t>
            </a:fld>
            <a:endParaRPr dirty="0"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1EC4EF0-D193-45AE-A785-9AB9E16A758A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8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2B42C29-7FBD-4950-84E1-61B73A126A39}" type="datetimeFigureOut">
              <a:rPr lang="en-US" smtClean="0"/>
              <a:t>8/29/2020</a:t>
            </a:fld>
            <a:endParaRPr dirty="0" lang="en-US"/>
          </a:p>
        </p:txBody>
      </p:sp>
      <p:sp>
        <p:nvSpPr>
          <p:cNvPr id="10486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1EC4EF0-D193-45AE-A785-9AB9E16A758A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2B42C29-7FBD-4950-84E1-61B73A126A39}" type="datetimeFigureOut">
              <a:rPr lang="en-US" smtClean="0"/>
              <a:t>8/29/2020</a:t>
            </a:fld>
            <a:endParaRPr dirty="0" lang="en-US"/>
          </a:p>
        </p:txBody>
      </p:sp>
      <p:sp>
        <p:nvSpPr>
          <p:cNvPr id="104863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3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1EC4EF0-D193-45AE-A785-9AB9E16A758A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0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2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2B42C29-7FBD-4950-84E1-61B73A126A39}" type="datetimeFigureOut">
              <a:rPr lang="en-US" smtClean="0"/>
              <a:t>8/29/2020</a:t>
            </a:fld>
            <a:endParaRPr dirty="0" lang="en-US"/>
          </a:p>
        </p:txBody>
      </p:sp>
      <p:sp>
        <p:nvSpPr>
          <p:cNvPr id="104864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4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1EC4EF0-D193-45AE-A785-9AB9E16A758A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2B42C29-7FBD-4950-84E1-61B73A126A39}" type="datetimeFigureOut">
              <a:rPr lang="en-US" smtClean="0"/>
              <a:t>8/29/2020</a:t>
            </a:fld>
            <a:endParaRPr dirty="0" lang="en-US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1EC4EF0-D193-45AE-A785-9AB9E16A758A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2B42C29-7FBD-4950-84E1-61B73A126A39}" type="datetimeFigureOut">
              <a:rPr lang="en-US" smtClean="0"/>
              <a:t>8/29/2020</a:t>
            </a:fld>
            <a:endParaRPr dirty="0" lang="en-US"/>
          </a:p>
        </p:txBody>
      </p:sp>
      <p:sp>
        <p:nvSpPr>
          <p:cNvPr id="104864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4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1EC4EF0-D193-45AE-A785-9AB9E16A758A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0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1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2B42C29-7FBD-4950-84E1-61B73A126A39}" type="datetimeFigureOut">
              <a:rPr lang="en-US" smtClean="0"/>
              <a:t>8/29/2020</a:t>
            </a:fld>
            <a:endParaRPr dirty="0" lang="en-US"/>
          </a:p>
        </p:txBody>
      </p:sp>
      <p:sp>
        <p:nvSpPr>
          <p:cNvPr id="10486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1EC4EF0-D193-45AE-A785-9AB9E16A758A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7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dirty="0" lang="en-US"/>
          </a:p>
        </p:txBody>
      </p:sp>
      <p:sp>
        <p:nvSpPr>
          <p:cNvPr id="1048618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1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E2B42C29-7FBD-4950-84E1-61B73A126A39}" type="datetimeFigureOut">
              <a:rPr lang="en-US" smtClean="0"/>
              <a:t>8/29/2020</a:t>
            </a:fld>
            <a:endParaRPr dirty="0" lang="en-US"/>
          </a:p>
        </p:txBody>
      </p:sp>
      <p:sp>
        <p:nvSpPr>
          <p:cNvPr id="10486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2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1EC4EF0-D193-45AE-A785-9AB9E16A758A}" type="slidenum">
              <a:rPr lang="en-US" smtClean="0"/>
              <a:t>‹#›</a:t>
            </a:fld>
            <a:endParaRPr dirty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42C29-7FBD-4950-84E1-61B73A126A39}" type="datetimeFigureOut">
              <a:rPr lang="en-US" smtClean="0"/>
              <a:t>8/29/2020</a:t>
            </a:fld>
            <a:endParaRPr dirty="0"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C4EF0-D193-45AE-A785-9AB9E16A758A}" type="slidenum">
              <a:rPr lang="en-US" smtClean="0"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575963" cy="1182584"/>
          </a:xfrm>
        </p:spPr>
        <p:txBody>
          <a:bodyPr>
            <a:normAutofit fontScale="90000"/>
          </a:bodyPr>
          <a:p>
            <a:pPr algn="l"/>
            <a:r>
              <a:rPr b="1" dirty="0" sz="2400" lang="en-US" smtClean="0"/>
              <a:t>   </a:t>
            </a:r>
            <a:r>
              <a:rPr b="1" dirty="0" sz="2400" lang="en-US" smtClean="0"/>
              <a:t>                       </a:t>
            </a:r>
            <a:r>
              <a:rPr b="1" dirty="0" sz="3100" lang="en-US" smtClean="0"/>
              <a:t>ANTIHYPERTENSIVE </a:t>
            </a:r>
            <a:r>
              <a:rPr b="1" dirty="0" sz="3100" lang="en-US"/>
              <a:t>AGENTS</a:t>
            </a:r>
            <a:br>
              <a:rPr b="1" dirty="0" sz="3100" lang="en-US"/>
            </a:br>
            <a:r>
              <a:rPr dirty="0" sz="3100" lang="en-US" smtClean="0"/>
              <a:t>Drugs </a:t>
            </a:r>
            <a:r>
              <a:rPr dirty="0" sz="3100" lang="en-US"/>
              <a:t>used in the treatment of </a:t>
            </a:r>
            <a:r>
              <a:rPr dirty="0" sz="3100" lang="en-US" smtClean="0"/>
              <a:t>Hypertension</a:t>
            </a:r>
            <a:r>
              <a:rPr dirty="0" sz="2400" lang="en-US" smtClean="0"/>
              <a:t>. </a:t>
            </a:r>
            <a:r>
              <a:rPr dirty="0" sz="2400" lang="en-US" smtClean="0"/>
              <a:t/>
            </a:r>
            <a:br>
              <a:rPr dirty="0" sz="2400" lang="en-US" smtClean="0"/>
            </a:br>
            <a:r>
              <a:rPr dirty="0" sz="2400" lang="en-US" smtClean="0"/>
              <a:t>(The </a:t>
            </a:r>
            <a:r>
              <a:rPr dirty="0" sz="2400" lang="en-US" smtClean="0"/>
              <a:t>normal BP range is 120-=80MM </a:t>
            </a:r>
            <a:r>
              <a:rPr dirty="0" sz="2400" lang="en-US" smtClean="0"/>
              <a:t>Hg)</a:t>
            </a:r>
            <a:endParaRPr dirty="0" sz="220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>
          <a:xfrm>
            <a:off x="55418" y="1447800"/>
            <a:ext cx="8936182" cy="5410200"/>
          </a:xfrm>
        </p:spPr>
        <p:txBody>
          <a:bodyPr>
            <a:normAutofit fontScale="84375" lnSpcReduction="10000"/>
          </a:bodyPr>
          <a:p>
            <a:endParaRPr dirty="0" lang="en-US" smtClean="0"/>
          </a:p>
          <a:p>
            <a:r>
              <a:rPr b="1" dirty="0" lang="en-US" smtClean="0"/>
              <a:t>Classification</a:t>
            </a:r>
            <a:r>
              <a:rPr dirty="0" lang="en-US" smtClean="0"/>
              <a:t> of Official </a:t>
            </a:r>
            <a:r>
              <a:rPr dirty="0" lang="en-US"/>
              <a:t>Drugs</a:t>
            </a:r>
            <a:r>
              <a:rPr b="1" dirty="0" lang="en-US"/>
              <a:t> = 15</a:t>
            </a:r>
            <a:endParaRPr dirty="0" lang="en-US"/>
          </a:p>
          <a:p>
            <a:r>
              <a:rPr b="1" dirty="0" lang="en-US"/>
              <a:t>Beta blockers</a:t>
            </a:r>
            <a:r>
              <a:rPr dirty="0" lang="en-US"/>
              <a:t>: Timolol</a:t>
            </a:r>
          </a:p>
          <a:p>
            <a:r>
              <a:rPr b="1" dirty="0" lang="en-US"/>
              <a:t>Centrally acting</a:t>
            </a:r>
            <a:r>
              <a:rPr dirty="0" lang="en-US"/>
              <a:t>: Methyl </a:t>
            </a:r>
            <a:r>
              <a:rPr dirty="0" lang="en-US" smtClean="0"/>
              <a:t>Dopa, clonidine</a:t>
            </a:r>
            <a:endParaRPr dirty="0" lang="en-US"/>
          </a:p>
          <a:p>
            <a:r>
              <a:rPr b="1" dirty="0" lang="en-US"/>
              <a:t>catecholamine depletors</a:t>
            </a:r>
            <a:r>
              <a:rPr dirty="0" lang="en-US"/>
              <a:t>: Reserpine</a:t>
            </a:r>
          </a:p>
          <a:p>
            <a:r>
              <a:rPr b="1" dirty="0" lang="en-US"/>
              <a:t>Ganglionic blockers</a:t>
            </a:r>
            <a:r>
              <a:rPr dirty="0" lang="en-US"/>
              <a:t>: Guanethidine; Quanabenz acetate,</a:t>
            </a:r>
          </a:p>
          <a:p>
            <a:r>
              <a:rPr b="1" dirty="0" lang="en-US"/>
              <a:t>ACEI</a:t>
            </a:r>
            <a:r>
              <a:rPr dirty="0" lang="en-US"/>
              <a:t>: Captopril, Lisinopril, En</a:t>
            </a:r>
            <a:r>
              <a:rPr dirty="0" lang="en-US"/>
              <a:t>a</a:t>
            </a:r>
            <a:r>
              <a:rPr dirty="0" lang="en-US"/>
              <a:t>l</a:t>
            </a:r>
            <a:r>
              <a:rPr dirty="0" lang="en-US"/>
              <a:t>april, Quinapril </a:t>
            </a:r>
            <a:r>
              <a:rPr b="1" dirty="0" lang="en-US" smtClean="0">
                <a:latin typeface="Times New Roman" pitchFamily="18" charset="0"/>
                <a:cs typeface="Times New Roman" pitchFamily="18" charset="0"/>
              </a:rPr>
              <a:t>benazepril</a:t>
            </a:r>
            <a:r>
              <a:rPr dirty="0" lang="en-US" smtClean="0"/>
              <a:t>, </a:t>
            </a:r>
            <a:endParaRPr dirty="0" lang="en-US"/>
          </a:p>
          <a:p>
            <a:r>
              <a:rPr b="1" dirty="0" lang="en-US"/>
              <a:t>Vasodilators</a:t>
            </a:r>
            <a:r>
              <a:rPr dirty="0" lang="en-US"/>
              <a:t>: Sodium nitroprusside, Minoxidil, Hydralazine </a:t>
            </a:r>
            <a:r>
              <a:rPr dirty="0" lang="en-US" smtClean="0"/>
              <a:t>Hcl, Diazoxide</a:t>
            </a:r>
            <a:endParaRPr dirty="0" lang="en-US"/>
          </a:p>
          <a:p>
            <a:pPr indent="0" marL="0">
              <a:buNone/>
            </a:pPr>
            <a:r>
              <a:rPr dirty="0" lang="en-US"/>
              <a:t> </a:t>
            </a:r>
          </a:p>
          <a:p>
            <a:pPr indent="0" marL="0">
              <a:buNone/>
            </a:pPr>
            <a:r>
              <a:rPr dirty="0" lang="en-US" smtClean="0"/>
              <a:t> </a:t>
            </a:r>
          </a:p>
        </p:txBody>
      </p:sp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>
          <a:xfrm>
            <a:off x="387927" y="41563"/>
            <a:ext cx="8229600" cy="665019"/>
          </a:xfrm>
        </p:spPr>
        <p:txBody>
          <a:bodyPr>
            <a:noAutofit/>
          </a:bodyPr>
          <a:p>
            <a:r>
              <a:rPr b="1" dirty="0" sz="2400" lang="en-US" smtClean="0">
                <a:latin typeface="Times New Roman" pitchFamily="18" charset="0"/>
                <a:cs typeface="Times New Roman" pitchFamily="18" charset="0"/>
              </a:rPr>
              <a:t>RENIN ANGITENSION SYSTEM.</a:t>
            </a:r>
            <a:endParaRPr b="1" dirty="0" sz="2400"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97156" name="Picture 2" descr="C:\Users\mypc\Documents\structures\ACEI CLASS.png"/>
          <p:cNvPicPr>
            <a:picLocks noChangeAspect="1" noGrp="1" noChangeArrowheads="1"/>
          </p:cNvPicPr>
          <p:nvPr>
            <p:ph idx="1"/>
          </p:nvPr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457200" y="685801"/>
            <a:ext cx="7897091" cy="6172200"/>
          </a:xfrm>
          <a:prstGeom prst="rect"/>
          <a:noFill/>
        </p:spPr>
      </p:pic>
    </p:spTree>
  </p:cSld>
  <p:clrMapOvr>
    <a:masterClrMapping/>
  </p:clrMapOvr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>
          <a:xfrm>
            <a:off x="0" y="-17343"/>
            <a:ext cx="9144000" cy="2649707"/>
          </a:xfrm>
        </p:spPr>
        <p:txBody>
          <a:bodyPr>
            <a:normAutofit fontScale="90000"/>
          </a:bodyPr>
          <a:p>
            <a:pPr algn="l"/>
            <a:r>
              <a:rPr b="1" dirty="0" sz="3100" lang="en-US" smtClean="0">
                <a:latin typeface="Times New Roman" pitchFamily="18" charset="0"/>
                <a:cs typeface="Times New Roman" pitchFamily="18" charset="0"/>
              </a:rPr>
              <a:t>ACEI: </a:t>
            </a:r>
            <a:r>
              <a:rPr b="1" dirty="0" sz="3200" lang="en-US" smtClean="0">
                <a:latin typeface="Times New Roman" pitchFamily="18" charset="0"/>
                <a:cs typeface="Times New Roman" pitchFamily="18" charset="0"/>
              </a:rPr>
              <a:t>Angiotensin-Converting-Enzyme Inhibitors </a:t>
            </a:r>
            <a:br>
              <a:rPr b="1" dirty="0" sz="3200" lang="en-US" smtClean="0">
                <a:latin typeface="Times New Roman" pitchFamily="18" charset="0"/>
                <a:cs typeface="Times New Roman" pitchFamily="18" charset="0"/>
              </a:rPr>
            </a:br>
            <a:r>
              <a:rPr b="1" dirty="0" sz="2700" lang="en-US" smtClean="0">
                <a:latin typeface="Times New Roman" pitchFamily="18" charset="0"/>
                <a:cs typeface="Times New Roman" pitchFamily="18" charset="0"/>
              </a:rPr>
              <a:t>ACEI</a:t>
            </a:r>
            <a:r>
              <a:rPr dirty="0" sz="2700" lang="en-US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b="1" dirty="0" sz="2700"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700" lang="en-US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dirty="0" sz="2700" lang="en-US">
                <a:latin typeface="Times New Roman" pitchFamily="18" charset="0"/>
                <a:cs typeface="Times New Roman" pitchFamily="18" charset="0"/>
              </a:rPr>
              <a:t>a class of Drugs used primarily for the treatment of High Blood Pressure and Heart Failure. They work by causing relaxation of blood vessels as well as a decrease in blood volume, which leads to lower blood pressure and decreased oxygen demand from the Heart</a:t>
            </a:r>
            <a:r>
              <a:rPr b="1" dirty="0" sz="2700" lang="en-US">
                <a:latin typeface="Times New Roman" pitchFamily="18" charset="0"/>
                <a:cs typeface="Times New Roman" pitchFamily="18" charset="0"/>
              </a:rPr>
              <a:t/>
            </a:r>
            <a:br>
              <a:rPr b="1" dirty="0" sz="2700" lang="en-US">
                <a:latin typeface="Times New Roman" pitchFamily="18" charset="0"/>
                <a:cs typeface="Times New Roman" pitchFamily="18" charset="0"/>
              </a:rPr>
            </a:br>
            <a:endParaRPr dirty="0" sz="240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>
          <a:xfrm>
            <a:off x="0" y="2280062"/>
            <a:ext cx="8963891" cy="4577938"/>
          </a:xfrm>
        </p:spPr>
        <p:txBody>
          <a:bodyPr>
            <a:normAutofit lnSpcReduction="10000"/>
          </a:bodyPr>
          <a:p>
            <a:pPr indent="0" marL="0">
              <a:buNone/>
            </a:pPr>
            <a:r>
              <a:rPr b="1" dirty="0" sz="2400" i="1" lang="en-US" smtClean="0">
                <a:latin typeface="Times New Roman" pitchFamily="18" charset="0"/>
                <a:cs typeface="Times New Roman" pitchFamily="18" charset="0"/>
              </a:rPr>
              <a:t>Official ACEI &amp; their </a:t>
            </a:r>
          </a:p>
          <a:p>
            <a:pPr indent="0" marL="0">
              <a:buNone/>
            </a:pPr>
            <a:r>
              <a:rPr b="1" dirty="0" sz="2400" i="1" lang="en-US" smtClean="0">
                <a:latin typeface="Times New Roman" pitchFamily="18" charset="0"/>
                <a:cs typeface="Times New Roman" pitchFamily="18" charset="0"/>
              </a:rPr>
              <a:t>mechanism</a:t>
            </a:r>
          </a:p>
          <a:p>
            <a:pPr indent="0" marL="0">
              <a:buNone/>
            </a:pPr>
            <a:r>
              <a:rPr b="1" dirty="0" sz="2800" lang="en-US" smtClean="0">
                <a:latin typeface="Times New Roman" pitchFamily="18" charset="0"/>
                <a:cs typeface="Times New Roman" pitchFamily="18" charset="0"/>
              </a:rPr>
              <a:t>1.Benazepril </a:t>
            </a:r>
          </a:p>
          <a:p>
            <a:pPr indent="0" marL="0">
              <a:buNone/>
            </a:pPr>
            <a:r>
              <a:rPr b="1" dirty="0" sz="2800" lang="en-US" smtClean="0">
                <a:latin typeface="Times New Roman" pitchFamily="18" charset="0"/>
                <a:cs typeface="Times New Roman" pitchFamily="18" charset="0"/>
              </a:rPr>
              <a:t>2.Captopril</a:t>
            </a:r>
            <a:r>
              <a:rPr b="1" dirty="0" sz="2800" lang="en-US">
                <a:latin typeface="Times New Roman" pitchFamily="18" charset="0"/>
                <a:cs typeface="Times New Roman" pitchFamily="18" charset="0"/>
              </a:rPr>
              <a:t>, </a:t>
            </a:r>
            <a:endParaRPr b="1" dirty="0" sz="2800" lang="en-US" smtClean="0">
              <a:latin typeface="Times New Roman" pitchFamily="18" charset="0"/>
              <a:cs typeface="Times New Roman" pitchFamily="18" charset="0"/>
            </a:endParaRPr>
          </a:p>
          <a:p>
            <a:pPr indent="0" marL="0">
              <a:buNone/>
            </a:pPr>
            <a:r>
              <a:rPr b="1" dirty="0" sz="2800" lang="en-US" smtClean="0">
                <a:latin typeface="Times New Roman" pitchFamily="18" charset="0"/>
                <a:cs typeface="Times New Roman" pitchFamily="18" charset="0"/>
              </a:rPr>
              <a:t>3. En</a:t>
            </a:r>
            <a:r>
              <a:rPr b="1" dirty="0" sz="2800" lang="en-US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b="1" dirty="0" sz="2800" lang="en-US" smtClean="0">
                <a:latin typeface="Times New Roman" pitchFamily="18" charset="0"/>
                <a:cs typeface="Times New Roman" pitchFamily="18" charset="0"/>
              </a:rPr>
              <a:t>lapril </a:t>
            </a:r>
            <a:endParaRPr altLang="en-US" lang="zh-CN"/>
          </a:p>
          <a:p>
            <a:pPr indent="0" marL="0">
              <a:buNone/>
            </a:pPr>
            <a:r>
              <a:rPr b="1" dirty="0" sz="2800" lang="en-US" smtClean="0">
                <a:latin typeface="Times New Roman" pitchFamily="18" charset="0"/>
                <a:cs typeface="Times New Roman" pitchFamily="18" charset="0"/>
              </a:rPr>
              <a:t>4. Lisinopril, </a:t>
            </a:r>
          </a:p>
          <a:p>
            <a:pPr indent="0" marL="0">
              <a:buNone/>
            </a:pPr>
            <a:r>
              <a:rPr b="1" dirty="0" sz="2800" lang="en-US" smtClean="0">
                <a:latin typeface="Times New Roman" pitchFamily="18" charset="0"/>
                <a:cs typeface="Times New Roman" pitchFamily="18" charset="0"/>
              </a:rPr>
              <a:t>5. Quinapril, </a:t>
            </a:r>
            <a:endParaRPr b="1" dirty="0" sz="2800" lang="en-US">
              <a:latin typeface="Times New Roman" pitchFamily="18" charset="0"/>
              <a:cs typeface="Times New Roman" pitchFamily="18" charset="0"/>
            </a:endParaRPr>
          </a:p>
          <a:p>
            <a:pPr indent="0" marL="0">
              <a:buNone/>
            </a:pPr>
            <a:r>
              <a:rPr b="1" dirty="0" sz="2000" lang="en-US" smtClean="0">
                <a:latin typeface="Times New Roman" pitchFamily="18" charset="0"/>
                <a:cs typeface="Times New Roman" pitchFamily="18" charset="0"/>
              </a:rPr>
              <a:t>NOTE:</a:t>
            </a:r>
          </a:p>
          <a:p>
            <a:r>
              <a:rPr b="1" dirty="0" sz="1400" lang="en-US" smtClean="0">
                <a:latin typeface="Times New Roman" pitchFamily="18" charset="0"/>
                <a:cs typeface="Times New Roman" pitchFamily="18" charset="0"/>
              </a:rPr>
              <a:t>RENIN INHIBITORS: Aliskiren, Enalkiren, Remkiren</a:t>
            </a:r>
          </a:p>
          <a:p>
            <a:r>
              <a:rPr b="1" dirty="0" sz="1400" lang="en-US" smtClean="0">
                <a:latin typeface="Times New Roman" pitchFamily="18" charset="0"/>
                <a:cs typeface="Times New Roman" pitchFamily="18" charset="0"/>
              </a:rPr>
              <a:t> AT2 ANTAGONISTS: Alisartan, Irbisartan,  losartan, Telmisartan</a:t>
            </a:r>
          </a:p>
          <a:p>
            <a:r>
              <a:rPr b="1" dirty="0" sz="1400" lang="en-US" smtClean="0">
                <a:latin typeface="Times New Roman" pitchFamily="18" charset="0"/>
                <a:cs typeface="Times New Roman" pitchFamily="18" charset="0"/>
              </a:rPr>
              <a:t> BRADYKININ: an active peptide of kinin, that causes inflammation and potent vasodilator, mild diuretic</a:t>
            </a:r>
            <a:endParaRPr b="1" dirty="0" sz="1400"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97157" name="Picture 2" descr="C:\Users\mypc\Documents\structures\ACE 1 AND 2.pn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4441370" y="2133600"/>
            <a:ext cx="4624657" cy="3661558"/>
          </a:xfrm>
          <a:prstGeom prst="rect"/>
          <a:noFill/>
        </p:spPr>
      </p:pic>
    </p:spTree>
  </p:cSld>
  <p:clrMapOvr>
    <a:masterClrMapping/>
  </p:clrMapOvr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457200" y="71252"/>
            <a:ext cx="8229600" cy="995548"/>
          </a:xfrm>
        </p:spPr>
        <p:txBody>
          <a:bodyPr/>
          <a:p>
            <a:r>
              <a:rPr dirty="0" lang="en-US" smtClean="0"/>
              <a:t>RAAS MECHANISM</a:t>
            </a:r>
            <a:endParaRPr dirty="0" lang="en-US"/>
          </a:p>
        </p:txBody>
      </p:sp>
      <p:pic>
        <p:nvPicPr>
          <p:cNvPr id="2097158" name="Picture 2" descr="C:\Users\mypc\Documents\structures\RAAS MECHANISIM.png"/>
          <p:cNvPicPr>
            <a:picLocks noChangeAspect="1" noGrp="1" noChangeArrowheads="1"/>
          </p:cNvPicPr>
          <p:nvPr>
            <p:ph idx="1"/>
          </p:nvPr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457199" y="890649"/>
            <a:ext cx="8318665" cy="5814951"/>
          </a:xfrm>
          <a:prstGeom prst="rect"/>
          <a:noFill/>
        </p:spPr>
      </p:pic>
    </p:spTree>
  </p:cSld>
  <p:clrMapOvr>
    <a:masterClrMapping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>
          <a:xfrm>
            <a:off x="457200" y="55418"/>
            <a:ext cx="8229600" cy="1080655"/>
          </a:xfrm>
        </p:spPr>
        <p:txBody>
          <a:bodyPr>
            <a:normAutofit/>
          </a:bodyPr>
          <a:p>
            <a:pPr algn="l"/>
            <a:r>
              <a:rPr b="1" dirty="0" sz="2800"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400" lang="en-US" smtClean="0">
                <a:latin typeface="Times New Roman" pitchFamily="18" charset="0"/>
                <a:cs typeface="Times New Roman" pitchFamily="18" charset="0"/>
              </a:rPr>
              <a:t>CAPTOPRIL</a:t>
            </a:r>
            <a:br>
              <a:rPr b="1" dirty="0" sz="2400" lang="en-US" smtClean="0">
                <a:latin typeface="Times New Roman" pitchFamily="18" charset="0"/>
                <a:cs typeface="Times New Roman" pitchFamily="18" charset="0"/>
              </a:rPr>
            </a:br>
            <a:r>
              <a:rPr b="1" dirty="0" sz="2400" lang="en-US" smtClean="0">
                <a:latin typeface="Times New Roman" pitchFamily="18" charset="0"/>
                <a:cs typeface="Times New Roman" pitchFamily="18" charset="0"/>
              </a:rPr>
              <a:t> (Capotan)</a:t>
            </a:r>
            <a:endParaRPr b="1" dirty="0" sz="240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1" name="Content Placeholder 2"/>
          <p:cNvSpPr>
            <a:spLocks noGrp="1"/>
          </p:cNvSpPr>
          <p:nvPr>
            <p:ph idx="1"/>
          </p:nvPr>
        </p:nvSpPr>
        <p:spPr>
          <a:xfrm>
            <a:off x="41562" y="1143000"/>
            <a:ext cx="8991601" cy="5645727"/>
          </a:xfrm>
        </p:spPr>
        <p:txBody>
          <a:bodyPr>
            <a:normAutofit fontScale="95833" lnSpcReduction="20000"/>
          </a:bodyPr>
          <a:p>
            <a:r>
              <a:rPr b="1" dirty="0" sz="2400" lang="en-US" smtClean="0">
                <a:latin typeface="Times New Roman" pitchFamily="18" charset="0"/>
                <a:cs typeface="Times New Roman" pitchFamily="18" charset="0"/>
              </a:rPr>
              <a:t>CATEGORY</a:t>
            </a:r>
            <a:r>
              <a:rPr dirty="0" sz="2400" lang="en-US" smtClean="0">
                <a:latin typeface="Times New Roman" pitchFamily="18" charset="0"/>
                <a:cs typeface="Times New Roman" pitchFamily="18" charset="0"/>
              </a:rPr>
              <a:t>: Antihypertensive(ACEI) </a:t>
            </a:r>
          </a:p>
          <a:p>
            <a:r>
              <a:rPr b="1" dirty="0" sz="2400" lang="en-US" smtClean="0">
                <a:latin typeface="Times New Roman" pitchFamily="18" charset="0"/>
                <a:cs typeface="Times New Roman" pitchFamily="18" charset="0"/>
              </a:rPr>
              <a:t>NOMENCLATURE: </a:t>
            </a:r>
          </a:p>
          <a:p>
            <a:pPr indent="0" marL="0">
              <a:buNone/>
            </a:pPr>
            <a:r>
              <a:rPr dirty="0" sz="2400" lang="en-US" smtClean="0">
                <a:latin typeface="Times New Roman" pitchFamily="18" charset="0"/>
                <a:cs typeface="Times New Roman" pitchFamily="18" charset="0"/>
              </a:rPr>
              <a:t>     1-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[(2s)-3-mercapto-2-methylpropionyl]- </a:t>
            </a:r>
            <a:r>
              <a:rPr dirty="0" sz="2400" lang="en-US" smtClean="0">
                <a:latin typeface="Times New Roman" pitchFamily="18" charset="0"/>
                <a:cs typeface="Times New Roman" pitchFamily="18" charset="0"/>
              </a:rPr>
              <a:t>L-Proline </a:t>
            </a:r>
            <a:endParaRPr b="1" dirty="0" sz="2400" lang="en-US" smtClean="0">
              <a:latin typeface="Times New Roman" pitchFamily="18" charset="0"/>
              <a:cs typeface="Times New Roman" pitchFamily="18" charset="0"/>
            </a:endParaRPr>
          </a:p>
          <a:p>
            <a:r>
              <a:rPr b="1" dirty="0" sz="2400" lang="en-US" smtClean="0">
                <a:latin typeface="Times New Roman" pitchFamily="18" charset="0"/>
                <a:cs typeface="Times New Roman" pitchFamily="18" charset="0"/>
              </a:rPr>
              <a:t>PROPERTIES </a:t>
            </a:r>
            <a:r>
              <a:rPr dirty="0" sz="2400" lang="en-US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White to off-white, crystalline powder; odour characteristic, sulphide like. It is freely soluble in water; methanol, ethanol and in chloroform</a:t>
            </a:r>
            <a:r>
              <a:rPr dirty="0" sz="2400" lang="en-US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 It should be kept in airtight </a:t>
            </a:r>
            <a:r>
              <a:rPr dirty="0" sz="2400" lang="en-US" smtClean="0">
                <a:latin typeface="Times New Roman" pitchFamily="18" charset="0"/>
                <a:cs typeface="Times New Roman" pitchFamily="18" charset="0"/>
              </a:rPr>
              <a:t>container. </a:t>
            </a:r>
            <a:r>
              <a:rPr b="1" dirty="0" sz="2400" lang="en-US" smtClean="0">
                <a:latin typeface="Times New Roman" pitchFamily="18" charset="0"/>
                <a:cs typeface="Times New Roman" pitchFamily="18" charset="0"/>
              </a:rPr>
              <a:t>MP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: Melts between </a:t>
            </a:r>
            <a:r>
              <a:rPr dirty="0" sz="2400" lang="en-US" smtClean="0">
                <a:latin typeface="Times New Roman" pitchFamily="18" charset="0"/>
                <a:cs typeface="Times New Roman" pitchFamily="18" charset="0"/>
              </a:rPr>
              <a:t>104-110</a:t>
            </a:r>
            <a:r>
              <a:rPr baseline="30000" dirty="0" sz="2400" lang="en-US" smtClean="0">
                <a:latin typeface="Times New Roman" pitchFamily="18" charset="0"/>
                <a:cs typeface="Times New Roman" pitchFamily="18" charset="0"/>
              </a:rPr>
              <a:t>0</a:t>
            </a:r>
            <a:endParaRPr dirty="0" sz="2400" lang="en-US" smtClean="0">
              <a:latin typeface="Times New Roman" pitchFamily="18" charset="0"/>
              <a:cs typeface="Times New Roman" pitchFamily="18" charset="0"/>
            </a:endParaRPr>
          </a:p>
          <a:p>
            <a:r>
              <a:rPr b="1" dirty="0" sz="2400" lang="en-US" smtClean="0">
                <a:latin typeface="Times New Roman" pitchFamily="18" charset="0"/>
                <a:cs typeface="Times New Roman" pitchFamily="18" charset="0"/>
              </a:rPr>
              <a:t>MOA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: </a:t>
            </a:r>
            <a:r>
              <a:rPr dirty="0" sz="2400" lang="en-US" smtClean="0">
                <a:latin typeface="Times New Roman" pitchFamily="18" charset="0"/>
                <a:cs typeface="Times New Roman" pitchFamily="18" charset="0"/>
              </a:rPr>
              <a:t>It is  </a:t>
            </a:r>
            <a:r>
              <a:rPr b="1" dirty="0" sz="2400" lang="en-US">
                <a:latin typeface="Times New Roman" pitchFamily="18" charset="0"/>
                <a:cs typeface="Times New Roman" pitchFamily="18" charset="0"/>
              </a:rPr>
              <a:t>Captopril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 is the </a:t>
            </a:r>
            <a:r>
              <a:rPr dirty="0" sz="2400" lang="en-US" smtClean="0">
                <a:latin typeface="Times New Roman" pitchFamily="18" charset="0"/>
                <a:cs typeface="Times New Roman" pitchFamily="18" charset="0"/>
              </a:rPr>
              <a:t>prototype-first 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orally active ACE Inhibitor. It act by competitively inhibit angiotensin-I (</a:t>
            </a:r>
            <a:r>
              <a:rPr b="1" dirty="0" sz="2400" i="1" lang="en-US">
                <a:latin typeface="Times New Roman" pitchFamily="18" charset="0"/>
                <a:cs typeface="Times New Roman" pitchFamily="18" charset="0"/>
              </a:rPr>
              <a:t>an inactive decapeptide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) in to angiotensin-II (</a:t>
            </a:r>
            <a:r>
              <a:rPr b="1" dirty="0" sz="2400" i="1" lang="en-US">
                <a:latin typeface="Times New Roman" pitchFamily="18" charset="0"/>
                <a:cs typeface="Times New Roman" pitchFamily="18" charset="0"/>
              </a:rPr>
              <a:t>an active octa-peptide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) by binding to angiotensin converting enzyme (ACE). </a:t>
            </a:r>
            <a:r>
              <a:rPr dirty="0" sz="2400" lang="en-US" smtClean="0">
                <a:latin typeface="Times New Roman" pitchFamily="18" charset="0"/>
                <a:cs typeface="Times New Roman" pitchFamily="18" charset="0"/>
              </a:rPr>
              <a:t>It’s Oral 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bioavailability is 60-75%, </a:t>
            </a:r>
            <a:r>
              <a:rPr dirty="0" sz="2400" lang="en-US" smtClean="0">
                <a:latin typeface="Times New Roman" pitchFamily="18" charset="0"/>
                <a:cs typeface="Times New Roman" pitchFamily="18" charset="0"/>
              </a:rPr>
              <a:t>(to be taken 1 Hr. before meal due to food interference the absorption of drug)</a:t>
            </a:r>
          </a:p>
          <a:p>
            <a:r>
              <a:rPr b="1" dirty="0" sz="2400" lang="en-US" smtClean="0">
                <a:latin typeface="Times New Roman" pitchFamily="18" charset="0"/>
                <a:cs typeface="Times New Roman" pitchFamily="18" charset="0"/>
              </a:rPr>
              <a:t>USES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: Used in hypertension, heart failure, left ventricular dysfunction and diabetic </a:t>
            </a:r>
            <a:r>
              <a:rPr dirty="0" sz="2400" lang="en-US" smtClean="0">
                <a:latin typeface="Times New Roman" pitchFamily="18" charset="0"/>
                <a:cs typeface="Times New Roman" pitchFamily="18" charset="0"/>
              </a:rPr>
              <a:t>nephropathy </a:t>
            </a:r>
            <a:r>
              <a:rPr b="1" dirty="0" sz="2400" lang="en-US" smtClean="0">
                <a:latin typeface="Times New Roman" pitchFamily="18" charset="0"/>
                <a:cs typeface="Times New Roman" pitchFamily="18" charset="0"/>
              </a:rPr>
              <a:t>DOSE</a:t>
            </a:r>
            <a:r>
              <a:rPr dirty="0" sz="2400" lang="en-US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Orally, 25-150 mg bid or </a:t>
            </a:r>
            <a:r>
              <a:rPr dirty="0" sz="2400" lang="en-US" smtClean="0">
                <a:latin typeface="Times New Roman" pitchFamily="18" charset="0"/>
                <a:cs typeface="Times New Roman" pitchFamily="18" charset="0"/>
              </a:rPr>
              <a:t>tid</a:t>
            </a:r>
          </a:p>
          <a:p>
            <a:r>
              <a:rPr b="1" dirty="0" sz="2400" lang="en-US" smtClean="0">
                <a:latin typeface="Times New Roman" pitchFamily="18" charset="0"/>
                <a:cs typeface="Times New Roman" pitchFamily="18" charset="0"/>
              </a:rPr>
              <a:t>PREPARATIONS</a:t>
            </a:r>
            <a:r>
              <a:rPr dirty="0" sz="2400" lang="en-US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dirty="0" sz="2800" lang="en-US" smtClean="0">
                <a:latin typeface="Times New Roman" pitchFamily="18" charset="0"/>
                <a:cs typeface="Times New Roman" pitchFamily="18" charset="0"/>
              </a:rPr>
              <a:t>Captopril </a:t>
            </a: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tablets (12.5, 25, 50 and 100 mg)</a:t>
            </a:r>
          </a:p>
          <a:p>
            <a:endParaRPr dirty="0" sz="2800" lang="en-US">
              <a:latin typeface="Times New Roman" pitchFamily="18" charset="0"/>
              <a:cs typeface="Times New Roman" pitchFamily="18" charset="0"/>
            </a:endParaRPr>
          </a:p>
          <a:p>
            <a:endParaRPr dirty="0" lang="en-US"/>
          </a:p>
        </p:txBody>
      </p:sp>
      <p:pic>
        <p:nvPicPr>
          <p:cNvPr id="2097159" name="Picture 2" descr="C:\Users\mypc\Documents\structures\CAPTOPRIL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5715000" y="-1"/>
            <a:ext cx="3442854" cy="1981201"/>
          </a:xfrm>
          <a:prstGeom prst="rect"/>
          <a:noFill/>
        </p:spPr>
      </p:pic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title"/>
          </p:nvPr>
        </p:nvSpPr>
        <p:spPr>
          <a:xfrm>
            <a:off x="457200" y="55418"/>
            <a:ext cx="8229600" cy="900546"/>
          </a:xfrm>
        </p:spPr>
        <p:txBody>
          <a:bodyPr>
            <a:normAutofit/>
          </a:bodyPr>
          <a:p>
            <a:pPr algn="l"/>
            <a:r>
              <a:rPr b="1" dirty="0" sz="2400" lang="en-US" smtClean="0">
                <a:latin typeface="Times New Roman" pitchFamily="18" charset="0"/>
                <a:cs typeface="Times New Roman" pitchFamily="18" charset="0"/>
              </a:rPr>
              <a:t>BENAZEPRIL Hcl </a:t>
            </a:r>
            <a:br>
              <a:rPr b="1" dirty="0" sz="2400" lang="en-US" smtClean="0">
                <a:latin typeface="Times New Roman" pitchFamily="18" charset="0"/>
                <a:cs typeface="Times New Roman" pitchFamily="18" charset="0"/>
              </a:rPr>
            </a:br>
            <a:r>
              <a:rPr b="1" dirty="0" sz="2400" lang="en-US" smtClean="0">
                <a:latin typeface="Times New Roman" pitchFamily="18" charset="0"/>
                <a:cs typeface="Times New Roman" pitchFamily="18" charset="0"/>
              </a:rPr>
              <a:t>(Lotensin)</a:t>
            </a:r>
            <a:endParaRPr b="1" dirty="0" sz="240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3" name="Content Placeholder 2"/>
          <p:cNvSpPr>
            <a:spLocks noGrp="1"/>
          </p:cNvSpPr>
          <p:nvPr>
            <p:ph idx="1"/>
          </p:nvPr>
        </p:nvSpPr>
        <p:spPr>
          <a:xfrm>
            <a:off x="83127" y="1523999"/>
            <a:ext cx="8950037" cy="5112327"/>
          </a:xfrm>
        </p:spPr>
        <p:txBody>
          <a:bodyPr>
            <a:normAutofit/>
          </a:bodyPr>
          <a:p>
            <a:endParaRPr b="1" dirty="0" sz="2400" lang="en-US" smtClean="0">
              <a:latin typeface="Times New Roman" pitchFamily="18" charset="0"/>
              <a:cs typeface="Times New Roman" pitchFamily="18" charset="0"/>
            </a:endParaRPr>
          </a:p>
          <a:p>
            <a:r>
              <a:rPr b="1" dirty="0" sz="2400" lang="en-US" smtClean="0">
                <a:latin typeface="Times New Roman" pitchFamily="18" charset="0"/>
                <a:cs typeface="Times New Roman" pitchFamily="18" charset="0"/>
              </a:rPr>
              <a:t>CATEGORY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: </a:t>
            </a:r>
            <a:r>
              <a:rPr dirty="0" sz="2400" lang="en-US" smtClean="0">
                <a:latin typeface="Times New Roman" pitchFamily="18" charset="0"/>
                <a:cs typeface="Times New Roman" pitchFamily="18" charset="0"/>
              </a:rPr>
              <a:t>Antihypertensive 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agent</a:t>
            </a:r>
          </a:p>
          <a:p>
            <a:r>
              <a:rPr b="1" dirty="0" sz="2400" lang="en-US">
                <a:latin typeface="Times New Roman" pitchFamily="18" charset="0"/>
                <a:cs typeface="Times New Roman" pitchFamily="18" charset="0"/>
              </a:rPr>
              <a:t>NOMENCLATURE: </a:t>
            </a:r>
            <a:r>
              <a:rPr b="1" dirty="0" sz="2400" lang="en-US" smtClean="0">
                <a:latin typeface="Times New Roman" pitchFamily="18" charset="0"/>
                <a:cs typeface="Times New Roman" pitchFamily="18" charset="0"/>
              </a:rPr>
              <a:t>3-[[1-(ethoxycarbonyl)-3-phenylprpyl]-amino]-tetrahydro-2-oxo-1H-1-Benzaepine-1-acetic acid</a:t>
            </a:r>
            <a:endParaRPr dirty="0" sz="2400" lang="en-US" smtClean="0">
              <a:latin typeface="Times New Roman" pitchFamily="18" charset="0"/>
              <a:cs typeface="Times New Roman" pitchFamily="18" charset="0"/>
            </a:endParaRPr>
          </a:p>
          <a:p>
            <a:r>
              <a:rPr b="1" dirty="0" sz="2400" lang="en-US" smtClean="0">
                <a:latin typeface="Times New Roman" pitchFamily="18" charset="0"/>
                <a:cs typeface="Times New Roman" pitchFamily="18" charset="0"/>
              </a:rPr>
              <a:t>PROPERTIES </a:t>
            </a:r>
            <a:r>
              <a:rPr dirty="0" sz="2400" lang="en-US" smtClean="0">
                <a:latin typeface="Times New Roman" pitchFamily="18" charset="0"/>
                <a:cs typeface="Times New Roman" pitchFamily="18" charset="0"/>
              </a:rPr>
              <a:t>:White crystalline powder; soluble in water, ethanol, methanol. </a:t>
            </a:r>
            <a:endParaRPr dirty="0" sz="2400" lang="en-US">
              <a:latin typeface="Times New Roman" pitchFamily="18" charset="0"/>
              <a:cs typeface="Times New Roman" pitchFamily="18" charset="0"/>
            </a:endParaRPr>
          </a:p>
          <a:p>
            <a:r>
              <a:rPr b="1" dirty="0" sz="2400" lang="en-US" smtClean="0">
                <a:latin typeface="Times New Roman" pitchFamily="18" charset="0"/>
                <a:cs typeface="Times New Roman" pitchFamily="18" charset="0"/>
              </a:rPr>
              <a:t>MOA: An ACE Inhibitor. A  </a:t>
            </a:r>
            <a:r>
              <a:rPr b="1" dirty="0" sz="2400" i="1" lang="en-US" smtClean="0">
                <a:latin typeface="Times New Roman" pitchFamily="18" charset="0"/>
                <a:cs typeface="Times New Roman" pitchFamily="18" charset="0"/>
              </a:rPr>
              <a:t>prodrug</a:t>
            </a:r>
            <a:r>
              <a:rPr b="1" dirty="0" sz="2400" lang="en-US" smtClean="0">
                <a:latin typeface="Times New Roman" pitchFamily="18" charset="0"/>
                <a:cs typeface="Times New Roman" pitchFamily="18" charset="0"/>
              </a:rPr>
              <a:t> rapidly absorbed and converted to active </a:t>
            </a:r>
            <a:r>
              <a:rPr b="1" dirty="0" sz="2400" i="1" lang="en-US" smtClean="0">
                <a:latin typeface="Times New Roman" pitchFamily="18" charset="0"/>
                <a:cs typeface="Times New Roman" pitchFamily="18" charset="0"/>
              </a:rPr>
              <a:t>drug</a:t>
            </a:r>
            <a:r>
              <a:rPr b="1" dirty="0" sz="2400"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400" lang="en-US" u="sng" smtClean="0">
                <a:latin typeface="Times New Roman" pitchFamily="18" charset="0"/>
                <a:cs typeface="Times New Roman" pitchFamily="18" charset="0"/>
              </a:rPr>
              <a:t>benazeprilat</a:t>
            </a:r>
          </a:p>
          <a:p>
            <a:r>
              <a:rPr b="1" dirty="0" sz="2400" lang="en-US" smtClean="0">
                <a:latin typeface="Times New Roman" pitchFamily="18" charset="0"/>
                <a:cs typeface="Times New Roman" pitchFamily="18" charset="0"/>
              </a:rPr>
              <a:t>USES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: </a:t>
            </a:r>
            <a:r>
              <a:rPr dirty="0" sz="2400" lang="en-US" smtClean="0">
                <a:latin typeface="Times New Roman" pitchFamily="18" charset="0"/>
                <a:cs typeface="Times New Roman" pitchFamily="18" charset="0"/>
              </a:rPr>
              <a:t>Benazepril</a:t>
            </a:r>
            <a:r>
              <a:rPr dirty="0" sz="2400" lang="en-US" smtClean="0"/>
              <a:t> </a:t>
            </a:r>
            <a:r>
              <a:rPr dirty="0" sz="2400" lang="en-US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used to treat hypertension </a:t>
            </a:r>
            <a:r>
              <a:rPr dirty="0" sz="2400" lang="en-US" smtClean="0">
                <a:latin typeface="Times New Roman" pitchFamily="18" charset="0"/>
                <a:cs typeface="Times New Roman" pitchFamily="18" charset="0"/>
              </a:rPr>
              <a:t>, CHF</a:t>
            </a:r>
          </a:p>
          <a:p>
            <a:r>
              <a:rPr b="1" dirty="0" sz="2400" lang="en-US" smtClean="0">
                <a:latin typeface="Times New Roman" pitchFamily="18" charset="0"/>
                <a:cs typeface="Times New Roman" pitchFamily="18" charset="0"/>
              </a:rPr>
              <a:t>DOSE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: Orally, </a:t>
            </a:r>
            <a:r>
              <a:rPr dirty="0" sz="2400" lang="en-US" smtClean="0">
                <a:latin typeface="Times New Roman" pitchFamily="18" charset="0"/>
                <a:cs typeface="Times New Roman" pitchFamily="18" charset="0"/>
              </a:rPr>
              <a:t>80 </a:t>
            </a:r>
            <a:r>
              <a:rPr dirty="0" sz="2400" lang="en-US">
                <a:latin typeface="Times New Roman" pitchFamily="18" charset="0"/>
                <a:cs typeface="Times New Roman" pitchFamily="18" charset="0"/>
              </a:rPr>
              <a:t>mg </a:t>
            </a:r>
            <a:r>
              <a:rPr dirty="0" sz="2400" lang="en-US" smtClean="0">
                <a:latin typeface="Times New Roman" pitchFamily="18" charset="0"/>
                <a:cs typeface="Times New Roman" pitchFamily="18" charset="0"/>
              </a:rPr>
              <a:t>daily/Max </a:t>
            </a:r>
          </a:p>
          <a:p>
            <a:r>
              <a:rPr b="1" dirty="0" sz="2400" lang="en-US" smtClean="0">
                <a:latin typeface="Times New Roman" pitchFamily="18" charset="0"/>
                <a:cs typeface="Times New Roman" pitchFamily="18" charset="0"/>
              </a:rPr>
              <a:t>PREPARATIONS</a:t>
            </a:r>
            <a:r>
              <a:rPr dirty="0" sz="2400" lang="en-US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dirty="0" sz="2400" lang="en-US"/>
              <a:t> </a:t>
            </a:r>
            <a:r>
              <a:rPr dirty="0" sz="2400" lang="en-US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b="1" dirty="0" sz="2400" lang="en-US" smtClean="0">
                <a:latin typeface="Times New Roman" pitchFamily="18" charset="0"/>
                <a:cs typeface="Times New Roman" pitchFamily="18" charset="0"/>
              </a:rPr>
              <a:t>enazepril</a:t>
            </a:r>
            <a:r>
              <a:rPr dirty="0" sz="2400" lang="en-US" smtClean="0">
                <a:latin typeface="Times New Roman" pitchFamily="18" charset="0"/>
                <a:cs typeface="Times New Roman" pitchFamily="18" charset="0"/>
              </a:rPr>
              <a:t> Hcl </a:t>
            </a:r>
            <a:r>
              <a:rPr dirty="0" sz="2000" lang="en-US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dirty="0" sz="2000" lang="en-US">
                <a:latin typeface="Times New Roman" pitchFamily="18" charset="0"/>
                <a:cs typeface="Times New Roman" pitchFamily="18" charset="0"/>
              </a:rPr>
              <a:t>mg, 10 mg, 20 mg, 40 mg tablets</a:t>
            </a:r>
          </a:p>
          <a:p>
            <a:endParaRPr dirty="0" sz="2400" lang="en-US"/>
          </a:p>
        </p:txBody>
      </p:sp>
      <p:pic>
        <p:nvPicPr>
          <p:cNvPr id="2097155" name="Picture 2" descr="C:\Users\mypc\Documents\structures\Benazepril.pn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4892634" y="47501"/>
            <a:ext cx="4175166" cy="2009899"/>
          </a:xfrm>
          <a:prstGeom prst="rect"/>
          <a:noFill/>
        </p:spPr>
      </p:pic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title"/>
          </p:nvPr>
        </p:nvSpPr>
        <p:spPr>
          <a:xfrm>
            <a:off x="5937" y="52450"/>
            <a:ext cx="9114311" cy="778823"/>
          </a:xfrm>
        </p:spPr>
        <p:txBody>
          <a:bodyPr>
            <a:normAutofit fontScale="90000"/>
          </a:bodyPr>
          <a:p>
            <a:pPr algn="l"/>
            <a:r>
              <a:rPr dirty="0" sz="3200"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3200" lang="en-US" smtClean="0">
                <a:latin typeface="Times New Roman" pitchFamily="18" charset="0"/>
                <a:cs typeface="Times New Roman" pitchFamily="18" charset="0"/>
              </a:rPr>
              <a:t>ENALAPRIL</a:t>
            </a:r>
            <a:br>
              <a:rPr b="1" dirty="0" sz="3200" lang="en-US" smtClean="0">
                <a:latin typeface="Times New Roman" pitchFamily="18" charset="0"/>
                <a:cs typeface="Times New Roman" pitchFamily="18" charset="0"/>
              </a:rPr>
            </a:br>
            <a:r>
              <a:rPr dirty="0" sz="3200"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3200" lang="en-US" smtClean="0"/>
              <a:t>(</a:t>
            </a:r>
            <a:r>
              <a:rPr b="1" dirty="0" sz="3200" lang="en-US" smtClean="0">
                <a:latin typeface="Times New Roman" pitchFamily="18" charset="0"/>
                <a:cs typeface="Times New Roman" pitchFamily="18" charset="0"/>
              </a:rPr>
              <a:t>Vasotec)</a:t>
            </a:r>
            <a:endParaRPr b="1" dirty="0" sz="320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1" name="Content Placeholder 2"/>
          <p:cNvSpPr>
            <a:spLocks noGrp="1"/>
          </p:cNvSpPr>
          <p:nvPr>
            <p:ph idx="1"/>
          </p:nvPr>
        </p:nvSpPr>
        <p:spPr>
          <a:xfrm>
            <a:off x="71252" y="665018"/>
            <a:ext cx="9001496" cy="6269182"/>
          </a:xfrm>
        </p:spPr>
        <p:txBody>
          <a:bodyPr>
            <a:normAutofit fontScale="34375" lnSpcReduction="20000"/>
          </a:bodyPr>
          <a:p>
            <a:endParaRPr b="1" dirty="0" lang="en-US" smtClean="0">
              <a:latin typeface="Times New Roman" pitchFamily="18" charset="0"/>
              <a:cs typeface="Times New Roman" pitchFamily="18" charset="0"/>
            </a:endParaRPr>
          </a:p>
          <a:p>
            <a:endParaRPr b="1" dirty="0" lang="en-US" smtClean="0">
              <a:latin typeface="Times New Roman" pitchFamily="18" charset="0"/>
              <a:cs typeface="Times New Roman" pitchFamily="18" charset="0"/>
            </a:endParaRPr>
          </a:p>
          <a:p>
            <a:endParaRPr b="1" dirty="0" lang="en-US">
              <a:latin typeface="Times New Roman" pitchFamily="18" charset="0"/>
              <a:cs typeface="Times New Roman" pitchFamily="18" charset="0"/>
            </a:endParaRPr>
          </a:p>
          <a:p>
            <a:endParaRPr b="1" dirty="0" lang="en-US" smtClean="0">
              <a:latin typeface="Times New Roman" pitchFamily="18" charset="0"/>
              <a:cs typeface="Times New Roman" pitchFamily="18" charset="0"/>
            </a:endParaRPr>
          </a:p>
          <a:p>
            <a:endParaRPr b="1" dirty="0" lang="en-US">
              <a:latin typeface="Times New Roman" pitchFamily="18" charset="0"/>
              <a:cs typeface="Times New Roman" pitchFamily="18" charset="0"/>
            </a:endParaRPr>
          </a:p>
          <a:p>
            <a:endParaRPr b="1" dirty="0" lang="en-US" smtClean="0">
              <a:latin typeface="Times New Roman" pitchFamily="18" charset="0"/>
              <a:cs typeface="Times New Roman" pitchFamily="18" charset="0"/>
            </a:endParaRPr>
          </a:p>
          <a:p>
            <a:endParaRPr b="1" dirty="0" sz="4600" lang="en-US" smtClean="0">
              <a:latin typeface="Times New Roman" pitchFamily="18" charset="0"/>
              <a:cs typeface="Times New Roman" pitchFamily="18" charset="0"/>
            </a:endParaRPr>
          </a:p>
          <a:p>
            <a:endParaRPr b="1" dirty="0" sz="4600" lang="en-US" smtClean="0">
              <a:latin typeface="Times New Roman" pitchFamily="18" charset="0"/>
              <a:cs typeface="Times New Roman" pitchFamily="18" charset="0"/>
            </a:endParaRPr>
          </a:p>
          <a:p>
            <a:endParaRPr b="1" dirty="0" sz="4600" lang="en-US" smtClean="0">
              <a:latin typeface="Times New Roman" pitchFamily="18" charset="0"/>
              <a:cs typeface="Times New Roman" pitchFamily="18" charset="0"/>
            </a:endParaRPr>
          </a:p>
          <a:p>
            <a:endParaRPr b="1" dirty="0" sz="4600" lang="en-US">
              <a:latin typeface="Times New Roman" pitchFamily="18" charset="0"/>
              <a:cs typeface="Times New Roman" pitchFamily="18" charset="0"/>
            </a:endParaRPr>
          </a:p>
          <a:p>
            <a:endParaRPr b="1" dirty="0" sz="4600" lang="en-US" smtClean="0">
              <a:latin typeface="Times New Roman" pitchFamily="18" charset="0"/>
              <a:cs typeface="Times New Roman" pitchFamily="18" charset="0"/>
            </a:endParaRPr>
          </a:p>
          <a:p>
            <a:endParaRPr b="1" dirty="0" sz="4600" lang="en-US">
              <a:latin typeface="Times New Roman" pitchFamily="18" charset="0"/>
              <a:cs typeface="Times New Roman" pitchFamily="18" charset="0"/>
            </a:endParaRPr>
          </a:p>
          <a:p>
            <a:r>
              <a:rPr b="1" dirty="0" sz="6200" lang="en-US" smtClean="0">
                <a:latin typeface="Times New Roman" pitchFamily="18" charset="0"/>
                <a:cs typeface="Times New Roman" pitchFamily="18" charset="0"/>
              </a:rPr>
              <a:t>CATEGORY</a:t>
            </a:r>
            <a:r>
              <a:rPr dirty="0" sz="6200" lang="en-US">
                <a:latin typeface="Times New Roman" pitchFamily="18" charset="0"/>
                <a:cs typeface="Times New Roman" pitchFamily="18" charset="0"/>
              </a:rPr>
              <a:t>: Antihypertensive agent</a:t>
            </a:r>
          </a:p>
          <a:p>
            <a:r>
              <a:rPr b="1" dirty="0" sz="6200" lang="en-US">
                <a:latin typeface="Times New Roman" pitchFamily="18" charset="0"/>
                <a:cs typeface="Times New Roman" pitchFamily="18" charset="0"/>
              </a:rPr>
              <a:t>NOMENCLATURE: </a:t>
            </a:r>
            <a:r>
              <a:rPr dirty="0" sz="6200" lang="en-US">
                <a:latin typeface="Times New Roman" pitchFamily="18" charset="0"/>
                <a:cs typeface="Times New Roman" pitchFamily="18" charset="0"/>
              </a:rPr>
              <a:t>It is </a:t>
            </a:r>
            <a:r>
              <a:rPr dirty="0" sz="6200" lang="en-US" smtClean="0">
                <a:latin typeface="Times New Roman" pitchFamily="18" charset="0"/>
                <a:cs typeface="Times New Roman" pitchFamily="18" charset="0"/>
              </a:rPr>
              <a:t>a (2S)-1-[(2S)-2-[(1S)-1-(ethoxycarbonyl)-3-phenylpropyl)amino]- propanyl]-</a:t>
            </a:r>
            <a:r>
              <a:rPr b="1" dirty="0" sz="6200" i="1" lang="en-US" smtClean="0">
                <a:latin typeface="Times New Roman" pitchFamily="18" charset="0"/>
                <a:cs typeface="Times New Roman" pitchFamily="18" charset="0"/>
              </a:rPr>
              <a:t>pyrrolidine-2-carboxylic acid-</a:t>
            </a:r>
            <a:r>
              <a:rPr dirty="0" sz="6200" lang="en-US" smtClean="0">
                <a:latin typeface="Times New Roman" pitchFamily="18" charset="0"/>
                <a:cs typeface="Times New Roman" pitchFamily="18" charset="0"/>
              </a:rPr>
              <a:t>(Z)-butanedioate</a:t>
            </a:r>
            <a:endParaRPr dirty="0" sz="6200" lang="en-US">
              <a:latin typeface="Times New Roman" pitchFamily="18" charset="0"/>
              <a:cs typeface="Times New Roman" pitchFamily="18" charset="0"/>
            </a:endParaRPr>
          </a:p>
          <a:p>
            <a:r>
              <a:rPr b="1" dirty="0" sz="6200" lang="en-US">
                <a:latin typeface="Times New Roman" pitchFamily="18" charset="0"/>
                <a:cs typeface="Times New Roman" pitchFamily="18" charset="0"/>
              </a:rPr>
              <a:t>PROPERTIES </a:t>
            </a:r>
            <a:r>
              <a:rPr dirty="0" sz="6200" lang="en-US" smtClean="0">
                <a:latin typeface="Times New Roman" pitchFamily="18" charset="0"/>
                <a:cs typeface="Times New Roman" pitchFamily="18" charset="0"/>
              </a:rPr>
              <a:t>:white crystalline powder, sparingly soluble in water. stored, protected from light</a:t>
            </a:r>
            <a:endParaRPr dirty="0" sz="6200" lang="en-US">
              <a:latin typeface="Times New Roman" pitchFamily="18" charset="0"/>
              <a:cs typeface="Times New Roman" pitchFamily="18" charset="0"/>
            </a:endParaRPr>
          </a:p>
          <a:p>
            <a:r>
              <a:rPr b="1" dirty="0" sz="6200" lang="en-US">
                <a:latin typeface="Times New Roman" pitchFamily="18" charset="0"/>
                <a:cs typeface="Times New Roman" pitchFamily="18" charset="0"/>
              </a:rPr>
              <a:t>MOA</a:t>
            </a:r>
            <a:r>
              <a:rPr dirty="0" sz="6200" lang="en-US">
                <a:latin typeface="Times New Roman" pitchFamily="18" charset="0"/>
                <a:cs typeface="Times New Roman" pitchFamily="18" charset="0"/>
              </a:rPr>
              <a:t>: </a:t>
            </a:r>
            <a:r>
              <a:rPr dirty="0" sz="6200" lang="en-US" smtClean="0">
                <a:latin typeface="Times New Roman" pitchFamily="18" charset="0"/>
                <a:cs typeface="Times New Roman" pitchFamily="18" charset="0"/>
              </a:rPr>
              <a:t>An ACE Inhibitor. Enolapril (</a:t>
            </a:r>
            <a:r>
              <a:rPr b="1" dirty="0" sz="6200" i="1" lang="en-US" smtClean="0">
                <a:latin typeface="Times New Roman" pitchFamily="18" charset="0"/>
                <a:cs typeface="Times New Roman" pitchFamily="18" charset="0"/>
              </a:rPr>
              <a:t>Prodrug) </a:t>
            </a:r>
            <a:r>
              <a:rPr dirty="0" sz="6200" lang="en-US" smtClean="0">
                <a:latin typeface="Times New Roman" pitchFamily="18" charset="0"/>
                <a:cs typeface="Times New Roman" pitchFamily="18" charset="0"/>
              </a:rPr>
              <a:t>owes its activity to </a:t>
            </a:r>
            <a:r>
              <a:rPr b="1" dirty="0" sz="6200" i="1" lang="en-US" u="sng" smtClean="0">
                <a:latin typeface="Times New Roman" pitchFamily="18" charset="0"/>
                <a:cs typeface="Times New Roman" pitchFamily="18" charset="0"/>
              </a:rPr>
              <a:t>Enalaprilat</a:t>
            </a:r>
            <a:r>
              <a:rPr dirty="0" sz="6200" lang="en-US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b="1" dirty="0" sz="6200" i="1" lang="en-US" smtClean="0">
                <a:latin typeface="Times New Roman" pitchFamily="18" charset="0"/>
                <a:cs typeface="Times New Roman" pitchFamily="18" charset="0"/>
              </a:rPr>
              <a:t>Drug</a:t>
            </a:r>
            <a:r>
              <a:rPr dirty="0" sz="6200" lang="en-US" smtClean="0">
                <a:latin typeface="Times New Roman" pitchFamily="18" charset="0"/>
                <a:cs typeface="Times New Roman" pitchFamily="18" charset="0"/>
              </a:rPr>
              <a:t>) to which it is converted after biotransformation. ITS ORAL BA: 60%</a:t>
            </a:r>
          </a:p>
          <a:p>
            <a:r>
              <a:rPr b="1" dirty="0" sz="6200" lang="en-US">
                <a:latin typeface="Times New Roman" pitchFamily="18" charset="0"/>
                <a:cs typeface="Times New Roman" pitchFamily="18" charset="0"/>
              </a:rPr>
              <a:t>USES </a:t>
            </a:r>
            <a:r>
              <a:rPr dirty="0" sz="6200" lang="en-US" smtClean="0">
                <a:latin typeface="Times New Roman" pitchFamily="18" charset="0"/>
                <a:cs typeface="Times New Roman" pitchFamily="18" charset="0"/>
              </a:rPr>
              <a:t>Asymptomatic </a:t>
            </a:r>
            <a:r>
              <a:rPr dirty="0" sz="6200" lang="en-US">
                <a:latin typeface="Times New Roman" pitchFamily="18" charset="0"/>
                <a:cs typeface="Times New Roman" pitchFamily="18" charset="0"/>
              </a:rPr>
              <a:t>left ventricular </a:t>
            </a:r>
            <a:r>
              <a:rPr dirty="0" sz="6200" lang="en-US" smtClean="0">
                <a:latin typeface="Times New Roman" pitchFamily="18" charset="0"/>
                <a:cs typeface="Times New Roman" pitchFamily="18" charset="0"/>
              </a:rPr>
              <a:t>dysfunction (LVF), heart failure  </a:t>
            </a:r>
            <a:endParaRPr dirty="0" sz="6200" lang="en-US">
              <a:latin typeface="Times New Roman" pitchFamily="18" charset="0"/>
              <a:cs typeface="Times New Roman" pitchFamily="18" charset="0"/>
            </a:endParaRPr>
          </a:p>
          <a:p>
            <a:r>
              <a:rPr b="1" dirty="0" sz="6200" lang="en-US">
                <a:latin typeface="Times New Roman" pitchFamily="18" charset="0"/>
                <a:cs typeface="Times New Roman" pitchFamily="18" charset="0"/>
              </a:rPr>
              <a:t>DOSE</a:t>
            </a:r>
            <a:r>
              <a:rPr dirty="0" sz="6200" lang="en-US">
                <a:latin typeface="Times New Roman" pitchFamily="18" charset="0"/>
                <a:cs typeface="Times New Roman" pitchFamily="18" charset="0"/>
              </a:rPr>
              <a:t>: Orally, </a:t>
            </a:r>
            <a:r>
              <a:rPr dirty="0" sz="6200" lang="en-US" smtClean="0">
                <a:latin typeface="Times New Roman" pitchFamily="18" charset="0"/>
                <a:cs typeface="Times New Roman" pitchFamily="18" charset="0"/>
              </a:rPr>
              <a:t>5-20 </a:t>
            </a:r>
            <a:r>
              <a:rPr dirty="0" sz="6200" lang="en-US">
                <a:latin typeface="Times New Roman" pitchFamily="18" charset="0"/>
                <a:cs typeface="Times New Roman" pitchFamily="18" charset="0"/>
              </a:rPr>
              <a:t>mg/day</a:t>
            </a:r>
            <a:r>
              <a:rPr dirty="0" sz="6200" lang="en-US" smtClean="0">
                <a:latin typeface="Times New Roman" pitchFamily="18" charset="0"/>
                <a:cs typeface="Times New Roman" pitchFamily="18" charset="0"/>
              </a:rPr>
              <a:t> (40 mg maximum)</a:t>
            </a:r>
          </a:p>
          <a:p>
            <a:r>
              <a:rPr b="1" dirty="0" sz="6200" lang="en-US" smtClean="0">
                <a:latin typeface="Times New Roman" pitchFamily="18" charset="0"/>
                <a:cs typeface="Times New Roman" pitchFamily="18" charset="0"/>
              </a:rPr>
              <a:t>PREPARATIONS</a:t>
            </a:r>
            <a:r>
              <a:rPr dirty="0" sz="6200" lang="en-US">
                <a:latin typeface="Times New Roman" pitchFamily="18" charset="0"/>
                <a:cs typeface="Times New Roman" pitchFamily="18" charset="0"/>
              </a:rPr>
              <a:t>: </a:t>
            </a:r>
            <a:r>
              <a:rPr b="1" dirty="0" sz="6200" lang="en-US" smtClean="0">
                <a:latin typeface="Times New Roman" pitchFamily="18" charset="0"/>
                <a:cs typeface="Times New Roman" pitchFamily="18" charset="0"/>
              </a:rPr>
              <a:t>ENALAPRIL maleate</a:t>
            </a:r>
            <a:r>
              <a:rPr dirty="0" sz="6200" lang="en-US" smtClean="0"/>
              <a:t> </a:t>
            </a:r>
            <a:r>
              <a:rPr dirty="0" sz="6200" lang="en-US">
                <a:latin typeface="Times New Roman" pitchFamily="18" charset="0"/>
                <a:cs typeface="Times New Roman" pitchFamily="18" charset="0"/>
              </a:rPr>
              <a:t>2.5 mg, 5 mg, 10 mg, 20 mg </a:t>
            </a:r>
            <a:r>
              <a:rPr dirty="0" sz="6200" lang="en-US" smtClean="0">
                <a:latin typeface="Times New Roman" pitchFamily="18" charset="0"/>
                <a:cs typeface="Times New Roman" pitchFamily="18" charset="0"/>
              </a:rPr>
              <a:t>Tablets IP; </a:t>
            </a:r>
            <a:r>
              <a:rPr dirty="0" sz="6200" lang="en-US">
                <a:latin typeface="Times New Roman" pitchFamily="18" charset="0"/>
                <a:cs typeface="Times New Roman" pitchFamily="18" charset="0"/>
              </a:rPr>
              <a:t>1 mg/ml </a:t>
            </a:r>
            <a:r>
              <a:rPr dirty="0" sz="6200" lang="en-US" smtClean="0">
                <a:latin typeface="Times New Roman" pitchFamily="18" charset="0"/>
                <a:cs typeface="Times New Roman" pitchFamily="18" charset="0"/>
              </a:rPr>
              <a:t>Oral Solution</a:t>
            </a:r>
            <a:endParaRPr dirty="0" sz="6200" lang="en-US">
              <a:latin typeface="Times New Roman" pitchFamily="18" charset="0"/>
              <a:cs typeface="Times New Roman" pitchFamily="18" charset="0"/>
            </a:endParaRPr>
          </a:p>
          <a:p>
            <a:endParaRPr dirty="0" sz="6200" lang="en-US"/>
          </a:p>
        </p:txBody>
      </p:sp>
      <p:pic>
        <p:nvPicPr>
          <p:cNvPr id="2097154" name="Picture 3" descr="C:\Users\mypc\Documents\structures\ENALAPRILAT.pn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4952999" y="71253"/>
            <a:ext cx="4131623" cy="2519548"/>
          </a:xfrm>
          <a:prstGeom prst="rect"/>
          <a:noFill/>
        </p:spPr>
      </p:pic>
    </p:spTree>
  </p:cSld>
  <p:clrMapOvr>
    <a:masterClrMapping/>
  </p:clrMapOvr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>
          <a:xfrm>
            <a:off x="17813" y="116775"/>
            <a:ext cx="8229600" cy="678871"/>
          </a:xfrm>
        </p:spPr>
        <p:txBody>
          <a:bodyPr>
            <a:normAutofit fontScale="90000"/>
          </a:bodyPr>
          <a:p>
            <a:pPr algn="l"/>
            <a:r>
              <a:rPr b="1" dirty="0" sz="2800" lang="en-US" smtClean="0">
                <a:latin typeface="Times New Roman" pitchFamily="18" charset="0"/>
                <a:cs typeface="Times New Roman" pitchFamily="18" charset="0"/>
              </a:rPr>
              <a:t> LISINOPRIL</a:t>
            </a:r>
            <a:br>
              <a:rPr b="1" dirty="0" sz="2800" lang="en-US" smtClean="0">
                <a:latin typeface="Times New Roman" pitchFamily="18" charset="0"/>
                <a:cs typeface="Times New Roman" pitchFamily="18" charset="0"/>
              </a:rPr>
            </a:br>
            <a:r>
              <a:rPr dirty="0" sz="2800"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2800" lang="en-US" smtClean="0">
                <a:latin typeface="Times New Roman" pitchFamily="18" charset="0"/>
                <a:cs typeface="Times New Roman" pitchFamily="18" charset="0"/>
              </a:rPr>
              <a:t>(Prinivil</a:t>
            </a:r>
            <a:r>
              <a:rPr b="1" dirty="0" sz="2800" lang="en-US">
                <a:latin typeface="Times New Roman" pitchFamily="18" charset="0"/>
                <a:cs typeface="Times New Roman" pitchFamily="18" charset="0"/>
              </a:rPr>
              <a:t>; </a:t>
            </a:r>
            <a:r>
              <a:rPr b="1" dirty="0" sz="2800" lang="en-US" smtClean="0">
                <a:latin typeface="Times New Roman" pitchFamily="18" charset="0"/>
                <a:cs typeface="Times New Roman" pitchFamily="18" charset="0"/>
              </a:rPr>
              <a:t>Zestril)</a:t>
            </a:r>
            <a:endParaRPr b="1" dirty="0" sz="280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>
          <a:xfrm>
            <a:off x="-76200" y="914400"/>
            <a:ext cx="9144000" cy="5347855"/>
          </a:xfrm>
        </p:spPr>
        <p:txBody>
          <a:bodyPr>
            <a:normAutofit fontScale="70833" lnSpcReduction="20000"/>
          </a:bodyPr>
          <a:p>
            <a:endParaRPr b="1" dirty="0" sz="2400" lang="en-US" smtClean="0">
              <a:latin typeface="Times New Roman" pitchFamily="18" charset="0"/>
              <a:cs typeface="Times New Roman" pitchFamily="18" charset="0"/>
            </a:endParaRPr>
          </a:p>
          <a:p>
            <a:endParaRPr b="1" dirty="0" lang="en-US" smtClean="0">
              <a:latin typeface="Times New Roman" pitchFamily="18" charset="0"/>
              <a:cs typeface="Times New Roman" pitchFamily="18" charset="0"/>
            </a:endParaRPr>
          </a:p>
          <a:p>
            <a:endParaRPr b="1" dirty="0" lang="en-US">
              <a:latin typeface="Times New Roman" pitchFamily="18" charset="0"/>
              <a:cs typeface="Times New Roman" pitchFamily="18" charset="0"/>
            </a:endParaRPr>
          </a:p>
          <a:p>
            <a:endParaRPr b="1" dirty="0" lang="en-US" smtClean="0">
              <a:latin typeface="Times New Roman" pitchFamily="18" charset="0"/>
              <a:cs typeface="Times New Roman" pitchFamily="18" charset="0"/>
            </a:endParaRPr>
          </a:p>
          <a:p>
            <a:r>
              <a:rPr b="1" dirty="0" lang="en-US" smtClean="0">
                <a:latin typeface="Times New Roman" pitchFamily="18" charset="0"/>
                <a:cs typeface="Times New Roman" pitchFamily="18" charset="0"/>
              </a:rPr>
              <a:t>CATEGORY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: Antihypertensive agent</a:t>
            </a:r>
          </a:p>
          <a:p>
            <a:r>
              <a:rPr b="1" dirty="0" lang="en-US">
                <a:latin typeface="Times New Roman" pitchFamily="18" charset="0"/>
                <a:cs typeface="Times New Roman" pitchFamily="18" charset="0"/>
              </a:rPr>
              <a:t>NOMENCLATURE: 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It 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is 2S-1-[(2S)-6-amino-2-[[(1s)-1-Carboxy-3-phenylpropyl]amino]hexonyl-</a:t>
            </a:r>
            <a:r>
              <a:rPr b="1" dirty="0" i="1" lang="en-US" smtClean="0">
                <a:latin typeface="Times New Roman" pitchFamily="18" charset="0"/>
                <a:cs typeface="Times New Roman" pitchFamily="18" charset="0"/>
              </a:rPr>
              <a:t>pyrrolidine-2-carboxylic acid 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dehydrate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  <a:p>
            <a:r>
              <a:rPr b="1" dirty="0" lang="en-US" smtClean="0">
                <a:latin typeface="Times New Roman" pitchFamily="18" charset="0"/>
                <a:cs typeface="Times New Roman" pitchFamily="18" charset="0"/>
              </a:rPr>
              <a:t>PROPERTIES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: It is a white crystalline powder, soluble in water, stored protected from moisture temperature not exceeding 25 degree  C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  <a:p>
            <a:r>
              <a:rPr b="1" dirty="0" lang="en-US" smtClean="0">
                <a:latin typeface="Times New Roman" pitchFamily="18" charset="0"/>
                <a:cs typeface="Times New Roman" pitchFamily="18" charset="0"/>
              </a:rPr>
              <a:t>MOA: An ACE Inhibitor. 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It is a lysine analog of Enalaprilate </a:t>
            </a:r>
            <a:r>
              <a:rPr b="1" dirty="0" lang="en-US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b="1" dirty="0" i="1" lang="en-US" smtClean="0">
                <a:latin typeface="Times New Roman" pitchFamily="18" charset="0"/>
                <a:cs typeface="Times New Roman" pitchFamily="18" charset="0"/>
              </a:rPr>
              <a:t>unlike </a:t>
            </a:r>
            <a:r>
              <a:rPr b="1" dirty="0" i="1"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i="1" lang="en-US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b="1" dirty="0" i="1" lang="en-US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b="1" dirty="0" i="1" lang="en-US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b="1" dirty="0" i="1" lang="en-US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b="1" dirty="0" i="1" lang="en-US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b="1" dirty="0" i="1" lang="en-US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b="1" dirty="0" i="1" lang="en-US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b="1" dirty="0" i="1" lang="en-US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b="1" dirty="0" i="1" lang="en-US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b="1" dirty="0" i="1" lang="en-US" smtClean="0">
                <a:latin typeface="Times New Roman" pitchFamily="18" charset="0"/>
                <a:cs typeface="Times New Roman" pitchFamily="18" charset="0"/>
              </a:rPr>
              <a:t> it is already an active diacid)</a:t>
            </a:r>
            <a:r>
              <a:rPr b="1" dirty="0" lang="en-US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and has slowly, incompletely absorbed orally (30% only)</a:t>
            </a:r>
            <a:endParaRPr altLang="en-US" lang="zh-CN"/>
          </a:p>
          <a:p>
            <a:r>
              <a:rPr b="1" dirty="0" lang="en-US" smtClean="0">
                <a:latin typeface="Times New Roman" pitchFamily="18" charset="0"/>
                <a:cs typeface="Times New Roman" pitchFamily="18" charset="0"/>
              </a:rPr>
              <a:t>USES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: 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Lisinopril</a:t>
            </a:r>
            <a:r>
              <a:rPr dirty="0" lang="en-US" smtClean="0"/>
              <a:t> 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is used to 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treat of Hypertension, Heart failure , 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acute myocardial infarction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 and in Diabetic nephropathy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  <a:p>
            <a:r>
              <a:rPr b="1" dirty="0" lang="en-US">
                <a:latin typeface="Times New Roman" pitchFamily="18" charset="0"/>
                <a:cs typeface="Times New Roman" pitchFamily="18" charset="0"/>
              </a:rPr>
              <a:t>DOSE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: Orally, 10 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mg-20mg /day 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  <a:p>
            <a:r>
              <a:rPr b="1" dirty="0" lang="en-US">
                <a:latin typeface="Times New Roman" pitchFamily="18" charset="0"/>
                <a:cs typeface="Times New Roman" pitchFamily="18" charset="0"/>
              </a:rPr>
              <a:t>PREPARATIONS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:</a:t>
            </a:r>
            <a:r>
              <a:rPr dirty="0" lang="en-US"/>
              <a:t> </a:t>
            </a:r>
            <a:r>
              <a:rPr b="1" dirty="0" lang="en-US" smtClean="0">
                <a:latin typeface="Times New Roman" pitchFamily="18" charset="0"/>
                <a:cs typeface="Times New Roman" pitchFamily="18" charset="0"/>
              </a:rPr>
              <a:t>Lisinopril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900" lang="en-US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dirty="0" sz="2900" lang="en-US">
                <a:latin typeface="Times New Roman" pitchFamily="18" charset="0"/>
                <a:cs typeface="Times New Roman" pitchFamily="18" charset="0"/>
              </a:rPr>
              <a:t>mg, 10 mg, 20 mg, 40 mg </a:t>
            </a:r>
            <a:r>
              <a:rPr dirty="0" sz="2900" lang="en-US" smtClean="0">
                <a:latin typeface="Times New Roman" pitchFamily="18" charset="0"/>
                <a:cs typeface="Times New Roman" pitchFamily="18" charset="0"/>
              </a:rPr>
              <a:t>tablets IP, BP</a:t>
            </a:r>
            <a:endParaRPr dirty="0" sz="2900" lang="en-US">
              <a:latin typeface="Times New Roman" pitchFamily="18" charset="0"/>
              <a:cs typeface="Times New Roman" pitchFamily="18" charset="0"/>
            </a:endParaRPr>
          </a:p>
          <a:p>
            <a:endParaRPr dirty="0" 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97153" name="Picture 2" descr="C:\Users\mypc\Documents\structures\LISINOPRIL.pn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4999512" y="-35626"/>
            <a:ext cx="4096987" cy="2397826"/>
          </a:xfrm>
          <a:prstGeom prst="rect"/>
          <a:noFill/>
        </p:spPr>
      </p:pic>
    </p:spTree>
  </p:cSld>
  <p:clrMapOvr>
    <a:masterClrMapping/>
  </p:clrMapOvr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title"/>
          </p:nvPr>
        </p:nvSpPr>
        <p:spPr>
          <a:xfrm>
            <a:off x="304800" y="329068"/>
            <a:ext cx="8229600" cy="890132"/>
          </a:xfrm>
        </p:spPr>
        <p:txBody>
          <a:bodyPr>
            <a:normAutofit fontScale="90000"/>
          </a:bodyPr>
          <a:p>
            <a:pPr algn="l"/>
            <a:r>
              <a:rPr b="1" dirty="0" sz="3200" lang="en-US" smtClean="0">
                <a:latin typeface="Times New Roman" pitchFamily="18" charset="0"/>
                <a:cs typeface="Times New Roman" pitchFamily="18" charset="0"/>
              </a:rPr>
              <a:t>QUINAPRIL</a:t>
            </a:r>
            <a:r>
              <a:rPr b="1" dirty="0" sz="3200" lang="en-US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 sz="3200" lang="en-US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b="1" dirty="0" sz="3200" lang="en-US" smtClean="0">
                <a:latin typeface="Times New Roman" pitchFamily="18" charset="0"/>
                <a:cs typeface="Times New Roman" pitchFamily="18" charset="0"/>
              </a:rPr>
            </a:br>
            <a:r>
              <a:rPr b="1" dirty="0" sz="3200" lang="en-US" smtClean="0">
                <a:latin typeface="Times New Roman" pitchFamily="18" charset="0"/>
                <a:cs typeface="Times New Roman" pitchFamily="18" charset="0"/>
              </a:rPr>
              <a:t>(Accupril)</a:t>
            </a:r>
            <a:endParaRPr b="1" dirty="0" sz="3200"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87" name="Content Placeholder 2"/>
          <p:cNvSpPr>
            <a:spLocks noGrp="1"/>
          </p:cNvSpPr>
          <p:nvPr>
            <p:ph idx="1"/>
          </p:nvPr>
        </p:nvSpPr>
        <p:spPr>
          <a:xfrm>
            <a:off x="0" y="1009404"/>
            <a:ext cx="9084623" cy="5315196"/>
          </a:xfrm>
        </p:spPr>
        <p:txBody>
          <a:bodyPr>
            <a:normAutofit fontScale="78571" lnSpcReduction="20000"/>
          </a:bodyPr>
          <a:p>
            <a:pPr indent="0" marL="0">
              <a:buNone/>
            </a:pPr>
            <a:endParaRPr b="1" dirty="0" lang="en-US" smtClean="0">
              <a:latin typeface="Times New Roman" pitchFamily="18" charset="0"/>
              <a:cs typeface="Times New Roman" pitchFamily="18" charset="0"/>
            </a:endParaRPr>
          </a:p>
          <a:p>
            <a:pPr indent="0" marL="0">
              <a:buNone/>
            </a:pPr>
            <a:endParaRPr b="1" dirty="0" lang="en-US">
              <a:latin typeface="Times New Roman" pitchFamily="18" charset="0"/>
              <a:cs typeface="Times New Roman" pitchFamily="18" charset="0"/>
            </a:endParaRPr>
          </a:p>
          <a:p>
            <a:pPr indent="0" marL="0">
              <a:buNone/>
            </a:pPr>
            <a:endParaRPr b="1" dirty="0" lang="en-US" smtClean="0">
              <a:latin typeface="Times New Roman" pitchFamily="18" charset="0"/>
              <a:cs typeface="Times New Roman" pitchFamily="18" charset="0"/>
            </a:endParaRPr>
          </a:p>
          <a:p>
            <a:pPr indent="0" marL="0">
              <a:buNone/>
            </a:pPr>
            <a:endParaRPr b="1" dirty="0" lang="en-US">
              <a:latin typeface="Times New Roman" pitchFamily="18" charset="0"/>
              <a:cs typeface="Times New Roman" pitchFamily="18" charset="0"/>
            </a:endParaRPr>
          </a:p>
          <a:p>
            <a:r>
              <a:rPr b="1" dirty="0" lang="en-US" smtClean="0">
                <a:latin typeface="Times New Roman" pitchFamily="18" charset="0"/>
                <a:cs typeface="Times New Roman" pitchFamily="18" charset="0"/>
              </a:rPr>
              <a:t>CATEGORY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: Antihypertensive 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agent</a:t>
            </a:r>
          </a:p>
          <a:p>
            <a:r>
              <a:rPr b="1" dirty="0" lang="en-US">
                <a:latin typeface="Times New Roman" pitchFamily="18" charset="0"/>
                <a:cs typeface="Times New Roman" pitchFamily="18" charset="0"/>
              </a:rPr>
              <a:t>NOMENCLATURE: 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It 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is white crystals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  <a:p>
            <a:r>
              <a:rPr b="1" dirty="0" lang="en-US">
                <a:latin typeface="Times New Roman" pitchFamily="18" charset="0"/>
                <a:cs typeface="Times New Roman" pitchFamily="18" charset="0"/>
              </a:rPr>
              <a:t>PROPERTIES 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: 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2-[2-[[1-ethoxy carbonyl)-3-phenyl propyl]amino]-1-oxopropyl-tetrahydro-3-isoquinoline carboxylic acid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  <a:p>
            <a:r>
              <a:rPr b="1" dirty="0" lang="en-US" smtClean="0">
                <a:latin typeface="Times New Roman" pitchFamily="18" charset="0"/>
                <a:cs typeface="Times New Roman" pitchFamily="18" charset="0"/>
              </a:rPr>
              <a:t>MOA: An ACE Inhibitor; a prodrug readily absorbed and rabidly  hydrolyzed to active form </a:t>
            </a:r>
            <a:r>
              <a:rPr b="1" dirty="0" i="1" lang="en-US" u="sng" smtClean="0">
                <a:latin typeface="Times New Roman" pitchFamily="18" charset="0"/>
                <a:cs typeface="Times New Roman" pitchFamily="18" charset="0"/>
              </a:rPr>
              <a:t>Quinaprilat</a:t>
            </a:r>
            <a:endParaRPr b="1" dirty="0" i="1" lang="en-US" u="sng">
              <a:latin typeface="Times New Roman" pitchFamily="18" charset="0"/>
              <a:cs typeface="Times New Roman" pitchFamily="18" charset="0"/>
            </a:endParaRPr>
          </a:p>
          <a:p>
            <a:r>
              <a:rPr b="1" dirty="0" lang="en-US">
                <a:latin typeface="Times New Roman" pitchFamily="18" charset="0"/>
                <a:cs typeface="Times New Roman" pitchFamily="18" charset="0"/>
              </a:rPr>
              <a:t>USES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: 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Quinapril</a:t>
            </a:r>
            <a:r>
              <a:rPr dirty="0" lang="en-US" smtClean="0"/>
              <a:t> 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is used to treat 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congestive heart failure (</a:t>
            </a:r>
            <a:r>
              <a:rPr b="1" dirty="0" i="1" lang="en-US" smtClean="0">
                <a:latin typeface="Times New Roman" pitchFamily="18" charset="0"/>
                <a:cs typeface="Times New Roman" pitchFamily="18" charset="0"/>
              </a:rPr>
              <a:t>CHF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) and hypertension</a:t>
            </a:r>
            <a:endParaRPr dirty="0" lang="en-US">
              <a:latin typeface="Times New Roman" pitchFamily="18" charset="0"/>
              <a:cs typeface="Times New Roman" pitchFamily="18" charset="0"/>
            </a:endParaRPr>
          </a:p>
          <a:p>
            <a:r>
              <a:rPr b="1" dirty="0" lang="en-US">
                <a:latin typeface="Times New Roman" pitchFamily="18" charset="0"/>
                <a:cs typeface="Times New Roman" pitchFamily="18" charset="0"/>
              </a:rPr>
              <a:t>DOSE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: Orally, 40 mg/day</a:t>
            </a:r>
          </a:p>
          <a:p>
            <a:r>
              <a:rPr b="1" dirty="0" lang="en-US">
                <a:latin typeface="Times New Roman" pitchFamily="18" charset="0"/>
                <a:cs typeface="Times New Roman" pitchFamily="18" charset="0"/>
              </a:rPr>
              <a:t>PREPARATIONS</a:t>
            </a:r>
            <a:r>
              <a:rPr dirty="0" lang="en-US">
                <a:latin typeface="Times New Roman" pitchFamily="18" charset="0"/>
                <a:cs typeface="Times New Roman" pitchFamily="18" charset="0"/>
              </a:rPr>
              <a:t>:</a:t>
            </a:r>
            <a:r>
              <a:rPr dirty="0" lang="en-US"/>
              <a:t> </a:t>
            </a:r>
            <a:r>
              <a:rPr b="1" dirty="0" lang="en-US" smtClean="0">
                <a:latin typeface="Times New Roman" pitchFamily="18" charset="0"/>
                <a:cs typeface="Times New Roman" pitchFamily="18" charset="0"/>
              </a:rPr>
              <a:t>Quinapril</a:t>
            </a:r>
            <a:r>
              <a:rPr dirty="0"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sz="2800" lang="en-US">
                <a:latin typeface="Times New Roman" pitchFamily="18" charset="0"/>
                <a:cs typeface="Times New Roman" pitchFamily="18" charset="0"/>
              </a:rPr>
              <a:t>5 mg, 10 mg, 20 mg, 40 mg tablets</a:t>
            </a:r>
          </a:p>
          <a:p>
            <a:endParaRPr dirty="0" lang="en-US"/>
          </a:p>
        </p:txBody>
      </p:sp>
      <p:pic>
        <p:nvPicPr>
          <p:cNvPr id="2097152" name="Picture 2" descr="C:\Users\mypc\Documents\structures\QUINAPRIL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4935187" y="59378"/>
            <a:ext cx="4173188" cy="1971304"/>
          </a:xfrm>
          <a:prstGeom prst="rect"/>
          <a:noFill/>
        </p:spPr>
      </p:pic>
    </p:spTree>
  </p:cSld>
  <p:clrMapOvr>
    <a:masterClrMapping/>
  </p:clrMapOvr>
  <p:timing/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Company>Microsoft Corporation</Company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Presentation</dc:title>
  <dc:creator>mypc</dc:creator>
  <cp:lastModifiedBy>mypc</cp:lastModifiedBy>
  <dcterms:created xsi:type="dcterms:W3CDTF">2020-08-20T14:30:55Z</dcterms:created>
  <dcterms:modified xsi:type="dcterms:W3CDTF">2020-08-29T06:26:52Z</dcterms:modified>
</cp:coreProperties>
</file>