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1" r:id="rId1"/>
  </p:sldMasterIdLst>
  <p:sldIdLst>
    <p:sldId id="256" r:id="rId2"/>
    <p:sldId id="259" r:id="rId3"/>
    <p:sldId id="261" r:id="rId4"/>
    <p:sldId id="262" r:id="rId5"/>
    <p:sldId id="263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896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165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20708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35760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5360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3515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853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11/28/2021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038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638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11/28/2021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184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606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219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471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086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897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000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  <p:sldLayoutId id="2147483804" r:id="rId13"/>
    <p:sldLayoutId id="2147483805" r:id="rId14"/>
    <p:sldLayoutId id="2147483806" r:id="rId15"/>
    <p:sldLayoutId id="214748380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503947"/>
            <a:ext cx="7582570" cy="1215191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3600" b="1" dirty="0" smtClean="0"/>
              <a:t> ANXIETY</a:t>
            </a:r>
            <a:br>
              <a:rPr lang="en-US" sz="3600" b="1" dirty="0" smtClean="0"/>
            </a:br>
            <a:r>
              <a:rPr lang="en-US" sz="3600" b="1" dirty="0" smtClean="0"/>
              <a:t>(SYMPTOMS)</a:t>
            </a:r>
            <a:endParaRPr lang="en-IN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2719138"/>
            <a:ext cx="7582570" cy="2574757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algn="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DR. PRIYANKA SHUKLA</a:t>
            </a:r>
          </a:p>
          <a:p>
            <a:pPr algn="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ASSISTANT PROFESSOR &amp;</a:t>
            </a:r>
          </a:p>
          <a:p>
            <a:pPr algn="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RCI registered Clinical Psychologist </a:t>
            </a:r>
          </a:p>
          <a:p>
            <a:pPr algn="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Department of Psychology</a:t>
            </a:r>
          </a:p>
          <a:p>
            <a:pPr algn="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SAHSS &amp;</a:t>
            </a:r>
          </a:p>
          <a:p>
            <a:pPr algn="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LIFE LONG LEARNING AND EXTENSION</a:t>
            </a:r>
          </a:p>
          <a:p>
            <a:pPr algn="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CSJM UNIVERSITY, KANPUR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1245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83585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/>
              <a:t>ANXIETY: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07695"/>
            <a:ext cx="8915400" cy="4503527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Autonomic arousal symptoms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(1) Palpitations or pounding heart, or accelerated heart rate.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(2) Sweating.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(3) Trembling or shaking.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(4) Dry mouth (not due to medication or dehydration).</a:t>
            </a:r>
          </a:p>
          <a:p>
            <a:pPr>
              <a:lnSpc>
                <a:spcPct val="150000"/>
              </a:lnSpc>
            </a:pPr>
            <a:endParaRPr lang="en-IN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99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818147"/>
            <a:ext cx="8915400" cy="5093075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2800" b="1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Symptoms </a:t>
            </a:r>
            <a:r>
              <a:rPr lang="en-US" sz="2800" b="1" dirty="0">
                <a:solidFill>
                  <a:schemeClr val="tx1"/>
                </a:solidFill>
              </a:rPr>
              <a:t>concerning chest and abdomen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2800" b="1" dirty="0">
              <a:solidFill>
                <a:schemeClr val="tx1"/>
              </a:solidFill>
            </a:endParaRPr>
          </a:p>
          <a:p>
            <a:pPr marL="777875"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5) Difficulty breathing.</a:t>
            </a:r>
          </a:p>
          <a:p>
            <a:pPr marL="777875" lv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  <a:p>
            <a:pPr marL="777875"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(6) Feeling of choking.</a:t>
            </a:r>
          </a:p>
          <a:p>
            <a:pPr marL="777875" lv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  <a:p>
            <a:pPr marL="777875"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(7) Chest pain or discomfort.</a:t>
            </a:r>
          </a:p>
          <a:p>
            <a:pPr marL="777875" lv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  <a:p>
            <a:pPr marL="777875"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(8) Nausea or abdominal distress (e.g. churning in stomach).</a:t>
            </a:r>
          </a:p>
          <a:p>
            <a:endParaRPr lang="en-IN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26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433137"/>
            <a:ext cx="8915400" cy="5478085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Symptoms concerning brain and mind</a:t>
            </a:r>
          </a:p>
          <a:p>
            <a:pPr marL="777875" lvl="1">
              <a:buFont typeface="Wingdings" panose="05000000000000000000" pitchFamily="2" charset="2"/>
              <a:buNone/>
            </a:pP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(9) Feeling dizzy, unsteady, faint or light-headed.</a:t>
            </a:r>
          </a:p>
          <a:p>
            <a:pPr marL="777875" lvl="1">
              <a:buFont typeface="Wingdings" panose="05000000000000000000" pitchFamily="2" charset="2"/>
              <a:buNone/>
            </a:pP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  <a:p>
            <a:pPr marL="777875" lvl="1">
              <a:buFont typeface="Wingdings" panose="05000000000000000000" pitchFamily="2" charset="2"/>
              <a:buNone/>
            </a:pP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(10) Feelings that objects are unreal (</a:t>
            </a:r>
            <a:r>
              <a:rPr lang="en-US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derealization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), or that one's self is distant or "not really here“ (depersonalization).</a:t>
            </a:r>
          </a:p>
          <a:p>
            <a:pPr marL="777875" lvl="1">
              <a:buFont typeface="Wingdings" panose="05000000000000000000" pitchFamily="2" charset="2"/>
              <a:buNone/>
            </a:pP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  <a:p>
            <a:pPr marL="777875" lvl="1">
              <a:buFont typeface="Wingdings" panose="05000000000000000000" pitchFamily="2" charset="2"/>
              <a:buNone/>
            </a:pP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(11) Fear of losing control, going crazy, or passing out.</a:t>
            </a:r>
          </a:p>
          <a:p>
            <a:pPr marL="777875" lvl="1">
              <a:buFont typeface="Wingdings" panose="05000000000000000000" pitchFamily="2" charset="2"/>
              <a:buNone/>
            </a:pP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  <a:p>
            <a:pPr marL="777875" lvl="1">
              <a:buFont typeface="Wingdings" panose="05000000000000000000" pitchFamily="2" charset="2"/>
              <a:buNone/>
            </a:pP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(12) Fear of dying.</a:t>
            </a:r>
          </a:p>
          <a:p>
            <a:endParaRPr lang="en-IN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61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070811"/>
            <a:ext cx="8915400" cy="4840411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General symptoms</a:t>
            </a:r>
          </a:p>
          <a:p>
            <a:pPr>
              <a:buFont typeface="Wingdings" panose="05000000000000000000" pitchFamily="2" charset="2"/>
              <a:buNone/>
            </a:pPr>
            <a:endParaRPr lang="en-US" sz="28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777875" lvl="1">
              <a:buFont typeface="Wingdings" panose="05000000000000000000" pitchFamily="2" charset="2"/>
              <a:buNone/>
            </a:pP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(13) Hot flushes or cold chills.</a:t>
            </a:r>
          </a:p>
          <a:p>
            <a:pPr marL="777875" lvl="1">
              <a:buFont typeface="Wingdings" panose="05000000000000000000" pitchFamily="2" charset="2"/>
              <a:buNone/>
            </a:pP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  <a:p>
            <a:pPr marL="777875" lvl="1">
              <a:buFont typeface="Wingdings" panose="05000000000000000000" pitchFamily="2" charset="2"/>
              <a:buNone/>
            </a:pP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(14) Numbness or tingling sensations.</a:t>
            </a:r>
          </a:p>
          <a:p>
            <a:endParaRPr lang="en-IN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163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625642"/>
            <a:ext cx="8915400" cy="528558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Symptoms of tension</a:t>
            </a:r>
          </a:p>
          <a:p>
            <a:pPr marL="777875" lvl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(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15) Muscle tension or aches and pains.</a:t>
            </a:r>
          </a:p>
          <a:p>
            <a:pPr marL="777875" lvl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(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16) Restlessness and inability to relax.</a:t>
            </a:r>
          </a:p>
          <a:p>
            <a:pPr marL="777875" lvl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(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17) Feeling keyed up, or on edge, or of mental tension.</a:t>
            </a:r>
          </a:p>
          <a:p>
            <a:pPr marL="777875" lvl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(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18) A sensation of a lump in the throat, or difficulty with swallowing.</a:t>
            </a:r>
          </a:p>
          <a:p>
            <a:pPr>
              <a:lnSpc>
                <a:spcPct val="150000"/>
              </a:lnSpc>
            </a:pPr>
            <a:endParaRPr lang="en-IN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0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577516"/>
            <a:ext cx="8915400" cy="533370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Other non-specific symptoms</a:t>
            </a:r>
          </a:p>
          <a:p>
            <a:pPr marL="777875" lvl="1">
              <a:buFont typeface="Wingdings" panose="05000000000000000000" pitchFamily="2" charset="2"/>
              <a:buNone/>
            </a:pPr>
            <a:endParaRPr lang="en-US" sz="24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777875" lvl="1">
              <a:buFont typeface="Wingdings" panose="05000000000000000000" pitchFamily="2" charset="2"/>
              <a:buNone/>
            </a:pP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(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19) Exaggerated response to minor surprises or being startled.</a:t>
            </a:r>
          </a:p>
          <a:p>
            <a:pPr marL="777875" lvl="1">
              <a:buFont typeface="Wingdings" panose="05000000000000000000" pitchFamily="2" charset="2"/>
              <a:buNone/>
            </a:pP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  <a:p>
            <a:pPr marL="777875" lvl="1">
              <a:buFont typeface="Wingdings" panose="05000000000000000000" pitchFamily="2" charset="2"/>
              <a:buNone/>
            </a:pP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(20) Difficulty in concentrating, or mind going blank, because of worrying or anxiety.</a:t>
            </a:r>
          </a:p>
          <a:p>
            <a:pPr marL="777875" lvl="1">
              <a:buFont typeface="Wingdings" panose="05000000000000000000" pitchFamily="2" charset="2"/>
              <a:buNone/>
            </a:pP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  <a:p>
            <a:pPr marL="777875" lvl="1">
              <a:buFont typeface="Wingdings" panose="05000000000000000000" pitchFamily="2" charset="2"/>
              <a:buNone/>
            </a:pP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(21) Persistent irritability.</a:t>
            </a:r>
          </a:p>
          <a:p>
            <a:pPr marL="777875" lvl="1">
              <a:buFont typeface="Wingdings" panose="05000000000000000000" pitchFamily="2" charset="2"/>
              <a:buNone/>
            </a:pP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  <a:p>
            <a:pPr marL="777875" lvl="1">
              <a:buFont typeface="Wingdings" panose="05000000000000000000" pitchFamily="2" charset="2"/>
              <a:buNone/>
            </a:pP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(22) Difficulty getting to sleep because of worrying.</a:t>
            </a:r>
          </a:p>
          <a:p>
            <a:pPr>
              <a:buFont typeface="Wingdings" panose="05000000000000000000" pitchFamily="2" charset="2"/>
              <a:buNone/>
            </a:pP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  <a:p>
            <a:endParaRPr lang="en-IN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82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167064"/>
            <a:ext cx="8915400" cy="482466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en-US" sz="60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en-US" sz="6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THANK YOU</a:t>
            </a:r>
            <a:endParaRPr lang="en-US" sz="6000" b="1" dirty="0"/>
          </a:p>
          <a:p>
            <a:pPr marL="0" indent="0" algn="ctr">
              <a:buNone/>
            </a:pPr>
            <a:endParaRPr lang="en-US" sz="60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indent="0" algn="ctr">
              <a:buNone/>
            </a:pPr>
            <a:endParaRPr lang="en-US" sz="60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indent="0" algn="ctr">
              <a:buNone/>
            </a:pPr>
            <a:endParaRPr lang="en-US" sz="6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indent="0" algn="ctr">
              <a:buNone/>
            </a:pPr>
            <a:endParaRPr lang="en-US" sz="60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indent="0" algn="ctr">
              <a:buNone/>
            </a:pPr>
            <a:endParaRPr lang="en-US" sz="6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6178765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133</TotalTime>
  <Words>301</Words>
  <Application>Microsoft Office PowerPoint</Application>
  <PresentationFormat>Widescreen</PresentationFormat>
  <Paragraphs>57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 Narrow</vt:lpstr>
      <vt:lpstr>Century Gothic</vt:lpstr>
      <vt:lpstr>Wingdings</vt:lpstr>
      <vt:lpstr>Wingdings 3</vt:lpstr>
      <vt:lpstr>Wisp</vt:lpstr>
      <vt:lpstr> ANXIETY (SYMPTOMS)</vt:lpstr>
      <vt:lpstr>ANXIETY: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abc</dc:creator>
  <cp:lastModifiedBy>abc</cp:lastModifiedBy>
  <cp:revision>19</cp:revision>
  <dcterms:created xsi:type="dcterms:W3CDTF">2021-11-25T10:52:04Z</dcterms:created>
  <dcterms:modified xsi:type="dcterms:W3CDTF">2021-11-28T15:25:59Z</dcterms:modified>
</cp:coreProperties>
</file>