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52" r:id="rId1"/>
  </p:sldMasterIdLst>
  <p:sldIdLst>
    <p:sldId id="256" r:id="rId2"/>
    <p:sldId id="257" r:id="rId3"/>
    <p:sldId id="258" r:id="rId4"/>
    <p:sldId id="259" r:id="rId5"/>
    <p:sldId id="260" r:id="rId6"/>
    <p:sldId id="261" r:id="rId7"/>
    <p:sldId id="262" r:id="rId8"/>
    <p:sldId id="263" r:id="rId9"/>
    <p:sldId id="288" r:id="rId10"/>
    <p:sldId id="265" r:id="rId11"/>
    <p:sldId id="266" r:id="rId12"/>
    <p:sldId id="267" r:id="rId13"/>
    <p:sldId id="268" r:id="rId14"/>
    <p:sldId id="269" r:id="rId15"/>
    <p:sldId id="270" r:id="rId16"/>
    <p:sldId id="271" r:id="rId17"/>
    <p:sldId id="272" r:id="rId18"/>
    <p:sldId id="273" r:id="rId19"/>
    <p:sldId id="293" r:id="rId20"/>
    <p:sldId id="274" r:id="rId21"/>
    <p:sldId id="275" r:id="rId22"/>
    <p:sldId id="276" r:id="rId23"/>
    <p:sldId id="277" r:id="rId24"/>
    <p:sldId id="291" r:id="rId25"/>
    <p:sldId id="292" r:id="rId26"/>
    <p:sldId id="278" r:id="rId27"/>
    <p:sldId id="279" r:id="rId28"/>
    <p:sldId id="281" r:id="rId29"/>
    <p:sldId id="282" r:id="rId30"/>
    <p:sldId id="283" r:id="rId31"/>
    <p:sldId id="284" r:id="rId32"/>
    <p:sldId id="285" r:id="rId33"/>
    <p:sldId id="286"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2" autoAdjust="0"/>
    <p:restoredTop sz="94660"/>
  </p:normalViewPr>
  <p:slideViewPr>
    <p:cSldViewPr snapToGrid="0">
      <p:cViewPr varScale="1">
        <p:scale>
          <a:sx n="117" d="100"/>
          <a:sy n="117" d="100"/>
        </p:scale>
        <p:origin x="-32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C1E04-201B-467C-8296-BCB95F2C73F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BF450846-ABA6-4BA1-AF92-D2DD464BE337}">
      <dgm:prSet/>
      <dgm:spPr/>
      <dgm:t>
        <a:bodyPr/>
        <a:lstStyle/>
        <a:p>
          <a:r>
            <a:rPr lang="en-IN" baseline="0"/>
            <a:t>Ankle and Foot complex – </a:t>
          </a:r>
          <a:endParaRPr lang="en-IN"/>
        </a:p>
      </dgm:t>
    </dgm:pt>
    <dgm:pt modelId="{706D6E38-9C70-42A2-AD91-61DCCC94B326}" type="parTrans" cxnId="{3971A959-E6E7-44BF-B440-03AB7F09F2EC}">
      <dgm:prSet/>
      <dgm:spPr/>
      <dgm:t>
        <a:bodyPr/>
        <a:lstStyle/>
        <a:p>
          <a:endParaRPr lang="en-IN"/>
        </a:p>
      </dgm:t>
    </dgm:pt>
    <dgm:pt modelId="{6D50C893-6262-494C-84E9-3AFC3905AF68}" type="sibTrans" cxnId="{3971A959-E6E7-44BF-B440-03AB7F09F2EC}">
      <dgm:prSet/>
      <dgm:spPr/>
      <dgm:t>
        <a:bodyPr/>
        <a:lstStyle/>
        <a:p>
          <a:endParaRPr lang="en-IN"/>
        </a:p>
      </dgm:t>
    </dgm:pt>
    <dgm:pt modelId="{B21E691F-2C14-479A-B31E-F4F2514281E1}" type="pres">
      <dgm:prSet presAssocID="{6F4C1E04-201B-467C-8296-BCB95F2C73F0}" presName="linear" presStyleCnt="0">
        <dgm:presLayoutVars>
          <dgm:animLvl val="lvl"/>
          <dgm:resizeHandles val="exact"/>
        </dgm:presLayoutVars>
      </dgm:prSet>
      <dgm:spPr/>
      <dgm:t>
        <a:bodyPr/>
        <a:lstStyle/>
        <a:p>
          <a:endParaRPr lang="en-US"/>
        </a:p>
      </dgm:t>
    </dgm:pt>
    <dgm:pt modelId="{B31B875B-5923-4711-86E0-40BA684BBC6D}" type="pres">
      <dgm:prSet presAssocID="{BF450846-ABA6-4BA1-AF92-D2DD464BE337}" presName="parentText" presStyleLbl="node1" presStyleIdx="0" presStyleCnt="1">
        <dgm:presLayoutVars>
          <dgm:chMax val="0"/>
          <dgm:bulletEnabled val="1"/>
        </dgm:presLayoutVars>
      </dgm:prSet>
      <dgm:spPr/>
      <dgm:t>
        <a:bodyPr/>
        <a:lstStyle/>
        <a:p>
          <a:endParaRPr lang="en-US"/>
        </a:p>
      </dgm:t>
    </dgm:pt>
  </dgm:ptLst>
  <dgm:cxnLst>
    <dgm:cxn modelId="{8EBA8576-055C-4C16-ADCF-22393D71A101}" type="presOf" srcId="{BF450846-ABA6-4BA1-AF92-D2DD464BE337}" destId="{B31B875B-5923-4711-86E0-40BA684BBC6D}" srcOrd="0" destOrd="0" presId="urn:microsoft.com/office/officeart/2005/8/layout/vList2"/>
    <dgm:cxn modelId="{3971A959-E6E7-44BF-B440-03AB7F09F2EC}" srcId="{6F4C1E04-201B-467C-8296-BCB95F2C73F0}" destId="{BF450846-ABA6-4BA1-AF92-D2DD464BE337}" srcOrd="0" destOrd="0" parTransId="{706D6E38-9C70-42A2-AD91-61DCCC94B326}" sibTransId="{6D50C893-6262-494C-84E9-3AFC3905AF68}"/>
    <dgm:cxn modelId="{23055FFC-C61B-4B6C-AD5A-1F1351D90D77}" type="presOf" srcId="{6F4C1E04-201B-467C-8296-BCB95F2C73F0}" destId="{B21E691F-2C14-479A-B31E-F4F2514281E1}" srcOrd="0" destOrd="0" presId="urn:microsoft.com/office/officeart/2005/8/layout/vList2"/>
    <dgm:cxn modelId="{50978EFE-B6F2-4A42-852C-DB387D0DEAE5}" type="presParOf" srcId="{B21E691F-2C14-479A-B31E-F4F2514281E1}" destId="{B31B875B-5923-4711-86E0-40BA684BBC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EA30B6-4FA3-46E8-B539-EA3F4CE794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23AE0665-1242-4291-81EE-666DE11D9497}">
      <dgm:prSet/>
      <dgm:spPr/>
      <dgm:t>
        <a:bodyPr/>
        <a:lstStyle/>
        <a:p>
          <a:r>
            <a:rPr lang="en-IN" baseline="0"/>
            <a:t>Ankle joint function- </a:t>
          </a:r>
          <a:endParaRPr lang="en-IN"/>
        </a:p>
      </dgm:t>
    </dgm:pt>
    <dgm:pt modelId="{BB2071AB-D172-47B7-A179-31525E7AED73}" type="parTrans" cxnId="{FA7AC309-DACE-4DEB-9B06-C69738DD1593}">
      <dgm:prSet/>
      <dgm:spPr/>
      <dgm:t>
        <a:bodyPr/>
        <a:lstStyle/>
        <a:p>
          <a:endParaRPr lang="en-IN"/>
        </a:p>
      </dgm:t>
    </dgm:pt>
    <dgm:pt modelId="{8338736A-D8D6-4BCC-8C59-236B7D34810D}" type="sibTrans" cxnId="{FA7AC309-DACE-4DEB-9B06-C69738DD1593}">
      <dgm:prSet/>
      <dgm:spPr/>
      <dgm:t>
        <a:bodyPr/>
        <a:lstStyle/>
        <a:p>
          <a:endParaRPr lang="en-IN"/>
        </a:p>
      </dgm:t>
    </dgm:pt>
    <dgm:pt modelId="{97E0CF39-A665-4852-9735-60277A1DABD8}" type="pres">
      <dgm:prSet presAssocID="{55EA30B6-4FA3-46E8-B539-EA3F4CE79418}" presName="linear" presStyleCnt="0">
        <dgm:presLayoutVars>
          <dgm:animLvl val="lvl"/>
          <dgm:resizeHandles val="exact"/>
        </dgm:presLayoutVars>
      </dgm:prSet>
      <dgm:spPr/>
      <dgm:t>
        <a:bodyPr/>
        <a:lstStyle/>
        <a:p>
          <a:endParaRPr lang="en-US"/>
        </a:p>
      </dgm:t>
    </dgm:pt>
    <dgm:pt modelId="{7CD9E688-B9A1-4288-A728-A7E47C2D127C}" type="pres">
      <dgm:prSet presAssocID="{23AE0665-1242-4291-81EE-666DE11D9497}" presName="parentText" presStyleLbl="node1" presStyleIdx="0" presStyleCnt="1">
        <dgm:presLayoutVars>
          <dgm:chMax val="0"/>
          <dgm:bulletEnabled val="1"/>
        </dgm:presLayoutVars>
      </dgm:prSet>
      <dgm:spPr/>
      <dgm:t>
        <a:bodyPr/>
        <a:lstStyle/>
        <a:p>
          <a:endParaRPr lang="en-US"/>
        </a:p>
      </dgm:t>
    </dgm:pt>
  </dgm:ptLst>
  <dgm:cxnLst>
    <dgm:cxn modelId="{FA7AC309-DACE-4DEB-9B06-C69738DD1593}" srcId="{55EA30B6-4FA3-46E8-B539-EA3F4CE79418}" destId="{23AE0665-1242-4291-81EE-666DE11D9497}" srcOrd="0" destOrd="0" parTransId="{BB2071AB-D172-47B7-A179-31525E7AED73}" sibTransId="{8338736A-D8D6-4BCC-8C59-236B7D34810D}"/>
    <dgm:cxn modelId="{EFB31119-7E6B-4617-A106-12FB9677E046}" type="presOf" srcId="{55EA30B6-4FA3-46E8-B539-EA3F4CE79418}" destId="{97E0CF39-A665-4852-9735-60277A1DABD8}" srcOrd="0" destOrd="0" presId="urn:microsoft.com/office/officeart/2005/8/layout/vList2"/>
    <dgm:cxn modelId="{56451FA1-178D-4023-AFD8-B2AE7A855DFB}" type="presOf" srcId="{23AE0665-1242-4291-81EE-666DE11D9497}" destId="{7CD9E688-B9A1-4288-A728-A7E47C2D127C}" srcOrd="0" destOrd="0" presId="urn:microsoft.com/office/officeart/2005/8/layout/vList2"/>
    <dgm:cxn modelId="{31962BA1-8A16-4044-8C3A-8048E85BDD48}" type="presParOf" srcId="{97E0CF39-A665-4852-9735-60277A1DABD8}" destId="{7CD9E688-B9A1-4288-A728-A7E47C2D127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FED265-B3D7-4D9B-8EC5-42CE4C4825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8BAA3BC-4BF8-44EA-80D6-BD82E40A433D}">
      <dgm:prSet/>
      <dgm:spPr/>
      <dgm:t>
        <a:bodyPr/>
        <a:lstStyle/>
        <a:p>
          <a:r>
            <a:rPr lang="en-IN" baseline="0"/>
            <a:t>Range of motion- </a:t>
          </a:r>
          <a:endParaRPr lang="en-IN"/>
        </a:p>
      </dgm:t>
    </dgm:pt>
    <dgm:pt modelId="{23692B92-9B05-46F8-952E-455C57B173FA}" type="parTrans" cxnId="{F3E3A82A-FB0A-411E-8C34-201C7CC3519F}">
      <dgm:prSet/>
      <dgm:spPr/>
      <dgm:t>
        <a:bodyPr/>
        <a:lstStyle/>
        <a:p>
          <a:endParaRPr lang="en-IN"/>
        </a:p>
      </dgm:t>
    </dgm:pt>
    <dgm:pt modelId="{4DEF92F7-69AD-41D6-A01B-4EF0EC0D8246}" type="sibTrans" cxnId="{F3E3A82A-FB0A-411E-8C34-201C7CC3519F}">
      <dgm:prSet/>
      <dgm:spPr/>
      <dgm:t>
        <a:bodyPr/>
        <a:lstStyle/>
        <a:p>
          <a:endParaRPr lang="en-IN"/>
        </a:p>
      </dgm:t>
    </dgm:pt>
    <dgm:pt modelId="{9EC5F947-B235-424D-A189-A2A281FDB482}" type="pres">
      <dgm:prSet presAssocID="{FCFED265-B3D7-4D9B-8EC5-42CE4C4825C5}" presName="linear" presStyleCnt="0">
        <dgm:presLayoutVars>
          <dgm:animLvl val="lvl"/>
          <dgm:resizeHandles val="exact"/>
        </dgm:presLayoutVars>
      </dgm:prSet>
      <dgm:spPr/>
      <dgm:t>
        <a:bodyPr/>
        <a:lstStyle/>
        <a:p>
          <a:endParaRPr lang="en-US"/>
        </a:p>
      </dgm:t>
    </dgm:pt>
    <dgm:pt modelId="{DAC9B72C-3D08-4A10-9993-53FD5B7A31C5}" type="pres">
      <dgm:prSet presAssocID="{68BAA3BC-4BF8-44EA-80D6-BD82E40A433D}" presName="parentText" presStyleLbl="node1" presStyleIdx="0" presStyleCnt="1">
        <dgm:presLayoutVars>
          <dgm:chMax val="0"/>
          <dgm:bulletEnabled val="1"/>
        </dgm:presLayoutVars>
      </dgm:prSet>
      <dgm:spPr/>
      <dgm:t>
        <a:bodyPr/>
        <a:lstStyle/>
        <a:p>
          <a:endParaRPr lang="en-US"/>
        </a:p>
      </dgm:t>
    </dgm:pt>
  </dgm:ptLst>
  <dgm:cxnLst>
    <dgm:cxn modelId="{B5248DC9-DCE5-4107-A9A2-A2B661A7A3E3}" type="presOf" srcId="{FCFED265-B3D7-4D9B-8EC5-42CE4C4825C5}" destId="{9EC5F947-B235-424D-A189-A2A281FDB482}" srcOrd="0" destOrd="0" presId="urn:microsoft.com/office/officeart/2005/8/layout/vList2"/>
    <dgm:cxn modelId="{F3E3A82A-FB0A-411E-8C34-201C7CC3519F}" srcId="{FCFED265-B3D7-4D9B-8EC5-42CE4C4825C5}" destId="{68BAA3BC-4BF8-44EA-80D6-BD82E40A433D}" srcOrd="0" destOrd="0" parTransId="{23692B92-9B05-46F8-952E-455C57B173FA}" sibTransId="{4DEF92F7-69AD-41D6-A01B-4EF0EC0D8246}"/>
    <dgm:cxn modelId="{C2042411-76F2-4642-9ABA-454760826F9E}" type="presOf" srcId="{68BAA3BC-4BF8-44EA-80D6-BD82E40A433D}" destId="{DAC9B72C-3D08-4A10-9993-53FD5B7A31C5}" srcOrd="0" destOrd="0" presId="urn:microsoft.com/office/officeart/2005/8/layout/vList2"/>
    <dgm:cxn modelId="{995796B3-37EB-46F1-82B3-7C1FE885B8D6}" type="presParOf" srcId="{9EC5F947-B235-424D-A189-A2A281FDB482}" destId="{DAC9B72C-3D08-4A10-9993-53FD5B7A31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28D1AE-3F17-4304-8205-349E2B4B81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17C4887-8FD9-462C-A3CC-244478F6E2A5}">
      <dgm:prSet/>
      <dgm:spPr/>
      <dgm:t>
        <a:bodyPr/>
        <a:lstStyle/>
        <a:p>
          <a:r>
            <a:rPr lang="en-IN" b="1" baseline="0" dirty="0"/>
            <a:t>The Subtalar Joint- </a:t>
          </a:r>
          <a:endParaRPr lang="en-IN" dirty="0"/>
        </a:p>
      </dgm:t>
    </dgm:pt>
    <dgm:pt modelId="{A7E730CB-C0A4-4C79-96F0-CAF36F6DBC63}" type="parTrans" cxnId="{0E8FD62D-782F-48B3-8F4F-87031002CAEB}">
      <dgm:prSet/>
      <dgm:spPr/>
      <dgm:t>
        <a:bodyPr/>
        <a:lstStyle/>
        <a:p>
          <a:endParaRPr lang="en-IN"/>
        </a:p>
      </dgm:t>
    </dgm:pt>
    <dgm:pt modelId="{5BD1DCE8-3D40-446F-8B98-84B8AC9DF9C5}" type="sibTrans" cxnId="{0E8FD62D-782F-48B3-8F4F-87031002CAEB}">
      <dgm:prSet/>
      <dgm:spPr/>
      <dgm:t>
        <a:bodyPr/>
        <a:lstStyle/>
        <a:p>
          <a:endParaRPr lang="en-IN"/>
        </a:p>
      </dgm:t>
    </dgm:pt>
    <dgm:pt modelId="{3CE88434-C921-4D40-9EA6-94D44C199C44}" type="pres">
      <dgm:prSet presAssocID="{2328D1AE-3F17-4304-8205-349E2B4B813A}" presName="linear" presStyleCnt="0">
        <dgm:presLayoutVars>
          <dgm:animLvl val="lvl"/>
          <dgm:resizeHandles val="exact"/>
        </dgm:presLayoutVars>
      </dgm:prSet>
      <dgm:spPr/>
      <dgm:t>
        <a:bodyPr/>
        <a:lstStyle/>
        <a:p>
          <a:endParaRPr lang="en-US"/>
        </a:p>
      </dgm:t>
    </dgm:pt>
    <dgm:pt modelId="{AEA9D83E-E462-455C-83B2-7581ABEBF42C}" type="pres">
      <dgm:prSet presAssocID="{717C4887-8FD9-462C-A3CC-244478F6E2A5}" presName="parentText" presStyleLbl="node1" presStyleIdx="0" presStyleCnt="1">
        <dgm:presLayoutVars>
          <dgm:chMax val="0"/>
          <dgm:bulletEnabled val="1"/>
        </dgm:presLayoutVars>
      </dgm:prSet>
      <dgm:spPr/>
      <dgm:t>
        <a:bodyPr/>
        <a:lstStyle/>
        <a:p>
          <a:endParaRPr lang="en-US"/>
        </a:p>
      </dgm:t>
    </dgm:pt>
  </dgm:ptLst>
  <dgm:cxnLst>
    <dgm:cxn modelId="{9529C072-D101-4852-AEEB-40EBFD31161E}" type="presOf" srcId="{717C4887-8FD9-462C-A3CC-244478F6E2A5}" destId="{AEA9D83E-E462-455C-83B2-7581ABEBF42C}" srcOrd="0" destOrd="0" presId="urn:microsoft.com/office/officeart/2005/8/layout/vList2"/>
    <dgm:cxn modelId="{2B88EBF5-0FF6-48B5-A0AD-DDC8A308036D}" type="presOf" srcId="{2328D1AE-3F17-4304-8205-349E2B4B813A}" destId="{3CE88434-C921-4D40-9EA6-94D44C199C44}" srcOrd="0" destOrd="0" presId="urn:microsoft.com/office/officeart/2005/8/layout/vList2"/>
    <dgm:cxn modelId="{0E8FD62D-782F-48B3-8F4F-87031002CAEB}" srcId="{2328D1AE-3F17-4304-8205-349E2B4B813A}" destId="{717C4887-8FD9-462C-A3CC-244478F6E2A5}" srcOrd="0" destOrd="0" parTransId="{A7E730CB-C0A4-4C79-96F0-CAF36F6DBC63}" sibTransId="{5BD1DCE8-3D40-446F-8B98-84B8AC9DF9C5}"/>
    <dgm:cxn modelId="{58FD39DF-B708-478A-842D-D18F984B63E0}" type="presParOf" srcId="{3CE88434-C921-4D40-9EA6-94D44C199C44}" destId="{AEA9D83E-E462-455C-83B2-7581ABEBF4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7CB741-79D2-483D-BBAC-5C0691AAC2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DD80D8E-9ACC-4747-AD1D-78B3B7B3629A}">
      <dgm:prSet/>
      <dgm:spPr/>
      <dgm:t>
        <a:bodyPr/>
        <a:lstStyle/>
        <a:p>
          <a:r>
            <a:rPr lang="en-IN" b="1" baseline="0"/>
            <a:t>Structure- </a:t>
          </a:r>
          <a:endParaRPr lang="en-IN"/>
        </a:p>
      </dgm:t>
    </dgm:pt>
    <dgm:pt modelId="{51AC0011-A1DD-44AE-9CB3-F3D4084CC7AF}" type="parTrans" cxnId="{0D5FA4CD-E106-4FB4-A17A-CFCFADB580C4}">
      <dgm:prSet/>
      <dgm:spPr/>
      <dgm:t>
        <a:bodyPr/>
        <a:lstStyle/>
        <a:p>
          <a:endParaRPr lang="en-IN"/>
        </a:p>
      </dgm:t>
    </dgm:pt>
    <dgm:pt modelId="{08E9FD99-04D9-4AD6-BA20-CBB00B8251E5}" type="sibTrans" cxnId="{0D5FA4CD-E106-4FB4-A17A-CFCFADB580C4}">
      <dgm:prSet/>
      <dgm:spPr/>
      <dgm:t>
        <a:bodyPr/>
        <a:lstStyle/>
        <a:p>
          <a:endParaRPr lang="en-IN"/>
        </a:p>
      </dgm:t>
    </dgm:pt>
    <dgm:pt modelId="{450B0647-F125-4DC4-82A1-B2BDC56EC9B8}" type="pres">
      <dgm:prSet presAssocID="{D67CB741-79D2-483D-BBAC-5C0691AAC290}" presName="linear" presStyleCnt="0">
        <dgm:presLayoutVars>
          <dgm:animLvl val="lvl"/>
          <dgm:resizeHandles val="exact"/>
        </dgm:presLayoutVars>
      </dgm:prSet>
      <dgm:spPr/>
      <dgm:t>
        <a:bodyPr/>
        <a:lstStyle/>
        <a:p>
          <a:endParaRPr lang="en-US"/>
        </a:p>
      </dgm:t>
    </dgm:pt>
    <dgm:pt modelId="{0F3A770E-8D15-4BDE-B4D2-E409FE0FFB32}" type="pres">
      <dgm:prSet presAssocID="{ADD80D8E-9ACC-4747-AD1D-78B3B7B3629A}" presName="parentText" presStyleLbl="node1" presStyleIdx="0" presStyleCnt="1">
        <dgm:presLayoutVars>
          <dgm:chMax val="0"/>
          <dgm:bulletEnabled val="1"/>
        </dgm:presLayoutVars>
      </dgm:prSet>
      <dgm:spPr/>
      <dgm:t>
        <a:bodyPr/>
        <a:lstStyle/>
        <a:p>
          <a:endParaRPr lang="en-US"/>
        </a:p>
      </dgm:t>
    </dgm:pt>
  </dgm:ptLst>
  <dgm:cxnLst>
    <dgm:cxn modelId="{89872A37-182D-4752-AA67-658013D6CDC8}" type="presOf" srcId="{ADD80D8E-9ACC-4747-AD1D-78B3B7B3629A}" destId="{0F3A770E-8D15-4BDE-B4D2-E409FE0FFB32}" srcOrd="0" destOrd="0" presId="urn:microsoft.com/office/officeart/2005/8/layout/vList2"/>
    <dgm:cxn modelId="{0D5FA4CD-E106-4FB4-A17A-CFCFADB580C4}" srcId="{D67CB741-79D2-483D-BBAC-5C0691AAC290}" destId="{ADD80D8E-9ACC-4747-AD1D-78B3B7B3629A}" srcOrd="0" destOrd="0" parTransId="{51AC0011-A1DD-44AE-9CB3-F3D4084CC7AF}" sibTransId="{08E9FD99-04D9-4AD6-BA20-CBB00B8251E5}"/>
    <dgm:cxn modelId="{73A8E9A0-AA74-4E7A-8707-E6535C1A3F5F}" type="presOf" srcId="{D67CB741-79D2-483D-BBAC-5C0691AAC290}" destId="{450B0647-F125-4DC4-82A1-B2BDC56EC9B8}" srcOrd="0" destOrd="0" presId="urn:microsoft.com/office/officeart/2005/8/layout/vList2"/>
    <dgm:cxn modelId="{C0F33B7D-256A-400D-85C9-31EDECFC3FE1}" type="presParOf" srcId="{450B0647-F125-4DC4-82A1-B2BDC56EC9B8}" destId="{0F3A770E-8D15-4BDE-B4D2-E409FE0FFB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FD1B24-F84F-4B11-86E6-B2E506FF29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9D353F26-F707-4B03-AF1A-0472762DB433}">
      <dgm:prSet/>
      <dgm:spPr/>
      <dgm:t>
        <a:bodyPr/>
        <a:lstStyle/>
        <a:p>
          <a:r>
            <a:rPr lang="en-IN" b="1" baseline="0"/>
            <a:t>Capsule and ligaments- </a:t>
          </a:r>
          <a:endParaRPr lang="en-IN"/>
        </a:p>
      </dgm:t>
    </dgm:pt>
    <dgm:pt modelId="{B37EE461-A983-4786-904F-CC36850075E0}" type="parTrans" cxnId="{BCBCF02F-2E43-439E-924D-0B000E99F172}">
      <dgm:prSet/>
      <dgm:spPr/>
      <dgm:t>
        <a:bodyPr/>
        <a:lstStyle/>
        <a:p>
          <a:endParaRPr lang="en-IN"/>
        </a:p>
      </dgm:t>
    </dgm:pt>
    <dgm:pt modelId="{563CC45E-CDEE-49B4-A0A9-FAE7C2FE1ACF}" type="sibTrans" cxnId="{BCBCF02F-2E43-439E-924D-0B000E99F172}">
      <dgm:prSet/>
      <dgm:spPr/>
      <dgm:t>
        <a:bodyPr/>
        <a:lstStyle/>
        <a:p>
          <a:endParaRPr lang="en-IN"/>
        </a:p>
      </dgm:t>
    </dgm:pt>
    <dgm:pt modelId="{F7CA13D3-7693-4F02-B1DE-618CC2B960CA}" type="pres">
      <dgm:prSet presAssocID="{A5FD1B24-F84F-4B11-86E6-B2E506FF29A9}" presName="linear" presStyleCnt="0">
        <dgm:presLayoutVars>
          <dgm:animLvl val="lvl"/>
          <dgm:resizeHandles val="exact"/>
        </dgm:presLayoutVars>
      </dgm:prSet>
      <dgm:spPr/>
      <dgm:t>
        <a:bodyPr/>
        <a:lstStyle/>
        <a:p>
          <a:endParaRPr lang="en-US"/>
        </a:p>
      </dgm:t>
    </dgm:pt>
    <dgm:pt modelId="{E153FA26-3BA7-41C0-8CD6-09056D0C01CB}" type="pres">
      <dgm:prSet presAssocID="{9D353F26-F707-4B03-AF1A-0472762DB433}" presName="parentText" presStyleLbl="node1" presStyleIdx="0" presStyleCnt="1">
        <dgm:presLayoutVars>
          <dgm:chMax val="0"/>
          <dgm:bulletEnabled val="1"/>
        </dgm:presLayoutVars>
      </dgm:prSet>
      <dgm:spPr/>
      <dgm:t>
        <a:bodyPr/>
        <a:lstStyle/>
        <a:p>
          <a:endParaRPr lang="en-US"/>
        </a:p>
      </dgm:t>
    </dgm:pt>
  </dgm:ptLst>
  <dgm:cxnLst>
    <dgm:cxn modelId="{E3BAC6F7-C974-479D-B498-BE58CC820EDD}" type="presOf" srcId="{A5FD1B24-F84F-4B11-86E6-B2E506FF29A9}" destId="{F7CA13D3-7693-4F02-B1DE-618CC2B960CA}" srcOrd="0" destOrd="0" presId="urn:microsoft.com/office/officeart/2005/8/layout/vList2"/>
    <dgm:cxn modelId="{BCBCF02F-2E43-439E-924D-0B000E99F172}" srcId="{A5FD1B24-F84F-4B11-86E6-B2E506FF29A9}" destId="{9D353F26-F707-4B03-AF1A-0472762DB433}" srcOrd="0" destOrd="0" parTransId="{B37EE461-A983-4786-904F-CC36850075E0}" sibTransId="{563CC45E-CDEE-49B4-A0A9-FAE7C2FE1ACF}"/>
    <dgm:cxn modelId="{20291064-5C75-4B07-BD07-1F9D68E1BA62}" type="presOf" srcId="{9D353F26-F707-4B03-AF1A-0472762DB433}" destId="{E153FA26-3BA7-41C0-8CD6-09056D0C01CB}" srcOrd="0" destOrd="0" presId="urn:microsoft.com/office/officeart/2005/8/layout/vList2"/>
    <dgm:cxn modelId="{A8EBEF56-A806-401A-B18B-AF5C1BAB1707}" type="presParOf" srcId="{F7CA13D3-7693-4F02-B1DE-618CC2B960CA}" destId="{E153FA26-3BA7-41C0-8CD6-09056D0C01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393B45-5D06-4B66-998F-5913A45A41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F76CEBA-F506-4780-A330-D158D74699D9}">
      <dgm:prSet/>
      <dgm:spPr/>
      <dgm:t>
        <a:bodyPr/>
        <a:lstStyle/>
        <a:p>
          <a:r>
            <a:rPr lang="en-IN" b="1" baseline="0" dirty="0"/>
            <a:t>Subtalar Joint Function- </a:t>
          </a:r>
          <a:endParaRPr lang="en-IN" dirty="0"/>
        </a:p>
      </dgm:t>
    </dgm:pt>
    <dgm:pt modelId="{C020A22E-E366-4381-BD49-3E52598D2188}" type="parTrans" cxnId="{3A92CCE3-E1FE-4108-9BC3-1A9E2E95DE41}">
      <dgm:prSet/>
      <dgm:spPr/>
      <dgm:t>
        <a:bodyPr/>
        <a:lstStyle/>
        <a:p>
          <a:endParaRPr lang="en-IN"/>
        </a:p>
      </dgm:t>
    </dgm:pt>
    <dgm:pt modelId="{8378EAF0-D34E-482A-9FA3-245B079A1A49}" type="sibTrans" cxnId="{3A92CCE3-E1FE-4108-9BC3-1A9E2E95DE41}">
      <dgm:prSet/>
      <dgm:spPr/>
      <dgm:t>
        <a:bodyPr/>
        <a:lstStyle/>
        <a:p>
          <a:endParaRPr lang="en-IN"/>
        </a:p>
      </dgm:t>
    </dgm:pt>
    <dgm:pt modelId="{E9F17870-DD4F-4FE1-A312-B2907F976937}" type="pres">
      <dgm:prSet presAssocID="{5D393B45-5D06-4B66-998F-5913A45A4103}" presName="linear" presStyleCnt="0">
        <dgm:presLayoutVars>
          <dgm:animLvl val="lvl"/>
          <dgm:resizeHandles val="exact"/>
        </dgm:presLayoutVars>
      </dgm:prSet>
      <dgm:spPr/>
      <dgm:t>
        <a:bodyPr/>
        <a:lstStyle/>
        <a:p>
          <a:endParaRPr lang="en-US"/>
        </a:p>
      </dgm:t>
    </dgm:pt>
    <dgm:pt modelId="{75798691-D021-4237-85B1-C9E0D0B98005}" type="pres">
      <dgm:prSet presAssocID="{FF76CEBA-F506-4780-A330-D158D74699D9}" presName="parentText" presStyleLbl="node1" presStyleIdx="0" presStyleCnt="1">
        <dgm:presLayoutVars>
          <dgm:chMax val="0"/>
          <dgm:bulletEnabled val="1"/>
        </dgm:presLayoutVars>
      </dgm:prSet>
      <dgm:spPr/>
      <dgm:t>
        <a:bodyPr/>
        <a:lstStyle/>
        <a:p>
          <a:endParaRPr lang="en-US"/>
        </a:p>
      </dgm:t>
    </dgm:pt>
  </dgm:ptLst>
  <dgm:cxnLst>
    <dgm:cxn modelId="{3A92CCE3-E1FE-4108-9BC3-1A9E2E95DE41}" srcId="{5D393B45-5D06-4B66-998F-5913A45A4103}" destId="{FF76CEBA-F506-4780-A330-D158D74699D9}" srcOrd="0" destOrd="0" parTransId="{C020A22E-E366-4381-BD49-3E52598D2188}" sibTransId="{8378EAF0-D34E-482A-9FA3-245B079A1A49}"/>
    <dgm:cxn modelId="{9BF9DA96-7F8A-45EA-967A-F2315A2287E8}" type="presOf" srcId="{5D393B45-5D06-4B66-998F-5913A45A4103}" destId="{E9F17870-DD4F-4FE1-A312-B2907F976937}" srcOrd="0" destOrd="0" presId="urn:microsoft.com/office/officeart/2005/8/layout/vList2"/>
    <dgm:cxn modelId="{1311AAC9-251E-4FE9-9AC7-D036C006C9F7}" type="presOf" srcId="{FF76CEBA-F506-4780-A330-D158D74699D9}" destId="{75798691-D021-4237-85B1-C9E0D0B98005}" srcOrd="0" destOrd="0" presId="urn:microsoft.com/office/officeart/2005/8/layout/vList2"/>
    <dgm:cxn modelId="{3A5A554C-823E-4349-BE62-C2691B0C05EF}" type="presParOf" srcId="{E9F17870-DD4F-4FE1-A312-B2907F976937}" destId="{75798691-D021-4237-85B1-C9E0D0B980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8ECA39-A94C-4AD1-9E96-DDE5173E38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F8B7C1A-67A9-4A39-886B-71C01DB5B069}">
      <dgm:prSet/>
      <dgm:spPr/>
      <dgm:t>
        <a:bodyPr/>
        <a:lstStyle/>
        <a:p>
          <a:r>
            <a:rPr lang="en-IN" b="1" baseline="0"/>
            <a:t>Talocalcaneonavicular joint- </a:t>
          </a:r>
          <a:endParaRPr lang="en-IN"/>
        </a:p>
      </dgm:t>
    </dgm:pt>
    <dgm:pt modelId="{550A7AC3-F889-4265-8FF4-524ED7FDC58D}" type="parTrans" cxnId="{6803B841-0BAE-437C-81A0-A6EDE4398F40}">
      <dgm:prSet/>
      <dgm:spPr/>
      <dgm:t>
        <a:bodyPr/>
        <a:lstStyle/>
        <a:p>
          <a:endParaRPr lang="en-IN"/>
        </a:p>
      </dgm:t>
    </dgm:pt>
    <dgm:pt modelId="{03782C1F-D55A-46E1-8E6C-71EA64C7CC66}" type="sibTrans" cxnId="{6803B841-0BAE-437C-81A0-A6EDE4398F40}">
      <dgm:prSet/>
      <dgm:spPr/>
      <dgm:t>
        <a:bodyPr/>
        <a:lstStyle/>
        <a:p>
          <a:endParaRPr lang="en-IN"/>
        </a:p>
      </dgm:t>
    </dgm:pt>
    <dgm:pt modelId="{950AA117-9E72-490A-9830-1AC0001EF25B}" type="pres">
      <dgm:prSet presAssocID="{4F8ECA39-A94C-4AD1-9E96-DDE5173E38DC}" presName="linear" presStyleCnt="0">
        <dgm:presLayoutVars>
          <dgm:animLvl val="lvl"/>
          <dgm:resizeHandles val="exact"/>
        </dgm:presLayoutVars>
      </dgm:prSet>
      <dgm:spPr/>
      <dgm:t>
        <a:bodyPr/>
        <a:lstStyle/>
        <a:p>
          <a:endParaRPr lang="en-US"/>
        </a:p>
      </dgm:t>
    </dgm:pt>
    <dgm:pt modelId="{B76C22B0-DAED-4522-B264-EA261B4D9467}" type="pres">
      <dgm:prSet presAssocID="{7F8B7C1A-67A9-4A39-886B-71C01DB5B069}" presName="parentText" presStyleLbl="node1" presStyleIdx="0" presStyleCnt="1">
        <dgm:presLayoutVars>
          <dgm:chMax val="0"/>
          <dgm:bulletEnabled val="1"/>
        </dgm:presLayoutVars>
      </dgm:prSet>
      <dgm:spPr/>
      <dgm:t>
        <a:bodyPr/>
        <a:lstStyle/>
        <a:p>
          <a:endParaRPr lang="en-US"/>
        </a:p>
      </dgm:t>
    </dgm:pt>
  </dgm:ptLst>
  <dgm:cxnLst>
    <dgm:cxn modelId="{309C6CF4-03B4-4B05-81AD-4218AD6EA6AA}" type="presOf" srcId="{7F8B7C1A-67A9-4A39-886B-71C01DB5B069}" destId="{B76C22B0-DAED-4522-B264-EA261B4D9467}" srcOrd="0" destOrd="0" presId="urn:microsoft.com/office/officeart/2005/8/layout/vList2"/>
    <dgm:cxn modelId="{6803B841-0BAE-437C-81A0-A6EDE4398F40}" srcId="{4F8ECA39-A94C-4AD1-9E96-DDE5173E38DC}" destId="{7F8B7C1A-67A9-4A39-886B-71C01DB5B069}" srcOrd="0" destOrd="0" parTransId="{550A7AC3-F889-4265-8FF4-524ED7FDC58D}" sibTransId="{03782C1F-D55A-46E1-8E6C-71EA64C7CC66}"/>
    <dgm:cxn modelId="{4286193C-C3B0-4B8B-8A70-2D84363A483D}" type="presOf" srcId="{4F8ECA39-A94C-4AD1-9E96-DDE5173E38DC}" destId="{950AA117-9E72-490A-9830-1AC0001EF25B}" srcOrd="0" destOrd="0" presId="urn:microsoft.com/office/officeart/2005/8/layout/vList2"/>
    <dgm:cxn modelId="{3FDB3F7C-22C0-450D-8FB3-9968E19CFFB8}" type="presParOf" srcId="{950AA117-9E72-490A-9830-1AC0001EF25B}" destId="{B76C22B0-DAED-4522-B264-EA261B4D94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1B0C48-3BDD-4BBB-9D9A-01C97CE51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301391AE-66D1-46E6-AEBC-8427FF0C6A6B}">
      <dgm:prSet/>
      <dgm:spPr/>
      <dgm:t>
        <a:bodyPr/>
        <a:lstStyle/>
        <a:p>
          <a:r>
            <a:rPr lang="en-IN" b="1" baseline="0" dirty="0"/>
            <a:t>Talocalcaneonavicular Joint Function- </a:t>
          </a:r>
          <a:endParaRPr lang="en-IN" dirty="0"/>
        </a:p>
      </dgm:t>
    </dgm:pt>
    <dgm:pt modelId="{23EE354D-ED46-49CA-BFFA-1B31436FD10D}" type="parTrans" cxnId="{9842D7CF-826F-4126-9696-77CD00678CC1}">
      <dgm:prSet/>
      <dgm:spPr/>
      <dgm:t>
        <a:bodyPr/>
        <a:lstStyle/>
        <a:p>
          <a:endParaRPr lang="en-IN"/>
        </a:p>
      </dgm:t>
    </dgm:pt>
    <dgm:pt modelId="{10E08AC6-3B89-427A-8D54-8D466602D520}" type="sibTrans" cxnId="{9842D7CF-826F-4126-9696-77CD00678CC1}">
      <dgm:prSet/>
      <dgm:spPr/>
      <dgm:t>
        <a:bodyPr/>
        <a:lstStyle/>
        <a:p>
          <a:endParaRPr lang="en-IN"/>
        </a:p>
      </dgm:t>
    </dgm:pt>
    <dgm:pt modelId="{554E15EE-2C3D-4E57-93BC-FA053A928023}" type="pres">
      <dgm:prSet presAssocID="{041B0C48-3BDD-4BBB-9D9A-01C97CE51516}" presName="linear" presStyleCnt="0">
        <dgm:presLayoutVars>
          <dgm:animLvl val="lvl"/>
          <dgm:resizeHandles val="exact"/>
        </dgm:presLayoutVars>
      </dgm:prSet>
      <dgm:spPr/>
      <dgm:t>
        <a:bodyPr/>
        <a:lstStyle/>
        <a:p>
          <a:endParaRPr lang="en-US"/>
        </a:p>
      </dgm:t>
    </dgm:pt>
    <dgm:pt modelId="{D994C2F0-30AF-4530-9077-446E4BE8B96D}" type="pres">
      <dgm:prSet presAssocID="{301391AE-66D1-46E6-AEBC-8427FF0C6A6B}" presName="parentText" presStyleLbl="node1" presStyleIdx="0" presStyleCnt="1">
        <dgm:presLayoutVars>
          <dgm:chMax val="0"/>
          <dgm:bulletEnabled val="1"/>
        </dgm:presLayoutVars>
      </dgm:prSet>
      <dgm:spPr/>
      <dgm:t>
        <a:bodyPr/>
        <a:lstStyle/>
        <a:p>
          <a:endParaRPr lang="en-US"/>
        </a:p>
      </dgm:t>
    </dgm:pt>
  </dgm:ptLst>
  <dgm:cxnLst>
    <dgm:cxn modelId="{9842D7CF-826F-4126-9696-77CD00678CC1}" srcId="{041B0C48-3BDD-4BBB-9D9A-01C97CE51516}" destId="{301391AE-66D1-46E6-AEBC-8427FF0C6A6B}" srcOrd="0" destOrd="0" parTransId="{23EE354D-ED46-49CA-BFFA-1B31436FD10D}" sibTransId="{10E08AC6-3B89-427A-8D54-8D466602D520}"/>
    <dgm:cxn modelId="{A75DD1AD-7519-4854-95E9-B597CC79F554}" type="presOf" srcId="{041B0C48-3BDD-4BBB-9D9A-01C97CE51516}" destId="{554E15EE-2C3D-4E57-93BC-FA053A928023}" srcOrd="0" destOrd="0" presId="urn:microsoft.com/office/officeart/2005/8/layout/vList2"/>
    <dgm:cxn modelId="{5A820F09-D8C8-4E5D-9261-5A1EFD789798}" type="presOf" srcId="{301391AE-66D1-46E6-AEBC-8427FF0C6A6B}" destId="{D994C2F0-30AF-4530-9077-446E4BE8B96D}" srcOrd="0" destOrd="0" presId="urn:microsoft.com/office/officeart/2005/8/layout/vList2"/>
    <dgm:cxn modelId="{2094B024-FE4A-4C42-BF87-E00EE76C333D}" type="presParOf" srcId="{554E15EE-2C3D-4E57-93BC-FA053A928023}" destId="{D994C2F0-30AF-4530-9077-446E4BE8B9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37A8C6-4C91-46DA-888B-1C78D22315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BC76BE1B-BD40-4560-B2AA-7F8F8EAC8ECF}">
      <dgm:prSet/>
      <dgm:spPr/>
      <dgm:t>
        <a:bodyPr/>
        <a:lstStyle/>
        <a:p>
          <a:r>
            <a:rPr lang="en-IN" b="1" baseline="0"/>
            <a:t>Transverse tarsal joint- </a:t>
          </a:r>
          <a:endParaRPr lang="en-IN"/>
        </a:p>
      </dgm:t>
    </dgm:pt>
    <dgm:pt modelId="{BA44E0BD-D3ED-4D30-8581-20761DB749C8}" type="parTrans" cxnId="{F5125103-0788-4CE5-B9A4-DBFE58DFE0C3}">
      <dgm:prSet/>
      <dgm:spPr/>
      <dgm:t>
        <a:bodyPr/>
        <a:lstStyle/>
        <a:p>
          <a:endParaRPr lang="en-IN"/>
        </a:p>
      </dgm:t>
    </dgm:pt>
    <dgm:pt modelId="{40C76D98-E252-45AB-98D7-F1528384DDC1}" type="sibTrans" cxnId="{F5125103-0788-4CE5-B9A4-DBFE58DFE0C3}">
      <dgm:prSet/>
      <dgm:spPr/>
      <dgm:t>
        <a:bodyPr/>
        <a:lstStyle/>
        <a:p>
          <a:endParaRPr lang="en-IN"/>
        </a:p>
      </dgm:t>
    </dgm:pt>
    <dgm:pt modelId="{C54AB5E4-BC2A-48A3-8671-A02EE4A7F974}" type="pres">
      <dgm:prSet presAssocID="{B337A8C6-4C91-46DA-888B-1C78D22315B5}" presName="linear" presStyleCnt="0">
        <dgm:presLayoutVars>
          <dgm:animLvl val="lvl"/>
          <dgm:resizeHandles val="exact"/>
        </dgm:presLayoutVars>
      </dgm:prSet>
      <dgm:spPr/>
      <dgm:t>
        <a:bodyPr/>
        <a:lstStyle/>
        <a:p>
          <a:endParaRPr lang="en-US"/>
        </a:p>
      </dgm:t>
    </dgm:pt>
    <dgm:pt modelId="{D4FFFA04-BB62-4E92-A56A-3DCD22E5F81C}" type="pres">
      <dgm:prSet presAssocID="{BC76BE1B-BD40-4560-B2AA-7F8F8EAC8ECF}" presName="parentText" presStyleLbl="node1" presStyleIdx="0" presStyleCnt="1">
        <dgm:presLayoutVars>
          <dgm:chMax val="0"/>
          <dgm:bulletEnabled val="1"/>
        </dgm:presLayoutVars>
      </dgm:prSet>
      <dgm:spPr/>
      <dgm:t>
        <a:bodyPr/>
        <a:lstStyle/>
        <a:p>
          <a:endParaRPr lang="en-US"/>
        </a:p>
      </dgm:t>
    </dgm:pt>
  </dgm:ptLst>
  <dgm:cxnLst>
    <dgm:cxn modelId="{D501F8AC-AB97-4963-B021-9658DD124DEB}" type="presOf" srcId="{BC76BE1B-BD40-4560-B2AA-7F8F8EAC8ECF}" destId="{D4FFFA04-BB62-4E92-A56A-3DCD22E5F81C}" srcOrd="0" destOrd="0" presId="urn:microsoft.com/office/officeart/2005/8/layout/vList2"/>
    <dgm:cxn modelId="{BFBF4200-E8E0-4B9B-9330-AA0800CD83FF}" type="presOf" srcId="{B337A8C6-4C91-46DA-888B-1C78D22315B5}" destId="{C54AB5E4-BC2A-48A3-8671-A02EE4A7F974}" srcOrd="0" destOrd="0" presId="urn:microsoft.com/office/officeart/2005/8/layout/vList2"/>
    <dgm:cxn modelId="{F5125103-0788-4CE5-B9A4-DBFE58DFE0C3}" srcId="{B337A8C6-4C91-46DA-888B-1C78D22315B5}" destId="{BC76BE1B-BD40-4560-B2AA-7F8F8EAC8ECF}" srcOrd="0" destOrd="0" parTransId="{BA44E0BD-D3ED-4D30-8581-20761DB749C8}" sibTransId="{40C76D98-E252-45AB-98D7-F1528384DDC1}"/>
    <dgm:cxn modelId="{662F1F97-0566-47BD-8079-CF2E3E8E7B7E}" type="presParOf" srcId="{C54AB5E4-BC2A-48A3-8671-A02EE4A7F974}" destId="{D4FFFA04-BB62-4E92-A56A-3DCD22E5F8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B13CB61-83BA-4F2E-BF01-77EA106ADB3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02B6094-789E-43B2-9CC7-79BBB704DB77}">
      <dgm:prSet/>
      <dgm:spPr/>
      <dgm:t>
        <a:bodyPr/>
        <a:lstStyle/>
        <a:p>
          <a:r>
            <a:rPr lang="en-IN" b="1" baseline="0"/>
            <a:t>Structure- </a:t>
          </a:r>
          <a:endParaRPr lang="en-IN"/>
        </a:p>
      </dgm:t>
    </dgm:pt>
    <dgm:pt modelId="{D430D428-A380-4806-BC77-B94E1F279CB9}" type="parTrans" cxnId="{CBBDD787-888B-4491-8055-856A37D882E8}">
      <dgm:prSet/>
      <dgm:spPr/>
      <dgm:t>
        <a:bodyPr/>
        <a:lstStyle/>
        <a:p>
          <a:endParaRPr lang="en-IN"/>
        </a:p>
      </dgm:t>
    </dgm:pt>
    <dgm:pt modelId="{4B473424-D14C-4270-8B5C-A4D48EBB70BF}" type="sibTrans" cxnId="{CBBDD787-888B-4491-8055-856A37D882E8}">
      <dgm:prSet/>
      <dgm:spPr/>
      <dgm:t>
        <a:bodyPr/>
        <a:lstStyle/>
        <a:p>
          <a:endParaRPr lang="en-IN"/>
        </a:p>
      </dgm:t>
    </dgm:pt>
    <dgm:pt modelId="{CAB71A23-1930-424F-99C0-C43B48A4117D}" type="pres">
      <dgm:prSet presAssocID="{4B13CB61-83BA-4F2E-BF01-77EA106ADB34}" presName="linear" presStyleCnt="0">
        <dgm:presLayoutVars>
          <dgm:animLvl val="lvl"/>
          <dgm:resizeHandles val="exact"/>
        </dgm:presLayoutVars>
      </dgm:prSet>
      <dgm:spPr/>
      <dgm:t>
        <a:bodyPr/>
        <a:lstStyle/>
        <a:p>
          <a:endParaRPr lang="en-US"/>
        </a:p>
      </dgm:t>
    </dgm:pt>
    <dgm:pt modelId="{59BC5FE2-E7B8-46C0-8522-6CBDB8420CF8}" type="pres">
      <dgm:prSet presAssocID="{C02B6094-789E-43B2-9CC7-79BBB704DB77}" presName="parentText" presStyleLbl="node1" presStyleIdx="0" presStyleCnt="1">
        <dgm:presLayoutVars>
          <dgm:chMax val="0"/>
          <dgm:bulletEnabled val="1"/>
        </dgm:presLayoutVars>
      </dgm:prSet>
      <dgm:spPr/>
      <dgm:t>
        <a:bodyPr/>
        <a:lstStyle/>
        <a:p>
          <a:endParaRPr lang="en-US"/>
        </a:p>
      </dgm:t>
    </dgm:pt>
  </dgm:ptLst>
  <dgm:cxnLst>
    <dgm:cxn modelId="{CBBDD787-888B-4491-8055-856A37D882E8}" srcId="{4B13CB61-83BA-4F2E-BF01-77EA106ADB34}" destId="{C02B6094-789E-43B2-9CC7-79BBB704DB77}" srcOrd="0" destOrd="0" parTransId="{D430D428-A380-4806-BC77-B94E1F279CB9}" sibTransId="{4B473424-D14C-4270-8B5C-A4D48EBB70BF}"/>
    <dgm:cxn modelId="{F73944EF-1153-4820-9F01-811F8DED851E}" type="presOf" srcId="{C02B6094-789E-43B2-9CC7-79BBB704DB77}" destId="{59BC5FE2-E7B8-46C0-8522-6CBDB8420CF8}" srcOrd="0" destOrd="0" presId="urn:microsoft.com/office/officeart/2005/8/layout/vList2"/>
    <dgm:cxn modelId="{86BD9018-1437-4639-9A0D-FD64CA814634}" type="presOf" srcId="{4B13CB61-83BA-4F2E-BF01-77EA106ADB34}" destId="{CAB71A23-1930-424F-99C0-C43B48A4117D}" srcOrd="0" destOrd="0" presId="urn:microsoft.com/office/officeart/2005/8/layout/vList2"/>
    <dgm:cxn modelId="{88387C7B-4AFB-41ED-BDC0-E28E37312021}" type="presParOf" srcId="{CAB71A23-1930-424F-99C0-C43B48A4117D}" destId="{59BC5FE2-E7B8-46C0-8522-6CBDB8420CF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43B13-0B19-4360-B085-92EED8087D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99930AD-2F0F-4977-86A1-BAA0FF41E6DD}">
      <dgm:prSet/>
      <dgm:spPr/>
      <dgm:t>
        <a:bodyPr/>
        <a:lstStyle/>
        <a:p>
          <a:r>
            <a:rPr lang="en-IN" baseline="0"/>
            <a:t>Ankle joint – </a:t>
          </a:r>
          <a:endParaRPr lang="en-IN"/>
        </a:p>
      </dgm:t>
    </dgm:pt>
    <dgm:pt modelId="{8C431487-E8C7-4686-8A38-7A8F7F6EEF42}" type="parTrans" cxnId="{37E96EA6-24A9-4276-A0B4-196469C059A7}">
      <dgm:prSet/>
      <dgm:spPr/>
      <dgm:t>
        <a:bodyPr/>
        <a:lstStyle/>
        <a:p>
          <a:endParaRPr lang="en-IN"/>
        </a:p>
      </dgm:t>
    </dgm:pt>
    <dgm:pt modelId="{C020BBFD-4D09-4A20-97E4-7E36BE116472}" type="sibTrans" cxnId="{37E96EA6-24A9-4276-A0B4-196469C059A7}">
      <dgm:prSet/>
      <dgm:spPr/>
      <dgm:t>
        <a:bodyPr/>
        <a:lstStyle/>
        <a:p>
          <a:endParaRPr lang="en-IN"/>
        </a:p>
      </dgm:t>
    </dgm:pt>
    <dgm:pt modelId="{12DA60F5-6C79-4504-A5A4-2EB80406F7B4}" type="pres">
      <dgm:prSet presAssocID="{BB343B13-0B19-4360-B085-92EED8087D14}" presName="linear" presStyleCnt="0">
        <dgm:presLayoutVars>
          <dgm:animLvl val="lvl"/>
          <dgm:resizeHandles val="exact"/>
        </dgm:presLayoutVars>
      </dgm:prSet>
      <dgm:spPr/>
      <dgm:t>
        <a:bodyPr/>
        <a:lstStyle/>
        <a:p>
          <a:endParaRPr lang="en-US"/>
        </a:p>
      </dgm:t>
    </dgm:pt>
    <dgm:pt modelId="{AD205A9F-79DA-45C3-8D04-902B7EE19516}" type="pres">
      <dgm:prSet presAssocID="{499930AD-2F0F-4977-86A1-BAA0FF41E6DD}" presName="parentText" presStyleLbl="node1" presStyleIdx="0" presStyleCnt="1">
        <dgm:presLayoutVars>
          <dgm:chMax val="0"/>
          <dgm:bulletEnabled val="1"/>
        </dgm:presLayoutVars>
      </dgm:prSet>
      <dgm:spPr/>
      <dgm:t>
        <a:bodyPr/>
        <a:lstStyle/>
        <a:p>
          <a:endParaRPr lang="en-US"/>
        </a:p>
      </dgm:t>
    </dgm:pt>
  </dgm:ptLst>
  <dgm:cxnLst>
    <dgm:cxn modelId="{B9E77C4B-3BF2-4DA8-87B1-E38FF3C9BDCD}" type="presOf" srcId="{499930AD-2F0F-4977-86A1-BAA0FF41E6DD}" destId="{AD205A9F-79DA-45C3-8D04-902B7EE19516}" srcOrd="0" destOrd="0" presId="urn:microsoft.com/office/officeart/2005/8/layout/vList2"/>
    <dgm:cxn modelId="{37E96EA6-24A9-4276-A0B4-196469C059A7}" srcId="{BB343B13-0B19-4360-B085-92EED8087D14}" destId="{499930AD-2F0F-4977-86A1-BAA0FF41E6DD}" srcOrd="0" destOrd="0" parTransId="{8C431487-E8C7-4686-8A38-7A8F7F6EEF42}" sibTransId="{C020BBFD-4D09-4A20-97E4-7E36BE116472}"/>
    <dgm:cxn modelId="{DE95D6AF-EE6A-4A0D-9AFE-CB608BBC3A9D}" type="presOf" srcId="{BB343B13-0B19-4360-B085-92EED8087D14}" destId="{12DA60F5-6C79-4504-A5A4-2EB80406F7B4}" srcOrd="0" destOrd="0" presId="urn:microsoft.com/office/officeart/2005/8/layout/vList2"/>
    <dgm:cxn modelId="{5CE610EA-9E41-4F63-BEF5-D32A34634581}" type="presParOf" srcId="{12DA60F5-6C79-4504-A5A4-2EB80406F7B4}" destId="{AD205A9F-79DA-45C3-8D04-902B7EE1951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64EB97-5B57-4421-8754-2503B8677C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379054DB-F1A2-4F4D-8426-F0906EC2932A}">
      <dgm:prSet/>
      <dgm:spPr/>
      <dgm:t>
        <a:bodyPr/>
        <a:lstStyle/>
        <a:p>
          <a:r>
            <a:rPr lang="en-IN" b="1" baseline="0"/>
            <a:t>Function- </a:t>
          </a:r>
          <a:endParaRPr lang="en-IN"/>
        </a:p>
      </dgm:t>
    </dgm:pt>
    <dgm:pt modelId="{64F751ED-D39D-4C7C-9910-AB3B9064EE38}" type="parTrans" cxnId="{6EBC6ED4-BDC6-4883-9857-C86691301FC5}">
      <dgm:prSet/>
      <dgm:spPr/>
      <dgm:t>
        <a:bodyPr/>
        <a:lstStyle/>
        <a:p>
          <a:endParaRPr lang="en-IN"/>
        </a:p>
      </dgm:t>
    </dgm:pt>
    <dgm:pt modelId="{64D8E5BE-AE48-4572-94E6-0BD58FF1A683}" type="sibTrans" cxnId="{6EBC6ED4-BDC6-4883-9857-C86691301FC5}">
      <dgm:prSet/>
      <dgm:spPr/>
      <dgm:t>
        <a:bodyPr/>
        <a:lstStyle/>
        <a:p>
          <a:endParaRPr lang="en-IN"/>
        </a:p>
      </dgm:t>
    </dgm:pt>
    <dgm:pt modelId="{621AD962-F580-47D5-A93F-08CC2B1BA540}" type="pres">
      <dgm:prSet presAssocID="{4B64EB97-5B57-4421-8754-2503B8677C96}" presName="linear" presStyleCnt="0">
        <dgm:presLayoutVars>
          <dgm:animLvl val="lvl"/>
          <dgm:resizeHandles val="exact"/>
        </dgm:presLayoutVars>
      </dgm:prSet>
      <dgm:spPr/>
      <dgm:t>
        <a:bodyPr/>
        <a:lstStyle/>
        <a:p>
          <a:endParaRPr lang="en-US"/>
        </a:p>
      </dgm:t>
    </dgm:pt>
    <dgm:pt modelId="{2FAB114C-369C-44FC-BEA4-A206B775C35C}" type="pres">
      <dgm:prSet presAssocID="{379054DB-F1A2-4F4D-8426-F0906EC2932A}" presName="parentText" presStyleLbl="node1" presStyleIdx="0" presStyleCnt="1">
        <dgm:presLayoutVars>
          <dgm:chMax val="0"/>
          <dgm:bulletEnabled val="1"/>
        </dgm:presLayoutVars>
      </dgm:prSet>
      <dgm:spPr/>
      <dgm:t>
        <a:bodyPr/>
        <a:lstStyle/>
        <a:p>
          <a:endParaRPr lang="en-US"/>
        </a:p>
      </dgm:t>
    </dgm:pt>
  </dgm:ptLst>
  <dgm:cxnLst>
    <dgm:cxn modelId="{EC12FD62-2599-417B-9B71-86B950E070F2}" type="presOf" srcId="{4B64EB97-5B57-4421-8754-2503B8677C96}" destId="{621AD962-F580-47D5-A93F-08CC2B1BA540}" srcOrd="0" destOrd="0" presId="urn:microsoft.com/office/officeart/2005/8/layout/vList2"/>
    <dgm:cxn modelId="{6EBC6ED4-BDC6-4883-9857-C86691301FC5}" srcId="{4B64EB97-5B57-4421-8754-2503B8677C96}" destId="{379054DB-F1A2-4F4D-8426-F0906EC2932A}" srcOrd="0" destOrd="0" parTransId="{64F751ED-D39D-4C7C-9910-AB3B9064EE38}" sibTransId="{64D8E5BE-AE48-4572-94E6-0BD58FF1A683}"/>
    <dgm:cxn modelId="{F106D44A-6921-4839-A848-05815CDA7F47}" type="presOf" srcId="{379054DB-F1A2-4F4D-8426-F0906EC2932A}" destId="{2FAB114C-369C-44FC-BEA4-A206B775C35C}" srcOrd="0" destOrd="0" presId="urn:microsoft.com/office/officeart/2005/8/layout/vList2"/>
    <dgm:cxn modelId="{62722049-67DF-4F17-A127-E05D14899C97}" type="presParOf" srcId="{621AD962-F580-47D5-A93F-08CC2B1BA540}" destId="{2FAB114C-369C-44FC-BEA4-A206B775C35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4621E4-828C-4FE7-A822-7C5729ABC7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D4BCA338-BF36-43C2-920F-4736E101808C}">
      <dgm:prSet/>
      <dgm:spPr/>
      <dgm:t>
        <a:bodyPr/>
        <a:lstStyle/>
        <a:p>
          <a:r>
            <a:rPr lang="en-IN" b="1" baseline="0"/>
            <a:t>Tarsometetarsal joint- </a:t>
          </a:r>
          <a:endParaRPr lang="en-IN"/>
        </a:p>
      </dgm:t>
    </dgm:pt>
    <dgm:pt modelId="{63BBC8D9-7A20-45DA-B0E4-9DD7F607A44C}" type="parTrans" cxnId="{9F3AD3AA-A050-4849-8EB9-798EBF066837}">
      <dgm:prSet/>
      <dgm:spPr/>
      <dgm:t>
        <a:bodyPr/>
        <a:lstStyle/>
        <a:p>
          <a:endParaRPr lang="en-IN"/>
        </a:p>
      </dgm:t>
    </dgm:pt>
    <dgm:pt modelId="{833ECA12-FA2B-4E90-93E5-0CD4C615C582}" type="sibTrans" cxnId="{9F3AD3AA-A050-4849-8EB9-798EBF066837}">
      <dgm:prSet/>
      <dgm:spPr/>
      <dgm:t>
        <a:bodyPr/>
        <a:lstStyle/>
        <a:p>
          <a:endParaRPr lang="en-IN"/>
        </a:p>
      </dgm:t>
    </dgm:pt>
    <dgm:pt modelId="{346637F3-EFAB-4AB6-87B2-207029E6693F}" type="pres">
      <dgm:prSet presAssocID="{EC4621E4-828C-4FE7-A822-7C5729ABC72E}" presName="linear" presStyleCnt="0">
        <dgm:presLayoutVars>
          <dgm:animLvl val="lvl"/>
          <dgm:resizeHandles val="exact"/>
        </dgm:presLayoutVars>
      </dgm:prSet>
      <dgm:spPr/>
      <dgm:t>
        <a:bodyPr/>
        <a:lstStyle/>
        <a:p>
          <a:endParaRPr lang="en-US"/>
        </a:p>
      </dgm:t>
    </dgm:pt>
    <dgm:pt modelId="{FE05FD38-7BB5-411A-BF91-371DD20780AF}" type="pres">
      <dgm:prSet presAssocID="{D4BCA338-BF36-43C2-920F-4736E101808C}" presName="parentText" presStyleLbl="node1" presStyleIdx="0" presStyleCnt="1">
        <dgm:presLayoutVars>
          <dgm:chMax val="0"/>
          <dgm:bulletEnabled val="1"/>
        </dgm:presLayoutVars>
      </dgm:prSet>
      <dgm:spPr/>
      <dgm:t>
        <a:bodyPr/>
        <a:lstStyle/>
        <a:p>
          <a:endParaRPr lang="en-US"/>
        </a:p>
      </dgm:t>
    </dgm:pt>
  </dgm:ptLst>
  <dgm:cxnLst>
    <dgm:cxn modelId="{9F3AD3AA-A050-4849-8EB9-798EBF066837}" srcId="{EC4621E4-828C-4FE7-A822-7C5729ABC72E}" destId="{D4BCA338-BF36-43C2-920F-4736E101808C}" srcOrd="0" destOrd="0" parTransId="{63BBC8D9-7A20-45DA-B0E4-9DD7F607A44C}" sibTransId="{833ECA12-FA2B-4E90-93E5-0CD4C615C582}"/>
    <dgm:cxn modelId="{F819E75B-D3DB-4DBA-9289-2A4327ABF3A8}" type="presOf" srcId="{EC4621E4-828C-4FE7-A822-7C5729ABC72E}" destId="{346637F3-EFAB-4AB6-87B2-207029E6693F}" srcOrd="0" destOrd="0" presId="urn:microsoft.com/office/officeart/2005/8/layout/vList2"/>
    <dgm:cxn modelId="{F8A8E6A8-ECB1-41B6-AB5D-23369CEEB53A}" type="presOf" srcId="{D4BCA338-BF36-43C2-920F-4736E101808C}" destId="{FE05FD38-7BB5-411A-BF91-371DD20780AF}" srcOrd="0" destOrd="0" presId="urn:microsoft.com/office/officeart/2005/8/layout/vList2"/>
    <dgm:cxn modelId="{C4962BE3-E7CA-41DF-B409-8E0D0A3AFF66}" type="presParOf" srcId="{346637F3-EFAB-4AB6-87B2-207029E6693F}" destId="{FE05FD38-7BB5-411A-BF91-371DD20780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CB3EED-7F9F-47C5-9E47-50D11A38F7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C47A1EF-E539-49F4-A1B6-B79B92AE75FC}">
      <dgm:prSet/>
      <dgm:spPr/>
      <dgm:t>
        <a:bodyPr/>
        <a:lstStyle/>
        <a:p>
          <a:r>
            <a:rPr lang="en-IN" baseline="0"/>
            <a:t>Function-</a:t>
          </a:r>
          <a:endParaRPr lang="en-IN"/>
        </a:p>
      </dgm:t>
    </dgm:pt>
    <dgm:pt modelId="{6BFB0117-5E64-4BD6-9FC0-EECC3D565279}" type="parTrans" cxnId="{D9532631-45BD-4C86-96F0-58BC4120D5BC}">
      <dgm:prSet/>
      <dgm:spPr/>
      <dgm:t>
        <a:bodyPr/>
        <a:lstStyle/>
        <a:p>
          <a:endParaRPr lang="en-IN"/>
        </a:p>
      </dgm:t>
    </dgm:pt>
    <dgm:pt modelId="{F85DCF63-3057-443D-8D03-E223285AA772}" type="sibTrans" cxnId="{D9532631-45BD-4C86-96F0-58BC4120D5BC}">
      <dgm:prSet/>
      <dgm:spPr/>
      <dgm:t>
        <a:bodyPr/>
        <a:lstStyle/>
        <a:p>
          <a:endParaRPr lang="en-IN"/>
        </a:p>
      </dgm:t>
    </dgm:pt>
    <dgm:pt modelId="{B9B033F7-A2A6-4E1F-AC40-65A272A2088D}" type="pres">
      <dgm:prSet presAssocID="{93CB3EED-7F9F-47C5-9E47-50D11A38F777}" presName="linear" presStyleCnt="0">
        <dgm:presLayoutVars>
          <dgm:animLvl val="lvl"/>
          <dgm:resizeHandles val="exact"/>
        </dgm:presLayoutVars>
      </dgm:prSet>
      <dgm:spPr/>
      <dgm:t>
        <a:bodyPr/>
        <a:lstStyle/>
        <a:p>
          <a:endParaRPr lang="en-US"/>
        </a:p>
      </dgm:t>
    </dgm:pt>
    <dgm:pt modelId="{142DA630-48FB-4354-9BE1-CE37DEBB578B}" type="pres">
      <dgm:prSet presAssocID="{7C47A1EF-E539-49F4-A1B6-B79B92AE75FC}" presName="parentText" presStyleLbl="node1" presStyleIdx="0" presStyleCnt="1">
        <dgm:presLayoutVars>
          <dgm:chMax val="0"/>
          <dgm:bulletEnabled val="1"/>
        </dgm:presLayoutVars>
      </dgm:prSet>
      <dgm:spPr/>
      <dgm:t>
        <a:bodyPr/>
        <a:lstStyle/>
        <a:p>
          <a:endParaRPr lang="en-US"/>
        </a:p>
      </dgm:t>
    </dgm:pt>
  </dgm:ptLst>
  <dgm:cxnLst>
    <dgm:cxn modelId="{C9E0423C-7A0D-4A3F-8995-47A671097E5B}" type="presOf" srcId="{7C47A1EF-E539-49F4-A1B6-B79B92AE75FC}" destId="{142DA630-48FB-4354-9BE1-CE37DEBB578B}" srcOrd="0" destOrd="0" presId="urn:microsoft.com/office/officeart/2005/8/layout/vList2"/>
    <dgm:cxn modelId="{D9532631-45BD-4C86-96F0-58BC4120D5BC}" srcId="{93CB3EED-7F9F-47C5-9E47-50D11A38F777}" destId="{7C47A1EF-E539-49F4-A1B6-B79B92AE75FC}" srcOrd="0" destOrd="0" parTransId="{6BFB0117-5E64-4BD6-9FC0-EECC3D565279}" sibTransId="{F85DCF63-3057-443D-8D03-E223285AA772}"/>
    <dgm:cxn modelId="{DB6C891F-D8C3-4D7B-B0AC-B1B5A05DE5AB}" type="presOf" srcId="{93CB3EED-7F9F-47C5-9E47-50D11A38F777}" destId="{B9B033F7-A2A6-4E1F-AC40-65A272A2088D}" srcOrd="0" destOrd="0" presId="urn:microsoft.com/office/officeart/2005/8/layout/vList2"/>
    <dgm:cxn modelId="{ABF6B448-31F3-4E2C-9B78-8DF6DFA89DBB}" type="presParOf" srcId="{B9B033F7-A2A6-4E1F-AC40-65A272A2088D}" destId="{142DA630-48FB-4354-9BE1-CE37DEBB57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A8B0F91-485A-47F6-AE43-1B7C9265F8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BFE2D911-63F7-4919-AC08-0B0900226718}">
      <dgm:prSet/>
      <dgm:spPr/>
      <dgm:t>
        <a:bodyPr/>
        <a:lstStyle/>
        <a:p>
          <a:r>
            <a:rPr lang="en-IN" b="1" baseline="0"/>
            <a:t>Metatarsophalangeal joint ( MTP) – </a:t>
          </a:r>
          <a:endParaRPr lang="en-IN"/>
        </a:p>
      </dgm:t>
    </dgm:pt>
    <dgm:pt modelId="{911D3D7B-9CE8-4912-AF2E-D16893FB3623}" type="parTrans" cxnId="{CFA75604-890B-4764-9A5E-DA1402C9DB88}">
      <dgm:prSet/>
      <dgm:spPr/>
      <dgm:t>
        <a:bodyPr/>
        <a:lstStyle/>
        <a:p>
          <a:endParaRPr lang="en-IN"/>
        </a:p>
      </dgm:t>
    </dgm:pt>
    <dgm:pt modelId="{C6D51AD0-BD01-4493-ABBD-8EFC3714658D}" type="sibTrans" cxnId="{CFA75604-890B-4764-9A5E-DA1402C9DB88}">
      <dgm:prSet/>
      <dgm:spPr/>
      <dgm:t>
        <a:bodyPr/>
        <a:lstStyle/>
        <a:p>
          <a:endParaRPr lang="en-IN"/>
        </a:p>
      </dgm:t>
    </dgm:pt>
    <dgm:pt modelId="{6CBCAECB-CF7F-4191-834E-520747810264}" type="pres">
      <dgm:prSet presAssocID="{2A8B0F91-485A-47F6-AE43-1B7C9265F8B0}" presName="linear" presStyleCnt="0">
        <dgm:presLayoutVars>
          <dgm:animLvl val="lvl"/>
          <dgm:resizeHandles val="exact"/>
        </dgm:presLayoutVars>
      </dgm:prSet>
      <dgm:spPr/>
      <dgm:t>
        <a:bodyPr/>
        <a:lstStyle/>
        <a:p>
          <a:endParaRPr lang="en-US"/>
        </a:p>
      </dgm:t>
    </dgm:pt>
    <dgm:pt modelId="{0D1FB663-6E90-4A29-BF46-BFD1C003E4D0}" type="pres">
      <dgm:prSet presAssocID="{BFE2D911-63F7-4919-AC08-0B0900226718}" presName="parentText" presStyleLbl="node1" presStyleIdx="0" presStyleCnt="1">
        <dgm:presLayoutVars>
          <dgm:chMax val="0"/>
          <dgm:bulletEnabled val="1"/>
        </dgm:presLayoutVars>
      </dgm:prSet>
      <dgm:spPr/>
      <dgm:t>
        <a:bodyPr/>
        <a:lstStyle/>
        <a:p>
          <a:endParaRPr lang="en-US"/>
        </a:p>
      </dgm:t>
    </dgm:pt>
  </dgm:ptLst>
  <dgm:cxnLst>
    <dgm:cxn modelId="{CFA75604-890B-4764-9A5E-DA1402C9DB88}" srcId="{2A8B0F91-485A-47F6-AE43-1B7C9265F8B0}" destId="{BFE2D911-63F7-4919-AC08-0B0900226718}" srcOrd="0" destOrd="0" parTransId="{911D3D7B-9CE8-4912-AF2E-D16893FB3623}" sibTransId="{C6D51AD0-BD01-4493-ABBD-8EFC3714658D}"/>
    <dgm:cxn modelId="{11570AEF-EC49-4D22-8073-A8CACB68727A}" type="presOf" srcId="{2A8B0F91-485A-47F6-AE43-1B7C9265F8B0}" destId="{6CBCAECB-CF7F-4191-834E-520747810264}" srcOrd="0" destOrd="0" presId="urn:microsoft.com/office/officeart/2005/8/layout/vList2"/>
    <dgm:cxn modelId="{C9E46140-BA30-4A04-931C-1019FFE5CAC5}" type="presOf" srcId="{BFE2D911-63F7-4919-AC08-0B0900226718}" destId="{0D1FB663-6E90-4A29-BF46-BFD1C003E4D0}" srcOrd="0" destOrd="0" presId="urn:microsoft.com/office/officeart/2005/8/layout/vList2"/>
    <dgm:cxn modelId="{41E9BC84-694B-4CD2-8862-28A509F93CED}" type="presParOf" srcId="{6CBCAECB-CF7F-4191-834E-520747810264}" destId="{0D1FB663-6E90-4A29-BF46-BFD1C003E4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5682BF-E1CF-4927-BC56-476775E19A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D25200BA-3F3D-40D2-BA2B-F842502AC1F3}">
      <dgm:prSet/>
      <dgm:spPr/>
      <dgm:t>
        <a:bodyPr/>
        <a:lstStyle/>
        <a:p>
          <a:r>
            <a:rPr lang="en-IN" b="1" baseline="0"/>
            <a:t>Function – </a:t>
          </a:r>
          <a:endParaRPr lang="en-IN"/>
        </a:p>
      </dgm:t>
    </dgm:pt>
    <dgm:pt modelId="{7C37E3A6-86EE-48F1-B6A5-CD988178E0A0}" type="parTrans" cxnId="{7CB4D42B-EA70-4416-982A-8DF6F332C738}">
      <dgm:prSet/>
      <dgm:spPr/>
      <dgm:t>
        <a:bodyPr/>
        <a:lstStyle/>
        <a:p>
          <a:endParaRPr lang="en-IN"/>
        </a:p>
      </dgm:t>
    </dgm:pt>
    <dgm:pt modelId="{33AB257C-0DF1-451B-AC3E-1A029680E1B9}" type="sibTrans" cxnId="{7CB4D42B-EA70-4416-982A-8DF6F332C738}">
      <dgm:prSet/>
      <dgm:spPr/>
      <dgm:t>
        <a:bodyPr/>
        <a:lstStyle/>
        <a:p>
          <a:endParaRPr lang="en-IN"/>
        </a:p>
      </dgm:t>
    </dgm:pt>
    <dgm:pt modelId="{F6CF2C61-2F2D-42F9-A971-30AEDF47F822}" type="pres">
      <dgm:prSet presAssocID="{665682BF-E1CF-4927-BC56-476775E19A07}" presName="linear" presStyleCnt="0">
        <dgm:presLayoutVars>
          <dgm:animLvl val="lvl"/>
          <dgm:resizeHandles val="exact"/>
        </dgm:presLayoutVars>
      </dgm:prSet>
      <dgm:spPr/>
      <dgm:t>
        <a:bodyPr/>
        <a:lstStyle/>
        <a:p>
          <a:endParaRPr lang="en-US"/>
        </a:p>
      </dgm:t>
    </dgm:pt>
    <dgm:pt modelId="{CFD48CE1-8F4B-4907-91EF-757B13555610}" type="pres">
      <dgm:prSet presAssocID="{D25200BA-3F3D-40D2-BA2B-F842502AC1F3}" presName="parentText" presStyleLbl="node1" presStyleIdx="0" presStyleCnt="1">
        <dgm:presLayoutVars>
          <dgm:chMax val="0"/>
          <dgm:bulletEnabled val="1"/>
        </dgm:presLayoutVars>
      </dgm:prSet>
      <dgm:spPr/>
      <dgm:t>
        <a:bodyPr/>
        <a:lstStyle/>
        <a:p>
          <a:endParaRPr lang="en-US"/>
        </a:p>
      </dgm:t>
    </dgm:pt>
  </dgm:ptLst>
  <dgm:cxnLst>
    <dgm:cxn modelId="{0AAB0F39-7E82-4DBC-9B6F-85F0093828F2}" type="presOf" srcId="{D25200BA-3F3D-40D2-BA2B-F842502AC1F3}" destId="{CFD48CE1-8F4B-4907-91EF-757B13555610}" srcOrd="0" destOrd="0" presId="urn:microsoft.com/office/officeart/2005/8/layout/vList2"/>
    <dgm:cxn modelId="{AE5306A1-E351-4B2E-B998-33D2BF44FC67}" type="presOf" srcId="{665682BF-E1CF-4927-BC56-476775E19A07}" destId="{F6CF2C61-2F2D-42F9-A971-30AEDF47F822}" srcOrd="0" destOrd="0" presId="urn:microsoft.com/office/officeart/2005/8/layout/vList2"/>
    <dgm:cxn modelId="{7CB4D42B-EA70-4416-982A-8DF6F332C738}" srcId="{665682BF-E1CF-4927-BC56-476775E19A07}" destId="{D25200BA-3F3D-40D2-BA2B-F842502AC1F3}" srcOrd="0" destOrd="0" parTransId="{7C37E3A6-86EE-48F1-B6A5-CD988178E0A0}" sibTransId="{33AB257C-0DF1-451B-AC3E-1A029680E1B9}"/>
    <dgm:cxn modelId="{C2D8644E-E01D-4D81-8054-7C858CF600DF}" type="presParOf" srcId="{F6CF2C61-2F2D-42F9-A971-30AEDF47F822}" destId="{CFD48CE1-8F4B-4907-91EF-757B135556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B2BE9C8-7632-4B3C-B0FF-B6430724EB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DD48FE6-D9AC-417F-9A49-568F46D74DA1}">
      <dgm:prSet/>
      <dgm:spPr/>
      <dgm:t>
        <a:bodyPr/>
        <a:lstStyle/>
        <a:p>
          <a:r>
            <a:rPr lang="en-IN" b="1" baseline="0"/>
            <a:t>Metatarsal break- </a:t>
          </a:r>
          <a:endParaRPr lang="en-IN"/>
        </a:p>
      </dgm:t>
    </dgm:pt>
    <dgm:pt modelId="{5B193CA0-D000-455F-988B-E520CF83416E}" type="parTrans" cxnId="{E3EF8FC7-226D-463B-817F-133324F9C680}">
      <dgm:prSet/>
      <dgm:spPr/>
      <dgm:t>
        <a:bodyPr/>
        <a:lstStyle/>
        <a:p>
          <a:endParaRPr lang="en-IN"/>
        </a:p>
      </dgm:t>
    </dgm:pt>
    <dgm:pt modelId="{8A8C6EDF-C892-4674-A4C1-99B2E38DDC93}" type="sibTrans" cxnId="{E3EF8FC7-226D-463B-817F-133324F9C680}">
      <dgm:prSet/>
      <dgm:spPr/>
      <dgm:t>
        <a:bodyPr/>
        <a:lstStyle/>
        <a:p>
          <a:endParaRPr lang="en-IN"/>
        </a:p>
      </dgm:t>
    </dgm:pt>
    <dgm:pt modelId="{A2FEB6AC-2740-4B62-818A-D92286AD4647}" type="pres">
      <dgm:prSet presAssocID="{3B2BE9C8-7632-4B3C-B0FF-B6430724EB80}" presName="linear" presStyleCnt="0">
        <dgm:presLayoutVars>
          <dgm:animLvl val="lvl"/>
          <dgm:resizeHandles val="exact"/>
        </dgm:presLayoutVars>
      </dgm:prSet>
      <dgm:spPr/>
      <dgm:t>
        <a:bodyPr/>
        <a:lstStyle/>
        <a:p>
          <a:endParaRPr lang="en-US"/>
        </a:p>
      </dgm:t>
    </dgm:pt>
    <dgm:pt modelId="{352E94C0-4606-4B49-BA86-D3CB938D2A74}" type="pres">
      <dgm:prSet presAssocID="{4DD48FE6-D9AC-417F-9A49-568F46D74DA1}" presName="parentText" presStyleLbl="node1" presStyleIdx="0" presStyleCnt="1">
        <dgm:presLayoutVars>
          <dgm:chMax val="0"/>
          <dgm:bulletEnabled val="1"/>
        </dgm:presLayoutVars>
      </dgm:prSet>
      <dgm:spPr/>
      <dgm:t>
        <a:bodyPr/>
        <a:lstStyle/>
        <a:p>
          <a:endParaRPr lang="en-US"/>
        </a:p>
      </dgm:t>
    </dgm:pt>
  </dgm:ptLst>
  <dgm:cxnLst>
    <dgm:cxn modelId="{3AB7B428-7D87-4A18-8304-66B2EBCBD69A}" type="presOf" srcId="{4DD48FE6-D9AC-417F-9A49-568F46D74DA1}" destId="{352E94C0-4606-4B49-BA86-D3CB938D2A74}" srcOrd="0" destOrd="0" presId="urn:microsoft.com/office/officeart/2005/8/layout/vList2"/>
    <dgm:cxn modelId="{CF10A19A-479A-41CA-946A-7D583D07F7ED}" type="presOf" srcId="{3B2BE9C8-7632-4B3C-B0FF-B6430724EB80}" destId="{A2FEB6AC-2740-4B62-818A-D92286AD4647}" srcOrd="0" destOrd="0" presId="urn:microsoft.com/office/officeart/2005/8/layout/vList2"/>
    <dgm:cxn modelId="{E3EF8FC7-226D-463B-817F-133324F9C680}" srcId="{3B2BE9C8-7632-4B3C-B0FF-B6430724EB80}" destId="{4DD48FE6-D9AC-417F-9A49-568F46D74DA1}" srcOrd="0" destOrd="0" parTransId="{5B193CA0-D000-455F-988B-E520CF83416E}" sibTransId="{8A8C6EDF-C892-4674-A4C1-99B2E38DDC93}"/>
    <dgm:cxn modelId="{75E13030-E226-4EF9-B23C-FBF002CEAD2D}" type="presParOf" srcId="{A2FEB6AC-2740-4B62-818A-D92286AD4647}" destId="{352E94C0-4606-4B49-BA86-D3CB938D2A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21EDA6-2789-4A14-A026-2A98DA23F3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BEFCC43-2647-456C-8491-E6166F5C4753}">
      <dgm:prSet/>
      <dgm:spPr/>
      <dgm:t>
        <a:bodyPr/>
        <a:lstStyle/>
        <a:p>
          <a:r>
            <a:rPr lang="en-IN" b="1" baseline="0"/>
            <a:t>Interphalangeal joints- </a:t>
          </a:r>
          <a:endParaRPr lang="en-IN"/>
        </a:p>
      </dgm:t>
    </dgm:pt>
    <dgm:pt modelId="{E307EA42-99D4-4889-B6B6-58AE027736EC}" type="parTrans" cxnId="{862EDE51-0834-4F60-8D36-7DBD39B7AEBA}">
      <dgm:prSet/>
      <dgm:spPr/>
      <dgm:t>
        <a:bodyPr/>
        <a:lstStyle/>
        <a:p>
          <a:endParaRPr lang="en-IN"/>
        </a:p>
      </dgm:t>
    </dgm:pt>
    <dgm:pt modelId="{C1117330-D3B1-451B-AA66-BC36A288B836}" type="sibTrans" cxnId="{862EDE51-0834-4F60-8D36-7DBD39B7AEBA}">
      <dgm:prSet/>
      <dgm:spPr/>
      <dgm:t>
        <a:bodyPr/>
        <a:lstStyle/>
        <a:p>
          <a:endParaRPr lang="en-IN"/>
        </a:p>
      </dgm:t>
    </dgm:pt>
    <dgm:pt modelId="{E16E32B5-49B0-47CF-8D31-450FFE527ECF}" type="pres">
      <dgm:prSet presAssocID="{E521EDA6-2789-4A14-A026-2A98DA23F37D}" presName="linear" presStyleCnt="0">
        <dgm:presLayoutVars>
          <dgm:animLvl val="lvl"/>
          <dgm:resizeHandles val="exact"/>
        </dgm:presLayoutVars>
      </dgm:prSet>
      <dgm:spPr/>
      <dgm:t>
        <a:bodyPr/>
        <a:lstStyle/>
        <a:p>
          <a:endParaRPr lang="en-US"/>
        </a:p>
      </dgm:t>
    </dgm:pt>
    <dgm:pt modelId="{FDCAA440-A582-42FA-AED2-1C1E994DEB43}" type="pres">
      <dgm:prSet presAssocID="{4BEFCC43-2647-456C-8491-E6166F5C4753}" presName="parentText" presStyleLbl="node1" presStyleIdx="0" presStyleCnt="1">
        <dgm:presLayoutVars>
          <dgm:chMax val="0"/>
          <dgm:bulletEnabled val="1"/>
        </dgm:presLayoutVars>
      </dgm:prSet>
      <dgm:spPr/>
      <dgm:t>
        <a:bodyPr/>
        <a:lstStyle/>
        <a:p>
          <a:endParaRPr lang="en-US"/>
        </a:p>
      </dgm:t>
    </dgm:pt>
  </dgm:ptLst>
  <dgm:cxnLst>
    <dgm:cxn modelId="{8AC4D4D5-605D-4F49-B39E-F29490486137}" type="presOf" srcId="{E521EDA6-2789-4A14-A026-2A98DA23F37D}" destId="{E16E32B5-49B0-47CF-8D31-450FFE527ECF}" srcOrd="0" destOrd="0" presId="urn:microsoft.com/office/officeart/2005/8/layout/vList2"/>
    <dgm:cxn modelId="{31DD855E-1353-40D1-877E-47EC130990B1}" type="presOf" srcId="{4BEFCC43-2647-456C-8491-E6166F5C4753}" destId="{FDCAA440-A582-42FA-AED2-1C1E994DEB43}" srcOrd="0" destOrd="0" presId="urn:microsoft.com/office/officeart/2005/8/layout/vList2"/>
    <dgm:cxn modelId="{862EDE51-0834-4F60-8D36-7DBD39B7AEBA}" srcId="{E521EDA6-2789-4A14-A026-2A98DA23F37D}" destId="{4BEFCC43-2647-456C-8491-E6166F5C4753}" srcOrd="0" destOrd="0" parTransId="{E307EA42-99D4-4889-B6B6-58AE027736EC}" sibTransId="{C1117330-D3B1-451B-AA66-BC36A288B836}"/>
    <dgm:cxn modelId="{418605C0-AD52-4628-811F-A08C93A97725}" type="presParOf" srcId="{E16E32B5-49B0-47CF-8D31-450FFE527ECF}" destId="{FDCAA440-A582-42FA-AED2-1C1E994DEB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2A2E0DE-CBD4-4FA5-8859-D122BF539EE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IN"/>
        </a:p>
      </dgm:t>
    </dgm:pt>
    <dgm:pt modelId="{10D608F5-D81A-4B81-8AE3-63DE239F7F97}">
      <dgm:prSet/>
      <dgm:spPr/>
      <dgm:t>
        <a:bodyPr/>
        <a:lstStyle/>
        <a:p>
          <a:pPr algn="ctr"/>
          <a:r>
            <a:rPr lang="en-IN" b="1" baseline="0" dirty="0"/>
            <a:t>Thank you</a:t>
          </a:r>
          <a:endParaRPr lang="en-IN" dirty="0"/>
        </a:p>
      </dgm:t>
    </dgm:pt>
    <dgm:pt modelId="{1E7BF3B1-61C8-4B61-BC58-E1FA31F5C5CB}" type="parTrans" cxnId="{4C95684F-8DC6-4EF8-8D2E-A7DC13C8551B}">
      <dgm:prSet/>
      <dgm:spPr/>
      <dgm:t>
        <a:bodyPr/>
        <a:lstStyle/>
        <a:p>
          <a:endParaRPr lang="en-IN"/>
        </a:p>
      </dgm:t>
    </dgm:pt>
    <dgm:pt modelId="{D091424C-09F2-49E0-B701-20CA345AA13E}" type="sibTrans" cxnId="{4C95684F-8DC6-4EF8-8D2E-A7DC13C8551B}">
      <dgm:prSet/>
      <dgm:spPr/>
      <dgm:t>
        <a:bodyPr/>
        <a:lstStyle/>
        <a:p>
          <a:endParaRPr lang="en-IN"/>
        </a:p>
      </dgm:t>
    </dgm:pt>
    <dgm:pt modelId="{32188642-E2E1-4D21-AB02-50019050DEBF}" type="pres">
      <dgm:prSet presAssocID="{E2A2E0DE-CBD4-4FA5-8859-D122BF539EE6}" presName="linear" presStyleCnt="0">
        <dgm:presLayoutVars>
          <dgm:animLvl val="lvl"/>
          <dgm:resizeHandles val="exact"/>
        </dgm:presLayoutVars>
      </dgm:prSet>
      <dgm:spPr/>
      <dgm:t>
        <a:bodyPr/>
        <a:lstStyle/>
        <a:p>
          <a:endParaRPr lang="en-US"/>
        </a:p>
      </dgm:t>
    </dgm:pt>
    <dgm:pt modelId="{B8F2851E-9E82-4B27-8CB5-01387F2EEF81}" type="pres">
      <dgm:prSet presAssocID="{10D608F5-D81A-4B81-8AE3-63DE239F7F97}" presName="parentText" presStyleLbl="node1" presStyleIdx="0" presStyleCnt="1">
        <dgm:presLayoutVars>
          <dgm:chMax val="0"/>
          <dgm:bulletEnabled val="1"/>
        </dgm:presLayoutVars>
      </dgm:prSet>
      <dgm:spPr/>
      <dgm:t>
        <a:bodyPr/>
        <a:lstStyle/>
        <a:p>
          <a:endParaRPr lang="en-US"/>
        </a:p>
      </dgm:t>
    </dgm:pt>
  </dgm:ptLst>
  <dgm:cxnLst>
    <dgm:cxn modelId="{4DCFC652-6775-4C41-A730-5BD068FFDA18}" type="presOf" srcId="{E2A2E0DE-CBD4-4FA5-8859-D122BF539EE6}" destId="{32188642-E2E1-4D21-AB02-50019050DEBF}" srcOrd="0" destOrd="0" presId="urn:microsoft.com/office/officeart/2005/8/layout/vList2"/>
    <dgm:cxn modelId="{4C95684F-8DC6-4EF8-8D2E-A7DC13C8551B}" srcId="{E2A2E0DE-CBD4-4FA5-8859-D122BF539EE6}" destId="{10D608F5-D81A-4B81-8AE3-63DE239F7F97}" srcOrd="0" destOrd="0" parTransId="{1E7BF3B1-61C8-4B61-BC58-E1FA31F5C5CB}" sibTransId="{D091424C-09F2-49E0-B701-20CA345AA13E}"/>
    <dgm:cxn modelId="{0A21185C-F9E8-4665-8749-87C84211A75E}" type="presOf" srcId="{10D608F5-D81A-4B81-8AE3-63DE239F7F97}" destId="{B8F2851E-9E82-4B27-8CB5-01387F2EEF81}" srcOrd="0" destOrd="0" presId="urn:microsoft.com/office/officeart/2005/8/layout/vList2"/>
    <dgm:cxn modelId="{37AECCA6-2842-4A9E-9440-EFE7154338A2}" type="presParOf" srcId="{32188642-E2E1-4D21-AB02-50019050DEBF}" destId="{B8F2851E-9E82-4B27-8CB5-01387F2EEF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9B3D7-67FC-45DB-AB79-313F4D859A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DB11100-E5ED-41CF-B729-765E643808F1}">
      <dgm:prSet/>
      <dgm:spPr/>
      <dgm:t>
        <a:bodyPr/>
        <a:lstStyle/>
        <a:p>
          <a:r>
            <a:rPr lang="en-IN" baseline="0"/>
            <a:t>Structure –</a:t>
          </a:r>
          <a:endParaRPr lang="en-IN"/>
        </a:p>
      </dgm:t>
    </dgm:pt>
    <dgm:pt modelId="{9A4EEB88-0938-4E0C-8967-ED6B5A228FFC}" type="parTrans" cxnId="{06025632-D60F-4F04-9DCF-68F2CCDFB89A}">
      <dgm:prSet/>
      <dgm:spPr/>
      <dgm:t>
        <a:bodyPr/>
        <a:lstStyle/>
        <a:p>
          <a:endParaRPr lang="en-IN"/>
        </a:p>
      </dgm:t>
    </dgm:pt>
    <dgm:pt modelId="{4D0534EA-D484-4870-B2BA-B1BBF670655F}" type="sibTrans" cxnId="{06025632-D60F-4F04-9DCF-68F2CCDFB89A}">
      <dgm:prSet/>
      <dgm:spPr/>
      <dgm:t>
        <a:bodyPr/>
        <a:lstStyle/>
        <a:p>
          <a:endParaRPr lang="en-IN"/>
        </a:p>
      </dgm:t>
    </dgm:pt>
    <dgm:pt modelId="{D104E7B3-2882-44AE-BFD4-1A15FE7DECB7}" type="pres">
      <dgm:prSet presAssocID="{A9C9B3D7-67FC-45DB-AB79-313F4D859ADC}" presName="linear" presStyleCnt="0">
        <dgm:presLayoutVars>
          <dgm:animLvl val="lvl"/>
          <dgm:resizeHandles val="exact"/>
        </dgm:presLayoutVars>
      </dgm:prSet>
      <dgm:spPr/>
      <dgm:t>
        <a:bodyPr/>
        <a:lstStyle/>
        <a:p>
          <a:endParaRPr lang="en-US"/>
        </a:p>
      </dgm:t>
    </dgm:pt>
    <dgm:pt modelId="{24AD30CA-C2C2-482A-9F62-90037944C981}" type="pres">
      <dgm:prSet presAssocID="{CDB11100-E5ED-41CF-B729-765E643808F1}" presName="parentText" presStyleLbl="node1" presStyleIdx="0" presStyleCnt="1">
        <dgm:presLayoutVars>
          <dgm:chMax val="0"/>
          <dgm:bulletEnabled val="1"/>
        </dgm:presLayoutVars>
      </dgm:prSet>
      <dgm:spPr/>
      <dgm:t>
        <a:bodyPr/>
        <a:lstStyle/>
        <a:p>
          <a:endParaRPr lang="en-US"/>
        </a:p>
      </dgm:t>
    </dgm:pt>
  </dgm:ptLst>
  <dgm:cxnLst>
    <dgm:cxn modelId="{2BCBAC85-FF29-48EF-8180-BCC0EEB2C925}" type="presOf" srcId="{CDB11100-E5ED-41CF-B729-765E643808F1}" destId="{24AD30CA-C2C2-482A-9F62-90037944C981}" srcOrd="0" destOrd="0" presId="urn:microsoft.com/office/officeart/2005/8/layout/vList2"/>
    <dgm:cxn modelId="{B1AD15D0-6B6F-4224-ACC2-F9458831D252}" type="presOf" srcId="{A9C9B3D7-67FC-45DB-AB79-313F4D859ADC}" destId="{D104E7B3-2882-44AE-BFD4-1A15FE7DECB7}" srcOrd="0" destOrd="0" presId="urn:microsoft.com/office/officeart/2005/8/layout/vList2"/>
    <dgm:cxn modelId="{06025632-D60F-4F04-9DCF-68F2CCDFB89A}" srcId="{A9C9B3D7-67FC-45DB-AB79-313F4D859ADC}" destId="{CDB11100-E5ED-41CF-B729-765E643808F1}" srcOrd="0" destOrd="0" parTransId="{9A4EEB88-0938-4E0C-8967-ED6B5A228FFC}" sibTransId="{4D0534EA-D484-4870-B2BA-B1BBF670655F}"/>
    <dgm:cxn modelId="{FF6FB49C-C0E9-41CE-AC5C-5F6328D22394}" type="presParOf" srcId="{D104E7B3-2882-44AE-BFD4-1A15FE7DECB7}" destId="{24AD30CA-C2C2-482A-9F62-90037944C9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558900-4EA1-4002-9804-2E81C6ADD2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F46F47C-E512-40B4-ACB3-A19001962574}">
      <dgm:prSet/>
      <dgm:spPr/>
      <dgm:t>
        <a:bodyPr/>
        <a:lstStyle/>
        <a:p>
          <a:r>
            <a:rPr lang="en-IN" baseline="0"/>
            <a:t>Proximal tibiofibular joint – </a:t>
          </a:r>
          <a:endParaRPr lang="en-IN"/>
        </a:p>
      </dgm:t>
    </dgm:pt>
    <dgm:pt modelId="{0E578B8D-AB11-4BF6-8CEA-C659C67A3385}" type="parTrans" cxnId="{085F0F64-DFEC-4172-AAC4-481EF2A86077}">
      <dgm:prSet/>
      <dgm:spPr/>
      <dgm:t>
        <a:bodyPr/>
        <a:lstStyle/>
        <a:p>
          <a:endParaRPr lang="en-IN"/>
        </a:p>
      </dgm:t>
    </dgm:pt>
    <dgm:pt modelId="{88659430-1FE6-4E4B-A1F8-EF155DDDB06E}" type="sibTrans" cxnId="{085F0F64-DFEC-4172-AAC4-481EF2A86077}">
      <dgm:prSet/>
      <dgm:spPr/>
      <dgm:t>
        <a:bodyPr/>
        <a:lstStyle/>
        <a:p>
          <a:endParaRPr lang="en-IN"/>
        </a:p>
      </dgm:t>
    </dgm:pt>
    <dgm:pt modelId="{0852FA1F-2EC6-4843-AC45-A750B8F3117E}" type="pres">
      <dgm:prSet presAssocID="{39558900-4EA1-4002-9804-2E81C6ADD288}" presName="linear" presStyleCnt="0">
        <dgm:presLayoutVars>
          <dgm:animLvl val="lvl"/>
          <dgm:resizeHandles val="exact"/>
        </dgm:presLayoutVars>
      </dgm:prSet>
      <dgm:spPr/>
      <dgm:t>
        <a:bodyPr/>
        <a:lstStyle/>
        <a:p>
          <a:endParaRPr lang="en-US"/>
        </a:p>
      </dgm:t>
    </dgm:pt>
    <dgm:pt modelId="{1391BE45-B596-45B0-83E4-70CDDF60348B}" type="pres">
      <dgm:prSet presAssocID="{AF46F47C-E512-40B4-ACB3-A19001962574}" presName="parentText" presStyleLbl="node1" presStyleIdx="0" presStyleCnt="1">
        <dgm:presLayoutVars>
          <dgm:chMax val="0"/>
          <dgm:bulletEnabled val="1"/>
        </dgm:presLayoutVars>
      </dgm:prSet>
      <dgm:spPr/>
      <dgm:t>
        <a:bodyPr/>
        <a:lstStyle/>
        <a:p>
          <a:endParaRPr lang="en-US"/>
        </a:p>
      </dgm:t>
    </dgm:pt>
  </dgm:ptLst>
  <dgm:cxnLst>
    <dgm:cxn modelId="{085F0F64-DFEC-4172-AAC4-481EF2A86077}" srcId="{39558900-4EA1-4002-9804-2E81C6ADD288}" destId="{AF46F47C-E512-40B4-ACB3-A19001962574}" srcOrd="0" destOrd="0" parTransId="{0E578B8D-AB11-4BF6-8CEA-C659C67A3385}" sibTransId="{88659430-1FE6-4E4B-A1F8-EF155DDDB06E}"/>
    <dgm:cxn modelId="{AD59ADAA-3105-4D5E-982E-E578AE15634D}" type="presOf" srcId="{39558900-4EA1-4002-9804-2E81C6ADD288}" destId="{0852FA1F-2EC6-4843-AC45-A750B8F3117E}" srcOrd="0" destOrd="0" presId="urn:microsoft.com/office/officeart/2005/8/layout/vList2"/>
    <dgm:cxn modelId="{1A90DB60-D0E3-461C-8CE8-54A5580C7FEB}" type="presOf" srcId="{AF46F47C-E512-40B4-ACB3-A19001962574}" destId="{1391BE45-B596-45B0-83E4-70CDDF60348B}" srcOrd="0" destOrd="0" presId="urn:microsoft.com/office/officeart/2005/8/layout/vList2"/>
    <dgm:cxn modelId="{6505D468-D9D4-4FB5-AA27-A1BF8B6F892A}" type="presParOf" srcId="{0852FA1F-2EC6-4843-AC45-A750B8F3117E}" destId="{1391BE45-B596-45B0-83E4-70CDDF6034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532C4A-E2B6-4AB3-A7AF-3C567D3C856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247DA84-E858-44D5-B40B-CDAC0913516B}">
      <dgm:prSet/>
      <dgm:spPr/>
      <dgm:t>
        <a:bodyPr/>
        <a:lstStyle/>
        <a:p>
          <a:r>
            <a:rPr lang="en-IN" baseline="0"/>
            <a:t>Distal tibiofibular joint – </a:t>
          </a:r>
          <a:endParaRPr lang="en-IN"/>
        </a:p>
      </dgm:t>
    </dgm:pt>
    <dgm:pt modelId="{4AC3DFEE-3F4C-40B4-B230-E2F8C8BF7DF5}" type="parTrans" cxnId="{39A94EB0-4AE1-4679-B4F4-6E22E98AB6A9}">
      <dgm:prSet/>
      <dgm:spPr/>
      <dgm:t>
        <a:bodyPr/>
        <a:lstStyle/>
        <a:p>
          <a:endParaRPr lang="en-IN"/>
        </a:p>
      </dgm:t>
    </dgm:pt>
    <dgm:pt modelId="{20381F43-4443-48B3-942E-8A57B8E0EE72}" type="sibTrans" cxnId="{39A94EB0-4AE1-4679-B4F4-6E22E98AB6A9}">
      <dgm:prSet/>
      <dgm:spPr/>
      <dgm:t>
        <a:bodyPr/>
        <a:lstStyle/>
        <a:p>
          <a:endParaRPr lang="en-IN"/>
        </a:p>
      </dgm:t>
    </dgm:pt>
    <dgm:pt modelId="{E84711A3-0CB6-4A0F-AC09-66EAB91AEFCD}" type="pres">
      <dgm:prSet presAssocID="{60532C4A-E2B6-4AB3-A7AF-3C567D3C8565}" presName="linear" presStyleCnt="0">
        <dgm:presLayoutVars>
          <dgm:animLvl val="lvl"/>
          <dgm:resizeHandles val="exact"/>
        </dgm:presLayoutVars>
      </dgm:prSet>
      <dgm:spPr/>
      <dgm:t>
        <a:bodyPr/>
        <a:lstStyle/>
        <a:p>
          <a:endParaRPr lang="en-US"/>
        </a:p>
      </dgm:t>
    </dgm:pt>
    <dgm:pt modelId="{750EF873-653B-4A8A-9FC2-9FBC49E69950}" type="pres">
      <dgm:prSet presAssocID="{7247DA84-E858-44D5-B40B-CDAC0913516B}" presName="parentText" presStyleLbl="node1" presStyleIdx="0" presStyleCnt="1">
        <dgm:presLayoutVars>
          <dgm:chMax val="0"/>
          <dgm:bulletEnabled val="1"/>
        </dgm:presLayoutVars>
      </dgm:prSet>
      <dgm:spPr/>
      <dgm:t>
        <a:bodyPr/>
        <a:lstStyle/>
        <a:p>
          <a:endParaRPr lang="en-US"/>
        </a:p>
      </dgm:t>
    </dgm:pt>
  </dgm:ptLst>
  <dgm:cxnLst>
    <dgm:cxn modelId="{39A94EB0-4AE1-4679-B4F4-6E22E98AB6A9}" srcId="{60532C4A-E2B6-4AB3-A7AF-3C567D3C8565}" destId="{7247DA84-E858-44D5-B40B-CDAC0913516B}" srcOrd="0" destOrd="0" parTransId="{4AC3DFEE-3F4C-40B4-B230-E2F8C8BF7DF5}" sibTransId="{20381F43-4443-48B3-942E-8A57B8E0EE72}"/>
    <dgm:cxn modelId="{855664F9-7DF4-44C8-826F-90EE17F676DD}" type="presOf" srcId="{60532C4A-E2B6-4AB3-A7AF-3C567D3C8565}" destId="{E84711A3-0CB6-4A0F-AC09-66EAB91AEFCD}" srcOrd="0" destOrd="0" presId="urn:microsoft.com/office/officeart/2005/8/layout/vList2"/>
    <dgm:cxn modelId="{A102B423-4A99-44A6-99F2-441895366349}" type="presOf" srcId="{7247DA84-E858-44D5-B40B-CDAC0913516B}" destId="{750EF873-653B-4A8A-9FC2-9FBC49E69950}" srcOrd="0" destOrd="0" presId="urn:microsoft.com/office/officeart/2005/8/layout/vList2"/>
    <dgm:cxn modelId="{046FAA9B-3CC0-4C8E-8536-BFBFC7ADBE16}" type="presParOf" srcId="{E84711A3-0CB6-4A0F-AC09-66EAB91AEFCD}" destId="{750EF873-653B-4A8A-9FC2-9FBC49E699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FFCB4A-857D-45D8-B029-E8C178C625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FF75043-FC73-4492-8D8D-97850269E115}">
      <dgm:prSet/>
      <dgm:spPr/>
      <dgm:t>
        <a:bodyPr/>
        <a:lstStyle/>
        <a:p>
          <a:r>
            <a:rPr lang="en-IN" baseline="0"/>
            <a:t>Distal articular surface- </a:t>
          </a:r>
          <a:endParaRPr lang="en-IN"/>
        </a:p>
      </dgm:t>
    </dgm:pt>
    <dgm:pt modelId="{8BC5FEFE-142B-4560-9C6F-1D27269D2F10}" type="parTrans" cxnId="{504FC908-EEB5-48F5-AAFD-C08E4E7B6453}">
      <dgm:prSet/>
      <dgm:spPr/>
      <dgm:t>
        <a:bodyPr/>
        <a:lstStyle/>
        <a:p>
          <a:endParaRPr lang="en-IN"/>
        </a:p>
      </dgm:t>
    </dgm:pt>
    <dgm:pt modelId="{81C966DD-AFBE-4A23-BB67-78CFD2D66E46}" type="sibTrans" cxnId="{504FC908-EEB5-48F5-AAFD-C08E4E7B6453}">
      <dgm:prSet/>
      <dgm:spPr/>
      <dgm:t>
        <a:bodyPr/>
        <a:lstStyle/>
        <a:p>
          <a:endParaRPr lang="en-IN"/>
        </a:p>
      </dgm:t>
    </dgm:pt>
    <dgm:pt modelId="{C335499D-2F53-4FF3-AD20-EA785370DD3C}" type="pres">
      <dgm:prSet presAssocID="{12FFCB4A-857D-45D8-B029-E8C178C625BA}" presName="linear" presStyleCnt="0">
        <dgm:presLayoutVars>
          <dgm:animLvl val="lvl"/>
          <dgm:resizeHandles val="exact"/>
        </dgm:presLayoutVars>
      </dgm:prSet>
      <dgm:spPr/>
      <dgm:t>
        <a:bodyPr/>
        <a:lstStyle/>
        <a:p>
          <a:endParaRPr lang="en-US"/>
        </a:p>
      </dgm:t>
    </dgm:pt>
    <dgm:pt modelId="{3A34C2FD-3BA4-4DED-95B1-CC3DBF9B558F}" type="pres">
      <dgm:prSet presAssocID="{6FF75043-FC73-4492-8D8D-97850269E115}" presName="parentText" presStyleLbl="node1" presStyleIdx="0" presStyleCnt="1">
        <dgm:presLayoutVars>
          <dgm:chMax val="0"/>
          <dgm:bulletEnabled val="1"/>
        </dgm:presLayoutVars>
      </dgm:prSet>
      <dgm:spPr/>
      <dgm:t>
        <a:bodyPr/>
        <a:lstStyle/>
        <a:p>
          <a:endParaRPr lang="en-US"/>
        </a:p>
      </dgm:t>
    </dgm:pt>
  </dgm:ptLst>
  <dgm:cxnLst>
    <dgm:cxn modelId="{504FC908-EEB5-48F5-AAFD-C08E4E7B6453}" srcId="{12FFCB4A-857D-45D8-B029-E8C178C625BA}" destId="{6FF75043-FC73-4492-8D8D-97850269E115}" srcOrd="0" destOrd="0" parTransId="{8BC5FEFE-142B-4560-9C6F-1D27269D2F10}" sibTransId="{81C966DD-AFBE-4A23-BB67-78CFD2D66E46}"/>
    <dgm:cxn modelId="{5EA8FD38-1B97-42BC-A939-30D98040749D}" type="presOf" srcId="{6FF75043-FC73-4492-8D8D-97850269E115}" destId="{3A34C2FD-3BA4-4DED-95B1-CC3DBF9B558F}" srcOrd="0" destOrd="0" presId="urn:microsoft.com/office/officeart/2005/8/layout/vList2"/>
    <dgm:cxn modelId="{7BFC22B5-EDC7-4712-BF94-50C8E09F82A7}" type="presOf" srcId="{12FFCB4A-857D-45D8-B029-E8C178C625BA}" destId="{C335499D-2F53-4FF3-AD20-EA785370DD3C}" srcOrd="0" destOrd="0" presId="urn:microsoft.com/office/officeart/2005/8/layout/vList2"/>
    <dgm:cxn modelId="{38668785-2A5D-4E09-BFD8-29E97D42D021}" type="presParOf" srcId="{C335499D-2F53-4FF3-AD20-EA785370DD3C}" destId="{3A34C2FD-3BA4-4DED-95B1-CC3DBF9B55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AE1C5F-99FC-475E-AFCF-5517BDCAE3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72888D8-2A85-4408-B703-EF9EF3A8D1E9}">
      <dgm:prSet/>
      <dgm:spPr/>
      <dgm:t>
        <a:bodyPr/>
        <a:lstStyle/>
        <a:p>
          <a:r>
            <a:rPr lang="en-IN" baseline="0"/>
            <a:t>Joint capsule- </a:t>
          </a:r>
          <a:endParaRPr lang="en-IN"/>
        </a:p>
      </dgm:t>
    </dgm:pt>
    <dgm:pt modelId="{B6A6C5AE-CDCA-49D0-85D4-83251502D01F}" type="parTrans" cxnId="{A766F03B-3A85-4D22-B5B8-943DEB3DA8AE}">
      <dgm:prSet/>
      <dgm:spPr/>
      <dgm:t>
        <a:bodyPr/>
        <a:lstStyle/>
        <a:p>
          <a:endParaRPr lang="en-IN"/>
        </a:p>
      </dgm:t>
    </dgm:pt>
    <dgm:pt modelId="{6BDE5B03-F23A-4122-9BD5-9175F956959C}" type="sibTrans" cxnId="{A766F03B-3A85-4D22-B5B8-943DEB3DA8AE}">
      <dgm:prSet/>
      <dgm:spPr/>
      <dgm:t>
        <a:bodyPr/>
        <a:lstStyle/>
        <a:p>
          <a:endParaRPr lang="en-IN"/>
        </a:p>
      </dgm:t>
    </dgm:pt>
    <dgm:pt modelId="{DDDB4C5F-7B3C-49D1-AA5D-99E9A105E52E}" type="pres">
      <dgm:prSet presAssocID="{A3AE1C5F-99FC-475E-AFCF-5517BDCAE381}" presName="linear" presStyleCnt="0">
        <dgm:presLayoutVars>
          <dgm:animLvl val="lvl"/>
          <dgm:resizeHandles val="exact"/>
        </dgm:presLayoutVars>
      </dgm:prSet>
      <dgm:spPr/>
      <dgm:t>
        <a:bodyPr/>
        <a:lstStyle/>
        <a:p>
          <a:endParaRPr lang="en-US"/>
        </a:p>
      </dgm:t>
    </dgm:pt>
    <dgm:pt modelId="{388E9697-7F4C-458F-8AF1-4BC9EC62AF75}" type="pres">
      <dgm:prSet presAssocID="{772888D8-2A85-4408-B703-EF9EF3A8D1E9}" presName="parentText" presStyleLbl="node1" presStyleIdx="0" presStyleCnt="1">
        <dgm:presLayoutVars>
          <dgm:chMax val="0"/>
          <dgm:bulletEnabled val="1"/>
        </dgm:presLayoutVars>
      </dgm:prSet>
      <dgm:spPr/>
      <dgm:t>
        <a:bodyPr/>
        <a:lstStyle/>
        <a:p>
          <a:endParaRPr lang="en-US"/>
        </a:p>
      </dgm:t>
    </dgm:pt>
  </dgm:ptLst>
  <dgm:cxnLst>
    <dgm:cxn modelId="{35B560D4-40DC-4869-AE24-9F9916CB4C01}" type="presOf" srcId="{A3AE1C5F-99FC-475E-AFCF-5517BDCAE381}" destId="{DDDB4C5F-7B3C-49D1-AA5D-99E9A105E52E}" srcOrd="0" destOrd="0" presId="urn:microsoft.com/office/officeart/2005/8/layout/vList2"/>
    <dgm:cxn modelId="{A766F03B-3A85-4D22-B5B8-943DEB3DA8AE}" srcId="{A3AE1C5F-99FC-475E-AFCF-5517BDCAE381}" destId="{772888D8-2A85-4408-B703-EF9EF3A8D1E9}" srcOrd="0" destOrd="0" parTransId="{B6A6C5AE-CDCA-49D0-85D4-83251502D01F}" sibTransId="{6BDE5B03-F23A-4122-9BD5-9175F956959C}"/>
    <dgm:cxn modelId="{9E2A72B7-D07A-4C8C-9A57-404E08426438}" type="presOf" srcId="{772888D8-2A85-4408-B703-EF9EF3A8D1E9}" destId="{388E9697-7F4C-458F-8AF1-4BC9EC62AF75}" srcOrd="0" destOrd="0" presId="urn:microsoft.com/office/officeart/2005/8/layout/vList2"/>
    <dgm:cxn modelId="{66FDB996-8AAC-40AE-B0F8-017516995E88}" type="presParOf" srcId="{DDDB4C5F-7B3C-49D1-AA5D-99E9A105E52E}" destId="{388E9697-7F4C-458F-8AF1-4BC9EC62AF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1EFB26-F2E9-4FED-BC39-1CF6E1DAC3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5AABE067-DA8E-4DD7-8E68-4D20FD9573C5}">
      <dgm:prSet/>
      <dgm:spPr/>
      <dgm:t>
        <a:bodyPr/>
        <a:lstStyle/>
        <a:p>
          <a:r>
            <a:rPr lang="en-IN" baseline="0"/>
            <a:t>Medial collateral ligament-</a:t>
          </a:r>
          <a:endParaRPr lang="en-IN"/>
        </a:p>
      </dgm:t>
    </dgm:pt>
    <dgm:pt modelId="{6484F50C-B717-407C-9F67-5A55D1A83FDF}" type="parTrans" cxnId="{06DF367F-AD39-4B17-B3E5-F5462540E027}">
      <dgm:prSet/>
      <dgm:spPr/>
      <dgm:t>
        <a:bodyPr/>
        <a:lstStyle/>
        <a:p>
          <a:endParaRPr lang="en-IN"/>
        </a:p>
      </dgm:t>
    </dgm:pt>
    <dgm:pt modelId="{0ACBD3C6-3AAA-4F03-93F4-69B33AD40511}" type="sibTrans" cxnId="{06DF367F-AD39-4B17-B3E5-F5462540E027}">
      <dgm:prSet/>
      <dgm:spPr/>
      <dgm:t>
        <a:bodyPr/>
        <a:lstStyle/>
        <a:p>
          <a:endParaRPr lang="en-IN"/>
        </a:p>
      </dgm:t>
    </dgm:pt>
    <dgm:pt modelId="{9356C6EF-C202-4F20-B908-00D6C88DA6B4}" type="pres">
      <dgm:prSet presAssocID="{5C1EFB26-F2E9-4FED-BC39-1CF6E1DAC375}" presName="linear" presStyleCnt="0">
        <dgm:presLayoutVars>
          <dgm:animLvl val="lvl"/>
          <dgm:resizeHandles val="exact"/>
        </dgm:presLayoutVars>
      </dgm:prSet>
      <dgm:spPr/>
      <dgm:t>
        <a:bodyPr/>
        <a:lstStyle/>
        <a:p>
          <a:endParaRPr lang="en-US"/>
        </a:p>
      </dgm:t>
    </dgm:pt>
    <dgm:pt modelId="{62AC1B0E-BDA4-4A8E-9997-4A3A9038A34F}" type="pres">
      <dgm:prSet presAssocID="{5AABE067-DA8E-4DD7-8E68-4D20FD9573C5}" presName="parentText" presStyleLbl="node1" presStyleIdx="0" presStyleCnt="1">
        <dgm:presLayoutVars>
          <dgm:chMax val="0"/>
          <dgm:bulletEnabled val="1"/>
        </dgm:presLayoutVars>
      </dgm:prSet>
      <dgm:spPr/>
      <dgm:t>
        <a:bodyPr/>
        <a:lstStyle/>
        <a:p>
          <a:endParaRPr lang="en-US"/>
        </a:p>
      </dgm:t>
    </dgm:pt>
  </dgm:ptLst>
  <dgm:cxnLst>
    <dgm:cxn modelId="{06DF367F-AD39-4B17-B3E5-F5462540E027}" srcId="{5C1EFB26-F2E9-4FED-BC39-1CF6E1DAC375}" destId="{5AABE067-DA8E-4DD7-8E68-4D20FD9573C5}" srcOrd="0" destOrd="0" parTransId="{6484F50C-B717-407C-9F67-5A55D1A83FDF}" sibTransId="{0ACBD3C6-3AAA-4F03-93F4-69B33AD40511}"/>
    <dgm:cxn modelId="{E3E1F8F6-82B7-4DB1-975D-BCBCB802B3B6}" type="presOf" srcId="{5AABE067-DA8E-4DD7-8E68-4D20FD9573C5}" destId="{62AC1B0E-BDA4-4A8E-9997-4A3A9038A34F}" srcOrd="0" destOrd="0" presId="urn:microsoft.com/office/officeart/2005/8/layout/vList2"/>
    <dgm:cxn modelId="{FD5D9904-2A62-426B-BEE0-3449127009D8}" type="presOf" srcId="{5C1EFB26-F2E9-4FED-BC39-1CF6E1DAC375}" destId="{9356C6EF-C202-4F20-B908-00D6C88DA6B4}" srcOrd="0" destOrd="0" presId="urn:microsoft.com/office/officeart/2005/8/layout/vList2"/>
    <dgm:cxn modelId="{0533F810-B1E9-4DC7-B684-F4A8A13DB79A}" type="presParOf" srcId="{9356C6EF-C202-4F20-B908-00D6C88DA6B4}" destId="{62AC1B0E-BDA4-4A8E-9997-4A3A9038A3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24B86A-956B-40BF-B53C-7EDC304586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6DEE43E5-73C3-468C-8AC6-FDAA67106E97}">
      <dgm:prSet/>
      <dgm:spPr/>
      <dgm:t>
        <a:bodyPr/>
        <a:lstStyle/>
        <a:p>
          <a:r>
            <a:rPr lang="en-IN" baseline="0"/>
            <a:t>Lateral collateral ligament- </a:t>
          </a:r>
          <a:endParaRPr lang="en-IN"/>
        </a:p>
      </dgm:t>
    </dgm:pt>
    <dgm:pt modelId="{50BB802D-BF03-4BB6-B723-CCD09F975F4A}" type="parTrans" cxnId="{5EFD890A-26D4-495E-85D9-7A15DACFE793}">
      <dgm:prSet/>
      <dgm:spPr/>
      <dgm:t>
        <a:bodyPr/>
        <a:lstStyle/>
        <a:p>
          <a:endParaRPr lang="en-IN"/>
        </a:p>
      </dgm:t>
    </dgm:pt>
    <dgm:pt modelId="{1A2B9182-2990-4D43-B1CB-50CC15467C3C}" type="sibTrans" cxnId="{5EFD890A-26D4-495E-85D9-7A15DACFE793}">
      <dgm:prSet/>
      <dgm:spPr/>
      <dgm:t>
        <a:bodyPr/>
        <a:lstStyle/>
        <a:p>
          <a:endParaRPr lang="en-IN"/>
        </a:p>
      </dgm:t>
    </dgm:pt>
    <dgm:pt modelId="{DFFD9582-15C9-41AD-82C1-C309935AE8DC}" type="pres">
      <dgm:prSet presAssocID="{1324B86A-956B-40BF-B53C-7EDC3045860C}" presName="linear" presStyleCnt="0">
        <dgm:presLayoutVars>
          <dgm:animLvl val="lvl"/>
          <dgm:resizeHandles val="exact"/>
        </dgm:presLayoutVars>
      </dgm:prSet>
      <dgm:spPr/>
      <dgm:t>
        <a:bodyPr/>
        <a:lstStyle/>
        <a:p>
          <a:endParaRPr lang="en-US"/>
        </a:p>
      </dgm:t>
    </dgm:pt>
    <dgm:pt modelId="{AED2B078-CF92-41B6-B598-F86186292A34}" type="pres">
      <dgm:prSet presAssocID="{6DEE43E5-73C3-468C-8AC6-FDAA67106E97}" presName="parentText" presStyleLbl="node1" presStyleIdx="0" presStyleCnt="1" custLinFactNeighborY="683">
        <dgm:presLayoutVars>
          <dgm:chMax val="0"/>
          <dgm:bulletEnabled val="1"/>
        </dgm:presLayoutVars>
      </dgm:prSet>
      <dgm:spPr/>
      <dgm:t>
        <a:bodyPr/>
        <a:lstStyle/>
        <a:p>
          <a:endParaRPr lang="en-US"/>
        </a:p>
      </dgm:t>
    </dgm:pt>
  </dgm:ptLst>
  <dgm:cxnLst>
    <dgm:cxn modelId="{50190AD8-B342-4141-859A-51740D10181D}" type="presOf" srcId="{6DEE43E5-73C3-468C-8AC6-FDAA67106E97}" destId="{AED2B078-CF92-41B6-B598-F86186292A34}" srcOrd="0" destOrd="0" presId="urn:microsoft.com/office/officeart/2005/8/layout/vList2"/>
    <dgm:cxn modelId="{5EFD890A-26D4-495E-85D9-7A15DACFE793}" srcId="{1324B86A-956B-40BF-B53C-7EDC3045860C}" destId="{6DEE43E5-73C3-468C-8AC6-FDAA67106E97}" srcOrd="0" destOrd="0" parTransId="{50BB802D-BF03-4BB6-B723-CCD09F975F4A}" sibTransId="{1A2B9182-2990-4D43-B1CB-50CC15467C3C}"/>
    <dgm:cxn modelId="{65412B4C-1931-45B3-A65D-10B3BC15122C}" type="presOf" srcId="{1324B86A-956B-40BF-B53C-7EDC3045860C}" destId="{DFFD9582-15C9-41AD-82C1-C309935AE8DC}" srcOrd="0" destOrd="0" presId="urn:microsoft.com/office/officeart/2005/8/layout/vList2"/>
    <dgm:cxn modelId="{D132CF38-9F7B-46ED-A96B-90C61BFFBB1D}" type="presParOf" srcId="{DFFD9582-15C9-41AD-82C1-C309935AE8DC}" destId="{AED2B078-CF92-41B6-B598-F86186292A3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B875B-5923-4711-86E0-40BA684BBC6D}">
      <dsp:nvSpPr>
        <dsp:cNvPr id="0" name=""/>
        <dsp:cNvSpPr/>
      </dsp:nvSpPr>
      <dsp:spPr>
        <a:xfrm>
          <a:off x="0" y="124540"/>
          <a:ext cx="6965860"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r>
            <a:rPr lang="en-IN" sz="4700" kern="1200" baseline="0"/>
            <a:t>Ankle and Foot complex – </a:t>
          </a:r>
          <a:endParaRPr lang="en-IN" sz="4700" kern="1200"/>
        </a:p>
      </dsp:txBody>
      <dsp:txXfrm>
        <a:off x="55030" y="179570"/>
        <a:ext cx="6855800" cy="10172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05A9F-79DA-45C3-8D04-902B7EE19516}">
      <dsp:nvSpPr>
        <dsp:cNvPr id="0" name=""/>
        <dsp:cNvSpPr/>
      </dsp:nvSpPr>
      <dsp:spPr>
        <a:xfrm>
          <a:off x="0" y="10844"/>
          <a:ext cx="9784079" cy="1487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en-IN" sz="6200" kern="1200" baseline="0"/>
            <a:t>Ankle joint – </a:t>
          </a:r>
          <a:endParaRPr lang="en-IN" sz="6200" kern="1200"/>
        </a:p>
      </dsp:txBody>
      <dsp:txXfrm>
        <a:off x="72593" y="83437"/>
        <a:ext cx="9638893" cy="13418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D30CA-C2C2-482A-9F62-90037944C981}">
      <dsp:nvSpPr>
        <dsp:cNvPr id="0" name=""/>
        <dsp:cNvSpPr/>
      </dsp:nvSpPr>
      <dsp:spPr>
        <a:xfrm>
          <a:off x="0" y="2899"/>
          <a:ext cx="9921239"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IN" sz="4000" kern="1200" baseline="0"/>
            <a:t>Structure –</a:t>
          </a:r>
          <a:endParaRPr lang="en-IN" sz="4000" kern="1200"/>
        </a:p>
      </dsp:txBody>
      <dsp:txXfrm>
        <a:off x="46834" y="49733"/>
        <a:ext cx="9827571" cy="865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BE45-B596-45B0-83E4-70CDDF60348B}">
      <dsp:nvSpPr>
        <dsp:cNvPr id="0" name=""/>
        <dsp:cNvSpPr/>
      </dsp:nvSpPr>
      <dsp:spPr>
        <a:xfrm>
          <a:off x="0" y="10844"/>
          <a:ext cx="9784079" cy="1487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en-IN" sz="6200" kern="1200" baseline="0"/>
            <a:t>Proximal tibiofibular joint – </a:t>
          </a:r>
          <a:endParaRPr lang="en-IN" sz="6200" kern="1200"/>
        </a:p>
      </dsp:txBody>
      <dsp:txXfrm>
        <a:off x="72593" y="83437"/>
        <a:ext cx="9638893" cy="1341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EF873-653B-4A8A-9FC2-9FBC49E69950}">
      <dsp:nvSpPr>
        <dsp:cNvPr id="0" name=""/>
        <dsp:cNvSpPr/>
      </dsp:nvSpPr>
      <dsp:spPr>
        <a:xfrm>
          <a:off x="0" y="10844"/>
          <a:ext cx="9784079" cy="1487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en-IN" sz="6200" kern="1200" baseline="0"/>
            <a:t>Distal tibiofibular joint – </a:t>
          </a:r>
          <a:endParaRPr lang="en-IN" sz="6200" kern="1200"/>
        </a:p>
      </dsp:txBody>
      <dsp:txXfrm>
        <a:off x="72593" y="83437"/>
        <a:ext cx="9638893" cy="1341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4C2FD-3BA4-4DED-95B1-CC3DBF9B558F}">
      <dsp:nvSpPr>
        <dsp:cNvPr id="0" name=""/>
        <dsp:cNvSpPr/>
      </dsp:nvSpPr>
      <dsp:spPr>
        <a:xfrm>
          <a:off x="0" y="118777"/>
          <a:ext cx="7067321"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IN" sz="5300" kern="1200" baseline="0"/>
            <a:t>Distal articular surface- </a:t>
          </a:r>
          <a:endParaRPr lang="en-IN" sz="5300" kern="1200"/>
        </a:p>
      </dsp:txBody>
      <dsp:txXfrm>
        <a:off x="62055" y="180832"/>
        <a:ext cx="6943211" cy="1147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E9697-7F4C-458F-8AF1-4BC9EC62AF75}">
      <dsp:nvSpPr>
        <dsp:cNvPr id="0" name=""/>
        <dsp:cNvSpPr/>
      </dsp:nvSpPr>
      <dsp:spPr>
        <a:xfrm>
          <a:off x="0" y="10844"/>
          <a:ext cx="9784079" cy="1487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en-IN" sz="6200" kern="1200" baseline="0"/>
            <a:t>Joint capsule- </a:t>
          </a:r>
          <a:endParaRPr lang="en-IN" sz="6200" kern="1200"/>
        </a:p>
      </dsp:txBody>
      <dsp:txXfrm>
        <a:off x="72593" y="83437"/>
        <a:ext cx="9638893" cy="13418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C1B0E-BDA4-4A8E-9997-4A3A9038A34F}">
      <dsp:nvSpPr>
        <dsp:cNvPr id="0" name=""/>
        <dsp:cNvSpPr/>
      </dsp:nvSpPr>
      <dsp:spPr>
        <a:xfrm>
          <a:off x="0" y="10844"/>
          <a:ext cx="9784079" cy="1487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en-IN" sz="6200" kern="1200" baseline="0"/>
            <a:t>Medial collateral ligament-</a:t>
          </a:r>
          <a:endParaRPr lang="en-IN" sz="6200" kern="1200"/>
        </a:p>
      </dsp:txBody>
      <dsp:txXfrm>
        <a:off x="72593" y="83437"/>
        <a:ext cx="9638893" cy="13418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2B078-CF92-41B6-B598-F86186292A34}">
      <dsp:nvSpPr>
        <dsp:cNvPr id="0" name=""/>
        <dsp:cNvSpPr/>
      </dsp:nvSpPr>
      <dsp:spPr>
        <a:xfrm>
          <a:off x="0" y="21001"/>
          <a:ext cx="9784079" cy="1487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en-IN" sz="6200" kern="1200" baseline="0"/>
            <a:t>Lateral collateral ligament- </a:t>
          </a:r>
          <a:endParaRPr lang="en-IN" sz="6200" kern="1200"/>
        </a:p>
      </dsp:txBody>
      <dsp:txXfrm>
        <a:off x="72593" y="93594"/>
        <a:ext cx="9638893" cy="13418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51153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47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05854CA-19F4-4771-B6A2-DA5C0742B220}" type="datetimeFigureOut">
              <a:rPr lang="en-US" smtClean="0"/>
              <a:pPr/>
              <a:t>12/21/2022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188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80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B40B886-74BB-4D5E-9EA9-584482FE40E6}" type="datetimeFigureOut">
              <a:rPr lang="en-US" smtClean="0"/>
              <a:pPr/>
              <a:t>12/21/2022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10866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3014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909703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smtClean="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796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7E718-B4F0-433E-A285-0013249184C0}" type="datetimeFigureOut">
              <a:rPr lang="en-US" smtClean="0"/>
              <a:pPr/>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308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725063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490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3BB3B3F-C0CE-47CB-BCED-F49A710726FF}" type="datetimeFigureOut">
              <a:rPr lang="en-US" smtClean="0"/>
              <a:pPr/>
              <a:t>12/21/2022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4870004"/>
      </p:ext>
    </p:extLst>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jpeg"/><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1.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2.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4.jpe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5.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9.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0.jpeg"/><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1.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5EA43-60E6-4458-9314-04359611ABCD}"/>
              </a:ext>
            </a:extLst>
          </p:cNvPr>
          <p:cNvSpPr>
            <a:spLocks noGrp="1"/>
          </p:cNvSpPr>
          <p:nvPr>
            <p:ph type="ctrTitle"/>
          </p:nvPr>
        </p:nvSpPr>
        <p:spPr>
          <a:xfrm>
            <a:off x="1152453" y="2819401"/>
            <a:ext cx="10622988" cy="980440"/>
          </a:xfrm>
        </p:spPr>
        <p:txBody>
          <a:bodyPr>
            <a:normAutofit fontScale="90000"/>
          </a:bodyPr>
          <a:lstStyle/>
          <a:p>
            <a:r>
              <a:rPr lang="en-IN" dirty="0"/>
              <a:t>Ankle and Foot complex – </a:t>
            </a:r>
            <a:br>
              <a:rPr lang="en-IN" dirty="0"/>
            </a:br>
            <a:endParaRPr lang="en-IN" dirty="0"/>
          </a:p>
        </p:txBody>
      </p:sp>
      <p:sp>
        <p:nvSpPr>
          <p:cNvPr id="4" name="Rectangle 3">
            <a:extLst>
              <a:ext uri="{FF2B5EF4-FFF2-40B4-BE49-F238E27FC236}">
                <a16:creationId xmlns:a16="http://schemas.microsoft.com/office/drawing/2014/main" xmlns="" id="{20670021-B808-4040-BC56-0F2E83410E1F}"/>
              </a:ext>
            </a:extLst>
          </p:cNvPr>
          <p:cNvSpPr/>
          <p:nvPr/>
        </p:nvSpPr>
        <p:spPr>
          <a:xfrm rot="10800000" flipV="1">
            <a:off x="2189480" y="4116064"/>
            <a:ext cx="7813039" cy="2616101"/>
          </a:xfrm>
          <a:prstGeom prst="rect">
            <a:avLst/>
          </a:prstGeom>
        </p:spPr>
        <p:txBody>
          <a:bodyPr wrap="square">
            <a:spAutoFit/>
          </a:bodyPr>
          <a:lstStyle/>
          <a:p>
            <a:pPr algn="ctr"/>
            <a:r>
              <a:rPr lang="en-IN" sz="3600" dirty="0" smtClean="0">
                <a:latin typeface="Times New Roman" panose="02020603050405020304" pitchFamily="18" charset="0"/>
                <a:cs typeface="Times New Roman" panose="02020603050405020304" pitchFamily="18" charset="0"/>
              </a:rPr>
              <a:t>DR. DIGVIJAY SHARMA</a:t>
            </a:r>
          </a:p>
          <a:p>
            <a:pPr algn="ctr"/>
            <a:r>
              <a:rPr lang="en-IN" sz="2400" b="1" dirty="0" smtClean="0">
                <a:latin typeface="Times New Roman" panose="02020603050405020304" pitchFamily="18" charset="0"/>
                <a:cs typeface="Times New Roman" panose="02020603050405020304" pitchFamily="18" charset="0"/>
              </a:rPr>
              <a:t>DEPARTMENT </a:t>
            </a:r>
            <a:r>
              <a:rPr lang="en-IN" sz="2400" b="1" dirty="0">
                <a:latin typeface="Times New Roman" panose="02020603050405020304" pitchFamily="18" charset="0"/>
                <a:cs typeface="Times New Roman" panose="02020603050405020304" pitchFamily="18" charset="0"/>
              </a:rPr>
              <a:t>OF PHYSIOTHERAPY</a:t>
            </a:r>
          </a:p>
          <a:p>
            <a:pPr algn="ctr"/>
            <a:r>
              <a:rPr lang="en-IN" sz="2400" b="1" dirty="0" smtClean="0">
                <a:latin typeface="Times New Roman" panose="02020603050405020304" pitchFamily="18" charset="0"/>
                <a:cs typeface="Times New Roman" panose="02020603050405020304" pitchFamily="18" charset="0"/>
              </a:rPr>
              <a:t>U.I.H.S</a:t>
            </a:r>
            <a:endParaRPr lang="en-IN" sz="2400" b="1" dirty="0">
              <a:latin typeface="Times New Roman" panose="02020603050405020304" pitchFamily="18" charset="0"/>
              <a:cs typeface="Times New Roman" panose="02020603050405020304" pitchFamily="18" charset="0"/>
            </a:endParaRPr>
          </a:p>
          <a:p>
            <a:pPr algn="ctr"/>
            <a:r>
              <a:rPr lang="en-IN" sz="2400" b="1" dirty="0">
                <a:latin typeface="Times New Roman" panose="02020603050405020304" pitchFamily="18" charset="0"/>
                <a:cs typeface="Times New Roman" panose="02020603050405020304" pitchFamily="18" charset="0"/>
              </a:rPr>
              <a:t>KANPUR</a:t>
            </a:r>
            <a:endParaRPr lang="en-IN" sz="2400" dirty="0">
              <a:latin typeface="Times New Roman" panose="02020603050405020304" pitchFamily="18" charset="0"/>
              <a:cs typeface="Times New Roman" panose="02020603050405020304" pitchFamily="18" charset="0"/>
            </a:endParaRPr>
          </a:p>
          <a:p>
            <a:pPr algn="ctr"/>
            <a:endParaRPr lang="en-IN" sz="2800" dirty="0"/>
          </a:p>
          <a:p>
            <a:endParaRPr lang="en-IN" sz="2800" dirty="0"/>
          </a:p>
        </p:txBody>
      </p:sp>
    </p:spTree>
    <p:extLst>
      <p:ext uri="{BB962C8B-B14F-4D97-AF65-F5344CB8AC3E}">
        <p14:creationId xmlns:p14="http://schemas.microsoft.com/office/powerpoint/2010/main" val="244111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EF38310C-7CFD-4206-AE5E-23BEFC9B3659}"/>
              </a:ext>
            </a:extLst>
          </p:cNvPr>
          <p:cNvGraphicFramePr/>
          <p:nvPr>
            <p:extLst>
              <p:ext uri="{D42A27DB-BD31-4B8C-83A1-F6EECF244321}">
                <p14:modId xmlns:p14="http://schemas.microsoft.com/office/powerpoint/2010/main" val="1564918301"/>
              </p:ext>
            </p:extLst>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xmlns="" id="{D793E121-C229-4D04-9D4F-07F675174C55}"/>
              </a:ext>
            </a:extLst>
          </p:cNvPr>
          <p:cNvSpPr>
            <a:spLocks noGrp="1"/>
          </p:cNvSpPr>
          <p:nvPr>
            <p:ph idx="1"/>
          </p:nvPr>
        </p:nvSpPr>
        <p:spPr>
          <a:xfrm>
            <a:off x="491719" y="2103424"/>
            <a:ext cx="7615961" cy="4470400"/>
          </a:xfrm>
        </p:spPr>
        <p:txBody>
          <a:bodyPr>
            <a:normAutofit fontScale="92500" lnSpcReduction="10000"/>
          </a:bodyPr>
          <a:lstStyle/>
          <a:p>
            <a:r>
              <a:rPr lang="en-IN" dirty="0"/>
              <a:t>It is composed of 3 separate band and commonly referred to as separate ligament.</a:t>
            </a:r>
          </a:p>
          <a:p>
            <a:r>
              <a:rPr lang="en-IN" dirty="0"/>
              <a:t>These are the anterior and posterior talofibular ligament and calcaneofibular ligament.</a:t>
            </a:r>
          </a:p>
          <a:p>
            <a:r>
              <a:rPr lang="en-IN" dirty="0"/>
              <a:t>Lateral collateral ligament are weaker and more prone to injury then the MCL.</a:t>
            </a:r>
          </a:p>
          <a:p>
            <a:r>
              <a:rPr lang="en-IN" dirty="0"/>
              <a:t> The LCL helps to maintain varus stresses resulting in lateral distraction of the joint and check extremes of joint range of motion.</a:t>
            </a:r>
          </a:p>
          <a:p>
            <a:r>
              <a:rPr lang="en-IN" dirty="0"/>
              <a:t>The other ligament that contribute stability to the ankle joint are- </a:t>
            </a:r>
          </a:p>
          <a:p>
            <a:pPr marL="457200" lvl="0" indent="-457200">
              <a:buFont typeface="+mj-lt"/>
              <a:buAutoNum type="arabicPeriod"/>
            </a:pPr>
            <a:r>
              <a:rPr lang="en-IN" dirty="0"/>
              <a:t>Inferior extensor retinaculum </a:t>
            </a:r>
          </a:p>
          <a:p>
            <a:pPr marL="457200" lvl="0" indent="-457200">
              <a:buFont typeface="+mj-lt"/>
              <a:buAutoNum type="arabicPeriod"/>
            </a:pPr>
            <a:r>
              <a:rPr lang="en-IN" dirty="0"/>
              <a:t>Superior extensor retinaculum</a:t>
            </a:r>
          </a:p>
          <a:p>
            <a:pPr marL="457200" indent="-457200">
              <a:buFont typeface="+mj-lt"/>
              <a:buAutoNum type="arabicPeriod"/>
            </a:pPr>
            <a:r>
              <a:rPr lang="en-IN" dirty="0"/>
              <a:t>Lateral extensor retinaculum</a:t>
            </a:r>
          </a:p>
          <a:p>
            <a:endParaRPr lang="en-IN" dirty="0"/>
          </a:p>
          <a:p>
            <a:endParaRPr lang="en-IN" dirty="0"/>
          </a:p>
        </p:txBody>
      </p:sp>
      <p:pic>
        <p:nvPicPr>
          <p:cNvPr id="3" name="Picture 2">
            <a:extLst>
              <a:ext uri="{FF2B5EF4-FFF2-40B4-BE49-F238E27FC236}">
                <a16:creationId xmlns:a16="http://schemas.microsoft.com/office/drawing/2014/main" xmlns="" id="{4C054714-6113-4205-81F3-E0FB15F2154C}"/>
              </a:ext>
            </a:extLst>
          </p:cNvPr>
          <p:cNvPicPr>
            <a:picLocks noChangeAspect="1"/>
          </p:cNvPicPr>
          <p:nvPr/>
        </p:nvPicPr>
        <p:blipFill>
          <a:blip r:embed="rId7"/>
          <a:stretch>
            <a:fillRect/>
          </a:stretch>
        </p:blipFill>
        <p:spPr>
          <a:xfrm>
            <a:off x="8107681" y="2217723"/>
            <a:ext cx="3799839" cy="3441396"/>
          </a:xfrm>
          <a:prstGeom prst="rect">
            <a:avLst/>
          </a:prstGeom>
        </p:spPr>
      </p:pic>
    </p:spTree>
    <p:extLst>
      <p:ext uri="{BB962C8B-B14F-4D97-AF65-F5344CB8AC3E}">
        <p14:creationId xmlns:p14="http://schemas.microsoft.com/office/powerpoint/2010/main" val="4091053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19143478-C103-470E-8F83-2AD7D5572CF5}"/>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FEC7B5D9-86F8-4CAF-BD71-5822DA997890}"/>
              </a:ext>
            </a:extLst>
          </p:cNvPr>
          <p:cNvSpPr>
            <a:spLocks noGrp="1"/>
          </p:cNvSpPr>
          <p:nvPr>
            <p:ph sz="half" idx="1"/>
          </p:nvPr>
        </p:nvSpPr>
        <p:spPr>
          <a:xfrm>
            <a:off x="1205344" y="2011680"/>
            <a:ext cx="9462656" cy="4206240"/>
          </a:xfrm>
        </p:spPr>
        <p:txBody>
          <a:bodyPr>
            <a:normAutofit/>
          </a:bodyPr>
          <a:lstStyle/>
          <a:p>
            <a:r>
              <a:rPr lang="en-IN" sz="2800" dirty="0"/>
              <a:t>The ankle joint is a synovial joint with 1° of freedom of movement. </a:t>
            </a:r>
          </a:p>
          <a:p>
            <a:r>
              <a:rPr lang="en-IN" sz="2800" dirty="0"/>
              <a:t>The primary motion is dorsi and plantar flexion.</a:t>
            </a:r>
          </a:p>
          <a:p>
            <a:r>
              <a:rPr lang="en-IN" sz="2800" dirty="0"/>
              <a:t>However, the ankle joint is capable of some rotation of the talus within the mortise in both the transverse plane and a vertical axis called talar rotation or abduction/adduction and in frontal plane around AP axis called talar tilt or inversion/eversion.</a:t>
            </a:r>
          </a:p>
          <a:p>
            <a:endParaRPr lang="en-IN" sz="2800" dirty="0"/>
          </a:p>
        </p:txBody>
      </p:sp>
    </p:spTree>
    <p:extLst>
      <p:ext uri="{BB962C8B-B14F-4D97-AF65-F5344CB8AC3E}">
        <p14:creationId xmlns:p14="http://schemas.microsoft.com/office/powerpoint/2010/main" val="376262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0A8A8649-C092-4826-BAF5-5A8204EBDA0B}"/>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xmlns="" id="{92DE7272-9876-4B30-BB09-FC3AED2298E7}"/>
              </a:ext>
            </a:extLst>
          </p:cNvPr>
          <p:cNvSpPr>
            <a:spLocks noGrp="1"/>
          </p:cNvSpPr>
          <p:nvPr>
            <p:ph sz="half" idx="1"/>
          </p:nvPr>
        </p:nvSpPr>
        <p:spPr>
          <a:xfrm>
            <a:off x="1205344" y="2011680"/>
            <a:ext cx="7318896" cy="4206240"/>
          </a:xfrm>
        </p:spPr>
        <p:txBody>
          <a:bodyPr>
            <a:normAutofit/>
          </a:bodyPr>
          <a:lstStyle/>
          <a:p>
            <a:pPr lvl="0"/>
            <a:r>
              <a:rPr lang="en-IN" sz="2800" dirty="0"/>
              <a:t>Dorsiflexion- 20° from neutral ( 0 - 20 degree)</a:t>
            </a:r>
          </a:p>
          <a:p>
            <a:pPr lvl="0"/>
            <a:r>
              <a:rPr lang="en-IN" sz="2800" dirty="0"/>
              <a:t>Plantar flexion- </a:t>
            </a:r>
            <a:r>
              <a:rPr lang="en-IN" sz="2800" dirty="0">
                <a:latin typeface="Bahnschrift SemiCondensed" panose="020B0502040204020203" pitchFamily="34" charset="0"/>
              </a:rPr>
              <a:t>30</a:t>
            </a:r>
            <a:r>
              <a:rPr lang="en-IN" sz="2800" dirty="0"/>
              <a:t>° - </a:t>
            </a:r>
            <a:r>
              <a:rPr lang="en-IN" sz="2800" dirty="0">
                <a:latin typeface="Bahnschrift Light SemiCondensed" panose="020B0502040204020203" pitchFamily="34" charset="0"/>
              </a:rPr>
              <a:t>35</a:t>
            </a:r>
            <a:r>
              <a:rPr lang="en-IN" sz="2800" dirty="0"/>
              <a:t>° from neutral</a:t>
            </a:r>
          </a:p>
          <a:p>
            <a:pPr marL="0" lvl="0" indent="0">
              <a:buNone/>
            </a:pPr>
            <a:r>
              <a:rPr lang="en-IN" sz="2800" dirty="0"/>
              <a:t> (</a:t>
            </a:r>
            <a:r>
              <a:rPr lang="en-IN" sz="2800" dirty="0">
                <a:latin typeface="Bahnschrift SemiCondensed" panose="020B0502040204020203" pitchFamily="34" charset="0"/>
              </a:rPr>
              <a:t>0</a:t>
            </a:r>
            <a:r>
              <a:rPr lang="en-IN" sz="2800" dirty="0"/>
              <a:t> –</a:t>
            </a:r>
            <a:r>
              <a:rPr lang="en-IN" sz="2800" dirty="0">
                <a:latin typeface="Bahnschrift SemiLight SemiConde" panose="020B0502040204020203" pitchFamily="34" charset="0"/>
              </a:rPr>
              <a:t> 30/50 </a:t>
            </a:r>
            <a:r>
              <a:rPr lang="en-IN" sz="2800" dirty="0"/>
              <a:t>degree) </a:t>
            </a:r>
          </a:p>
          <a:p>
            <a:pPr lvl="0"/>
            <a:r>
              <a:rPr lang="en-IN" sz="2800" dirty="0"/>
              <a:t>Medial rotation 7°</a:t>
            </a:r>
          </a:p>
          <a:p>
            <a:pPr lvl="0"/>
            <a:r>
              <a:rPr lang="en-IN" sz="2800" dirty="0"/>
              <a:t>Lateral rotation 10°</a:t>
            </a:r>
          </a:p>
          <a:p>
            <a:pPr lvl="0"/>
            <a:r>
              <a:rPr lang="en-IN" sz="2800" dirty="0"/>
              <a:t>Talar tilt 5° average</a:t>
            </a:r>
          </a:p>
          <a:p>
            <a:pPr marL="0" indent="0">
              <a:buNone/>
            </a:pPr>
            <a:endParaRPr lang="en-IN" sz="2800" dirty="0"/>
          </a:p>
        </p:txBody>
      </p:sp>
    </p:spTree>
    <p:extLst>
      <p:ext uri="{BB962C8B-B14F-4D97-AF65-F5344CB8AC3E}">
        <p14:creationId xmlns:p14="http://schemas.microsoft.com/office/powerpoint/2010/main" val="27667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81D0384D-D28C-490F-B671-AD4906BDCAD1}"/>
              </a:ext>
            </a:extLst>
          </p:cNvPr>
          <p:cNvGraphicFramePr/>
          <p:nvPr>
            <p:extLst>
              <p:ext uri="{D42A27DB-BD31-4B8C-83A1-F6EECF244321}">
                <p14:modId xmlns:p14="http://schemas.microsoft.com/office/powerpoint/2010/main" val="783789832"/>
              </p:ext>
            </p:extLst>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B8962848-85A4-452F-A619-DEF8F421A83F}"/>
              </a:ext>
            </a:extLst>
          </p:cNvPr>
          <p:cNvSpPr>
            <a:spLocks noGrp="1"/>
          </p:cNvSpPr>
          <p:nvPr>
            <p:ph idx="1"/>
          </p:nvPr>
        </p:nvSpPr>
        <p:spPr>
          <a:xfrm>
            <a:off x="1207008" y="2120054"/>
            <a:ext cx="4279392" cy="4168986"/>
          </a:xfrm>
        </p:spPr>
        <p:txBody>
          <a:bodyPr>
            <a:normAutofit/>
          </a:bodyPr>
          <a:lstStyle/>
          <a:p>
            <a:r>
              <a:rPr lang="en-IN" sz="4000" dirty="0"/>
              <a:t>The talocalcaneal or subtalar joint is a articulation between talus superiorly and the calcaneus inferiorly.</a:t>
            </a:r>
          </a:p>
        </p:txBody>
      </p:sp>
      <p:pic>
        <p:nvPicPr>
          <p:cNvPr id="4" name="Picture 3">
            <a:extLst>
              <a:ext uri="{FF2B5EF4-FFF2-40B4-BE49-F238E27FC236}">
                <a16:creationId xmlns:a16="http://schemas.microsoft.com/office/drawing/2014/main" xmlns="" id="{01E7A0E0-A347-44DC-9993-49974DA22DD8}"/>
              </a:ext>
            </a:extLst>
          </p:cNvPr>
          <p:cNvPicPr>
            <a:picLocks noChangeAspect="1"/>
          </p:cNvPicPr>
          <p:nvPr/>
        </p:nvPicPr>
        <p:blipFill>
          <a:blip r:embed="rId7"/>
          <a:stretch>
            <a:fillRect/>
          </a:stretch>
        </p:blipFill>
        <p:spPr>
          <a:xfrm>
            <a:off x="6435417" y="2039394"/>
            <a:ext cx="4892983" cy="4249646"/>
          </a:xfrm>
          <a:prstGeom prst="rect">
            <a:avLst/>
          </a:prstGeom>
        </p:spPr>
      </p:pic>
    </p:spTree>
    <p:extLst>
      <p:ext uri="{BB962C8B-B14F-4D97-AF65-F5344CB8AC3E}">
        <p14:creationId xmlns:p14="http://schemas.microsoft.com/office/powerpoint/2010/main" val="310718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C07D77F9-291E-4FD6-ADE7-E2E6C1A9E5B3}"/>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CE59AEBA-E229-41D1-BE9C-E256DBF8D359}"/>
              </a:ext>
            </a:extLst>
          </p:cNvPr>
          <p:cNvSpPr>
            <a:spLocks noGrp="1"/>
          </p:cNvSpPr>
          <p:nvPr>
            <p:ph sz="half" idx="1"/>
          </p:nvPr>
        </p:nvSpPr>
        <p:spPr>
          <a:xfrm>
            <a:off x="1205344" y="2011680"/>
            <a:ext cx="9127376" cy="4206240"/>
          </a:xfrm>
        </p:spPr>
        <p:txBody>
          <a:bodyPr>
            <a:normAutofit/>
          </a:bodyPr>
          <a:lstStyle/>
          <a:p>
            <a:r>
              <a:rPr lang="en-IN" sz="2800" b="1" dirty="0"/>
              <a:t>There are 3 separate plane articulations between the talus and calcaneus. </a:t>
            </a:r>
          </a:p>
          <a:p>
            <a:r>
              <a:rPr lang="en-IN" sz="2800" b="1" dirty="0"/>
              <a:t>The smaller anterior and middle talocalcaneal articulation are formed by 2 convex facets on the </a:t>
            </a:r>
            <a:r>
              <a:rPr lang="en-IN" sz="2800" dirty="0"/>
              <a:t>inferior body and neck of the talus and 2 concave facets on the calcaneum. </a:t>
            </a:r>
          </a:p>
          <a:p>
            <a:r>
              <a:rPr lang="en-IN" sz="2800" dirty="0"/>
              <a:t>The posterior talocalcaneal articulation is the largest and  formed by a  concave facet on the under surface of the body of talus and a convex facet on the body of the calcaneum.</a:t>
            </a:r>
          </a:p>
          <a:p>
            <a:endParaRPr lang="en-IN" sz="2800" dirty="0"/>
          </a:p>
        </p:txBody>
      </p:sp>
    </p:spTree>
    <p:extLst>
      <p:ext uri="{BB962C8B-B14F-4D97-AF65-F5344CB8AC3E}">
        <p14:creationId xmlns:p14="http://schemas.microsoft.com/office/powerpoint/2010/main" val="300087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7EAAB024-000F-4DF3-803F-761E190EC4C1}"/>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5D1F62D2-4830-4E76-A1A1-E0855030B162}"/>
              </a:ext>
            </a:extLst>
          </p:cNvPr>
          <p:cNvSpPr>
            <a:spLocks noGrp="1"/>
          </p:cNvSpPr>
          <p:nvPr>
            <p:ph idx="1"/>
          </p:nvPr>
        </p:nvSpPr>
        <p:spPr/>
        <p:txBody>
          <a:bodyPr>
            <a:normAutofit lnSpcReduction="10000"/>
          </a:bodyPr>
          <a:lstStyle/>
          <a:p>
            <a:r>
              <a:rPr lang="en-IN" sz="2400" dirty="0"/>
              <a:t>The posterior articulation has its own capsule, the anterior and middle articulation shares a capsule with the talonavicular joint.</a:t>
            </a:r>
          </a:p>
          <a:p>
            <a:r>
              <a:rPr lang="en-IN" sz="2400" dirty="0"/>
              <a:t>The subtalar joint is a stable joint that rarely dislocates or undergoes degenerative changes. </a:t>
            </a:r>
          </a:p>
          <a:p>
            <a:r>
              <a:rPr lang="en-IN" sz="2400" dirty="0"/>
              <a:t>It receive ligamentous support from ligamentous structure that support the ankle as well as from ligamentous structure that cross the subtalar joint.</a:t>
            </a:r>
          </a:p>
          <a:p>
            <a:r>
              <a:rPr lang="en-IN" sz="2400" dirty="0"/>
              <a:t>A number of structure contribute to the lateral support of the subtalar joint. These included from superficial to deep -  the calcaneofibular ligament , lateral talocalcaneal ligament, the cervical ligament and the interosseous talocalcaneal ligaments.</a:t>
            </a:r>
          </a:p>
          <a:p>
            <a:r>
              <a:rPr lang="en-IN" sz="2400" dirty="0"/>
              <a:t>The cervical ligament is strongest of the talocalcaneal structure.</a:t>
            </a:r>
          </a:p>
          <a:p>
            <a:endParaRPr lang="en-IN" sz="2400" dirty="0"/>
          </a:p>
        </p:txBody>
      </p:sp>
    </p:spTree>
    <p:extLst>
      <p:ext uri="{BB962C8B-B14F-4D97-AF65-F5344CB8AC3E}">
        <p14:creationId xmlns:p14="http://schemas.microsoft.com/office/powerpoint/2010/main" val="74052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1A14B3-0588-4A91-B4CF-AD11B699F4AB}"/>
              </a:ext>
            </a:extLst>
          </p:cNvPr>
          <p:cNvPicPr>
            <a:picLocks noChangeAspect="1"/>
          </p:cNvPicPr>
          <p:nvPr/>
        </p:nvPicPr>
        <p:blipFill>
          <a:blip r:embed="rId2"/>
          <a:stretch>
            <a:fillRect/>
          </a:stretch>
        </p:blipFill>
        <p:spPr>
          <a:xfrm>
            <a:off x="3155632" y="816610"/>
            <a:ext cx="5210175" cy="5753100"/>
          </a:xfrm>
          <a:prstGeom prst="rect">
            <a:avLst/>
          </a:prstGeom>
        </p:spPr>
      </p:pic>
    </p:spTree>
    <p:extLst>
      <p:ext uri="{BB962C8B-B14F-4D97-AF65-F5344CB8AC3E}">
        <p14:creationId xmlns:p14="http://schemas.microsoft.com/office/powerpoint/2010/main" val="237601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5C050BD0-70F3-4C97-BE4A-B86BDD4A59B1}"/>
              </a:ext>
            </a:extLst>
          </p:cNvPr>
          <p:cNvGraphicFramePr/>
          <p:nvPr>
            <p:extLst>
              <p:ext uri="{D42A27DB-BD31-4B8C-83A1-F6EECF244321}">
                <p14:modId xmlns:p14="http://schemas.microsoft.com/office/powerpoint/2010/main" val="1835477708"/>
              </p:ext>
            </p:extLst>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D0AA74A8-9299-46FC-884F-25DDFA5EF14B}"/>
              </a:ext>
            </a:extLst>
          </p:cNvPr>
          <p:cNvSpPr>
            <a:spLocks noGrp="1"/>
          </p:cNvSpPr>
          <p:nvPr>
            <p:ph idx="1"/>
          </p:nvPr>
        </p:nvSpPr>
        <p:spPr>
          <a:xfrm>
            <a:off x="1202919" y="2011680"/>
            <a:ext cx="5563641" cy="4704080"/>
          </a:xfrm>
        </p:spPr>
        <p:txBody>
          <a:bodyPr>
            <a:normAutofit lnSpcReduction="10000"/>
          </a:bodyPr>
          <a:lstStyle/>
          <a:p>
            <a:r>
              <a:rPr lang="en-IN" sz="2800" dirty="0"/>
              <a:t>The subtalar joint is composed of 3 articulations , the alternating convex-concave facet that limits the potential mobility as well as making the motion complex and distinct , the results is a tri-planar motion of the talus around a single oblique joint axis . </a:t>
            </a:r>
          </a:p>
          <a:p>
            <a:r>
              <a:rPr lang="en-IN" sz="2800" dirty="0"/>
              <a:t> The subtalar joint is a uniaxial joint with 1 degree of freedoms. </a:t>
            </a:r>
          </a:p>
          <a:p>
            <a:r>
              <a:rPr lang="en-IN" sz="2800" dirty="0"/>
              <a:t>Motions available are supination and pronation.</a:t>
            </a:r>
          </a:p>
          <a:p>
            <a:endParaRPr lang="en-IN" sz="2800" dirty="0"/>
          </a:p>
        </p:txBody>
      </p:sp>
      <p:pic>
        <p:nvPicPr>
          <p:cNvPr id="5" name="Picture 4">
            <a:extLst>
              <a:ext uri="{FF2B5EF4-FFF2-40B4-BE49-F238E27FC236}">
                <a16:creationId xmlns:a16="http://schemas.microsoft.com/office/drawing/2014/main" xmlns="" id="{78585F90-F3D1-4C4A-B680-DE171A3E90F2}"/>
              </a:ext>
            </a:extLst>
          </p:cNvPr>
          <p:cNvPicPr>
            <a:picLocks noChangeAspect="1"/>
          </p:cNvPicPr>
          <p:nvPr/>
        </p:nvPicPr>
        <p:blipFill>
          <a:blip r:embed="rId7"/>
          <a:stretch>
            <a:fillRect/>
          </a:stretch>
        </p:blipFill>
        <p:spPr>
          <a:xfrm>
            <a:off x="6766560" y="1998662"/>
            <a:ext cx="4981575" cy="4505325"/>
          </a:xfrm>
          <a:prstGeom prst="rect">
            <a:avLst/>
          </a:prstGeom>
        </p:spPr>
      </p:pic>
    </p:spTree>
    <p:extLst>
      <p:ext uri="{BB962C8B-B14F-4D97-AF65-F5344CB8AC3E}">
        <p14:creationId xmlns:p14="http://schemas.microsoft.com/office/powerpoint/2010/main" val="2606347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BFF028FA-967B-437B-96A1-79935DB7BD21}"/>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97815D19-3669-4C5A-B444-F0CECBAE1AFE}"/>
              </a:ext>
            </a:extLst>
          </p:cNvPr>
          <p:cNvSpPr>
            <a:spLocks noGrp="1"/>
          </p:cNvSpPr>
          <p:nvPr>
            <p:ph idx="1"/>
          </p:nvPr>
        </p:nvSpPr>
        <p:spPr>
          <a:xfrm>
            <a:off x="447041" y="2001520"/>
            <a:ext cx="7487919" cy="4572304"/>
          </a:xfrm>
        </p:spPr>
        <p:txBody>
          <a:bodyPr>
            <a:normAutofit lnSpcReduction="10000"/>
          </a:bodyPr>
          <a:lstStyle/>
          <a:p>
            <a:r>
              <a:rPr lang="en-IN" sz="2400" dirty="0"/>
              <a:t>It is </a:t>
            </a:r>
            <a:r>
              <a:rPr lang="en-IN" sz="2400" dirty="0" smtClean="0"/>
              <a:t>classically </a:t>
            </a:r>
            <a:r>
              <a:rPr lang="en-IN" sz="2400" dirty="0"/>
              <a:t>considered as a part of transverse tarsal joint. The talocalcaneonavicular joint name lies together that navicular and the subtalar (talocalcaneal) joints that are both anatomically and functionally related .</a:t>
            </a:r>
          </a:p>
          <a:p>
            <a:r>
              <a:rPr lang="en-IN" sz="2400" dirty="0"/>
              <a:t> The talonavicular articulation is formed proximally by the anterior portion of the head of talus and distally by the concave posterior navicular . </a:t>
            </a:r>
          </a:p>
          <a:p>
            <a:r>
              <a:rPr lang="en-IN" sz="2400" dirty="0"/>
              <a:t> The talus head however also articulates inferiorly with the anterior and medial facets of the calcaneus. </a:t>
            </a:r>
          </a:p>
          <a:p>
            <a:r>
              <a:rPr lang="en-IN" sz="2400" dirty="0"/>
              <a:t>The TCN joint is ball and socket joint where the large concavity of the head of talus is received by a large socket formed by </a:t>
            </a:r>
            <a:r>
              <a:rPr lang="en-IN" sz="2400" dirty="0" smtClean="0"/>
              <a:t>convexity of </a:t>
            </a:r>
            <a:r>
              <a:rPr lang="en-IN" sz="2400" dirty="0"/>
              <a:t>navicular.</a:t>
            </a:r>
          </a:p>
          <a:p>
            <a:endParaRPr lang="en-IN" sz="2400" dirty="0"/>
          </a:p>
        </p:txBody>
      </p:sp>
      <p:pic>
        <p:nvPicPr>
          <p:cNvPr id="5" name="Picture 4">
            <a:extLst>
              <a:ext uri="{FF2B5EF4-FFF2-40B4-BE49-F238E27FC236}">
                <a16:creationId xmlns:a16="http://schemas.microsoft.com/office/drawing/2014/main" xmlns="" id="{0B6A0062-04C3-497E-BED9-EE14DDA92E11}"/>
              </a:ext>
            </a:extLst>
          </p:cNvPr>
          <p:cNvPicPr>
            <a:picLocks noChangeAspect="1"/>
          </p:cNvPicPr>
          <p:nvPr/>
        </p:nvPicPr>
        <p:blipFill>
          <a:blip r:embed="rId7"/>
          <a:stretch>
            <a:fillRect/>
          </a:stretch>
        </p:blipFill>
        <p:spPr>
          <a:xfrm>
            <a:off x="7934960" y="3078480"/>
            <a:ext cx="3978377" cy="1828800"/>
          </a:xfrm>
          <a:prstGeom prst="rect">
            <a:avLst/>
          </a:prstGeom>
        </p:spPr>
      </p:pic>
    </p:spTree>
    <p:extLst>
      <p:ext uri="{BB962C8B-B14F-4D97-AF65-F5344CB8AC3E}">
        <p14:creationId xmlns:p14="http://schemas.microsoft.com/office/powerpoint/2010/main" val="110400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B8A6B-009A-4BEB-A82B-135375FB7BBB}"/>
              </a:ext>
            </a:extLst>
          </p:cNvPr>
          <p:cNvSpPr>
            <a:spLocks noGrp="1"/>
          </p:cNvSpPr>
          <p:nvPr>
            <p:ph type="title"/>
          </p:nvPr>
        </p:nvSpPr>
        <p:spPr/>
        <p:txBody>
          <a:bodyPr/>
          <a:lstStyle/>
          <a:p>
            <a:r>
              <a:rPr lang="en-IN" dirty="0"/>
              <a:t>The important ligaments are-  </a:t>
            </a:r>
            <a:br>
              <a:rPr lang="en-IN" dirty="0"/>
            </a:br>
            <a:endParaRPr lang="en-IN" dirty="0"/>
          </a:p>
        </p:txBody>
      </p:sp>
      <p:sp>
        <p:nvSpPr>
          <p:cNvPr id="3" name="Content Placeholder 2">
            <a:extLst>
              <a:ext uri="{FF2B5EF4-FFF2-40B4-BE49-F238E27FC236}">
                <a16:creationId xmlns:a16="http://schemas.microsoft.com/office/drawing/2014/main" xmlns="" id="{AFCAAD94-2896-4040-A5FC-A097FBEF0307}"/>
              </a:ext>
            </a:extLst>
          </p:cNvPr>
          <p:cNvSpPr>
            <a:spLocks noGrp="1"/>
          </p:cNvSpPr>
          <p:nvPr>
            <p:ph idx="1"/>
          </p:nvPr>
        </p:nvSpPr>
        <p:spPr/>
        <p:txBody>
          <a:bodyPr>
            <a:normAutofit/>
          </a:bodyPr>
          <a:lstStyle/>
          <a:p>
            <a:pPr marL="0" indent="0">
              <a:buNone/>
            </a:pPr>
            <a:endParaRPr lang="en-IN" sz="2800" dirty="0"/>
          </a:p>
          <a:p>
            <a:pPr lvl="0"/>
            <a:r>
              <a:rPr lang="en-IN" sz="2800" b="1" dirty="0" smtClean="0"/>
              <a:t>Plantar </a:t>
            </a:r>
            <a:r>
              <a:rPr lang="en-IN" sz="2800" b="1" dirty="0"/>
              <a:t>calcaneonavicular ligament</a:t>
            </a:r>
            <a:endParaRPr lang="en-IN" sz="2800" dirty="0"/>
          </a:p>
          <a:p>
            <a:pPr lvl="0"/>
            <a:r>
              <a:rPr lang="en-IN" sz="2800" b="1" dirty="0"/>
              <a:t>Deltoid ligament medially and</a:t>
            </a:r>
            <a:endParaRPr lang="en-IN" sz="2800" dirty="0"/>
          </a:p>
          <a:p>
            <a:pPr lvl="0"/>
            <a:r>
              <a:rPr lang="en-IN" sz="2800" b="1" dirty="0"/>
              <a:t>Bifurcate ligament laterally </a:t>
            </a:r>
          </a:p>
          <a:p>
            <a:endParaRPr lang="en-IN" sz="2800" dirty="0"/>
          </a:p>
        </p:txBody>
      </p:sp>
      <p:pic>
        <p:nvPicPr>
          <p:cNvPr id="5" name="Picture 4">
            <a:extLst>
              <a:ext uri="{FF2B5EF4-FFF2-40B4-BE49-F238E27FC236}">
                <a16:creationId xmlns:a16="http://schemas.microsoft.com/office/drawing/2014/main" xmlns="" id="{16F4D6F7-1637-409E-9477-878C8BC267B8}"/>
              </a:ext>
            </a:extLst>
          </p:cNvPr>
          <p:cNvPicPr>
            <a:picLocks noChangeAspect="1"/>
          </p:cNvPicPr>
          <p:nvPr/>
        </p:nvPicPr>
        <p:blipFill>
          <a:blip r:embed="rId2"/>
          <a:stretch>
            <a:fillRect/>
          </a:stretch>
        </p:blipFill>
        <p:spPr>
          <a:xfrm>
            <a:off x="6301105" y="3332480"/>
            <a:ext cx="5423072" cy="2610485"/>
          </a:xfrm>
          <a:prstGeom prst="rect">
            <a:avLst/>
          </a:prstGeom>
        </p:spPr>
      </p:pic>
    </p:spTree>
    <p:extLst>
      <p:ext uri="{BB962C8B-B14F-4D97-AF65-F5344CB8AC3E}">
        <p14:creationId xmlns:p14="http://schemas.microsoft.com/office/powerpoint/2010/main" val="118651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75BE87E4-8FAE-41D1-8008-9D4D9531DFEF}"/>
              </a:ext>
            </a:extLst>
          </p:cNvPr>
          <p:cNvGraphicFramePr/>
          <p:nvPr/>
        </p:nvGraphicFramePr>
        <p:xfrm>
          <a:off x="1202920" y="416560"/>
          <a:ext cx="6965860" cy="137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94A31E06-E0FF-411C-B145-C2290C995A0F}"/>
              </a:ext>
            </a:extLst>
          </p:cNvPr>
          <p:cNvSpPr>
            <a:spLocks noGrp="1"/>
          </p:cNvSpPr>
          <p:nvPr>
            <p:ph idx="1"/>
          </p:nvPr>
        </p:nvSpPr>
        <p:spPr>
          <a:xfrm>
            <a:off x="1202919" y="2092960"/>
            <a:ext cx="5827801" cy="4124960"/>
          </a:xfrm>
        </p:spPr>
        <p:txBody>
          <a:bodyPr>
            <a:normAutofit lnSpcReduction="10000"/>
          </a:bodyPr>
          <a:lstStyle/>
          <a:p>
            <a:r>
              <a:rPr lang="en-IN" dirty="0"/>
              <a:t>The ankle foot complex is structurally analogous to the wrist-hand complex of the upper extremity. </a:t>
            </a:r>
          </a:p>
          <a:p>
            <a:r>
              <a:rPr lang="en-IN" dirty="0"/>
              <a:t>The bones of the ankle - foot complex are traditionally divided into 3 functional segment.</a:t>
            </a:r>
          </a:p>
          <a:p>
            <a:pPr marL="514350" indent="-514350">
              <a:buFont typeface="+mj-lt"/>
              <a:buAutoNum type="romanUcPeriod"/>
            </a:pPr>
            <a:r>
              <a:rPr lang="en-IN" dirty="0"/>
              <a:t>The hind foot / post segment, composed of talus and calcaneus.</a:t>
            </a:r>
          </a:p>
          <a:p>
            <a:pPr marL="514350" indent="-514350">
              <a:buFont typeface="+mj-lt"/>
              <a:buAutoNum type="romanUcPeriod"/>
            </a:pPr>
            <a:r>
              <a:rPr lang="en-IN" dirty="0"/>
              <a:t>The mid foot / middle segment, composed of navicular, cuboid and 3 cuneiform.</a:t>
            </a:r>
          </a:p>
          <a:p>
            <a:pPr marL="514350" indent="-514350">
              <a:buFont typeface="+mj-lt"/>
              <a:buAutoNum type="romanUcPeriod"/>
            </a:pPr>
            <a:r>
              <a:rPr lang="en-IN" dirty="0"/>
              <a:t>The fore-foot / anterior segment, composed of metatarsals and phalanges.</a:t>
            </a:r>
          </a:p>
          <a:p>
            <a:endParaRPr lang="en-IN" dirty="0"/>
          </a:p>
        </p:txBody>
      </p:sp>
      <p:pic>
        <p:nvPicPr>
          <p:cNvPr id="5" name="Picture 4">
            <a:extLst>
              <a:ext uri="{FF2B5EF4-FFF2-40B4-BE49-F238E27FC236}">
                <a16:creationId xmlns:a16="http://schemas.microsoft.com/office/drawing/2014/main" xmlns="" id="{294B4F4D-A3DC-4CEF-8845-2C3F04A97E76}"/>
              </a:ext>
            </a:extLst>
          </p:cNvPr>
          <p:cNvPicPr>
            <a:picLocks noChangeAspect="1"/>
          </p:cNvPicPr>
          <p:nvPr/>
        </p:nvPicPr>
        <p:blipFill>
          <a:blip r:embed="rId7"/>
          <a:stretch>
            <a:fillRect/>
          </a:stretch>
        </p:blipFill>
        <p:spPr>
          <a:xfrm>
            <a:off x="8168779" y="715808"/>
            <a:ext cx="3698101" cy="5725632"/>
          </a:xfrm>
          <a:prstGeom prst="rect">
            <a:avLst/>
          </a:prstGeom>
        </p:spPr>
      </p:pic>
    </p:spTree>
    <p:extLst>
      <p:ext uri="{BB962C8B-B14F-4D97-AF65-F5344CB8AC3E}">
        <p14:creationId xmlns:p14="http://schemas.microsoft.com/office/powerpoint/2010/main" val="1169084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xmlns="" id="{2D468D30-06C6-4BCF-B543-97E8DD175F8F}"/>
              </a:ext>
            </a:extLst>
          </p:cNvPr>
          <p:cNvGraphicFramePr/>
          <p:nvPr>
            <p:extLst>
              <p:ext uri="{D42A27DB-BD31-4B8C-83A1-F6EECF244321}">
                <p14:modId xmlns:p14="http://schemas.microsoft.com/office/powerpoint/2010/main" val="3544086170"/>
              </p:ext>
            </p:extLst>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B89AC413-8B07-4EDA-9D87-85952C17AB07}"/>
              </a:ext>
            </a:extLst>
          </p:cNvPr>
          <p:cNvSpPr>
            <a:spLocks noGrp="1"/>
          </p:cNvSpPr>
          <p:nvPr>
            <p:ph sz="half" idx="1"/>
          </p:nvPr>
        </p:nvSpPr>
        <p:spPr/>
        <p:txBody>
          <a:bodyPr>
            <a:normAutofit/>
          </a:bodyPr>
          <a:lstStyle/>
          <a:p>
            <a:r>
              <a:rPr lang="en-IN" sz="3200" dirty="0"/>
              <a:t>The TCN joint like its subtalar component that contributes to it , It is tri planar joint with 1º of freedom.</a:t>
            </a:r>
          </a:p>
          <a:p>
            <a:r>
              <a:rPr lang="en-IN" sz="3200" dirty="0"/>
              <a:t>Supination / pronation </a:t>
            </a:r>
          </a:p>
        </p:txBody>
      </p:sp>
      <p:pic>
        <p:nvPicPr>
          <p:cNvPr id="6" name="Content Placeholder 5">
            <a:extLst>
              <a:ext uri="{FF2B5EF4-FFF2-40B4-BE49-F238E27FC236}">
                <a16:creationId xmlns:a16="http://schemas.microsoft.com/office/drawing/2014/main" xmlns="" id="{E5818A5F-D514-472C-8F0D-5A50FC8C396F}"/>
              </a:ext>
            </a:extLst>
          </p:cNvPr>
          <p:cNvPicPr>
            <a:picLocks noGrp="1" noChangeAspect="1"/>
          </p:cNvPicPr>
          <p:nvPr>
            <p:ph sz="half" idx="2"/>
          </p:nvPr>
        </p:nvPicPr>
        <p:blipFill>
          <a:blip r:embed="rId7"/>
          <a:stretch>
            <a:fillRect/>
          </a:stretch>
        </p:blipFill>
        <p:spPr>
          <a:xfrm>
            <a:off x="6230938" y="2326114"/>
            <a:ext cx="4754562" cy="3577372"/>
          </a:xfrm>
        </p:spPr>
      </p:pic>
    </p:spTree>
    <p:extLst>
      <p:ext uri="{BB962C8B-B14F-4D97-AF65-F5344CB8AC3E}">
        <p14:creationId xmlns:p14="http://schemas.microsoft.com/office/powerpoint/2010/main" val="235410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6B982B4-79CD-424E-9374-005B3E50A4F0}"/>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D1DCA8EC-C0E3-4AC8-A4FA-00F55EA39E0C}"/>
              </a:ext>
            </a:extLst>
          </p:cNvPr>
          <p:cNvSpPr>
            <a:spLocks noGrp="1"/>
          </p:cNvSpPr>
          <p:nvPr>
            <p:ph idx="1"/>
          </p:nvPr>
        </p:nvSpPr>
        <p:spPr>
          <a:xfrm>
            <a:off x="640081" y="2032000"/>
            <a:ext cx="6725919" cy="4439920"/>
          </a:xfrm>
        </p:spPr>
        <p:txBody>
          <a:bodyPr>
            <a:normAutofit lnSpcReduction="10000"/>
          </a:bodyPr>
          <a:lstStyle/>
          <a:p>
            <a:r>
              <a:rPr lang="en-IN" sz="2800" dirty="0"/>
              <a:t>It is a compound joint formed by the talonavicular and calcaneocuboid joints because the talonavicular joint is classically considered to be part of transverse tarsal joint, it belongs to 2  joint complexes i.e.  the TCN and the Transverse tarsal joint.</a:t>
            </a:r>
          </a:p>
          <a:p>
            <a:r>
              <a:rPr lang="en-IN" sz="2800" dirty="0"/>
              <a:t>The other component of transverse tarsal joint is the calcaneocuboid joint . The 2  joints together present an s shape joint line that intersects the foot horizontally dividing the hind foot from mid and fore foot.</a:t>
            </a:r>
          </a:p>
          <a:p>
            <a:pPr marL="0" indent="0">
              <a:buNone/>
            </a:pPr>
            <a:endParaRPr lang="en-IN" sz="2800" dirty="0"/>
          </a:p>
        </p:txBody>
      </p:sp>
      <p:pic>
        <p:nvPicPr>
          <p:cNvPr id="5" name="Picture 4">
            <a:extLst>
              <a:ext uri="{FF2B5EF4-FFF2-40B4-BE49-F238E27FC236}">
                <a16:creationId xmlns:a16="http://schemas.microsoft.com/office/drawing/2014/main" xmlns="" id="{4E4CE5DB-92F8-4ECD-86D7-6A2CDE2DD75A}"/>
              </a:ext>
            </a:extLst>
          </p:cNvPr>
          <p:cNvPicPr>
            <a:picLocks noChangeAspect="1"/>
          </p:cNvPicPr>
          <p:nvPr/>
        </p:nvPicPr>
        <p:blipFill>
          <a:blip r:embed="rId7"/>
          <a:stretch>
            <a:fillRect/>
          </a:stretch>
        </p:blipFill>
        <p:spPr>
          <a:xfrm>
            <a:off x="7464026" y="2255520"/>
            <a:ext cx="4346441" cy="3982720"/>
          </a:xfrm>
          <a:prstGeom prst="rect">
            <a:avLst/>
          </a:prstGeom>
        </p:spPr>
      </p:pic>
    </p:spTree>
    <p:extLst>
      <p:ext uri="{BB962C8B-B14F-4D97-AF65-F5344CB8AC3E}">
        <p14:creationId xmlns:p14="http://schemas.microsoft.com/office/powerpoint/2010/main" val="428107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E367BDB5-DAB4-4982-A813-6B94C0F6AA1A}"/>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BDDCFA80-A835-465F-86B2-A14CC84350E5}"/>
              </a:ext>
            </a:extLst>
          </p:cNvPr>
          <p:cNvSpPr>
            <a:spLocks noGrp="1"/>
          </p:cNvSpPr>
          <p:nvPr>
            <p:ph idx="1"/>
          </p:nvPr>
        </p:nvSpPr>
        <p:spPr/>
        <p:txBody>
          <a:bodyPr>
            <a:normAutofit fontScale="92500" lnSpcReduction="10000"/>
          </a:bodyPr>
          <a:lstStyle/>
          <a:p>
            <a:r>
              <a:rPr lang="en-IN" sz="2800" dirty="0"/>
              <a:t>The calcaneocuboid joint is formed proximally by the anterior calcaneus and distally by the posterior cuboid. </a:t>
            </a:r>
          </a:p>
          <a:p>
            <a:r>
              <a:rPr lang="en-IN" sz="2800" dirty="0"/>
              <a:t>The articular surface of both the calcaneus and cuboid are complex  being reciprocally concave / convex across both dimensions.</a:t>
            </a:r>
          </a:p>
          <a:p>
            <a:pPr marL="0" indent="0">
              <a:buNone/>
            </a:pPr>
            <a:r>
              <a:rPr lang="en-IN" sz="2800" dirty="0"/>
              <a:t>CAPSULE AND LIGAMENT – </a:t>
            </a:r>
          </a:p>
          <a:p>
            <a:r>
              <a:rPr lang="en-IN" sz="2800" dirty="0"/>
              <a:t> The joint has its own capsule that is reinforced by several major ligaments. These are lateral band of the bifurcate ligament , dorsal calcaneocuboid ligament and the planter calcaneocuboid ( short ) ligament and the long planter ligament.</a:t>
            </a:r>
          </a:p>
          <a:p>
            <a:r>
              <a:rPr lang="en-IN" sz="2800" dirty="0"/>
              <a:t>The long plantar ligament is the most important of these ligaments.</a:t>
            </a:r>
          </a:p>
          <a:p>
            <a:endParaRPr lang="en-IN" sz="2800" dirty="0"/>
          </a:p>
        </p:txBody>
      </p:sp>
    </p:spTree>
    <p:extLst>
      <p:ext uri="{BB962C8B-B14F-4D97-AF65-F5344CB8AC3E}">
        <p14:creationId xmlns:p14="http://schemas.microsoft.com/office/powerpoint/2010/main" val="2075844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F3F9EE4-A423-44F8-B38C-97790254B231}"/>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A5DDD5C8-55FF-4F89-829F-8F40045149C0}"/>
              </a:ext>
            </a:extLst>
          </p:cNvPr>
          <p:cNvSpPr>
            <a:spLocks noGrp="1"/>
          </p:cNvSpPr>
          <p:nvPr>
            <p:ph idx="1"/>
          </p:nvPr>
        </p:nvSpPr>
        <p:spPr/>
        <p:txBody>
          <a:bodyPr>
            <a:normAutofit/>
          </a:bodyPr>
          <a:lstStyle/>
          <a:p>
            <a:r>
              <a:rPr lang="en-IN" sz="2800" dirty="0"/>
              <a:t>Transverse tarsal joint functions around two independent Axis. Longitudinal axis is nearly horizontal .</a:t>
            </a:r>
          </a:p>
          <a:p>
            <a:r>
              <a:rPr lang="en-IN" sz="2800" dirty="0"/>
              <a:t> The transverse tarsal ligament produces motion around  tri planar axis such as supination / pronation as seen at the subtalar / TCN joints.</a:t>
            </a:r>
          </a:p>
          <a:p>
            <a:r>
              <a:rPr lang="en-IN" sz="2800" dirty="0"/>
              <a:t>Around  AP axis the tarsal joint produces inversion/ eversion.</a:t>
            </a:r>
          </a:p>
          <a:p>
            <a:endParaRPr lang="en-IN" sz="2800" dirty="0"/>
          </a:p>
        </p:txBody>
      </p:sp>
    </p:spTree>
    <p:extLst>
      <p:ext uri="{BB962C8B-B14F-4D97-AF65-F5344CB8AC3E}">
        <p14:creationId xmlns:p14="http://schemas.microsoft.com/office/powerpoint/2010/main" val="3468298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25E6B5C2-F8B5-4F00-86C0-6C4B91DE6063}"/>
              </a:ext>
            </a:extLst>
          </p:cNvPr>
          <p:cNvSpPr>
            <a:spLocks noGrp="1"/>
          </p:cNvSpPr>
          <p:nvPr>
            <p:ph type="body" idx="1"/>
          </p:nvPr>
        </p:nvSpPr>
        <p:spPr>
          <a:xfrm>
            <a:off x="912495" y="1065601"/>
            <a:ext cx="4754880" cy="743094"/>
          </a:xfrm>
        </p:spPr>
        <p:txBody>
          <a:bodyPr>
            <a:normAutofit/>
          </a:bodyPr>
          <a:lstStyle/>
          <a:p>
            <a:r>
              <a:rPr lang="en-IN" sz="3600" dirty="0">
                <a:solidFill>
                  <a:schemeClr val="bg1"/>
                </a:solidFill>
              </a:rPr>
              <a:t>Supination Twist</a:t>
            </a:r>
          </a:p>
        </p:txBody>
      </p:sp>
      <p:sp>
        <p:nvSpPr>
          <p:cNvPr id="6" name="Content Placeholder 5">
            <a:extLst>
              <a:ext uri="{FF2B5EF4-FFF2-40B4-BE49-F238E27FC236}">
                <a16:creationId xmlns:a16="http://schemas.microsoft.com/office/drawing/2014/main" xmlns="" id="{8AD789F8-FF89-4222-863B-59B6494C8018}"/>
              </a:ext>
            </a:extLst>
          </p:cNvPr>
          <p:cNvSpPr>
            <a:spLocks noGrp="1"/>
          </p:cNvSpPr>
          <p:nvPr>
            <p:ph sz="half" idx="2"/>
          </p:nvPr>
        </p:nvSpPr>
        <p:spPr>
          <a:xfrm>
            <a:off x="727735" y="2111030"/>
            <a:ext cx="4939640" cy="4423120"/>
          </a:xfrm>
        </p:spPr>
        <p:txBody>
          <a:bodyPr>
            <a:noAutofit/>
          </a:bodyPr>
          <a:lstStyle/>
          <a:p>
            <a:r>
              <a:rPr lang="en-IN" sz="2800" dirty="0"/>
              <a:t>Extreme pronation of the foot is accompanied by the adduction of the head of talus, eversion of the calcaneus, pronation of the transverse tarsal joint .</a:t>
            </a:r>
          </a:p>
          <a:p>
            <a:r>
              <a:rPr lang="en-IN" sz="2800" dirty="0"/>
              <a:t>If the forefoot is to remain in ground, there is supination of  Tarsometatarsal joint, which is referred to as supination twist.</a:t>
            </a:r>
          </a:p>
        </p:txBody>
      </p:sp>
      <p:sp>
        <p:nvSpPr>
          <p:cNvPr id="7" name="Text Placeholder 6">
            <a:extLst>
              <a:ext uri="{FF2B5EF4-FFF2-40B4-BE49-F238E27FC236}">
                <a16:creationId xmlns:a16="http://schemas.microsoft.com/office/drawing/2014/main" xmlns="" id="{5AAC2B24-9970-4CBE-98A2-8D6D44850DDA}"/>
              </a:ext>
            </a:extLst>
          </p:cNvPr>
          <p:cNvSpPr>
            <a:spLocks noGrp="1"/>
          </p:cNvSpPr>
          <p:nvPr>
            <p:ph type="body" sz="quarter" idx="3"/>
          </p:nvPr>
        </p:nvSpPr>
        <p:spPr>
          <a:xfrm>
            <a:off x="6412205" y="1170376"/>
            <a:ext cx="4754880" cy="743094"/>
          </a:xfrm>
        </p:spPr>
        <p:txBody>
          <a:bodyPr>
            <a:normAutofit/>
          </a:bodyPr>
          <a:lstStyle/>
          <a:p>
            <a:r>
              <a:rPr lang="en-IN" sz="3600" dirty="0">
                <a:solidFill>
                  <a:schemeClr val="bg1"/>
                </a:solidFill>
              </a:rPr>
              <a:t>Pronation Twist</a:t>
            </a:r>
          </a:p>
        </p:txBody>
      </p:sp>
      <p:sp>
        <p:nvSpPr>
          <p:cNvPr id="8" name="Content Placeholder 7">
            <a:extLst>
              <a:ext uri="{FF2B5EF4-FFF2-40B4-BE49-F238E27FC236}">
                <a16:creationId xmlns:a16="http://schemas.microsoft.com/office/drawing/2014/main" xmlns="" id="{E39897F2-0DAC-4CC1-83D5-1ECF8B6629CA}"/>
              </a:ext>
            </a:extLst>
          </p:cNvPr>
          <p:cNvSpPr>
            <a:spLocks noGrp="1"/>
          </p:cNvSpPr>
          <p:nvPr>
            <p:ph sz="quarter" idx="4"/>
          </p:nvPr>
        </p:nvSpPr>
        <p:spPr>
          <a:xfrm>
            <a:off x="6326479" y="2121464"/>
            <a:ext cx="5303545" cy="4203136"/>
          </a:xfrm>
        </p:spPr>
        <p:txBody>
          <a:bodyPr>
            <a:noAutofit/>
          </a:bodyPr>
          <a:lstStyle/>
          <a:p>
            <a:r>
              <a:rPr lang="en-IN" sz="2800" dirty="0"/>
              <a:t>Extreme supination of the foot is accompanied by abduction of the head of talus, inversion of the calcaneus and mandatory supination of the transverse tarsal joint. </a:t>
            </a:r>
          </a:p>
          <a:p>
            <a:r>
              <a:rPr lang="en-IN" sz="2800" dirty="0"/>
              <a:t>In this condition to keep the foot on ground, there is pronation of tarsometatarsal joint ,this is referred to as Pronation Twist.</a:t>
            </a:r>
          </a:p>
        </p:txBody>
      </p:sp>
      <p:graphicFrame>
        <p:nvGraphicFramePr>
          <p:cNvPr id="16" name="Table 15">
            <a:extLst>
              <a:ext uri="{FF2B5EF4-FFF2-40B4-BE49-F238E27FC236}">
                <a16:creationId xmlns:a16="http://schemas.microsoft.com/office/drawing/2014/main" xmlns="" id="{47B736A2-A2D4-444D-AFEE-E639AC2D11B6}"/>
              </a:ext>
            </a:extLst>
          </p:cNvPr>
          <p:cNvGraphicFramePr>
            <a:graphicFrameLocks noGrp="1"/>
          </p:cNvGraphicFramePr>
          <p:nvPr>
            <p:extLst>
              <p:ext uri="{D42A27DB-BD31-4B8C-83A1-F6EECF244321}">
                <p14:modId xmlns:p14="http://schemas.microsoft.com/office/powerpoint/2010/main" val="3251866936"/>
              </p:ext>
            </p:extLst>
          </p:nvPr>
        </p:nvGraphicFramePr>
        <p:xfrm>
          <a:off x="5860708" y="1817165"/>
          <a:ext cx="5857874" cy="4610100"/>
        </p:xfrm>
        <a:graphic>
          <a:graphicData uri="http://schemas.openxmlformats.org/drawingml/2006/table">
            <a:tbl>
              <a:tblPr/>
              <a:tblGrid>
                <a:gridCol w="5857874">
                  <a:extLst>
                    <a:ext uri="{9D8B030D-6E8A-4147-A177-3AD203B41FA5}">
                      <a16:colId xmlns:a16="http://schemas.microsoft.com/office/drawing/2014/main" xmlns="" val="2850331597"/>
                    </a:ext>
                  </a:extLst>
                </a:gridCol>
              </a:tblGrid>
              <a:tr h="461010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134492225"/>
                  </a:ext>
                </a:extLst>
              </a:tr>
            </a:tbl>
          </a:graphicData>
        </a:graphic>
      </p:graphicFrame>
      <p:graphicFrame>
        <p:nvGraphicFramePr>
          <p:cNvPr id="18" name="Table 17">
            <a:extLst>
              <a:ext uri="{FF2B5EF4-FFF2-40B4-BE49-F238E27FC236}">
                <a16:creationId xmlns:a16="http://schemas.microsoft.com/office/drawing/2014/main" xmlns="" id="{25D68690-4086-4929-A5B9-ECFAA7D10A03}"/>
              </a:ext>
            </a:extLst>
          </p:cNvPr>
          <p:cNvGraphicFramePr>
            <a:graphicFrameLocks noGrp="1"/>
          </p:cNvGraphicFramePr>
          <p:nvPr>
            <p:extLst>
              <p:ext uri="{D42A27DB-BD31-4B8C-83A1-F6EECF244321}">
                <p14:modId xmlns:p14="http://schemas.microsoft.com/office/powerpoint/2010/main" val="949579867"/>
              </p:ext>
            </p:extLst>
          </p:nvPr>
        </p:nvGraphicFramePr>
        <p:xfrm>
          <a:off x="473418" y="1817165"/>
          <a:ext cx="5387290" cy="4610100"/>
        </p:xfrm>
        <a:graphic>
          <a:graphicData uri="http://schemas.openxmlformats.org/drawingml/2006/table">
            <a:tbl>
              <a:tblPr/>
              <a:tblGrid>
                <a:gridCol w="5387290">
                  <a:extLst>
                    <a:ext uri="{9D8B030D-6E8A-4147-A177-3AD203B41FA5}">
                      <a16:colId xmlns:a16="http://schemas.microsoft.com/office/drawing/2014/main" xmlns="" val="1954046234"/>
                    </a:ext>
                  </a:extLst>
                </a:gridCol>
              </a:tblGrid>
              <a:tr h="461010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542618827"/>
                  </a:ext>
                </a:extLst>
              </a:tr>
            </a:tbl>
          </a:graphicData>
        </a:graphic>
      </p:graphicFrame>
    </p:spTree>
    <p:extLst>
      <p:ext uri="{BB962C8B-B14F-4D97-AF65-F5344CB8AC3E}">
        <p14:creationId xmlns:p14="http://schemas.microsoft.com/office/powerpoint/2010/main" val="3158401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7CAB78E0-78E1-44B6-AFD0-40AF393C6F0A}"/>
              </a:ext>
            </a:extLst>
          </p:cNvPr>
          <p:cNvSpPr>
            <a:spLocks noGrp="1"/>
          </p:cNvSpPr>
          <p:nvPr>
            <p:ph type="title"/>
          </p:nvPr>
        </p:nvSpPr>
        <p:spPr/>
        <p:txBody>
          <a:bodyPr/>
          <a:lstStyle/>
          <a:p>
            <a:r>
              <a:rPr lang="en-IN" dirty="0"/>
              <a:t>Supination                        Pronation</a:t>
            </a:r>
            <a:br>
              <a:rPr lang="en-IN" dirty="0"/>
            </a:br>
            <a:r>
              <a:rPr lang="en-IN" dirty="0"/>
              <a:t>twist                                       twist</a:t>
            </a:r>
          </a:p>
        </p:txBody>
      </p:sp>
      <p:pic>
        <p:nvPicPr>
          <p:cNvPr id="13" name="Content Placeholder 12">
            <a:extLst>
              <a:ext uri="{FF2B5EF4-FFF2-40B4-BE49-F238E27FC236}">
                <a16:creationId xmlns:a16="http://schemas.microsoft.com/office/drawing/2014/main" xmlns="" id="{B7D170F6-F96F-4A71-A6B6-445797F7C292}"/>
              </a:ext>
            </a:extLst>
          </p:cNvPr>
          <p:cNvPicPr>
            <a:picLocks noGrp="1" noChangeAspect="1"/>
          </p:cNvPicPr>
          <p:nvPr>
            <p:ph sz="half" idx="1"/>
          </p:nvPr>
        </p:nvPicPr>
        <p:blipFill>
          <a:blip r:embed="rId2"/>
          <a:stretch>
            <a:fillRect/>
          </a:stretch>
        </p:blipFill>
        <p:spPr>
          <a:xfrm>
            <a:off x="777876" y="2402536"/>
            <a:ext cx="4754562" cy="2755277"/>
          </a:xfrm>
        </p:spPr>
      </p:pic>
      <p:pic>
        <p:nvPicPr>
          <p:cNvPr id="15" name="Content Placeholder 14">
            <a:extLst>
              <a:ext uri="{FF2B5EF4-FFF2-40B4-BE49-F238E27FC236}">
                <a16:creationId xmlns:a16="http://schemas.microsoft.com/office/drawing/2014/main" xmlns="" id="{36817CDC-9AE8-4D40-A79B-ED7E2688CD87}"/>
              </a:ext>
            </a:extLst>
          </p:cNvPr>
          <p:cNvPicPr>
            <a:picLocks noGrp="1" noChangeAspect="1"/>
          </p:cNvPicPr>
          <p:nvPr>
            <p:ph sz="half" idx="2"/>
          </p:nvPr>
        </p:nvPicPr>
        <p:blipFill>
          <a:blip r:embed="rId3"/>
          <a:stretch>
            <a:fillRect/>
          </a:stretch>
        </p:blipFill>
        <p:spPr>
          <a:xfrm>
            <a:off x="6831013" y="2348567"/>
            <a:ext cx="4754562" cy="2809246"/>
          </a:xfrm>
        </p:spPr>
      </p:pic>
    </p:spTree>
    <p:extLst>
      <p:ext uri="{BB962C8B-B14F-4D97-AF65-F5344CB8AC3E}">
        <p14:creationId xmlns:p14="http://schemas.microsoft.com/office/powerpoint/2010/main" val="1043317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E0222570-2E16-4193-B859-26EDA2F1781B}"/>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ABAB8026-E508-488C-A774-9AE79D34F82E}"/>
              </a:ext>
            </a:extLst>
          </p:cNvPr>
          <p:cNvSpPr>
            <a:spLocks noGrp="1"/>
          </p:cNvSpPr>
          <p:nvPr>
            <p:ph idx="1"/>
          </p:nvPr>
        </p:nvSpPr>
        <p:spPr>
          <a:xfrm>
            <a:off x="538481" y="2011680"/>
            <a:ext cx="7223759" cy="4368800"/>
          </a:xfrm>
        </p:spPr>
        <p:txBody>
          <a:bodyPr>
            <a:normAutofit lnSpcReduction="10000"/>
          </a:bodyPr>
          <a:lstStyle/>
          <a:p>
            <a:r>
              <a:rPr lang="en-IN" sz="2400" dirty="0"/>
              <a:t>The TMT are plane synovial joints formed by the distal tarsal row </a:t>
            </a:r>
            <a:r>
              <a:rPr lang="en-IN" sz="2400" dirty="0" err="1" smtClean="0"/>
              <a:t>proximaly</a:t>
            </a:r>
            <a:r>
              <a:rPr lang="en-IN" sz="2400" dirty="0" smtClean="0"/>
              <a:t> </a:t>
            </a:r>
            <a:r>
              <a:rPr lang="en-IN" sz="2400" dirty="0"/>
              <a:t>and by the bases of the metatarsal anteriorly.</a:t>
            </a:r>
          </a:p>
          <a:p>
            <a:r>
              <a:rPr lang="en-IN" sz="2400" dirty="0"/>
              <a:t> The first TMT is the articulation between the base of 1</a:t>
            </a:r>
            <a:r>
              <a:rPr lang="en-IN" sz="2400" baseline="30000" dirty="0"/>
              <a:t>st</a:t>
            </a:r>
            <a:r>
              <a:rPr lang="en-IN" sz="2400" dirty="0"/>
              <a:t> metatarsal and the medial cuneiform.</a:t>
            </a:r>
          </a:p>
          <a:p>
            <a:r>
              <a:rPr lang="en-IN" sz="2400" dirty="0"/>
              <a:t>It has its own articular capsule .</a:t>
            </a:r>
          </a:p>
          <a:p>
            <a:r>
              <a:rPr lang="en-IN" sz="2400" dirty="0"/>
              <a:t> The second TMT joint is the articulation between the base of the second metatarsal with mortise formed by the middle cuneiform and the side of the medial and lateral  cuneiforms. This joint is sets back more posteriorly than other TMT joint. It is stronger and its motion more restricted.</a:t>
            </a:r>
          </a:p>
          <a:p>
            <a:pPr marL="0" indent="0">
              <a:buNone/>
            </a:pPr>
            <a:endParaRPr lang="en-IN" sz="2400" dirty="0"/>
          </a:p>
        </p:txBody>
      </p:sp>
      <p:pic>
        <p:nvPicPr>
          <p:cNvPr id="5" name="Picture 4">
            <a:extLst>
              <a:ext uri="{FF2B5EF4-FFF2-40B4-BE49-F238E27FC236}">
                <a16:creationId xmlns:a16="http://schemas.microsoft.com/office/drawing/2014/main" xmlns="" id="{3559E1B0-EAF3-4109-9866-BF3A451F8B1E}"/>
              </a:ext>
            </a:extLst>
          </p:cNvPr>
          <p:cNvPicPr>
            <a:picLocks noChangeAspect="1"/>
          </p:cNvPicPr>
          <p:nvPr/>
        </p:nvPicPr>
        <p:blipFill>
          <a:blip r:embed="rId7"/>
          <a:stretch>
            <a:fillRect/>
          </a:stretch>
        </p:blipFill>
        <p:spPr>
          <a:xfrm>
            <a:off x="8114401" y="2128824"/>
            <a:ext cx="3407039" cy="4368799"/>
          </a:xfrm>
          <a:prstGeom prst="rect">
            <a:avLst/>
          </a:prstGeom>
        </p:spPr>
      </p:pic>
    </p:spTree>
    <p:extLst>
      <p:ext uri="{BB962C8B-B14F-4D97-AF65-F5344CB8AC3E}">
        <p14:creationId xmlns:p14="http://schemas.microsoft.com/office/powerpoint/2010/main" val="761281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5C63F4-1982-4A81-ACEF-EC23934A2AD2}"/>
              </a:ext>
            </a:extLst>
          </p:cNvPr>
          <p:cNvSpPr>
            <a:spLocks noGrp="1"/>
          </p:cNvSpPr>
          <p:nvPr>
            <p:ph idx="1"/>
          </p:nvPr>
        </p:nvSpPr>
        <p:spPr/>
        <p:txBody>
          <a:bodyPr>
            <a:normAutofit lnSpcReduction="10000"/>
          </a:bodyPr>
          <a:lstStyle/>
          <a:p>
            <a:r>
              <a:rPr lang="en-IN" sz="2400" dirty="0"/>
              <a:t>Third TMT joint formed by the third metatarsal and the lateral cuneiforms shares a capsule with second TMT joint.</a:t>
            </a:r>
          </a:p>
          <a:p>
            <a:r>
              <a:rPr lang="en-IN" sz="2400" dirty="0"/>
              <a:t>The fourth and fifth TMT joints are formed by the bases of the fourth and fifth metatarsal with cuboid. These two joints also share a joint capsule.</a:t>
            </a:r>
          </a:p>
          <a:p>
            <a:r>
              <a:rPr lang="en-IN" sz="2400" dirty="0"/>
              <a:t>Each TMT joints is reinforced by numerous dorsal planter and interosseous ligaments . Additionally stability is contributed by the deep transverse metatarsal ligaments, similar to that found in hand that prevent a splaying of the metatarsal heads at the TMT joint.</a:t>
            </a:r>
          </a:p>
          <a:p>
            <a:r>
              <a:rPr lang="en-IN" sz="2400" dirty="0"/>
              <a:t>AXES -   Each TMT joint is considered to have a unique although not fully independent axis of motion , the axis of foot passes through the 2</a:t>
            </a:r>
            <a:r>
              <a:rPr lang="en-IN" sz="2400" baseline="30000" dirty="0"/>
              <a:t>nd</a:t>
            </a:r>
            <a:r>
              <a:rPr lang="en-IN" sz="2400" dirty="0"/>
              <a:t> metatarsal . </a:t>
            </a:r>
          </a:p>
        </p:txBody>
      </p:sp>
    </p:spTree>
    <p:extLst>
      <p:ext uri="{BB962C8B-B14F-4D97-AF65-F5344CB8AC3E}">
        <p14:creationId xmlns:p14="http://schemas.microsoft.com/office/powerpoint/2010/main" val="3432637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6F0C199F-A9F6-4543-B1F8-7E8C9A674F32}"/>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0FCEDF60-C88A-48C0-964A-DC48CDFB1AE2}"/>
              </a:ext>
            </a:extLst>
          </p:cNvPr>
          <p:cNvSpPr>
            <a:spLocks noGrp="1"/>
          </p:cNvSpPr>
          <p:nvPr>
            <p:ph idx="1"/>
          </p:nvPr>
        </p:nvSpPr>
        <p:spPr/>
        <p:txBody>
          <a:bodyPr>
            <a:normAutofit lnSpcReduction="10000"/>
          </a:bodyPr>
          <a:lstStyle/>
          <a:p>
            <a:pPr marL="0" indent="0">
              <a:buNone/>
            </a:pPr>
            <a:r>
              <a:rPr lang="en-IN" sz="2800" dirty="0"/>
              <a:t>The function of TMT joint is primarily is a continuation of the function of the transverse tarsal joint is attempt  to regulate the position of metatarsals and phalanges relatives to the weight bearing surface . </a:t>
            </a:r>
          </a:p>
          <a:p>
            <a:pPr marL="0" indent="0">
              <a:buNone/>
            </a:pPr>
            <a:r>
              <a:rPr lang="en-IN" sz="2800" dirty="0"/>
              <a:t>The motions of the TMT joints are somewhat interdependent it also contribute hollowing and flattening of the foot. An active dorsiflex force across the non weight bearing TMT will simultaneously extend the 5 metatarsals while also creating inversion at the 1</a:t>
            </a:r>
            <a:r>
              <a:rPr lang="en-IN" sz="2800" baseline="30000" dirty="0"/>
              <a:t>st</a:t>
            </a:r>
            <a:r>
              <a:rPr lang="en-IN" sz="2800" dirty="0"/>
              <a:t>  two rays and eversion at the last 2 rays .The opposite motions accompanying TMT dorsiflex flattened the contour of the planter of foot and active plantarflex force. </a:t>
            </a:r>
          </a:p>
          <a:p>
            <a:endParaRPr lang="en-IN" sz="2800" dirty="0"/>
          </a:p>
        </p:txBody>
      </p:sp>
    </p:spTree>
    <p:extLst>
      <p:ext uri="{BB962C8B-B14F-4D97-AF65-F5344CB8AC3E}">
        <p14:creationId xmlns:p14="http://schemas.microsoft.com/office/powerpoint/2010/main" val="593242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F3DFF-F635-48F1-A899-D21100486AC8}"/>
              </a:ext>
            </a:extLst>
          </p:cNvPr>
          <p:cNvSpPr>
            <a:spLocks noGrp="1"/>
          </p:cNvSpPr>
          <p:nvPr>
            <p:ph type="title"/>
          </p:nvPr>
        </p:nvSpPr>
        <p:spPr/>
        <p:txBody>
          <a:bodyPr/>
          <a:lstStyle/>
          <a:p>
            <a:r>
              <a:rPr lang="en-IN" dirty="0"/>
              <a:t>Summary of motions of the rays of the foot</a:t>
            </a:r>
          </a:p>
        </p:txBody>
      </p:sp>
      <p:sp>
        <p:nvSpPr>
          <p:cNvPr id="3" name="Content Placeholder 2">
            <a:extLst>
              <a:ext uri="{FF2B5EF4-FFF2-40B4-BE49-F238E27FC236}">
                <a16:creationId xmlns:a16="http://schemas.microsoft.com/office/drawing/2014/main" xmlns="" id="{70427373-E0C0-4684-B9E5-16CC5F52699A}"/>
              </a:ext>
            </a:extLst>
          </p:cNvPr>
          <p:cNvSpPr>
            <a:spLocks noGrp="1"/>
          </p:cNvSpPr>
          <p:nvPr>
            <p:ph idx="1"/>
          </p:nvPr>
        </p:nvSpPr>
        <p:spPr/>
        <p:txBody>
          <a:bodyPr/>
          <a:lstStyle/>
          <a:p>
            <a:pPr marL="0" indent="0">
              <a:buNone/>
            </a:pPr>
            <a:r>
              <a:rPr lang="en-IN" dirty="0"/>
              <a:t>                                       Dorsiflexion                         Plantarflexion</a:t>
            </a:r>
          </a:p>
          <a:p>
            <a:pPr marL="0" indent="0">
              <a:buNone/>
            </a:pPr>
            <a:r>
              <a:rPr lang="en-IN" dirty="0"/>
              <a:t>1</a:t>
            </a:r>
            <a:r>
              <a:rPr lang="en-IN" baseline="30000" dirty="0"/>
              <a:t>st</a:t>
            </a:r>
            <a:r>
              <a:rPr lang="en-IN" dirty="0"/>
              <a:t> ray                          Inversion                                Eversion</a:t>
            </a:r>
          </a:p>
          <a:p>
            <a:pPr marL="0" indent="0">
              <a:buNone/>
            </a:pPr>
            <a:r>
              <a:rPr lang="en-IN" dirty="0"/>
              <a:t>                                    Slight Adduction                 Slight Abduction</a:t>
            </a:r>
          </a:p>
          <a:p>
            <a:pPr marL="0" indent="0">
              <a:buNone/>
            </a:pPr>
            <a:r>
              <a:rPr lang="en-IN" dirty="0"/>
              <a:t>2</a:t>
            </a:r>
            <a:r>
              <a:rPr lang="en-IN" baseline="30000" dirty="0"/>
              <a:t>nd</a:t>
            </a:r>
            <a:r>
              <a:rPr lang="en-IN" dirty="0"/>
              <a:t> ray                       Slight Inversion                   Slight Eversion</a:t>
            </a:r>
          </a:p>
          <a:p>
            <a:pPr marL="0" indent="0">
              <a:buNone/>
            </a:pPr>
            <a:r>
              <a:rPr lang="en-IN" dirty="0"/>
              <a:t>3</a:t>
            </a:r>
            <a:r>
              <a:rPr lang="en-IN" baseline="30000" dirty="0"/>
              <a:t>rd</a:t>
            </a:r>
            <a:r>
              <a:rPr lang="en-IN" dirty="0"/>
              <a:t> ray</a:t>
            </a:r>
          </a:p>
          <a:p>
            <a:pPr marL="0" indent="0">
              <a:buNone/>
            </a:pPr>
            <a:r>
              <a:rPr lang="en-IN" dirty="0"/>
              <a:t>4</a:t>
            </a:r>
            <a:r>
              <a:rPr lang="en-IN" baseline="30000" dirty="0"/>
              <a:t>th</a:t>
            </a:r>
            <a:r>
              <a:rPr lang="en-IN" dirty="0"/>
              <a:t> ray                       Slight Eversion                    Slight Inversion</a:t>
            </a:r>
          </a:p>
          <a:p>
            <a:pPr marL="0" indent="0">
              <a:buNone/>
            </a:pPr>
            <a:r>
              <a:rPr lang="en-IN" dirty="0"/>
              <a:t>5</a:t>
            </a:r>
            <a:r>
              <a:rPr lang="en-IN" baseline="30000" dirty="0"/>
              <a:t>th</a:t>
            </a:r>
            <a:r>
              <a:rPr lang="en-IN" dirty="0"/>
              <a:t> ray                       Eversion                                 Inversion</a:t>
            </a:r>
          </a:p>
          <a:p>
            <a:pPr marL="0" indent="0">
              <a:buNone/>
            </a:pPr>
            <a:r>
              <a:rPr lang="en-IN" dirty="0"/>
              <a:t>                                    Slight Abduction                Slight Adduction </a:t>
            </a:r>
          </a:p>
        </p:txBody>
      </p:sp>
      <p:graphicFrame>
        <p:nvGraphicFramePr>
          <p:cNvPr id="4" name="Table 3">
            <a:extLst>
              <a:ext uri="{FF2B5EF4-FFF2-40B4-BE49-F238E27FC236}">
                <a16:creationId xmlns:a16="http://schemas.microsoft.com/office/drawing/2014/main" xmlns="" id="{A0344DD1-4A6C-49B0-8081-211F8958A85B}"/>
              </a:ext>
            </a:extLst>
          </p:cNvPr>
          <p:cNvGraphicFramePr>
            <a:graphicFrameLocks noGrp="1"/>
          </p:cNvGraphicFramePr>
          <p:nvPr/>
        </p:nvGraphicFramePr>
        <p:xfrm>
          <a:off x="1026160" y="1859280"/>
          <a:ext cx="8554720" cy="4074160"/>
        </p:xfrm>
        <a:graphic>
          <a:graphicData uri="http://schemas.openxmlformats.org/drawingml/2006/table">
            <a:tbl>
              <a:tblPr/>
              <a:tblGrid>
                <a:gridCol w="8554720">
                  <a:extLst>
                    <a:ext uri="{9D8B030D-6E8A-4147-A177-3AD203B41FA5}">
                      <a16:colId xmlns:a16="http://schemas.microsoft.com/office/drawing/2014/main" xmlns="" val="3828386421"/>
                    </a:ext>
                  </a:extLst>
                </a:gridCol>
              </a:tblGrid>
              <a:tr h="407416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094650573"/>
                  </a:ext>
                </a:extLst>
              </a:tr>
            </a:tbl>
          </a:graphicData>
        </a:graphic>
      </p:graphicFrame>
      <p:graphicFrame>
        <p:nvGraphicFramePr>
          <p:cNvPr id="5" name="Table 4">
            <a:extLst>
              <a:ext uri="{FF2B5EF4-FFF2-40B4-BE49-F238E27FC236}">
                <a16:creationId xmlns:a16="http://schemas.microsoft.com/office/drawing/2014/main" xmlns="" id="{9C0024D2-9016-4D92-A4D9-82093FFF0845}"/>
              </a:ext>
            </a:extLst>
          </p:cNvPr>
          <p:cNvGraphicFramePr>
            <a:graphicFrameLocks noGrp="1"/>
          </p:cNvGraphicFramePr>
          <p:nvPr/>
        </p:nvGraphicFramePr>
        <p:xfrm>
          <a:off x="1026160" y="3464560"/>
          <a:ext cx="8575040" cy="1432560"/>
        </p:xfrm>
        <a:graphic>
          <a:graphicData uri="http://schemas.openxmlformats.org/drawingml/2006/table">
            <a:tbl>
              <a:tblPr/>
              <a:tblGrid>
                <a:gridCol w="8575040">
                  <a:extLst>
                    <a:ext uri="{9D8B030D-6E8A-4147-A177-3AD203B41FA5}">
                      <a16:colId xmlns:a16="http://schemas.microsoft.com/office/drawing/2014/main" xmlns="" val="1753900524"/>
                    </a:ext>
                  </a:extLst>
                </a:gridCol>
              </a:tblGrid>
              <a:tr h="143256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377713028"/>
                  </a:ext>
                </a:extLst>
              </a:tr>
            </a:tbl>
          </a:graphicData>
        </a:graphic>
      </p:graphicFrame>
      <p:graphicFrame>
        <p:nvGraphicFramePr>
          <p:cNvPr id="6" name="Table 5">
            <a:extLst>
              <a:ext uri="{FF2B5EF4-FFF2-40B4-BE49-F238E27FC236}">
                <a16:creationId xmlns:a16="http://schemas.microsoft.com/office/drawing/2014/main" xmlns="" id="{B55CFBD1-C31C-4902-88CF-15E1F7581B21}"/>
              </a:ext>
            </a:extLst>
          </p:cNvPr>
          <p:cNvGraphicFramePr>
            <a:graphicFrameLocks noGrp="1"/>
          </p:cNvGraphicFramePr>
          <p:nvPr/>
        </p:nvGraphicFramePr>
        <p:xfrm>
          <a:off x="1016000" y="3942080"/>
          <a:ext cx="8544560" cy="457200"/>
        </p:xfrm>
        <a:graphic>
          <a:graphicData uri="http://schemas.openxmlformats.org/drawingml/2006/table">
            <a:tbl>
              <a:tblPr/>
              <a:tblGrid>
                <a:gridCol w="8544560">
                  <a:extLst>
                    <a:ext uri="{9D8B030D-6E8A-4147-A177-3AD203B41FA5}">
                      <a16:colId xmlns:a16="http://schemas.microsoft.com/office/drawing/2014/main" xmlns="" val="4098571048"/>
                    </a:ext>
                  </a:extLst>
                </a:gridCol>
              </a:tblGrid>
              <a:tr h="45720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560782446"/>
                  </a:ext>
                </a:extLst>
              </a:tr>
            </a:tbl>
          </a:graphicData>
        </a:graphic>
      </p:graphicFrame>
      <p:graphicFrame>
        <p:nvGraphicFramePr>
          <p:cNvPr id="8" name="Table 7">
            <a:extLst>
              <a:ext uri="{FF2B5EF4-FFF2-40B4-BE49-F238E27FC236}">
                <a16:creationId xmlns:a16="http://schemas.microsoft.com/office/drawing/2014/main" xmlns="" id="{D0D84560-9F61-483C-B5DB-DF5863C83A00}"/>
              </a:ext>
            </a:extLst>
          </p:cNvPr>
          <p:cNvGraphicFramePr>
            <a:graphicFrameLocks noGrp="1"/>
          </p:cNvGraphicFramePr>
          <p:nvPr>
            <p:extLst>
              <p:ext uri="{D42A27DB-BD31-4B8C-83A1-F6EECF244321}">
                <p14:modId xmlns:p14="http://schemas.microsoft.com/office/powerpoint/2010/main" val="869744885"/>
              </p:ext>
            </p:extLst>
          </p:nvPr>
        </p:nvGraphicFramePr>
        <p:xfrm>
          <a:off x="2885440" y="1869440"/>
          <a:ext cx="2987040" cy="4064000"/>
        </p:xfrm>
        <a:graphic>
          <a:graphicData uri="http://schemas.openxmlformats.org/drawingml/2006/table">
            <a:tbl>
              <a:tblPr/>
              <a:tblGrid>
                <a:gridCol w="2987040">
                  <a:extLst>
                    <a:ext uri="{9D8B030D-6E8A-4147-A177-3AD203B41FA5}">
                      <a16:colId xmlns:a16="http://schemas.microsoft.com/office/drawing/2014/main" xmlns="" val="47204871"/>
                    </a:ext>
                  </a:extLst>
                </a:gridCol>
              </a:tblGrid>
              <a:tr h="406400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874749858"/>
                  </a:ext>
                </a:extLst>
              </a:tr>
            </a:tbl>
          </a:graphicData>
        </a:graphic>
      </p:graphicFrame>
      <p:graphicFrame>
        <p:nvGraphicFramePr>
          <p:cNvPr id="9" name="Table 8">
            <a:extLst>
              <a:ext uri="{FF2B5EF4-FFF2-40B4-BE49-F238E27FC236}">
                <a16:creationId xmlns:a16="http://schemas.microsoft.com/office/drawing/2014/main" xmlns="" id="{EED5A655-4F8B-4928-AC5B-85F1BD3F1EA7}"/>
              </a:ext>
            </a:extLst>
          </p:cNvPr>
          <p:cNvGraphicFramePr>
            <a:graphicFrameLocks noGrp="1"/>
          </p:cNvGraphicFramePr>
          <p:nvPr>
            <p:extLst>
              <p:ext uri="{D42A27DB-BD31-4B8C-83A1-F6EECF244321}">
                <p14:modId xmlns:p14="http://schemas.microsoft.com/office/powerpoint/2010/main" val="3350525405"/>
              </p:ext>
            </p:extLst>
          </p:nvPr>
        </p:nvGraphicFramePr>
        <p:xfrm>
          <a:off x="1005840" y="1859280"/>
          <a:ext cx="8554720" cy="528320"/>
        </p:xfrm>
        <a:graphic>
          <a:graphicData uri="http://schemas.openxmlformats.org/drawingml/2006/table">
            <a:tbl>
              <a:tblPr/>
              <a:tblGrid>
                <a:gridCol w="8554720">
                  <a:extLst>
                    <a:ext uri="{9D8B030D-6E8A-4147-A177-3AD203B41FA5}">
                      <a16:colId xmlns:a16="http://schemas.microsoft.com/office/drawing/2014/main" xmlns="" val="1042202820"/>
                    </a:ext>
                  </a:extLst>
                </a:gridCol>
              </a:tblGrid>
              <a:tr h="528320">
                <a:tc>
                  <a:txBody>
                    <a:bodyPr/>
                    <a:lstStyle/>
                    <a:p>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514482753"/>
                  </a:ext>
                </a:extLst>
              </a:tr>
            </a:tbl>
          </a:graphicData>
        </a:graphic>
      </p:graphicFrame>
    </p:spTree>
    <p:extLst>
      <p:ext uri="{BB962C8B-B14F-4D97-AF65-F5344CB8AC3E}">
        <p14:creationId xmlns:p14="http://schemas.microsoft.com/office/powerpoint/2010/main" val="2440754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xmlns="" id="{553538D7-B6DB-4DC9-B3D5-4217353AAC9F}"/>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E10AB873-FEE0-45E4-ACD1-07A2B70492AC}"/>
              </a:ext>
            </a:extLst>
          </p:cNvPr>
          <p:cNvSpPr>
            <a:spLocks noGrp="1"/>
          </p:cNvSpPr>
          <p:nvPr>
            <p:ph sz="half" idx="1"/>
          </p:nvPr>
        </p:nvSpPr>
        <p:spPr/>
        <p:txBody>
          <a:bodyPr>
            <a:normAutofit/>
          </a:bodyPr>
          <a:lstStyle/>
          <a:p>
            <a:r>
              <a:rPr lang="en-IN" sz="2800" dirty="0"/>
              <a:t>It is also </a:t>
            </a:r>
            <a:r>
              <a:rPr lang="en-IN" sz="2800" dirty="0" err="1" smtClean="0"/>
              <a:t>refered</a:t>
            </a:r>
            <a:r>
              <a:rPr lang="en-IN" sz="2800" dirty="0" smtClean="0"/>
              <a:t> </a:t>
            </a:r>
            <a:r>
              <a:rPr lang="en-IN" sz="2800" dirty="0"/>
              <a:t>as </a:t>
            </a:r>
            <a:r>
              <a:rPr lang="en-IN" sz="2800" dirty="0" err="1"/>
              <a:t>Talo-crural</a:t>
            </a:r>
            <a:r>
              <a:rPr lang="en-IN" sz="2800" dirty="0"/>
              <a:t> joint  i.e.  the articulation between the talus and distal tibia (</a:t>
            </a:r>
            <a:r>
              <a:rPr lang="en-IN" sz="2800" dirty="0" err="1"/>
              <a:t>tibio-talar</a:t>
            </a:r>
            <a:r>
              <a:rPr lang="en-IN" sz="2800" dirty="0"/>
              <a:t> surfaces) and the talus and fibula (</a:t>
            </a:r>
            <a:r>
              <a:rPr lang="en-IN" sz="2800" dirty="0" err="1"/>
              <a:t>talo</a:t>
            </a:r>
            <a:r>
              <a:rPr lang="en-IN" sz="2800" dirty="0"/>
              <a:t>- fibular surfaces ) .</a:t>
            </a:r>
          </a:p>
          <a:p>
            <a:endParaRPr lang="en-IN" sz="2800" dirty="0"/>
          </a:p>
        </p:txBody>
      </p:sp>
      <p:pic>
        <p:nvPicPr>
          <p:cNvPr id="4" name="Picture 3">
            <a:extLst>
              <a:ext uri="{FF2B5EF4-FFF2-40B4-BE49-F238E27FC236}">
                <a16:creationId xmlns:a16="http://schemas.microsoft.com/office/drawing/2014/main" xmlns="" id="{11FE23B6-8BA3-4E87-B05A-C554C4DE7E5D}"/>
              </a:ext>
            </a:extLst>
          </p:cNvPr>
          <p:cNvPicPr>
            <a:picLocks noChangeAspect="1"/>
          </p:cNvPicPr>
          <p:nvPr/>
        </p:nvPicPr>
        <p:blipFill>
          <a:blip r:embed="rId7"/>
          <a:stretch>
            <a:fillRect/>
          </a:stretch>
        </p:blipFill>
        <p:spPr>
          <a:xfrm>
            <a:off x="6776719" y="2108936"/>
            <a:ext cx="4464887" cy="4464887"/>
          </a:xfrm>
          <a:prstGeom prst="rect">
            <a:avLst/>
          </a:prstGeom>
        </p:spPr>
      </p:pic>
    </p:spTree>
    <p:extLst>
      <p:ext uri="{BB962C8B-B14F-4D97-AF65-F5344CB8AC3E}">
        <p14:creationId xmlns:p14="http://schemas.microsoft.com/office/powerpoint/2010/main" val="106815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73DEF049-A0B8-47F1-8102-22A4FE5CD605}"/>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C1FCD5E4-E65F-459B-94F5-F798F981F223}"/>
              </a:ext>
            </a:extLst>
          </p:cNvPr>
          <p:cNvSpPr>
            <a:spLocks noGrp="1"/>
          </p:cNvSpPr>
          <p:nvPr>
            <p:ph idx="1"/>
          </p:nvPr>
        </p:nvSpPr>
        <p:spPr>
          <a:xfrm>
            <a:off x="599441" y="2032000"/>
            <a:ext cx="6482079" cy="4470400"/>
          </a:xfrm>
        </p:spPr>
        <p:txBody>
          <a:bodyPr>
            <a:normAutofit lnSpcReduction="10000"/>
          </a:bodyPr>
          <a:lstStyle/>
          <a:p>
            <a:pPr marL="0" indent="0">
              <a:buNone/>
            </a:pPr>
            <a:r>
              <a:rPr lang="en-IN" sz="2400" dirty="0"/>
              <a:t>The 5 MTP joints condyloid synovial joints with 2° of freedom , </a:t>
            </a:r>
            <a:r>
              <a:rPr lang="en-IN" sz="2400" dirty="0" smtClean="0"/>
              <a:t>flexion/Extension </a:t>
            </a:r>
            <a:r>
              <a:rPr lang="en-IN" sz="2400" dirty="0"/>
              <a:t>and abduction / adduction .</a:t>
            </a:r>
          </a:p>
          <a:p>
            <a:pPr>
              <a:buFont typeface="Wingdings" panose="05000000000000000000" pitchFamily="2" charset="2"/>
              <a:buChar char="Ø"/>
            </a:pPr>
            <a:r>
              <a:rPr lang="en-IN" sz="2400" b="1" dirty="0"/>
              <a:t>MTP joint  structure – </a:t>
            </a:r>
            <a:endParaRPr lang="en-IN" sz="2400" dirty="0"/>
          </a:p>
          <a:p>
            <a:r>
              <a:rPr lang="en-IN" sz="2400" dirty="0"/>
              <a:t>The MTP joint are formed proximally by the head of the metatarsals and distally by the bases of the proximal  phalanges .</a:t>
            </a:r>
          </a:p>
          <a:p>
            <a:r>
              <a:rPr lang="en-IN" sz="2400" dirty="0"/>
              <a:t>Each joint has its own capsule .</a:t>
            </a:r>
          </a:p>
          <a:p>
            <a:r>
              <a:rPr lang="en-IN" sz="2400" dirty="0"/>
              <a:t> The stability of the MTP joint is provided by the plantar plates or plantar pads , the collateral ligament and the deep transverse metatarsal ligament. </a:t>
            </a:r>
          </a:p>
        </p:txBody>
      </p:sp>
      <p:pic>
        <p:nvPicPr>
          <p:cNvPr id="5" name="Picture 4">
            <a:extLst>
              <a:ext uri="{FF2B5EF4-FFF2-40B4-BE49-F238E27FC236}">
                <a16:creationId xmlns:a16="http://schemas.microsoft.com/office/drawing/2014/main" xmlns="" id="{10AC663E-270F-4C8F-9DC8-CA439302B0AC}"/>
              </a:ext>
            </a:extLst>
          </p:cNvPr>
          <p:cNvPicPr>
            <a:picLocks noChangeAspect="1"/>
          </p:cNvPicPr>
          <p:nvPr/>
        </p:nvPicPr>
        <p:blipFill>
          <a:blip r:embed="rId7"/>
          <a:stretch>
            <a:fillRect/>
          </a:stretch>
        </p:blipFill>
        <p:spPr>
          <a:xfrm>
            <a:off x="7217903" y="2255520"/>
            <a:ext cx="4669926" cy="3799840"/>
          </a:xfrm>
          <a:prstGeom prst="rect">
            <a:avLst/>
          </a:prstGeom>
        </p:spPr>
      </p:pic>
    </p:spTree>
    <p:extLst>
      <p:ext uri="{BB962C8B-B14F-4D97-AF65-F5344CB8AC3E}">
        <p14:creationId xmlns:p14="http://schemas.microsoft.com/office/powerpoint/2010/main" val="538764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20456863-2011-4498-89F0-0A1108A48411}"/>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98CC3C9D-BE89-4D41-8E56-0CEC671EA840}"/>
              </a:ext>
            </a:extLst>
          </p:cNvPr>
          <p:cNvSpPr>
            <a:spLocks noGrp="1"/>
          </p:cNvSpPr>
          <p:nvPr>
            <p:ph idx="1"/>
          </p:nvPr>
        </p:nvSpPr>
        <p:spPr/>
        <p:txBody>
          <a:bodyPr>
            <a:normAutofit/>
          </a:bodyPr>
          <a:lstStyle/>
          <a:p>
            <a:r>
              <a:rPr lang="en-IN" sz="2800" dirty="0"/>
              <a:t>MTP joints are condyloid joints with 2° of freedom , flexion / extension and abduction/ adduction .</a:t>
            </a:r>
          </a:p>
          <a:p>
            <a:r>
              <a:rPr lang="en-IN" sz="2800" dirty="0"/>
              <a:t> The MTP joints serves primarily to allow the foot to hinge at the toes so that the heel may rise of the ground while still maintaining the small but dynamic base of support (BOS) afforded by the toes and the toe musculature dysfunction is enhance by 2 structural aspects of the MTP joints , the </a:t>
            </a:r>
            <a:r>
              <a:rPr lang="en-IN" sz="2800" dirty="0" smtClean="0"/>
              <a:t>metatarsal </a:t>
            </a:r>
            <a:r>
              <a:rPr lang="en-IN" sz="2800" dirty="0"/>
              <a:t>break and the effect of the MTP extension on the plantar aponeurosis.</a:t>
            </a:r>
          </a:p>
        </p:txBody>
      </p:sp>
    </p:spTree>
    <p:extLst>
      <p:ext uri="{BB962C8B-B14F-4D97-AF65-F5344CB8AC3E}">
        <p14:creationId xmlns:p14="http://schemas.microsoft.com/office/powerpoint/2010/main" val="2182014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77E5984E-8AE1-43EA-860C-A2A435EEE0C2}"/>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75648B11-3FBD-4A43-BCB4-2114E9212BB0}"/>
              </a:ext>
            </a:extLst>
          </p:cNvPr>
          <p:cNvSpPr>
            <a:spLocks noGrp="1"/>
          </p:cNvSpPr>
          <p:nvPr>
            <p:ph sz="half" idx="1"/>
          </p:nvPr>
        </p:nvSpPr>
        <p:spPr/>
        <p:txBody>
          <a:bodyPr>
            <a:normAutofit lnSpcReduction="10000"/>
          </a:bodyPr>
          <a:lstStyle/>
          <a:p>
            <a:r>
              <a:rPr lang="en-IN" sz="2400" b="1" dirty="0"/>
              <a:t>It refers to the single oblique axis for MTP flexion and extension that lies</a:t>
            </a:r>
            <a:r>
              <a:rPr lang="en-IN" sz="2400" dirty="0"/>
              <a:t> through 2</a:t>
            </a:r>
            <a:r>
              <a:rPr lang="en-IN" sz="2400" baseline="30000" dirty="0"/>
              <a:t>nd</a:t>
            </a:r>
            <a:r>
              <a:rPr lang="en-IN" sz="2400" dirty="0"/>
              <a:t> to 5</a:t>
            </a:r>
            <a:r>
              <a:rPr lang="en-IN" sz="2400" baseline="30000" dirty="0"/>
              <a:t>th</a:t>
            </a:r>
            <a:r>
              <a:rPr lang="en-IN" sz="2400" dirty="0"/>
              <a:t> metatarsal heads . </a:t>
            </a:r>
          </a:p>
          <a:p>
            <a:r>
              <a:rPr lang="en-IN" sz="2400" dirty="0"/>
              <a:t> It may range from 55° to 70°. It is called break because It is the point where the foot Hinges as heel rises in weight bearing.</a:t>
            </a:r>
          </a:p>
          <a:p>
            <a:r>
              <a:rPr lang="en-IN" sz="2400" dirty="0"/>
              <a:t> There is active contraction of plantar flexors muscles and the head of the metatarsals glides, </a:t>
            </a:r>
            <a:r>
              <a:rPr lang="en-IN" sz="2400" dirty="0" err="1"/>
              <a:t>plantarily</a:t>
            </a:r>
            <a:r>
              <a:rPr lang="en-IN" sz="2400" dirty="0"/>
              <a:t> on proximal phalanx.</a:t>
            </a:r>
          </a:p>
        </p:txBody>
      </p:sp>
      <p:pic>
        <p:nvPicPr>
          <p:cNvPr id="6" name="Content Placeholder 5">
            <a:extLst>
              <a:ext uri="{FF2B5EF4-FFF2-40B4-BE49-F238E27FC236}">
                <a16:creationId xmlns:a16="http://schemas.microsoft.com/office/drawing/2014/main" xmlns="" id="{46366240-0F25-40BE-B47B-C1C4CBAFC40A}"/>
              </a:ext>
            </a:extLst>
          </p:cNvPr>
          <p:cNvPicPr>
            <a:picLocks noGrp="1" noChangeAspect="1"/>
          </p:cNvPicPr>
          <p:nvPr>
            <p:ph sz="half" idx="2"/>
          </p:nvPr>
        </p:nvPicPr>
        <p:blipFill>
          <a:blip r:embed="rId7"/>
          <a:stretch>
            <a:fillRect/>
          </a:stretch>
        </p:blipFill>
        <p:spPr>
          <a:xfrm>
            <a:off x="7058733" y="2011363"/>
            <a:ext cx="3447342" cy="4679790"/>
          </a:xfrm>
        </p:spPr>
      </p:pic>
    </p:spTree>
    <p:extLst>
      <p:ext uri="{BB962C8B-B14F-4D97-AF65-F5344CB8AC3E}">
        <p14:creationId xmlns:p14="http://schemas.microsoft.com/office/powerpoint/2010/main" val="517789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0EDDD9C4-CF52-4F03-9DBA-CA4E70C86499}"/>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4568D16A-A898-411E-A2DE-01F32500544F}"/>
              </a:ext>
            </a:extLst>
          </p:cNvPr>
          <p:cNvSpPr>
            <a:spLocks noGrp="1"/>
          </p:cNvSpPr>
          <p:nvPr>
            <p:ph idx="1"/>
          </p:nvPr>
        </p:nvSpPr>
        <p:spPr>
          <a:xfrm>
            <a:off x="487681" y="2011680"/>
            <a:ext cx="6908799" cy="4450080"/>
          </a:xfrm>
        </p:spPr>
        <p:txBody>
          <a:bodyPr>
            <a:normAutofit fontScale="92500" lnSpcReduction="10000"/>
          </a:bodyPr>
          <a:lstStyle/>
          <a:p>
            <a:r>
              <a:rPr lang="en-IN" sz="2400" dirty="0"/>
              <a:t>These are 5  proximal interphalangeal joint and four distal interphalangeal joints ,  each phalanx is vertically identical in structure to its counter part in hand although substantially shorter in length.</a:t>
            </a:r>
          </a:p>
          <a:p>
            <a:r>
              <a:rPr lang="en-IN" sz="2400" dirty="0"/>
              <a:t>The toes function to smooth height shift to opposite foot in gait and help to maintain stability by pressing against the ground both in static posture when necessary in gain.   </a:t>
            </a:r>
          </a:p>
          <a:p>
            <a:r>
              <a:rPr lang="en-IN" sz="2400" dirty="0"/>
              <a:t>each interphalangeal is formed by the head of the proximal phalanx and base of the distal phalanx.</a:t>
            </a:r>
          </a:p>
          <a:p>
            <a:pPr>
              <a:buFont typeface="Wingdings" panose="05000000000000000000" pitchFamily="2" charset="2"/>
              <a:buChar char="Ø"/>
            </a:pPr>
            <a:r>
              <a:rPr lang="en-IN" sz="2800" b="1" dirty="0"/>
              <a:t>Functions</a:t>
            </a:r>
            <a:r>
              <a:rPr lang="en-IN" sz="2400" b="1" dirty="0"/>
              <a:t>- </a:t>
            </a:r>
            <a:endParaRPr lang="en-IN" sz="2400" dirty="0"/>
          </a:p>
          <a:p>
            <a:r>
              <a:rPr lang="en-IN" sz="2400" dirty="0"/>
              <a:t>The interphalangeal joint of the toes are synovial hinge joints with 1° degree of freedom flexion/ extension. </a:t>
            </a:r>
          </a:p>
          <a:p>
            <a:endParaRPr lang="en-IN" sz="2400" dirty="0"/>
          </a:p>
        </p:txBody>
      </p:sp>
      <p:pic>
        <p:nvPicPr>
          <p:cNvPr id="5" name="Picture 4">
            <a:extLst>
              <a:ext uri="{FF2B5EF4-FFF2-40B4-BE49-F238E27FC236}">
                <a16:creationId xmlns:a16="http://schemas.microsoft.com/office/drawing/2014/main" xmlns="" id="{391B41B1-B085-4F18-87E8-E5A902F3BEB0}"/>
              </a:ext>
            </a:extLst>
          </p:cNvPr>
          <p:cNvPicPr>
            <a:picLocks noChangeAspect="1"/>
          </p:cNvPicPr>
          <p:nvPr/>
        </p:nvPicPr>
        <p:blipFill>
          <a:blip r:embed="rId7"/>
          <a:stretch>
            <a:fillRect/>
          </a:stretch>
        </p:blipFill>
        <p:spPr>
          <a:xfrm>
            <a:off x="7536332" y="2245361"/>
            <a:ext cx="4469475" cy="4135424"/>
          </a:xfrm>
          <a:prstGeom prst="rect">
            <a:avLst/>
          </a:prstGeom>
        </p:spPr>
      </p:pic>
    </p:spTree>
    <p:extLst>
      <p:ext uri="{BB962C8B-B14F-4D97-AF65-F5344CB8AC3E}">
        <p14:creationId xmlns:p14="http://schemas.microsoft.com/office/powerpoint/2010/main" val="8440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A80AFDAA-F06F-4AA6-ABFE-AFD278D21257}"/>
              </a:ext>
            </a:extLst>
          </p:cNvPr>
          <p:cNvGraphicFramePr/>
          <p:nvPr>
            <p:extLst>
              <p:ext uri="{D42A27DB-BD31-4B8C-83A1-F6EECF244321}">
                <p14:modId xmlns:p14="http://schemas.microsoft.com/office/powerpoint/2010/main" val="2187515340"/>
              </p:ext>
            </p:extLst>
          </p:nvPr>
        </p:nvGraphicFramePr>
        <p:xfrm>
          <a:off x="365759" y="2166364"/>
          <a:ext cx="11471565" cy="173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50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xmlns="" id="{0B392DEF-2413-4A58-B2D3-171D841E1445}"/>
              </a:ext>
            </a:extLst>
          </p:cNvPr>
          <p:cNvGraphicFramePr/>
          <p:nvPr/>
        </p:nvGraphicFramePr>
        <p:xfrm>
          <a:off x="838200" y="629920"/>
          <a:ext cx="992124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4385055B-87FF-4708-8745-CB67C989ECCD}"/>
              </a:ext>
            </a:extLst>
          </p:cNvPr>
          <p:cNvSpPr>
            <a:spLocks noGrp="1"/>
          </p:cNvSpPr>
          <p:nvPr>
            <p:ph type="body" sz="half" idx="2"/>
          </p:nvPr>
        </p:nvSpPr>
        <p:spPr>
          <a:xfrm>
            <a:off x="5409771" y="1770252"/>
            <a:ext cx="5928789" cy="5270628"/>
          </a:xfrm>
        </p:spPr>
        <p:txBody>
          <a:bodyPr>
            <a:normAutofit/>
          </a:bodyPr>
          <a:lstStyle/>
          <a:p>
            <a:r>
              <a:rPr lang="en-IN" sz="2000" b="1" dirty="0"/>
              <a:t>Proximal articular surface – </a:t>
            </a:r>
          </a:p>
          <a:p>
            <a:r>
              <a:rPr lang="en-IN" sz="2000" dirty="0"/>
              <a:t>The proximal articular surface of the ankle is composed of the concave surface of distal tibia and of the tibial and fibular malleoli.</a:t>
            </a:r>
          </a:p>
          <a:p>
            <a:r>
              <a:rPr lang="en-IN" sz="2000" dirty="0"/>
              <a:t>These 3 facets forms are almost continuous forming the concave joint surface that extends more distally on the fibular side / lateral side and on the posterior margin of the tibia police. </a:t>
            </a:r>
          </a:p>
          <a:p>
            <a:r>
              <a:rPr lang="en-IN" sz="2000" dirty="0"/>
              <a:t>The structure of distal tibia and malleoli resembles and is referred to the mortise.</a:t>
            </a:r>
          </a:p>
          <a:p>
            <a:r>
              <a:rPr lang="en-IN" sz="2000" dirty="0"/>
              <a:t>The mortices of the ankle is adjustable relying on the proximal and distal tibiofemoral joint to both permit and control the changes of the mortise.</a:t>
            </a:r>
          </a:p>
          <a:p>
            <a:endParaRPr lang="en-IN" sz="2000" dirty="0"/>
          </a:p>
        </p:txBody>
      </p:sp>
      <p:pic>
        <p:nvPicPr>
          <p:cNvPr id="9" name="Picture 8">
            <a:extLst>
              <a:ext uri="{FF2B5EF4-FFF2-40B4-BE49-F238E27FC236}">
                <a16:creationId xmlns:a16="http://schemas.microsoft.com/office/drawing/2014/main" xmlns="" id="{9BE14F89-9615-485C-A277-4668F6F41087}"/>
              </a:ext>
            </a:extLst>
          </p:cNvPr>
          <p:cNvPicPr>
            <a:picLocks noChangeAspect="1"/>
          </p:cNvPicPr>
          <p:nvPr/>
        </p:nvPicPr>
        <p:blipFill>
          <a:blip r:embed="rId7"/>
          <a:stretch>
            <a:fillRect/>
          </a:stretch>
        </p:blipFill>
        <p:spPr>
          <a:xfrm>
            <a:off x="152400" y="2456360"/>
            <a:ext cx="5107978" cy="2694760"/>
          </a:xfrm>
          <a:prstGeom prst="rect">
            <a:avLst/>
          </a:prstGeom>
        </p:spPr>
      </p:pic>
    </p:spTree>
    <p:extLst>
      <p:ext uri="{BB962C8B-B14F-4D97-AF65-F5344CB8AC3E}">
        <p14:creationId xmlns:p14="http://schemas.microsoft.com/office/powerpoint/2010/main" val="1311264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03ADDA21-F4E6-4CAD-A936-21CAA89BE6D5}"/>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7F3859C3-DACE-4BB8-BDE5-611AADD18AE5}"/>
              </a:ext>
            </a:extLst>
          </p:cNvPr>
          <p:cNvSpPr>
            <a:spLocks noGrp="1"/>
          </p:cNvSpPr>
          <p:nvPr>
            <p:ph idx="1"/>
          </p:nvPr>
        </p:nvSpPr>
        <p:spPr>
          <a:xfrm>
            <a:off x="1202919" y="2011680"/>
            <a:ext cx="5898921" cy="4297680"/>
          </a:xfrm>
        </p:spPr>
        <p:txBody>
          <a:bodyPr>
            <a:normAutofit lnSpcReduction="10000"/>
          </a:bodyPr>
          <a:lstStyle/>
          <a:p>
            <a:r>
              <a:rPr lang="en-IN" dirty="0"/>
              <a:t>It is a plane synovial joint formed by the articulation of the head of the fibula with the posterolateral aspect of the tibia.</a:t>
            </a:r>
          </a:p>
          <a:p>
            <a:r>
              <a:rPr lang="en-IN" dirty="0"/>
              <a:t> A slight convexity to the tibial facet and slight concavity to the fibular facet seem to predominate .</a:t>
            </a:r>
          </a:p>
          <a:p>
            <a:r>
              <a:rPr lang="en-IN" dirty="0"/>
              <a:t>Each proximal  joint is surrounded by a joint capsule and is reinforced by anterior and posterior tibiofibular ligament . </a:t>
            </a:r>
          </a:p>
          <a:p>
            <a:r>
              <a:rPr lang="en-IN" dirty="0"/>
              <a:t>Motion at the tibiofibular joint is variable but consistently small which can be known as superior and inferior sliding of fibular and as fibular rotation.</a:t>
            </a:r>
          </a:p>
          <a:p>
            <a:pPr marL="0" indent="0">
              <a:buNone/>
            </a:pPr>
            <a:endParaRPr lang="en-IN" dirty="0"/>
          </a:p>
        </p:txBody>
      </p:sp>
      <p:pic>
        <p:nvPicPr>
          <p:cNvPr id="5" name="Picture 4">
            <a:extLst>
              <a:ext uri="{FF2B5EF4-FFF2-40B4-BE49-F238E27FC236}">
                <a16:creationId xmlns:a16="http://schemas.microsoft.com/office/drawing/2014/main" xmlns="" id="{797BC902-55AA-48FE-B2E0-F41A1F5EECA1}"/>
              </a:ext>
            </a:extLst>
          </p:cNvPr>
          <p:cNvPicPr>
            <a:picLocks noChangeAspect="1"/>
          </p:cNvPicPr>
          <p:nvPr/>
        </p:nvPicPr>
        <p:blipFill>
          <a:blip r:embed="rId7"/>
          <a:stretch>
            <a:fillRect/>
          </a:stretch>
        </p:blipFill>
        <p:spPr>
          <a:xfrm>
            <a:off x="7569201" y="1792936"/>
            <a:ext cx="3885158" cy="4630025"/>
          </a:xfrm>
          <a:prstGeom prst="rect">
            <a:avLst/>
          </a:prstGeom>
        </p:spPr>
      </p:pic>
    </p:spTree>
    <p:extLst>
      <p:ext uri="{BB962C8B-B14F-4D97-AF65-F5344CB8AC3E}">
        <p14:creationId xmlns:p14="http://schemas.microsoft.com/office/powerpoint/2010/main" val="2681694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4E981D0E-C730-4E3C-97A5-57CAB95B3CAD}"/>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E0492048-548B-409A-B6B6-1D3CD16AC7F2}"/>
              </a:ext>
            </a:extLst>
          </p:cNvPr>
          <p:cNvSpPr>
            <a:spLocks noGrp="1"/>
          </p:cNvSpPr>
          <p:nvPr>
            <p:ph idx="1"/>
          </p:nvPr>
        </p:nvSpPr>
        <p:spPr/>
        <p:txBody>
          <a:bodyPr/>
          <a:lstStyle/>
          <a:p>
            <a:r>
              <a:rPr lang="en-IN" dirty="0"/>
              <a:t>It is syndesmosis or fibrous union between the concave facet of the tibia and the convex facet of the fibula. </a:t>
            </a:r>
          </a:p>
          <a:p>
            <a:r>
              <a:rPr lang="en-IN" dirty="0"/>
              <a:t>There is no joint capsule.</a:t>
            </a:r>
          </a:p>
          <a:p>
            <a:r>
              <a:rPr lang="en-IN" dirty="0"/>
              <a:t>The joint is supported by  strong ligaments are </a:t>
            </a:r>
            <a:r>
              <a:rPr lang="en-IN" dirty="0" err="1" smtClean="0"/>
              <a:t>cural</a:t>
            </a:r>
            <a:r>
              <a:rPr lang="en-IN" dirty="0" smtClean="0"/>
              <a:t> </a:t>
            </a:r>
            <a:r>
              <a:rPr lang="en-IN" dirty="0"/>
              <a:t>tibiofibular interosseous ligament, anterior and posterior tibiofibular ligament and the interosseous membrane. </a:t>
            </a:r>
          </a:p>
          <a:p>
            <a:r>
              <a:rPr lang="en-IN" dirty="0"/>
              <a:t>The interosseous membrane directly support both proximal and distal tibiofibular articulation.</a:t>
            </a:r>
          </a:p>
          <a:p>
            <a:r>
              <a:rPr lang="en-IN" dirty="0"/>
              <a:t>The joint is an extremely strong articulation.</a:t>
            </a:r>
          </a:p>
          <a:p>
            <a:r>
              <a:rPr lang="en-IN" dirty="0"/>
              <a:t>The function of the ankle joint depends on the stability of the tibiofibular mortise.</a:t>
            </a:r>
          </a:p>
          <a:p>
            <a:endParaRPr lang="en-IN" dirty="0"/>
          </a:p>
        </p:txBody>
      </p:sp>
    </p:spTree>
    <p:extLst>
      <p:ext uri="{BB962C8B-B14F-4D97-AF65-F5344CB8AC3E}">
        <p14:creationId xmlns:p14="http://schemas.microsoft.com/office/powerpoint/2010/main" val="236163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62313481-7F2F-4B35-BEC6-7EAC8220959D}"/>
              </a:ext>
            </a:extLst>
          </p:cNvPr>
          <p:cNvGraphicFramePr/>
          <p:nvPr/>
        </p:nvGraphicFramePr>
        <p:xfrm>
          <a:off x="1202919" y="284176"/>
          <a:ext cx="7067321"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85BBF916-7EE0-4BC0-BC7F-2D8A7619913C}"/>
              </a:ext>
            </a:extLst>
          </p:cNvPr>
          <p:cNvSpPr>
            <a:spLocks noGrp="1"/>
          </p:cNvSpPr>
          <p:nvPr>
            <p:ph idx="1"/>
          </p:nvPr>
        </p:nvSpPr>
        <p:spPr>
          <a:xfrm>
            <a:off x="1202919" y="2011680"/>
            <a:ext cx="5685561" cy="4206240"/>
          </a:xfrm>
        </p:spPr>
        <p:txBody>
          <a:bodyPr>
            <a:normAutofit fontScale="92500" lnSpcReduction="20000"/>
          </a:bodyPr>
          <a:lstStyle/>
          <a:p>
            <a:r>
              <a:rPr lang="en-IN" dirty="0"/>
              <a:t>The distal articular surface of the ankle joint is formed by body of talus.</a:t>
            </a:r>
          </a:p>
          <a:p>
            <a:r>
              <a:rPr lang="en-IN" dirty="0"/>
              <a:t>The body of the talus has 3 articular surfaces. </a:t>
            </a:r>
          </a:p>
          <a:p>
            <a:pPr marL="457200" indent="-457200">
              <a:buFont typeface="+mj-lt"/>
              <a:buAutoNum type="alphaLcPeriod"/>
            </a:pPr>
            <a:r>
              <a:rPr lang="en-IN" dirty="0"/>
              <a:t>A large lateral facet, </a:t>
            </a:r>
          </a:p>
          <a:p>
            <a:pPr marL="457200" indent="-457200">
              <a:buFont typeface="+mj-lt"/>
              <a:buAutoNum type="alphaLcPeriod"/>
            </a:pPr>
            <a:r>
              <a:rPr lang="en-IN" dirty="0"/>
              <a:t>A smaller medial facet and </a:t>
            </a:r>
          </a:p>
          <a:p>
            <a:pPr marL="457200" indent="-457200">
              <a:buFont typeface="+mj-lt"/>
              <a:buAutoNum type="alphaLcPeriod"/>
            </a:pPr>
            <a:r>
              <a:rPr lang="en-IN" dirty="0"/>
              <a:t>A trochlear or superior facets.</a:t>
            </a:r>
          </a:p>
          <a:p>
            <a:r>
              <a:rPr lang="en-IN" dirty="0"/>
              <a:t>The ankle joint is the most congruent joint in the human body. The articular cartilage covering the trochlea is continuous with the cartilage covering the lateral and medial facets.</a:t>
            </a:r>
          </a:p>
          <a:p>
            <a:r>
              <a:rPr lang="en-IN" dirty="0"/>
              <a:t>The structural integrity is maintained throughout the range of motion of the joint by a number of important ligaments.</a:t>
            </a:r>
          </a:p>
          <a:p>
            <a:endParaRPr lang="en-IN" dirty="0"/>
          </a:p>
        </p:txBody>
      </p:sp>
      <p:pic>
        <p:nvPicPr>
          <p:cNvPr id="5" name="Picture 4">
            <a:extLst>
              <a:ext uri="{FF2B5EF4-FFF2-40B4-BE49-F238E27FC236}">
                <a16:creationId xmlns:a16="http://schemas.microsoft.com/office/drawing/2014/main" xmlns="" id="{B5DAC5D5-7846-4859-B1CB-3BB40E538040}"/>
              </a:ext>
            </a:extLst>
          </p:cNvPr>
          <p:cNvPicPr>
            <a:picLocks noChangeAspect="1"/>
          </p:cNvPicPr>
          <p:nvPr/>
        </p:nvPicPr>
        <p:blipFill>
          <a:blip r:embed="rId7"/>
          <a:stretch>
            <a:fillRect/>
          </a:stretch>
        </p:blipFill>
        <p:spPr>
          <a:xfrm>
            <a:off x="7508240" y="1634688"/>
            <a:ext cx="3982720" cy="4960223"/>
          </a:xfrm>
          <a:prstGeom prst="rect">
            <a:avLst/>
          </a:prstGeom>
        </p:spPr>
      </p:pic>
    </p:spTree>
    <p:extLst>
      <p:ext uri="{BB962C8B-B14F-4D97-AF65-F5344CB8AC3E}">
        <p14:creationId xmlns:p14="http://schemas.microsoft.com/office/powerpoint/2010/main" val="105094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938BA5FC-6AA4-429D-AC2B-3E0137F224CB}"/>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F9CADB7B-A36F-407E-AE55-F5D2BB4D6654}"/>
              </a:ext>
            </a:extLst>
          </p:cNvPr>
          <p:cNvSpPr>
            <a:spLocks noGrp="1"/>
          </p:cNvSpPr>
          <p:nvPr>
            <p:ph sz="half" idx="1"/>
          </p:nvPr>
        </p:nvSpPr>
        <p:spPr>
          <a:xfrm>
            <a:off x="1205344" y="2011680"/>
            <a:ext cx="9869056" cy="4206240"/>
          </a:xfrm>
        </p:spPr>
        <p:txBody>
          <a:bodyPr/>
          <a:lstStyle/>
          <a:p>
            <a:r>
              <a:rPr lang="en-IN" dirty="0"/>
              <a:t>The capsule of the ankle joint is fairly thin and especially weak anteriorly and posteriorly.</a:t>
            </a:r>
          </a:p>
          <a:p>
            <a:r>
              <a:rPr lang="en-IN" dirty="0"/>
              <a:t>The ligaments that support the proximal and distal tibiofibular joints are important for stability of mortises.</a:t>
            </a:r>
          </a:p>
          <a:p>
            <a:r>
              <a:rPr lang="en-IN" dirty="0"/>
              <a:t>There are </a:t>
            </a:r>
            <a:r>
              <a:rPr lang="en-IN" dirty="0" err="1" smtClean="0"/>
              <a:t>cural</a:t>
            </a:r>
            <a:r>
              <a:rPr lang="en-IN" dirty="0" smtClean="0"/>
              <a:t>-</a:t>
            </a:r>
            <a:r>
              <a:rPr lang="en-IN" dirty="0" err="1" smtClean="0"/>
              <a:t>tibio</a:t>
            </a:r>
            <a:r>
              <a:rPr lang="en-IN" dirty="0" smtClean="0"/>
              <a:t>-fibular </a:t>
            </a:r>
            <a:r>
              <a:rPr lang="en-IN" dirty="0"/>
              <a:t>interosseous ligament , anterior and posterior  </a:t>
            </a:r>
            <a:r>
              <a:rPr lang="en-IN" dirty="0" err="1"/>
              <a:t>tibio</a:t>
            </a:r>
            <a:r>
              <a:rPr lang="en-IN" dirty="0"/>
              <a:t>-fibular ligament and the interosseous membrane.</a:t>
            </a:r>
          </a:p>
          <a:p>
            <a:r>
              <a:rPr lang="en-IN" dirty="0"/>
              <a:t>Two other major ligament are medial and lateral collateral ligaments.</a:t>
            </a:r>
          </a:p>
          <a:p>
            <a:endParaRPr lang="en-IN" dirty="0"/>
          </a:p>
          <a:p>
            <a:endParaRPr lang="en-IN" dirty="0"/>
          </a:p>
        </p:txBody>
      </p:sp>
    </p:spTree>
    <p:extLst>
      <p:ext uri="{BB962C8B-B14F-4D97-AF65-F5344CB8AC3E}">
        <p14:creationId xmlns:p14="http://schemas.microsoft.com/office/powerpoint/2010/main" val="410028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9E9F321F-14D5-4B35-AA6A-8C6989B65224}"/>
              </a:ext>
            </a:extLst>
          </p:cNvPr>
          <p:cNvGraphicFramePr/>
          <p:nvPr/>
        </p:nvGraphicFramePr>
        <p:xfrm>
          <a:off x="1202919" y="284176"/>
          <a:ext cx="978408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53196C43-34C9-4DAB-9BB7-A5EF83248BF7}"/>
              </a:ext>
            </a:extLst>
          </p:cNvPr>
          <p:cNvSpPr>
            <a:spLocks noGrp="1"/>
          </p:cNvSpPr>
          <p:nvPr>
            <p:ph idx="1"/>
          </p:nvPr>
        </p:nvSpPr>
        <p:spPr>
          <a:xfrm>
            <a:off x="1202919" y="2011680"/>
            <a:ext cx="5766841" cy="4257040"/>
          </a:xfrm>
        </p:spPr>
        <p:txBody>
          <a:bodyPr/>
          <a:lstStyle/>
          <a:p>
            <a:r>
              <a:rPr lang="en-IN" dirty="0"/>
              <a:t>The medial collateral ligament is most commonly called the deltoid ligament and it is a fan shaped ligament having both superficial and deep fibres arising from the borders of the tibial malleolus and insert in a continuous line on the Navicular anteriorly and on the talus and calcaneus distally and posteriorly.</a:t>
            </a:r>
          </a:p>
          <a:p>
            <a:r>
              <a:rPr lang="en-IN" dirty="0"/>
              <a:t>The deltoid ligament as a whole is extremely strong ligament .</a:t>
            </a:r>
          </a:p>
          <a:p>
            <a:r>
              <a:rPr lang="en-IN" dirty="0"/>
              <a:t>This ligament does </a:t>
            </a:r>
            <a:r>
              <a:rPr lang="en-IN" dirty="0" smtClean="0"/>
              <a:t> </a:t>
            </a:r>
            <a:r>
              <a:rPr lang="en-IN" dirty="0"/>
              <a:t>helps to control medial distraction stresses on the joint but also helps check motion at the extremes of joint range.</a:t>
            </a:r>
          </a:p>
          <a:p>
            <a:endParaRPr lang="en-IN" dirty="0"/>
          </a:p>
        </p:txBody>
      </p:sp>
      <p:pic>
        <p:nvPicPr>
          <p:cNvPr id="4" name="Picture 3">
            <a:extLst>
              <a:ext uri="{FF2B5EF4-FFF2-40B4-BE49-F238E27FC236}">
                <a16:creationId xmlns:a16="http://schemas.microsoft.com/office/drawing/2014/main" xmlns="" id="{DAAA718F-ED67-4C29-956D-FE55A7E36D2A}"/>
              </a:ext>
            </a:extLst>
          </p:cNvPr>
          <p:cNvPicPr>
            <a:picLocks noChangeAspect="1"/>
          </p:cNvPicPr>
          <p:nvPr/>
        </p:nvPicPr>
        <p:blipFill>
          <a:blip r:embed="rId7"/>
          <a:stretch>
            <a:fillRect/>
          </a:stretch>
        </p:blipFill>
        <p:spPr>
          <a:xfrm>
            <a:off x="7167562" y="2497137"/>
            <a:ext cx="4562475" cy="3286125"/>
          </a:xfrm>
          <a:prstGeom prst="rect">
            <a:avLst/>
          </a:prstGeom>
        </p:spPr>
      </p:pic>
    </p:spTree>
    <p:extLst>
      <p:ext uri="{BB962C8B-B14F-4D97-AF65-F5344CB8AC3E}">
        <p14:creationId xmlns:p14="http://schemas.microsoft.com/office/powerpoint/2010/main" val="4176747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Banded</Template>
  <TotalTime>751</TotalTime>
  <Words>2356</Words>
  <Application>Microsoft Office PowerPoint</Application>
  <PresentationFormat>Custom</PresentationFormat>
  <Paragraphs>158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Banded</vt:lpstr>
      <vt:lpstr>Ankle and Foot complex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important ligaments are-   </vt:lpstr>
      <vt:lpstr>PowerPoint Presentation</vt:lpstr>
      <vt:lpstr>PowerPoint Presentation</vt:lpstr>
      <vt:lpstr>PowerPoint Presentation</vt:lpstr>
      <vt:lpstr>PowerPoint Presentation</vt:lpstr>
      <vt:lpstr>PowerPoint Presentation</vt:lpstr>
      <vt:lpstr>Supination                        Pronation twist                                       twist</vt:lpstr>
      <vt:lpstr>PowerPoint Presentation</vt:lpstr>
      <vt:lpstr>PowerPoint Presentation</vt:lpstr>
      <vt:lpstr>PowerPoint Presentation</vt:lpstr>
      <vt:lpstr>Summary of motions of the rays of the foot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Ankle and Foot complex –</dc:title>
  <dc:creator>anjali chaurasia</dc:creator>
  <cp:lastModifiedBy>Dr.Digvijay Sharma</cp:lastModifiedBy>
  <cp:revision>68</cp:revision>
  <dcterms:created xsi:type="dcterms:W3CDTF">2020-02-02T13:37:04Z</dcterms:created>
  <dcterms:modified xsi:type="dcterms:W3CDTF">2022-12-21T06:55:37Z</dcterms:modified>
</cp:coreProperties>
</file>