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1" r:id="rId2"/>
    <p:sldId id="257" r:id="rId3"/>
    <p:sldId id="261" r:id="rId4"/>
    <p:sldId id="258" r:id="rId5"/>
    <p:sldId id="259" r:id="rId6"/>
    <p:sldId id="260" r:id="rId7"/>
    <p:sldId id="262"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F3563-8F0F-40C9-AE53-B337859AAFE0}" type="datetimeFigureOut">
              <a:rPr lang="en-US" smtClean="0"/>
              <a:t>11/17/2021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9D3F6-E954-4238-8E9E-297A9C10A1C6}" type="slidenum">
              <a:rPr lang="en-US" smtClean="0"/>
              <a:t>‹#›</a:t>
            </a:fld>
            <a:endParaRPr lang="en-US" dirty="0"/>
          </a:p>
        </p:txBody>
      </p:sp>
    </p:spTree>
    <p:extLst>
      <p:ext uri="{BB962C8B-B14F-4D97-AF65-F5344CB8AC3E}">
        <p14:creationId xmlns:p14="http://schemas.microsoft.com/office/powerpoint/2010/main" val="223911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19D3F6-E954-4238-8E9E-297A9C10A1C6}" type="slidenum">
              <a:rPr lang="en-US" smtClean="0"/>
              <a:t>10</a:t>
            </a:fld>
            <a:endParaRPr lang="en-US" dirty="0"/>
          </a:p>
        </p:txBody>
      </p:sp>
    </p:spTree>
    <p:extLst>
      <p:ext uri="{BB962C8B-B14F-4D97-AF65-F5344CB8AC3E}">
        <p14:creationId xmlns:p14="http://schemas.microsoft.com/office/powerpoint/2010/main" val="145745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19D3F6-E954-4238-8E9E-297A9C10A1C6}" type="slidenum">
              <a:rPr lang="en-US" smtClean="0"/>
              <a:t>11</a:t>
            </a:fld>
            <a:endParaRPr lang="en-US" dirty="0"/>
          </a:p>
        </p:txBody>
      </p:sp>
    </p:spTree>
    <p:extLst>
      <p:ext uri="{BB962C8B-B14F-4D97-AF65-F5344CB8AC3E}">
        <p14:creationId xmlns:p14="http://schemas.microsoft.com/office/powerpoint/2010/main" val="1244719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02BC8D7-E01D-4221-A78E-51A22DE62A4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2BC8D7-E01D-4221-A78E-51A22DE62A4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2BC8D7-E01D-4221-A78E-51A22DE62A4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E0D5F7-3061-4FB8-8F45-09AEB9671203}"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02BC8D7-E01D-4221-A78E-51A22DE62A40}"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E0D5F7-3061-4FB8-8F45-09AEB9671203}" type="datetimeFigureOut">
              <a:rPr lang="en-US" smtClean="0"/>
              <a:t>11/17/2021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2BC8D7-E01D-4221-A78E-51A22DE62A40}"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19"/>
            <a:ext cx="8229600" cy="1163782"/>
          </a:xfrm>
        </p:spPr>
        <p:txBody>
          <a:bodyPr/>
          <a:lstStyle/>
          <a:p>
            <a:r>
              <a:rPr lang="en-US" b="1" dirty="0" smtClean="0">
                <a:latin typeface="Times New Roman" pitchFamily="18" charset="0"/>
                <a:cs typeface="Times New Roman" pitchFamily="18" charset="0"/>
              </a:rPr>
              <a:t>  Anti </a:t>
            </a:r>
            <a:r>
              <a:rPr lang="en-US" b="1" dirty="0">
                <a:latin typeface="Times New Roman" pitchFamily="18" charset="0"/>
                <a:cs typeface="Times New Roman" pitchFamily="18" charset="0"/>
              </a:rPr>
              <a:t>Hypertensive </a:t>
            </a:r>
            <a:r>
              <a:rPr lang="en-US" b="1" dirty="0" smtClean="0">
                <a:latin typeface="Times New Roman" pitchFamily="18" charset="0"/>
                <a:cs typeface="Times New Roman" pitchFamily="18" charset="0"/>
              </a:rPr>
              <a:t>drugs-B</a:t>
            </a:r>
            <a:endParaRPr lang="en-US" dirty="0"/>
          </a:p>
        </p:txBody>
      </p:sp>
      <p:sp>
        <p:nvSpPr>
          <p:cNvPr id="3" name="Content Placeholder 2"/>
          <p:cNvSpPr>
            <a:spLocks noGrp="1"/>
          </p:cNvSpPr>
          <p:nvPr>
            <p:ph idx="1"/>
          </p:nvPr>
        </p:nvSpPr>
        <p:spPr/>
        <p:txBody>
          <a:bodyPr>
            <a:normAutofit lnSpcReduction="10000"/>
          </a:bodyPr>
          <a:lstStyle/>
          <a:p>
            <a:pPr marL="0" indent="0" fontAlgn="t">
              <a:buNone/>
            </a:pPr>
            <a:r>
              <a:rPr lang="en-US" b="1" dirty="0"/>
              <a:t>1. Methyl Dopa Hcl</a:t>
            </a:r>
            <a:endParaRPr lang="en-US" dirty="0"/>
          </a:p>
          <a:p>
            <a:pPr marL="0" indent="0" fontAlgn="t">
              <a:buNone/>
            </a:pPr>
            <a:r>
              <a:rPr lang="en-US" b="1" dirty="0"/>
              <a:t>2. Clonidine Hcl</a:t>
            </a:r>
            <a:endParaRPr lang="en-US" dirty="0"/>
          </a:p>
          <a:p>
            <a:pPr marL="0" indent="0" fontAlgn="t">
              <a:buNone/>
            </a:pPr>
            <a:r>
              <a:rPr lang="en-US" b="1" dirty="0"/>
              <a:t>3. Guanethidine sulphate </a:t>
            </a:r>
            <a:endParaRPr lang="en-US" dirty="0"/>
          </a:p>
          <a:p>
            <a:pPr marL="0" indent="0" fontAlgn="t">
              <a:buNone/>
            </a:pPr>
            <a:r>
              <a:rPr lang="en-US" b="1" dirty="0"/>
              <a:t>4. Guanabenz acetate</a:t>
            </a:r>
            <a:endParaRPr lang="en-US" dirty="0"/>
          </a:p>
          <a:p>
            <a:pPr marL="0" indent="0" fontAlgn="t">
              <a:buNone/>
            </a:pPr>
            <a:r>
              <a:rPr lang="en-US" b="1" dirty="0"/>
              <a:t>5. Timolol</a:t>
            </a:r>
            <a:endParaRPr lang="en-US" dirty="0"/>
          </a:p>
          <a:p>
            <a:pPr marL="0" indent="0" fontAlgn="t">
              <a:buNone/>
            </a:pPr>
            <a:r>
              <a:rPr lang="en-US" b="1" dirty="0"/>
              <a:t>6. Diazoxide</a:t>
            </a:r>
            <a:endParaRPr lang="en-US" dirty="0"/>
          </a:p>
          <a:p>
            <a:pPr marL="0" indent="0" fontAlgn="t">
              <a:buNone/>
            </a:pPr>
            <a:r>
              <a:rPr lang="en-US" b="1" dirty="0"/>
              <a:t>7. Hydralazine Hcl</a:t>
            </a:r>
            <a:endParaRPr lang="en-US" dirty="0"/>
          </a:p>
          <a:p>
            <a:pPr marL="0" indent="0" fontAlgn="t">
              <a:buNone/>
            </a:pPr>
            <a:r>
              <a:rPr lang="en-US" b="1" dirty="0"/>
              <a:t>8. Minoxidil </a:t>
            </a:r>
            <a:endParaRPr lang="en-US" dirty="0"/>
          </a:p>
          <a:p>
            <a:pPr marL="0" indent="0" fontAlgn="t">
              <a:buNone/>
            </a:pPr>
            <a:r>
              <a:rPr lang="en-US" b="1" dirty="0"/>
              <a:t>9. Sodium nitroprusside</a:t>
            </a:r>
            <a:endParaRPr lang="en-US" dirty="0"/>
          </a:p>
          <a:p>
            <a:pPr marL="0" indent="0" fontAlgn="t">
              <a:buNone/>
            </a:pPr>
            <a:r>
              <a:rPr lang="en-US" b="1" dirty="0"/>
              <a:t>10. Reserpine</a:t>
            </a:r>
            <a:endParaRPr lang="en-US" dirty="0"/>
          </a:p>
          <a:p>
            <a:pPr marL="0" indent="0">
              <a:buNone/>
            </a:pPr>
            <a:endParaRPr lang="en-US" dirty="0"/>
          </a:p>
        </p:txBody>
      </p:sp>
    </p:spTree>
    <p:extLst>
      <p:ext uri="{BB962C8B-B14F-4D97-AF65-F5344CB8AC3E}">
        <p14:creationId xmlns:p14="http://schemas.microsoft.com/office/powerpoint/2010/main" val="307924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686800" cy="1046018"/>
          </a:xfrm>
        </p:spPr>
        <p:txBody>
          <a:bodyPr>
            <a:normAutofit/>
          </a:bodyPr>
          <a:lstStyle/>
          <a:p>
            <a:r>
              <a:rPr lang="en-US" dirty="0" smtClean="0"/>
              <a:t> </a:t>
            </a:r>
            <a:r>
              <a:rPr lang="en-US" b="1" dirty="0" smtClean="0"/>
              <a:t>8.Minoxidil(Loniten) </a:t>
            </a:r>
            <a:endParaRPr lang="en-US" b="1" dirty="0"/>
          </a:p>
        </p:txBody>
      </p:sp>
      <p:sp>
        <p:nvSpPr>
          <p:cNvPr id="3" name="Content Placeholder 2"/>
          <p:cNvSpPr>
            <a:spLocks noGrp="1"/>
          </p:cNvSpPr>
          <p:nvPr>
            <p:ph idx="1"/>
          </p:nvPr>
        </p:nvSpPr>
        <p:spPr>
          <a:xfrm>
            <a:off x="76199" y="1905000"/>
            <a:ext cx="8984673" cy="4839393"/>
          </a:xfrm>
        </p:spPr>
        <p:txBody>
          <a:bodyPr>
            <a:normAutofit lnSpcReduction="10000"/>
          </a:bodyPr>
          <a:lstStyle/>
          <a:p>
            <a:pPr marL="0" indent="0">
              <a:buNone/>
            </a:pPr>
            <a:r>
              <a:rPr lang="en-US" sz="2400" b="1" dirty="0"/>
              <a:t>CATEGORY</a:t>
            </a:r>
            <a:r>
              <a:rPr lang="en-US" sz="2400" dirty="0"/>
              <a:t>:  </a:t>
            </a:r>
            <a:r>
              <a:rPr lang="en-US" sz="2400" dirty="0" smtClean="0"/>
              <a:t>Vasodilator, </a:t>
            </a:r>
            <a:endParaRPr lang="en-US" sz="2400" dirty="0"/>
          </a:p>
          <a:p>
            <a:pPr marL="0" indent="0">
              <a:buNone/>
            </a:pPr>
            <a:r>
              <a:rPr lang="en-US" sz="2400" b="1" dirty="0"/>
              <a:t>NOMENCLATURE</a:t>
            </a:r>
            <a:r>
              <a:rPr lang="en-US" sz="2400" dirty="0"/>
              <a:t>: </a:t>
            </a:r>
            <a:r>
              <a:rPr lang="en-US" sz="2400" dirty="0" smtClean="0"/>
              <a:t>6-(piperadin-1-yl)pyrimidine-2,4-diamine-3-oxide</a:t>
            </a:r>
            <a:endParaRPr lang="en-US" sz="2400" dirty="0"/>
          </a:p>
          <a:p>
            <a:pPr marL="0" indent="0">
              <a:buNone/>
            </a:pPr>
            <a:r>
              <a:rPr lang="en-US" sz="2400" b="1" dirty="0"/>
              <a:t>PROPERTIES</a:t>
            </a:r>
            <a:r>
              <a:rPr lang="en-US" sz="2400" dirty="0"/>
              <a:t>: White </a:t>
            </a:r>
            <a:r>
              <a:rPr lang="en-US" sz="2400" dirty="0" smtClean="0"/>
              <a:t>crystalline powder; slightly soluble in </a:t>
            </a:r>
            <a:r>
              <a:rPr lang="en-US" sz="2400" dirty="0"/>
              <a:t>water, </a:t>
            </a:r>
            <a:r>
              <a:rPr lang="en-US" sz="2400" dirty="0" smtClean="0"/>
              <a:t>; stored </a:t>
            </a:r>
            <a:r>
              <a:rPr lang="en-US" sz="2400" dirty="0"/>
              <a:t>protected from light and moisture; </a:t>
            </a:r>
            <a:endParaRPr lang="en-US" sz="2400" dirty="0" smtClean="0"/>
          </a:p>
          <a:p>
            <a:pPr marL="0" indent="0">
              <a:buNone/>
            </a:pPr>
            <a:r>
              <a:rPr lang="en-US" sz="2400" b="1" dirty="0" smtClean="0"/>
              <a:t>MOA</a:t>
            </a:r>
            <a:r>
              <a:rPr lang="en-US" sz="2400" dirty="0" smtClean="0"/>
              <a:t>:</a:t>
            </a:r>
            <a:r>
              <a:rPr lang="en-US" sz="2400" dirty="0"/>
              <a:t> </a:t>
            </a:r>
            <a:r>
              <a:rPr lang="en-US" sz="2400" dirty="0" smtClean="0"/>
              <a:t>Minoxidil acts similarly to those of hydrallazine.  It is more rapid more potent and more toxic than hydrallazine</a:t>
            </a:r>
          </a:p>
          <a:p>
            <a:pPr marL="0" indent="0">
              <a:buNone/>
            </a:pPr>
            <a:r>
              <a:rPr lang="en-US" sz="2400" b="1" dirty="0" smtClean="0"/>
              <a:t>USES</a:t>
            </a:r>
            <a:r>
              <a:rPr lang="en-US" sz="2400" dirty="0"/>
              <a:t>: Minoxidil</a:t>
            </a:r>
            <a:r>
              <a:rPr lang="en-US" sz="2400" dirty="0" smtClean="0"/>
              <a:t> </a:t>
            </a:r>
            <a:r>
              <a:rPr lang="en-US" sz="2400" dirty="0"/>
              <a:t>is used in the treatment of </a:t>
            </a:r>
            <a:r>
              <a:rPr lang="en-US" sz="2400" dirty="0" smtClean="0"/>
              <a:t>severe hypertension,(given in combination with beta blockers to prevent tachycardia); </a:t>
            </a:r>
            <a:r>
              <a:rPr lang="en-US" sz="2400" b="1" i="1" dirty="0" smtClean="0"/>
              <a:t>it can be used in alopecia, as it stimulate hair growth to a limited extent</a:t>
            </a:r>
            <a:endParaRPr lang="en-US" sz="2400" b="1" i="1" dirty="0"/>
          </a:p>
          <a:p>
            <a:pPr marL="0" indent="0">
              <a:buNone/>
            </a:pPr>
            <a:r>
              <a:rPr lang="en-US" sz="2400" b="1" dirty="0"/>
              <a:t>DOSE:</a:t>
            </a:r>
            <a:r>
              <a:rPr lang="en-US" sz="2400" dirty="0"/>
              <a:t> </a:t>
            </a:r>
            <a:r>
              <a:rPr lang="en-US" sz="2400" dirty="0" smtClean="0"/>
              <a:t>Initially 5mg </a:t>
            </a:r>
            <a:r>
              <a:rPr lang="en-US" sz="2400" dirty="0"/>
              <a:t>daily </a:t>
            </a:r>
            <a:r>
              <a:rPr lang="en-US" sz="2400" dirty="0" smtClean="0"/>
              <a:t>, increased up to 50mg</a:t>
            </a:r>
            <a:endParaRPr lang="en-US" sz="2400" dirty="0"/>
          </a:p>
          <a:p>
            <a:pPr marL="0" indent="0">
              <a:buNone/>
            </a:pPr>
            <a:r>
              <a:rPr lang="en-US" sz="2400" b="1" dirty="0"/>
              <a:t>PREPARATIONS</a:t>
            </a:r>
            <a:r>
              <a:rPr lang="en-US" sz="2400" dirty="0"/>
              <a:t>: </a:t>
            </a:r>
            <a:r>
              <a:rPr lang="en-US" sz="2400" dirty="0" smtClean="0"/>
              <a:t>Minoxidil Scalp application BP </a:t>
            </a:r>
            <a:r>
              <a:rPr lang="en-US" sz="2400" dirty="0"/>
              <a:t>and  Tablets </a:t>
            </a:r>
            <a:r>
              <a:rPr lang="en-US" sz="2400" dirty="0" smtClean="0"/>
              <a:t>IP</a:t>
            </a:r>
            <a:endParaRPr lang="en-US" sz="2400" dirty="0"/>
          </a:p>
          <a:p>
            <a:pPr marL="0" indent="0">
              <a:buNone/>
            </a:pPr>
            <a:endParaRPr lang="en-US" dirty="0"/>
          </a:p>
        </p:txBody>
      </p:sp>
      <p:pic>
        <p:nvPicPr>
          <p:cNvPr id="2050" name="Picture 2" descr="C:\Users\mypc\Documents\MINOXIDI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69274"/>
            <a:ext cx="3560618" cy="2078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668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4" y="138547"/>
            <a:ext cx="8631382" cy="1108364"/>
          </a:xfrm>
        </p:spPr>
        <p:txBody>
          <a:bodyPr>
            <a:normAutofit fontScale="90000"/>
          </a:bodyPr>
          <a:lstStyle/>
          <a:p>
            <a:r>
              <a:rPr lang="en-US" b="1" dirty="0" smtClean="0"/>
              <a:t>9.Sodium Nitroprusside</a:t>
            </a:r>
            <a:br>
              <a:rPr lang="en-US" b="1" dirty="0" smtClean="0"/>
            </a:br>
            <a:r>
              <a:rPr lang="en-US" b="1" dirty="0" smtClean="0"/>
              <a:t> (Nitropress) </a:t>
            </a:r>
            <a:endParaRPr lang="en-US" b="1" dirty="0"/>
          </a:p>
        </p:txBody>
      </p:sp>
      <p:sp>
        <p:nvSpPr>
          <p:cNvPr id="3" name="Content Placeholder 2"/>
          <p:cNvSpPr>
            <a:spLocks noGrp="1"/>
          </p:cNvSpPr>
          <p:nvPr>
            <p:ph idx="1"/>
          </p:nvPr>
        </p:nvSpPr>
        <p:spPr>
          <a:xfrm>
            <a:off x="13855" y="2133601"/>
            <a:ext cx="9088582" cy="4613564"/>
          </a:xfrm>
        </p:spPr>
        <p:txBody>
          <a:bodyPr>
            <a:normAutofit fontScale="85000" lnSpcReduction="10000"/>
          </a:bodyPr>
          <a:lstStyle/>
          <a:p>
            <a:pPr marL="0" indent="0">
              <a:buNone/>
            </a:pPr>
            <a:r>
              <a:rPr lang="en-US" b="1" dirty="0"/>
              <a:t>CATEGORY</a:t>
            </a:r>
            <a:r>
              <a:rPr lang="en-US" dirty="0"/>
              <a:t>:  </a:t>
            </a:r>
            <a:r>
              <a:rPr lang="en-US" dirty="0" smtClean="0"/>
              <a:t>Vasodilator, </a:t>
            </a:r>
            <a:endParaRPr lang="en-US" dirty="0"/>
          </a:p>
          <a:p>
            <a:pPr marL="0" indent="0">
              <a:buNone/>
            </a:pPr>
            <a:r>
              <a:rPr lang="en-US" b="1" dirty="0"/>
              <a:t>NOMENCLATURE</a:t>
            </a:r>
            <a:r>
              <a:rPr lang="en-US" dirty="0" smtClean="0"/>
              <a:t>: sodium penta cyanonitrosyl ferrate III- Dihydrate </a:t>
            </a:r>
            <a:endParaRPr lang="en-US" dirty="0"/>
          </a:p>
          <a:p>
            <a:pPr marL="0" indent="0">
              <a:buNone/>
            </a:pPr>
            <a:r>
              <a:rPr lang="en-US" b="1" dirty="0"/>
              <a:t>PROPERTIES</a:t>
            </a:r>
            <a:r>
              <a:rPr lang="en-US" dirty="0"/>
              <a:t>: </a:t>
            </a:r>
            <a:r>
              <a:rPr lang="en-US" dirty="0" smtClean="0"/>
              <a:t>Reddish brown powder or </a:t>
            </a:r>
            <a:r>
              <a:rPr lang="en-US" dirty="0"/>
              <a:t>crystals; freely soluble in water, </a:t>
            </a:r>
            <a:r>
              <a:rPr lang="en-US" dirty="0" smtClean="0"/>
              <a:t>the aqueous solution decompose on exposure to light therefore, </a:t>
            </a:r>
            <a:r>
              <a:rPr lang="en-US" dirty="0"/>
              <a:t>protected from light and moisture; </a:t>
            </a:r>
            <a:r>
              <a:rPr lang="en-US" dirty="0" smtClean="0"/>
              <a:t> </a:t>
            </a:r>
            <a:endParaRPr lang="en-US" dirty="0"/>
          </a:p>
          <a:p>
            <a:pPr marL="0" indent="0">
              <a:buNone/>
            </a:pPr>
            <a:r>
              <a:rPr lang="en-US" b="1" dirty="0"/>
              <a:t>MOA</a:t>
            </a:r>
            <a:r>
              <a:rPr lang="en-US" dirty="0" smtClean="0"/>
              <a:t>:</a:t>
            </a:r>
            <a:r>
              <a:rPr lang="en-US" dirty="0"/>
              <a:t> Sodium nitroprusside </a:t>
            </a:r>
            <a:r>
              <a:rPr lang="en-US" dirty="0" smtClean="0"/>
              <a:t>acts by rapid and  </a:t>
            </a:r>
            <a:r>
              <a:rPr lang="en-US" dirty="0"/>
              <a:t>short </a:t>
            </a:r>
            <a:r>
              <a:rPr lang="en-US" dirty="0" smtClean="0"/>
              <a:t>acting (1-10 minutes), </a:t>
            </a:r>
            <a:r>
              <a:rPr lang="en-US" dirty="0"/>
              <a:t>potent </a:t>
            </a:r>
            <a:r>
              <a:rPr lang="en-US" dirty="0" smtClean="0"/>
              <a:t>vasodilator on both arteriolar as well as venous  smooth muscles</a:t>
            </a:r>
          </a:p>
          <a:p>
            <a:pPr marL="0" indent="0">
              <a:buNone/>
            </a:pPr>
            <a:r>
              <a:rPr lang="en-US" b="1" dirty="0" smtClean="0"/>
              <a:t>USES</a:t>
            </a:r>
            <a:r>
              <a:rPr lang="en-US" dirty="0"/>
              <a:t>: Sodium nitroprusside </a:t>
            </a:r>
            <a:r>
              <a:rPr lang="en-US" dirty="0" smtClean="0"/>
              <a:t>is </a:t>
            </a:r>
            <a:r>
              <a:rPr lang="en-US" dirty="0"/>
              <a:t>used in </a:t>
            </a:r>
            <a:r>
              <a:rPr lang="en-US" dirty="0" smtClean="0"/>
              <a:t>emergency </a:t>
            </a:r>
            <a:r>
              <a:rPr lang="en-US" dirty="0"/>
              <a:t>treatment </a:t>
            </a:r>
            <a:r>
              <a:rPr lang="en-US" dirty="0" smtClean="0"/>
              <a:t> </a:t>
            </a:r>
            <a:r>
              <a:rPr lang="en-US" dirty="0"/>
              <a:t>of hypertension, angina pectoris, and myocardial infarction</a:t>
            </a:r>
          </a:p>
          <a:p>
            <a:pPr marL="0" indent="0">
              <a:buNone/>
            </a:pPr>
            <a:r>
              <a:rPr lang="en-US" b="1" dirty="0"/>
              <a:t>DOSE:</a:t>
            </a:r>
            <a:r>
              <a:rPr lang="en-US" dirty="0"/>
              <a:t> </a:t>
            </a:r>
            <a:r>
              <a:rPr lang="en-US" dirty="0" smtClean="0"/>
              <a:t>Given as slow intravenous  injection, in the dose of 0.5- 5mcg/kg/min </a:t>
            </a:r>
            <a:r>
              <a:rPr lang="en-US" dirty="0"/>
              <a:t>doses</a:t>
            </a:r>
          </a:p>
          <a:p>
            <a:pPr marL="0" indent="0">
              <a:buNone/>
            </a:pPr>
            <a:r>
              <a:rPr lang="en-US" b="1" dirty="0"/>
              <a:t>PREPARATIONS</a:t>
            </a:r>
            <a:r>
              <a:rPr lang="en-US" dirty="0"/>
              <a:t>: Sodium nitroprusside </a:t>
            </a:r>
            <a:r>
              <a:rPr lang="en-US" dirty="0" smtClean="0"/>
              <a:t>infusion BP, supplied as 50mg dissolved in 500ml of 5% dextrose in water</a:t>
            </a:r>
            <a:endParaRPr lang="en-US" dirty="0"/>
          </a:p>
          <a:p>
            <a:pPr marL="0" indent="0">
              <a:buNone/>
            </a:pPr>
            <a:endParaRPr lang="en-US" dirty="0"/>
          </a:p>
        </p:txBody>
      </p:sp>
      <p:pic>
        <p:nvPicPr>
          <p:cNvPr id="5122" name="Picture 2" descr="C:\Users\mypc\Documents\SODIUM NITROPRUSSI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8963" y="27711"/>
            <a:ext cx="3158837" cy="2410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6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b="1" dirty="0" smtClean="0"/>
              <a:t> 10. Reserpine Hcl </a:t>
            </a:r>
            <a:br>
              <a:rPr lang="en-US" b="1" dirty="0" smtClean="0"/>
            </a:br>
            <a:r>
              <a:rPr lang="en-US" b="1" dirty="0" smtClean="0"/>
              <a:t>     </a:t>
            </a:r>
            <a:r>
              <a:rPr lang="en-US" sz="3600" b="1" dirty="0" smtClean="0"/>
              <a:t>(Serpasil)</a:t>
            </a:r>
            <a:endParaRPr lang="en-US" sz="3600" b="1" dirty="0"/>
          </a:p>
        </p:txBody>
      </p:sp>
      <p:sp>
        <p:nvSpPr>
          <p:cNvPr id="3" name="Content Placeholder 2"/>
          <p:cNvSpPr>
            <a:spLocks noGrp="1"/>
          </p:cNvSpPr>
          <p:nvPr>
            <p:ph idx="1"/>
          </p:nvPr>
        </p:nvSpPr>
        <p:spPr>
          <a:xfrm>
            <a:off x="69273" y="1537855"/>
            <a:ext cx="8929254" cy="5181599"/>
          </a:xfrm>
        </p:spPr>
        <p:txBody>
          <a:bodyPr>
            <a:normAutofit/>
          </a:bodyPr>
          <a:lstStyle/>
          <a:p>
            <a:pPr marL="0" indent="0">
              <a:buNone/>
            </a:pPr>
            <a:endParaRPr lang="en-US" sz="2000" dirty="0" smtClean="0"/>
          </a:p>
          <a:p>
            <a:pPr marL="0" indent="0">
              <a:buNone/>
            </a:pPr>
            <a:r>
              <a:rPr lang="en-US" sz="2000" b="1" dirty="0" smtClean="0"/>
              <a:t>Reserpine</a:t>
            </a:r>
            <a:r>
              <a:rPr lang="en-US" sz="2000" dirty="0" smtClean="0"/>
              <a:t> is an principal indole- alkaloid obtained from </a:t>
            </a:r>
            <a:r>
              <a:rPr lang="en-US" sz="2000" b="1" i="1" dirty="0" smtClean="0"/>
              <a:t>Rawolfia Serpentina</a:t>
            </a:r>
          </a:p>
          <a:p>
            <a:pPr marL="0" indent="0">
              <a:buNone/>
            </a:pPr>
            <a:r>
              <a:rPr lang="en-US" sz="2000" b="1" dirty="0" smtClean="0"/>
              <a:t>CATEGORY</a:t>
            </a:r>
            <a:r>
              <a:rPr lang="en-US" sz="2000" dirty="0"/>
              <a:t>:  antihypertensive, </a:t>
            </a:r>
          </a:p>
          <a:p>
            <a:pPr marL="0" indent="0">
              <a:buNone/>
            </a:pPr>
            <a:r>
              <a:rPr lang="en-US" sz="2000" b="1" dirty="0"/>
              <a:t>NOMENCLATURE</a:t>
            </a:r>
            <a:r>
              <a:rPr lang="en-US" sz="2000" dirty="0"/>
              <a:t>: </a:t>
            </a:r>
            <a:r>
              <a:rPr lang="en-US" sz="2000" dirty="0" smtClean="0"/>
              <a:t>methyl-11,17-dimethoxy-18b-(3,4,5-trimethoxy benzoyloxy)-3b,20a-yohimbane-16b-carboxylate</a:t>
            </a:r>
            <a:endParaRPr lang="en-US" sz="2000" dirty="0"/>
          </a:p>
          <a:p>
            <a:pPr marL="0" indent="0">
              <a:buNone/>
            </a:pPr>
            <a:r>
              <a:rPr lang="en-US" sz="2000" b="1" dirty="0"/>
              <a:t>PROPERTIES</a:t>
            </a:r>
            <a:r>
              <a:rPr lang="en-US" sz="2000" dirty="0"/>
              <a:t>: White </a:t>
            </a:r>
            <a:r>
              <a:rPr lang="en-US" sz="2000" dirty="0" smtClean="0"/>
              <a:t>or yellow crystalline powder which darken on exposure to light ; practically insoluble </a:t>
            </a:r>
            <a:r>
              <a:rPr lang="en-US" sz="2000" dirty="0"/>
              <a:t>in water, </a:t>
            </a:r>
            <a:r>
              <a:rPr lang="en-US" sz="2000" dirty="0" smtClean="0"/>
              <a:t>protected from light;  </a:t>
            </a:r>
            <a:endParaRPr lang="en-US" sz="2000" dirty="0"/>
          </a:p>
          <a:p>
            <a:pPr marL="0" indent="0">
              <a:buNone/>
            </a:pPr>
            <a:r>
              <a:rPr lang="en-US" sz="2000" b="1" dirty="0"/>
              <a:t>MOA</a:t>
            </a:r>
            <a:r>
              <a:rPr lang="en-US" sz="2000" dirty="0"/>
              <a:t>: </a:t>
            </a:r>
            <a:r>
              <a:rPr lang="en-US" sz="2000" b="1" dirty="0" smtClean="0"/>
              <a:t>Reserpine  </a:t>
            </a:r>
            <a:r>
              <a:rPr lang="en-US" sz="2000" dirty="0" smtClean="0"/>
              <a:t>act by  depletion of </a:t>
            </a:r>
            <a:r>
              <a:rPr lang="en-US" sz="2000" b="1" dirty="0" smtClean="0"/>
              <a:t>NE</a:t>
            </a:r>
            <a:r>
              <a:rPr lang="en-US" sz="2000" dirty="0" smtClean="0"/>
              <a:t>  in peripheral sympathetic nerve terminal  and depletion of  Serotonin </a:t>
            </a:r>
            <a:r>
              <a:rPr lang="en-US" sz="2000" b="1" dirty="0" smtClean="0"/>
              <a:t>( 5HT</a:t>
            </a:r>
            <a:r>
              <a:rPr lang="en-US" sz="2000" dirty="0" smtClean="0"/>
              <a:t>)in the brain, there by reduction of blood pressure, bradycardia and CNS depression</a:t>
            </a:r>
            <a:endParaRPr lang="en-US" sz="2000" dirty="0"/>
          </a:p>
          <a:p>
            <a:pPr marL="0" indent="0">
              <a:buNone/>
            </a:pPr>
            <a:r>
              <a:rPr lang="en-US" sz="2000" b="1" dirty="0" smtClean="0"/>
              <a:t>USES</a:t>
            </a:r>
            <a:r>
              <a:rPr lang="en-US" sz="2000" dirty="0" smtClean="0"/>
              <a:t>:</a:t>
            </a:r>
            <a:r>
              <a:rPr lang="en-US" sz="2000" b="1" dirty="0"/>
              <a:t> Reserpine</a:t>
            </a:r>
            <a:r>
              <a:rPr lang="en-US" sz="2000" dirty="0" smtClean="0"/>
              <a:t> is </a:t>
            </a:r>
            <a:r>
              <a:rPr lang="en-US" sz="2000" dirty="0"/>
              <a:t>used in the treatment of </a:t>
            </a:r>
            <a:r>
              <a:rPr lang="en-US" sz="2000" dirty="0" smtClean="0"/>
              <a:t>Hypertension</a:t>
            </a:r>
            <a:r>
              <a:rPr lang="en-US" sz="2000" dirty="0"/>
              <a:t>, </a:t>
            </a:r>
            <a:r>
              <a:rPr lang="en-US" sz="2000" dirty="0" smtClean="0"/>
              <a:t>and used in major Psychosis (tranquilizer)</a:t>
            </a:r>
            <a:endParaRPr lang="en-US" sz="2000" dirty="0"/>
          </a:p>
          <a:p>
            <a:pPr marL="0" indent="0">
              <a:buNone/>
            </a:pPr>
            <a:r>
              <a:rPr lang="en-US" sz="2000" b="1" dirty="0"/>
              <a:t>DOSE:</a:t>
            </a:r>
            <a:r>
              <a:rPr lang="en-US" sz="2000" dirty="0"/>
              <a:t> </a:t>
            </a:r>
            <a:r>
              <a:rPr lang="en-US" sz="2000" dirty="0" smtClean="0"/>
              <a:t>1 mg daily (for psychosis); 0.5mg (for hypertension)</a:t>
            </a:r>
            <a:endParaRPr lang="en-US" sz="2000" dirty="0"/>
          </a:p>
          <a:p>
            <a:pPr marL="0" indent="0">
              <a:buNone/>
            </a:pPr>
            <a:r>
              <a:rPr lang="en-US" sz="2000" b="1" dirty="0"/>
              <a:t>PREPARATIONS</a:t>
            </a:r>
            <a:r>
              <a:rPr lang="en-US" sz="2000" dirty="0"/>
              <a:t>: </a:t>
            </a:r>
            <a:r>
              <a:rPr lang="en-US" sz="2000" b="1" dirty="0"/>
              <a:t>Reserpine</a:t>
            </a:r>
            <a:r>
              <a:rPr lang="en-US" sz="2000" dirty="0" smtClean="0"/>
              <a:t> Injection  </a:t>
            </a:r>
            <a:r>
              <a:rPr lang="en-US" sz="2000" dirty="0"/>
              <a:t>and  Tablets </a:t>
            </a:r>
            <a:r>
              <a:rPr lang="en-US" sz="2000" dirty="0" smtClean="0"/>
              <a:t>IP</a:t>
            </a:r>
            <a:endParaRPr lang="en-US" sz="2000" dirty="0"/>
          </a:p>
          <a:p>
            <a:pPr marL="0" indent="0">
              <a:buNone/>
            </a:pPr>
            <a:endParaRPr lang="en-US" dirty="0"/>
          </a:p>
          <a:p>
            <a:endParaRPr lang="en-US" dirty="0"/>
          </a:p>
        </p:txBody>
      </p:sp>
      <p:pic>
        <p:nvPicPr>
          <p:cNvPr id="1026" name="Picture 2" descr="C:\Users\mypc\Documents\Reserp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799" y="27709"/>
            <a:ext cx="3948545" cy="1953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63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6" y="69273"/>
            <a:ext cx="8229600" cy="1108363"/>
          </a:xfrm>
        </p:spPr>
        <p:txBody>
          <a:bodyPr>
            <a:normAutofit fontScale="90000"/>
          </a:bodyPr>
          <a:lstStyle/>
          <a:p>
            <a:r>
              <a:rPr lang="en-US" dirty="0" smtClean="0"/>
              <a:t/>
            </a:r>
            <a:br>
              <a:rPr lang="en-US" dirty="0" smtClean="0"/>
            </a:br>
            <a:r>
              <a:rPr lang="en-US" dirty="0" smtClean="0"/>
              <a:t>    </a:t>
            </a:r>
            <a:br>
              <a:rPr lang="en-US" dirty="0" smtClean="0"/>
            </a:br>
            <a:r>
              <a:rPr lang="en-US" dirty="0"/>
              <a:t/>
            </a:r>
            <a:br>
              <a:rPr lang="en-US" dirty="0"/>
            </a:br>
            <a:r>
              <a:rPr lang="en-US" dirty="0" smtClean="0"/>
              <a:t>1.</a:t>
            </a:r>
            <a:r>
              <a:rPr lang="en-US" sz="3600" b="1" dirty="0" smtClean="0">
                <a:latin typeface="Times New Roman" pitchFamily="18" charset="0"/>
                <a:cs typeface="Times New Roman" pitchFamily="18" charset="0"/>
              </a:rPr>
              <a:t>METHYL DOPA HCL </a:t>
            </a:r>
            <a:r>
              <a:rPr lang="en-US" sz="3600" dirty="0" smtClean="0"/>
              <a:t>(</a:t>
            </a:r>
            <a:r>
              <a:rPr lang="en-US" sz="3600" b="1" dirty="0" smtClean="0"/>
              <a:t>Aldomet</a:t>
            </a:r>
            <a:r>
              <a:rPr lang="en-US" sz="3600" dirty="0" smtClean="0"/>
              <a:t>)</a:t>
            </a:r>
            <a:r>
              <a:rPr lang="en-US" sz="3600" dirty="0"/>
              <a:t/>
            </a:r>
            <a:br>
              <a:rPr lang="en-US" sz="3600" dirty="0"/>
            </a:br>
            <a:endParaRPr lang="en-US" sz="3600" dirty="0"/>
          </a:p>
        </p:txBody>
      </p:sp>
      <p:sp>
        <p:nvSpPr>
          <p:cNvPr id="3" name="Content Placeholder 2"/>
          <p:cNvSpPr>
            <a:spLocks noGrp="1"/>
          </p:cNvSpPr>
          <p:nvPr>
            <p:ph idx="1"/>
          </p:nvPr>
        </p:nvSpPr>
        <p:spPr>
          <a:xfrm>
            <a:off x="1" y="983672"/>
            <a:ext cx="9019308" cy="5805053"/>
          </a:xfrm>
        </p:spPr>
        <p:txBody>
          <a:bodyPr>
            <a:normAutofit/>
          </a:bodyPr>
          <a:lstStyle/>
          <a:p>
            <a:endParaRPr lang="en-US" sz="1800" b="1" dirty="0" smtClean="0"/>
          </a:p>
          <a:p>
            <a:endParaRPr lang="en-US" sz="1800" b="1" dirty="0"/>
          </a:p>
          <a:p>
            <a:endParaRPr lang="en-US" sz="1800" b="1" dirty="0" smtClean="0"/>
          </a:p>
          <a:p>
            <a:endParaRPr lang="en-US" sz="1800" b="1" dirty="0"/>
          </a:p>
          <a:p>
            <a:endParaRPr lang="en-US" sz="1800" b="1" dirty="0" smtClean="0"/>
          </a:p>
          <a:p>
            <a:pPr marL="0" indent="0">
              <a:buNone/>
            </a:pPr>
            <a:r>
              <a:rPr lang="en-US" sz="1800" b="1" dirty="0" smtClean="0"/>
              <a:t>CATEGORY</a:t>
            </a:r>
            <a:r>
              <a:rPr lang="en-US" sz="1800" dirty="0"/>
              <a:t>: </a:t>
            </a:r>
            <a:r>
              <a:rPr lang="en-US" sz="1800" dirty="0" smtClean="0"/>
              <a:t>Centrally acting-Antihypertensive</a:t>
            </a:r>
            <a:endParaRPr lang="en-US" sz="1800" dirty="0"/>
          </a:p>
          <a:p>
            <a:pPr marL="0" indent="0">
              <a:buNone/>
            </a:pPr>
            <a:r>
              <a:rPr lang="en-US" sz="1800" b="1" dirty="0"/>
              <a:t>NOMENCLATURE</a:t>
            </a:r>
            <a:r>
              <a:rPr lang="en-US" sz="1800" dirty="0"/>
              <a:t>: 3-(3, 4-dihydroxyphenyl)-2-methyl-L-alanine </a:t>
            </a:r>
            <a:r>
              <a:rPr lang="en-US" sz="1800" dirty="0" smtClean="0"/>
              <a:t> sesquehydrate</a:t>
            </a:r>
            <a:endParaRPr lang="en-US" sz="1800" dirty="0"/>
          </a:p>
          <a:p>
            <a:pPr marL="0" indent="0">
              <a:buNone/>
            </a:pPr>
            <a:r>
              <a:rPr lang="en-US" sz="1800" dirty="0"/>
              <a:t>                                    L-Tyrosine, 3-hydroxy-a-methyl </a:t>
            </a:r>
            <a:r>
              <a:rPr lang="en-US" sz="1800" dirty="0" smtClean="0"/>
              <a:t> sesquehydrate</a:t>
            </a:r>
            <a:endParaRPr lang="en-US" sz="1800" dirty="0"/>
          </a:p>
          <a:p>
            <a:pPr marL="0" indent="0">
              <a:buNone/>
            </a:pPr>
            <a:r>
              <a:rPr lang="en-US" sz="1800" b="1" dirty="0"/>
              <a:t>PROPERTIES</a:t>
            </a:r>
            <a:r>
              <a:rPr lang="en-US" sz="1800" dirty="0"/>
              <a:t>: white to yellowish white, odorless, almost tasteless, fine powder, which may contain friable lumps, relatively stable in light and air.</a:t>
            </a:r>
          </a:p>
          <a:p>
            <a:pPr marL="0" indent="0">
              <a:buNone/>
            </a:pPr>
            <a:r>
              <a:rPr lang="en-US" sz="1800" dirty="0"/>
              <a:t>It is slightly soluble in water; very soluble in dilute HCl; </a:t>
            </a:r>
            <a:endParaRPr lang="en-US" sz="1800" dirty="0" smtClean="0"/>
          </a:p>
          <a:p>
            <a:pPr marL="0" indent="0">
              <a:buNone/>
            </a:pPr>
            <a:r>
              <a:rPr lang="en-US" sz="1800" b="1" dirty="0" smtClean="0"/>
              <a:t>MOA</a:t>
            </a:r>
            <a:r>
              <a:rPr lang="en-US" sz="1800" dirty="0"/>
              <a:t>: Methyl </a:t>
            </a:r>
            <a:r>
              <a:rPr lang="en-US" sz="1800" dirty="0" smtClean="0"/>
              <a:t>Dopa </a:t>
            </a:r>
            <a:r>
              <a:rPr lang="en-US" sz="1800" dirty="0"/>
              <a:t>acts centrally by stimulating a-adrenergic receptors. It is converted to methyl norepinephrine in brain which displaces norepinephrine </a:t>
            </a:r>
            <a:r>
              <a:rPr lang="en-US" sz="1800" dirty="0" smtClean="0"/>
              <a:t>from storage site</a:t>
            </a:r>
          </a:p>
          <a:p>
            <a:pPr marL="0" indent="0">
              <a:buNone/>
            </a:pPr>
            <a:r>
              <a:rPr lang="en-US" sz="1800" b="1" dirty="0" smtClean="0"/>
              <a:t>USES</a:t>
            </a:r>
            <a:r>
              <a:rPr lang="en-US" sz="1800" dirty="0"/>
              <a:t>: It is used in the treatment moderate to severe hypertension. </a:t>
            </a:r>
          </a:p>
          <a:p>
            <a:pPr marL="0" indent="0">
              <a:buNone/>
            </a:pPr>
            <a:r>
              <a:rPr lang="en-US" sz="1800" b="1" dirty="0"/>
              <a:t>DOSE</a:t>
            </a:r>
            <a:r>
              <a:rPr lang="en-US" sz="1800" dirty="0"/>
              <a:t>: Orally, equalent of 0.5 to 3 gram of anhydrous Methyldopa, daily in divided dose.</a:t>
            </a:r>
          </a:p>
          <a:p>
            <a:pPr marL="0" indent="0">
              <a:buNone/>
            </a:pPr>
            <a:r>
              <a:rPr lang="en-US" sz="1800" b="1" dirty="0"/>
              <a:t>PREPARATIONS</a:t>
            </a:r>
            <a:r>
              <a:rPr lang="en-US" sz="1800" dirty="0"/>
              <a:t>: Methyl Dopa </a:t>
            </a:r>
            <a:r>
              <a:rPr lang="en-US" sz="1800" dirty="0" smtClean="0"/>
              <a:t>Tablet ; injection IP, BP</a:t>
            </a:r>
            <a:endParaRPr lang="en-US" sz="1800" dirty="0"/>
          </a:p>
        </p:txBody>
      </p:sp>
      <p:pic>
        <p:nvPicPr>
          <p:cNvPr id="1026" name="Picture 2" descr="C:\Users\mypc\Documents\METHYL DO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34292"/>
            <a:ext cx="6096000" cy="1787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600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90" y="0"/>
            <a:ext cx="8950035" cy="1905000"/>
          </a:xfrm>
        </p:spPr>
        <p:txBody>
          <a:bodyPr>
            <a:normAutofit fontScale="90000"/>
          </a:bodyPr>
          <a:lstStyle/>
          <a:p>
            <a:r>
              <a:rPr lang="en-US" sz="2800" b="1" dirty="0" smtClean="0"/>
              <a:t> </a:t>
            </a:r>
            <a:r>
              <a:rPr lang="en-US" sz="3100" b="1" dirty="0" smtClean="0">
                <a:latin typeface="Times New Roman" pitchFamily="18" charset="0"/>
                <a:cs typeface="Times New Roman" pitchFamily="18" charset="0"/>
              </a:rPr>
              <a:t>METHYL DOPA SYNTHESIS</a:t>
            </a:r>
            <a:r>
              <a:rPr lang="en-US" sz="2800" b="1" dirty="0" smtClean="0"/>
              <a:t>: </a:t>
            </a:r>
            <a:br>
              <a:rPr lang="en-US" sz="2800" b="1" dirty="0" smtClean="0"/>
            </a:br>
            <a:r>
              <a:rPr lang="en-US" sz="2800" b="1" dirty="0" smtClean="0"/>
              <a:t> It is synthesized from  4-hydroxy-3-methoxy-phenyl acetone with ammonium chloride and pot. cyanide, the intermediate racemic compound obtained is resolved to L-enantiomer which is converted to methyl Dopa.</a:t>
            </a:r>
            <a:endParaRPr lang="en-US" sz="2800" b="1" dirty="0"/>
          </a:p>
        </p:txBody>
      </p:sp>
      <p:pic>
        <p:nvPicPr>
          <p:cNvPr id="4" name="Picture 2" descr="C:\Users\mypc\Documents\METHYL DOPA SYNTHESI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2286000"/>
            <a:ext cx="7204364"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429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418"/>
            <a:ext cx="8229600" cy="1343891"/>
          </a:xfrm>
        </p:spPr>
        <p:txBody>
          <a:bodyPr>
            <a:normAutofit/>
          </a:bodyPr>
          <a:lstStyle/>
          <a:p>
            <a:r>
              <a:rPr lang="en-US" sz="3600" b="1" dirty="0" smtClean="0">
                <a:latin typeface="Times New Roman" pitchFamily="18" charset="0"/>
                <a:cs typeface="Times New Roman" pitchFamily="18" charset="0"/>
              </a:rPr>
              <a:t>2. CLONIDINE Hcl</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smtClean="0">
                <a:latin typeface="Times New Roman" pitchFamily="18" charset="0"/>
                <a:cs typeface="Times New Roman" pitchFamily="18" charset="0"/>
              </a:rPr>
              <a:t>(Catapress)</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10837" y="2202872"/>
            <a:ext cx="9033163" cy="4821383"/>
          </a:xfrm>
        </p:spPr>
        <p:txBody>
          <a:bodyPr>
            <a:normAutofit fontScale="85000" lnSpcReduction="20000"/>
          </a:bodyPr>
          <a:lstStyle/>
          <a:p>
            <a:pPr marL="0" indent="0">
              <a:buNone/>
            </a:pPr>
            <a:r>
              <a:rPr lang="en-US" sz="2800" b="1" dirty="0"/>
              <a:t>CATEGORY</a:t>
            </a:r>
            <a:r>
              <a:rPr lang="en-US" sz="2800" dirty="0"/>
              <a:t>: Centrally acting-Antihypertensive</a:t>
            </a:r>
          </a:p>
          <a:p>
            <a:pPr marL="0" indent="0">
              <a:buNone/>
            </a:pPr>
            <a:r>
              <a:rPr lang="en-US" sz="2800" b="1" dirty="0"/>
              <a:t>NOMENCLATURE</a:t>
            </a:r>
            <a:r>
              <a:rPr lang="en-US" sz="2800" dirty="0" smtClean="0"/>
              <a:t>: It is an   </a:t>
            </a:r>
            <a:r>
              <a:rPr lang="en-US" sz="2800" b="1" i="1" dirty="0" smtClean="0"/>
              <a:t>Anilino-imidazoline</a:t>
            </a:r>
          </a:p>
          <a:p>
            <a:pPr marL="0" indent="0">
              <a:buNone/>
            </a:pPr>
            <a:r>
              <a:rPr lang="en-US" sz="2800" dirty="0" smtClean="0"/>
              <a:t>    2-[(2,6-dichlorophenyl) amino]-imidazoline Hcl</a:t>
            </a:r>
          </a:p>
          <a:p>
            <a:pPr marL="0" indent="0">
              <a:buNone/>
            </a:pPr>
            <a:r>
              <a:rPr lang="en-US" sz="2800" b="1" dirty="0" smtClean="0"/>
              <a:t>PROPERTIES</a:t>
            </a:r>
            <a:r>
              <a:rPr lang="en-US" sz="2800" dirty="0"/>
              <a:t>: </a:t>
            </a:r>
            <a:r>
              <a:rPr lang="en-US" sz="2800" dirty="0" smtClean="0"/>
              <a:t>White  crystalline  </a:t>
            </a:r>
            <a:r>
              <a:rPr lang="en-US" sz="2800" dirty="0"/>
              <a:t>powder, </a:t>
            </a:r>
            <a:r>
              <a:rPr lang="en-US" sz="2800" dirty="0" smtClean="0"/>
              <a:t>It </a:t>
            </a:r>
            <a:r>
              <a:rPr lang="en-US" sz="2800" dirty="0"/>
              <a:t>is </a:t>
            </a:r>
            <a:r>
              <a:rPr lang="en-US" sz="2800" dirty="0" smtClean="0"/>
              <a:t>freely </a:t>
            </a:r>
            <a:r>
              <a:rPr lang="en-US" sz="2800" dirty="0"/>
              <a:t>soluble in </a:t>
            </a:r>
            <a:r>
              <a:rPr lang="en-US" sz="2800" dirty="0" smtClean="0"/>
              <a:t>water;</a:t>
            </a:r>
          </a:p>
          <a:p>
            <a:pPr marL="0" indent="0">
              <a:buNone/>
            </a:pPr>
            <a:r>
              <a:rPr lang="en-US" sz="2800" dirty="0" smtClean="0"/>
              <a:t>M</a:t>
            </a:r>
            <a:r>
              <a:rPr lang="en-US" sz="2800" b="1" dirty="0" smtClean="0"/>
              <a:t>OA</a:t>
            </a:r>
            <a:r>
              <a:rPr lang="en-US" sz="2800" dirty="0"/>
              <a:t>: </a:t>
            </a:r>
            <a:r>
              <a:rPr lang="en-US" sz="2800" dirty="0" smtClean="0"/>
              <a:t>clonidine acts </a:t>
            </a:r>
            <a:r>
              <a:rPr lang="en-US" sz="2800" dirty="0"/>
              <a:t>centrally by stimulating </a:t>
            </a:r>
            <a:r>
              <a:rPr lang="en-US" sz="2800" dirty="0" smtClean="0"/>
              <a:t>alpha-2-adrenergic </a:t>
            </a:r>
            <a:r>
              <a:rPr lang="en-US" sz="2800" dirty="0"/>
              <a:t>receptors. It is converted to methyl norepinephrine in brain which displaces norepinephrine from storage site</a:t>
            </a:r>
          </a:p>
          <a:p>
            <a:pPr marL="0" indent="0">
              <a:buNone/>
            </a:pPr>
            <a:r>
              <a:rPr lang="en-US" sz="2800" b="1" dirty="0"/>
              <a:t>USES</a:t>
            </a:r>
            <a:r>
              <a:rPr lang="en-US" sz="2800" dirty="0"/>
              <a:t>: It is used in the treatment moderate to severe hypertension. </a:t>
            </a:r>
            <a:r>
              <a:rPr lang="en-US" sz="2800" dirty="0" smtClean="0"/>
              <a:t>(Given along with thiazide diuretics)</a:t>
            </a:r>
            <a:endParaRPr lang="en-US" sz="2800" dirty="0"/>
          </a:p>
          <a:p>
            <a:pPr marL="0" indent="0">
              <a:buNone/>
            </a:pPr>
            <a:r>
              <a:rPr lang="en-US" sz="2800" b="1" dirty="0"/>
              <a:t>DOSE</a:t>
            </a:r>
            <a:r>
              <a:rPr lang="en-US" sz="2800" dirty="0"/>
              <a:t>: Orally, </a:t>
            </a:r>
            <a:r>
              <a:rPr lang="en-US" sz="2800" dirty="0" smtClean="0"/>
              <a:t>50-100mg </a:t>
            </a:r>
            <a:r>
              <a:rPr lang="en-US" sz="2800" b="1" dirty="0" smtClean="0"/>
              <a:t>Clonidine</a:t>
            </a:r>
            <a:r>
              <a:rPr lang="en-US" sz="2800" dirty="0" smtClean="0"/>
              <a:t> Hcl, </a:t>
            </a:r>
            <a:r>
              <a:rPr lang="en-US" sz="2800" dirty="0"/>
              <a:t>daily in divided dose</a:t>
            </a:r>
            <a:r>
              <a:rPr lang="en-US" sz="2800" dirty="0" smtClean="0"/>
              <a:t>. Also given slow iv route in crisis 150-300mcg</a:t>
            </a:r>
            <a:endParaRPr lang="en-US" sz="2800" dirty="0"/>
          </a:p>
          <a:p>
            <a:pPr marL="0" indent="0">
              <a:buNone/>
            </a:pPr>
            <a:r>
              <a:rPr lang="en-US" sz="2800" b="1" dirty="0"/>
              <a:t>PREPARATIONS</a:t>
            </a:r>
            <a:r>
              <a:rPr lang="en-US" sz="2800" dirty="0"/>
              <a:t>: </a:t>
            </a:r>
            <a:r>
              <a:rPr lang="en-US" sz="2800" b="1" dirty="0" smtClean="0"/>
              <a:t>Clonidine</a:t>
            </a:r>
            <a:r>
              <a:rPr lang="en-US" sz="2800" dirty="0" smtClean="0"/>
              <a:t> Hcl Tablet, Injections IP; B P</a:t>
            </a:r>
            <a:endParaRPr lang="en-US" sz="2800" dirty="0"/>
          </a:p>
          <a:p>
            <a:endParaRPr lang="en-US" dirty="0"/>
          </a:p>
        </p:txBody>
      </p:sp>
      <p:pic>
        <p:nvPicPr>
          <p:cNvPr id="2051" name="Picture 3" descr="C:\Users\mypc\Documents\clonid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8981" y="69272"/>
            <a:ext cx="4322619" cy="2161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656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41564"/>
            <a:ext cx="9033164" cy="1454727"/>
          </a:xfrm>
        </p:spPr>
        <p:txBody>
          <a:bodyPr>
            <a:normAutofit fontScale="90000"/>
          </a:bodyPr>
          <a:lstStyle/>
          <a:p>
            <a:r>
              <a:rPr lang="en-US" b="1" dirty="0" smtClean="0"/>
              <a:t>  3.</a:t>
            </a:r>
            <a:r>
              <a:rPr lang="en-US" sz="3600" b="1" dirty="0" smtClean="0">
                <a:latin typeface="Times New Roman" pitchFamily="18" charset="0"/>
                <a:cs typeface="Times New Roman" pitchFamily="18" charset="0"/>
              </a:rPr>
              <a:t>GUANETHIDINE SULPHATE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(Ismeline) </a:t>
            </a:r>
            <a:r>
              <a:rPr lang="en-US" sz="3600" b="1" dirty="0"/>
              <a:t/>
            </a:r>
            <a:br>
              <a:rPr lang="en-US" sz="3600" b="1" dirty="0"/>
            </a:br>
            <a:endParaRPr lang="en-US" sz="3600" dirty="0"/>
          </a:p>
        </p:txBody>
      </p:sp>
      <p:sp>
        <p:nvSpPr>
          <p:cNvPr id="3" name="Content Placeholder 2"/>
          <p:cNvSpPr>
            <a:spLocks noGrp="1"/>
          </p:cNvSpPr>
          <p:nvPr>
            <p:ph idx="1"/>
          </p:nvPr>
        </p:nvSpPr>
        <p:spPr>
          <a:xfrm>
            <a:off x="13855" y="2161308"/>
            <a:ext cx="9053945" cy="4696692"/>
          </a:xfrm>
        </p:spPr>
        <p:txBody>
          <a:bodyPr>
            <a:normAutofit/>
          </a:bodyPr>
          <a:lstStyle/>
          <a:p>
            <a:pPr marL="0" indent="0">
              <a:buNone/>
            </a:pPr>
            <a:r>
              <a:rPr lang="en-US" sz="2000" b="1" dirty="0" smtClean="0"/>
              <a:t>CATEGORY</a:t>
            </a:r>
            <a:r>
              <a:rPr lang="en-US" sz="2000" dirty="0"/>
              <a:t>:  antihypertensive, adrenergic neuron blocker</a:t>
            </a:r>
          </a:p>
          <a:p>
            <a:pPr marL="0" indent="0">
              <a:buNone/>
            </a:pPr>
            <a:r>
              <a:rPr lang="en-US" sz="2000" b="1" dirty="0"/>
              <a:t>NOMENCLATURE</a:t>
            </a:r>
            <a:r>
              <a:rPr lang="en-US" sz="2000" dirty="0"/>
              <a:t>: 2-[(2-azocan-1-yl) ethyl] guanidine</a:t>
            </a:r>
          </a:p>
          <a:p>
            <a:pPr marL="0" indent="0">
              <a:buNone/>
            </a:pPr>
            <a:r>
              <a:rPr lang="en-US" sz="2000" dirty="0"/>
              <a:t>                                      1-[2-(perhydroazocin-1-yl) ethyl] guanidine </a:t>
            </a:r>
          </a:p>
          <a:p>
            <a:pPr marL="0" indent="0">
              <a:buNone/>
            </a:pPr>
            <a:r>
              <a:rPr lang="en-US" sz="2000" b="1" dirty="0"/>
              <a:t>PROPERTIES</a:t>
            </a:r>
            <a:r>
              <a:rPr lang="en-US" sz="2000" dirty="0"/>
              <a:t>: </a:t>
            </a:r>
            <a:r>
              <a:rPr lang="en-US" sz="2000" dirty="0" smtClean="0"/>
              <a:t>White </a:t>
            </a:r>
            <a:r>
              <a:rPr lang="en-US" sz="2000" dirty="0"/>
              <a:t>to off-white, crystalline powder; very soluble in water.</a:t>
            </a:r>
          </a:p>
          <a:p>
            <a:pPr marL="0" indent="0">
              <a:buNone/>
            </a:pPr>
            <a:r>
              <a:rPr lang="en-US" sz="2000" b="1" dirty="0"/>
              <a:t>MP</a:t>
            </a:r>
            <a:r>
              <a:rPr lang="en-US" sz="2000" dirty="0"/>
              <a:t>: Melts between 276-281</a:t>
            </a:r>
            <a:r>
              <a:rPr lang="en-US" sz="2000" baseline="30000" dirty="0"/>
              <a:t>0</a:t>
            </a:r>
            <a:r>
              <a:rPr lang="en-US" sz="2000" dirty="0"/>
              <a:t>C</a:t>
            </a:r>
          </a:p>
          <a:p>
            <a:pPr marL="0" indent="0">
              <a:buNone/>
            </a:pPr>
            <a:r>
              <a:rPr lang="en-US" sz="2000" b="1" dirty="0"/>
              <a:t>MOA</a:t>
            </a:r>
            <a:r>
              <a:rPr lang="en-US" sz="2000" dirty="0"/>
              <a:t>:  Guanethidine acts by selectively inhibiting transmission in post ganglionic adrenergic nerves</a:t>
            </a:r>
            <a:r>
              <a:rPr lang="en-US" sz="2000" dirty="0" smtClean="0"/>
              <a:t>.( displacing NE from Its storage sites in the neuronal granules)</a:t>
            </a:r>
          </a:p>
          <a:p>
            <a:pPr marL="0" indent="0">
              <a:buNone/>
            </a:pPr>
            <a:r>
              <a:rPr lang="en-US" sz="2000" b="1" dirty="0" smtClean="0"/>
              <a:t> </a:t>
            </a:r>
            <a:r>
              <a:rPr lang="en-US" sz="2000" b="1" dirty="0"/>
              <a:t>USES</a:t>
            </a:r>
            <a:r>
              <a:rPr lang="en-US" sz="2000" dirty="0"/>
              <a:t>: Guanethidine is used in the treatment of moderate to severe hypertension. It can be used either alone or in combination with other drugs. It is also used in the treatment of renal hypertension. </a:t>
            </a:r>
            <a:endParaRPr lang="en-US" sz="2000" dirty="0" smtClean="0"/>
          </a:p>
          <a:p>
            <a:pPr marL="0" indent="0">
              <a:buNone/>
            </a:pPr>
            <a:r>
              <a:rPr lang="en-US" sz="2000" b="1" dirty="0" smtClean="0"/>
              <a:t>DOSE</a:t>
            </a:r>
            <a:r>
              <a:rPr lang="en-US" sz="2000" dirty="0" smtClean="0"/>
              <a:t> </a:t>
            </a:r>
            <a:r>
              <a:rPr lang="en-US" sz="2000" dirty="0"/>
              <a:t>10 to-20 mg (initially) and 30 to 100 mg daily (maintenance dose)</a:t>
            </a:r>
          </a:p>
          <a:p>
            <a:pPr marL="0" indent="0">
              <a:buNone/>
            </a:pPr>
            <a:r>
              <a:rPr lang="en-US" sz="2000" b="1" dirty="0" smtClean="0"/>
              <a:t>PREPARATIONS</a:t>
            </a:r>
            <a:r>
              <a:rPr lang="en-US" sz="2000" dirty="0"/>
              <a:t>: </a:t>
            </a:r>
            <a:r>
              <a:rPr lang="en-US" sz="2000" b="1" dirty="0"/>
              <a:t>Guanethidine</a:t>
            </a:r>
            <a:r>
              <a:rPr lang="en-US" sz="2000" dirty="0"/>
              <a:t> sulfate 10 mg and 25 mg </a:t>
            </a:r>
            <a:r>
              <a:rPr lang="en-US" sz="2000" dirty="0" smtClean="0"/>
              <a:t>Tablets </a:t>
            </a:r>
            <a:r>
              <a:rPr lang="en-US" sz="2000" b="1" dirty="0" smtClean="0"/>
              <a:t>BP </a:t>
            </a:r>
            <a:endParaRPr lang="en-US" sz="2000" b="1" dirty="0"/>
          </a:p>
        </p:txBody>
      </p:sp>
      <p:pic>
        <p:nvPicPr>
          <p:cNvPr id="1027" name="Picture 3" descr="C:\Users\mypc\Documents\guanethidine so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487" y="554182"/>
            <a:ext cx="4149004" cy="163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174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55417"/>
            <a:ext cx="8832273" cy="1330037"/>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t>
            </a:r>
            <a:r>
              <a:rPr lang="en-US" b="1" dirty="0" smtClean="0"/>
              <a:t>       </a:t>
            </a:r>
            <a:br>
              <a:rPr lang="en-US" b="1" dirty="0" smtClean="0"/>
            </a:br>
            <a:r>
              <a:rPr lang="en-US" b="1" dirty="0"/>
              <a:t/>
            </a:r>
            <a:br>
              <a:rPr lang="en-US" b="1" dirty="0"/>
            </a:br>
            <a:r>
              <a:rPr lang="en-US" b="1" dirty="0" smtClean="0"/>
              <a:t>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4.</a:t>
            </a:r>
            <a:r>
              <a:rPr lang="en-US" sz="3600" b="1" dirty="0" smtClean="0">
                <a:latin typeface="Times New Roman" pitchFamily="18" charset="0"/>
                <a:cs typeface="Times New Roman" pitchFamily="18" charset="0"/>
              </a:rPr>
              <a:t>GUANABENZ ACETATE</a:t>
            </a:r>
            <a:r>
              <a:rPr lang="en-US" b="1" dirty="0"/>
              <a:t/>
            </a:r>
            <a:br>
              <a:rPr lang="en-US" b="1" dirty="0"/>
            </a:br>
            <a:r>
              <a:rPr lang="en-US" sz="3100" b="1" dirty="0" smtClean="0"/>
              <a:t>(W</a:t>
            </a:r>
            <a:r>
              <a:rPr lang="en-US" sz="3100" b="1" dirty="0" smtClean="0">
                <a:latin typeface="Times New Roman" pitchFamily="18" charset="0"/>
                <a:cs typeface="Times New Roman" pitchFamily="18" charset="0"/>
              </a:rPr>
              <a:t>ytensin</a:t>
            </a:r>
            <a:r>
              <a:rPr lang="en-US" sz="3100" b="1" dirty="0" smtClean="0"/>
              <a:t>)</a:t>
            </a:r>
            <a:endParaRPr lang="en-US" sz="3100" dirty="0"/>
          </a:p>
        </p:txBody>
      </p:sp>
      <p:sp>
        <p:nvSpPr>
          <p:cNvPr id="3" name="Content Placeholder 2"/>
          <p:cNvSpPr>
            <a:spLocks noGrp="1"/>
          </p:cNvSpPr>
          <p:nvPr>
            <p:ph idx="1"/>
          </p:nvPr>
        </p:nvSpPr>
        <p:spPr>
          <a:xfrm>
            <a:off x="27710" y="1565563"/>
            <a:ext cx="9116290" cy="5334000"/>
          </a:xfrm>
        </p:spPr>
        <p:txBody>
          <a:bodyPr>
            <a:normAutofit fontScale="92500" lnSpcReduction="20000"/>
          </a:bodyPr>
          <a:lstStyle/>
          <a:p>
            <a:pPr marL="0" indent="0">
              <a:buNone/>
            </a:pPr>
            <a:r>
              <a:rPr lang="en-US" sz="2800" b="1" dirty="0"/>
              <a:t>CATEGORY</a:t>
            </a:r>
            <a:r>
              <a:rPr lang="en-US" sz="2800" dirty="0"/>
              <a:t>:  antihypertensive, adrenergic neuron blocker</a:t>
            </a:r>
          </a:p>
          <a:p>
            <a:pPr marL="0" indent="0">
              <a:buNone/>
            </a:pPr>
            <a:r>
              <a:rPr lang="en-US" sz="2800" b="1" dirty="0"/>
              <a:t>NOMENCLATURE</a:t>
            </a:r>
            <a:r>
              <a:rPr lang="en-US" sz="2800" dirty="0"/>
              <a:t>: </a:t>
            </a:r>
            <a:endParaRPr lang="en-US" sz="2800" dirty="0" smtClean="0"/>
          </a:p>
          <a:p>
            <a:pPr marL="0" indent="0">
              <a:buNone/>
            </a:pPr>
            <a:r>
              <a:rPr lang="en-US" sz="2800" dirty="0" smtClean="0"/>
              <a:t>[2,6-dichlorobenzylidene)amino]guanidine mone acetate</a:t>
            </a:r>
          </a:p>
          <a:p>
            <a:pPr marL="0" indent="0">
              <a:buNone/>
            </a:pPr>
            <a:r>
              <a:rPr lang="en-US" sz="2800" b="1" dirty="0" smtClean="0"/>
              <a:t>PROPERTIES</a:t>
            </a:r>
            <a:r>
              <a:rPr lang="en-US" sz="2800" dirty="0"/>
              <a:t>: White to off-white, crystalline powder; very soluble in </a:t>
            </a:r>
            <a:r>
              <a:rPr lang="en-US" sz="2800" dirty="0" smtClean="0"/>
              <a:t>water. </a:t>
            </a:r>
            <a:endParaRPr lang="en-US" sz="2800" dirty="0"/>
          </a:p>
          <a:p>
            <a:pPr marL="0" indent="0">
              <a:buNone/>
            </a:pPr>
            <a:r>
              <a:rPr lang="en-US" sz="2800" b="1" dirty="0"/>
              <a:t>MOA</a:t>
            </a:r>
            <a:r>
              <a:rPr lang="en-US" sz="2800" dirty="0"/>
              <a:t>:  </a:t>
            </a:r>
            <a:r>
              <a:rPr lang="en-US" sz="2800" b="1" dirty="0" smtClean="0"/>
              <a:t>Guanabenz</a:t>
            </a:r>
            <a:r>
              <a:rPr lang="en-US" sz="2800" dirty="0" smtClean="0"/>
              <a:t> </a:t>
            </a:r>
            <a:r>
              <a:rPr lang="en-US" sz="2800" dirty="0"/>
              <a:t>acts by selectively inhibiting transmission in post ganglionic </a:t>
            </a:r>
            <a:r>
              <a:rPr lang="en-US" sz="2800" dirty="0" smtClean="0"/>
              <a:t>adrenergic </a:t>
            </a:r>
            <a:r>
              <a:rPr lang="en-US" sz="2800" dirty="0"/>
              <a:t>nerves </a:t>
            </a:r>
            <a:r>
              <a:rPr lang="en-US" sz="2800" dirty="0" smtClean="0"/>
              <a:t>(</a:t>
            </a:r>
            <a:r>
              <a:rPr lang="en-US" sz="2800" b="1" i="1" dirty="0" smtClean="0"/>
              <a:t>alpha 2a- agonist</a:t>
            </a:r>
            <a:r>
              <a:rPr lang="en-US" sz="2800" dirty="0" smtClean="0"/>
              <a:t>) and there by reduces the release of </a:t>
            </a:r>
            <a:r>
              <a:rPr lang="en-US" sz="2800" b="1" i="1" dirty="0" smtClean="0"/>
              <a:t>NE</a:t>
            </a:r>
            <a:r>
              <a:rPr lang="en-US" sz="2800" dirty="0" smtClean="0"/>
              <a:t> from the neuron</a:t>
            </a:r>
          </a:p>
          <a:p>
            <a:pPr marL="0" indent="0">
              <a:buNone/>
            </a:pPr>
            <a:r>
              <a:rPr lang="en-US" sz="2800" b="1" dirty="0" smtClean="0"/>
              <a:t>USES</a:t>
            </a:r>
            <a:r>
              <a:rPr lang="en-US" sz="2800" dirty="0"/>
              <a:t>: </a:t>
            </a:r>
            <a:r>
              <a:rPr lang="en-US" sz="2800" b="1" dirty="0"/>
              <a:t>Guanabenz</a:t>
            </a:r>
            <a:r>
              <a:rPr lang="en-US" sz="2800" dirty="0"/>
              <a:t> </a:t>
            </a:r>
            <a:r>
              <a:rPr lang="en-US" sz="2800" dirty="0" smtClean="0"/>
              <a:t>is </a:t>
            </a:r>
            <a:r>
              <a:rPr lang="en-US" sz="2800" dirty="0"/>
              <a:t>used in the treatment of moderate to severe hypertension. It can be used either alone or in combination with other drugs. It is also used in the treatment of renal hypertension. </a:t>
            </a:r>
          </a:p>
          <a:p>
            <a:pPr marL="0" indent="0">
              <a:buNone/>
            </a:pPr>
            <a:r>
              <a:rPr lang="en-US" sz="2800" b="1" dirty="0" smtClean="0"/>
              <a:t>DOSE</a:t>
            </a:r>
            <a:r>
              <a:rPr lang="en-US" sz="2800" dirty="0" smtClean="0"/>
              <a:t>:  4-8mg daily in divided dose</a:t>
            </a:r>
            <a:endParaRPr lang="en-US" sz="2800" dirty="0"/>
          </a:p>
          <a:p>
            <a:pPr marL="0" indent="0">
              <a:buNone/>
            </a:pPr>
            <a:r>
              <a:rPr lang="en-US" sz="2800" b="1" dirty="0" smtClean="0"/>
              <a:t>PREPARATIONS</a:t>
            </a:r>
            <a:r>
              <a:rPr lang="en-US" sz="2800" dirty="0"/>
              <a:t>: </a:t>
            </a:r>
            <a:r>
              <a:rPr lang="en-US" sz="2800" b="1" dirty="0" smtClean="0"/>
              <a:t>Guanabenz acetate </a:t>
            </a:r>
            <a:r>
              <a:rPr lang="en-US" sz="2800" dirty="0" smtClean="0"/>
              <a:t> Tablets </a:t>
            </a:r>
            <a:endParaRPr lang="en-US" sz="2800" dirty="0"/>
          </a:p>
          <a:p>
            <a:endParaRPr lang="en-US" dirty="0"/>
          </a:p>
        </p:txBody>
      </p:sp>
      <p:pic>
        <p:nvPicPr>
          <p:cNvPr id="2051" name="Picture 3" descr="C:\Users\mypc\Documents\guanabenz acet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7126" y="69273"/>
            <a:ext cx="3498273" cy="1551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603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36" y="0"/>
            <a:ext cx="8991599" cy="1371600"/>
          </a:xfrm>
        </p:spPr>
        <p:txBody>
          <a:bodyPr>
            <a:normAutofit/>
          </a:bodyPr>
          <a:lstStyle/>
          <a:p>
            <a:r>
              <a:rPr lang="en-US" sz="3200" b="1" dirty="0" smtClean="0">
                <a:latin typeface="Times New Roman" pitchFamily="18" charset="0"/>
                <a:cs typeface="Times New Roman" pitchFamily="18" charset="0"/>
              </a:rPr>
              <a:t>  5. </a:t>
            </a:r>
            <a:r>
              <a:rPr lang="en-US" sz="3600" b="1" dirty="0" smtClean="0">
                <a:latin typeface="Times New Roman" pitchFamily="18" charset="0"/>
                <a:cs typeface="Times New Roman" pitchFamily="18" charset="0"/>
              </a:rPr>
              <a:t>TIMOLOL</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Biocarden;Timoptic</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96982" y="1935480"/>
            <a:ext cx="8950036" cy="4922520"/>
          </a:xfrm>
        </p:spPr>
        <p:txBody>
          <a:bodyPr>
            <a:normAutofit fontScale="92500"/>
          </a:bodyPr>
          <a:lstStyle/>
          <a:p>
            <a:r>
              <a:rPr lang="en-US" sz="2400" b="1" dirty="0"/>
              <a:t>CATEGORY</a:t>
            </a:r>
            <a:r>
              <a:rPr lang="en-US" sz="2400" dirty="0"/>
              <a:t>:  antihypertensive, </a:t>
            </a:r>
            <a:r>
              <a:rPr lang="en-US" sz="2400" dirty="0" smtClean="0"/>
              <a:t>beta adrenergic  </a:t>
            </a:r>
            <a:r>
              <a:rPr lang="en-US" sz="2400" dirty="0"/>
              <a:t>blocker</a:t>
            </a:r>
          </a:p>
          <a:p>
            <a:r>
              <a:rPr lang="en-US" sz="2400" b="1" dirty="0" smtClean="0"/>
              <a:t>NOMENCLATURE</a:t>
            </a:r>
            <a:r>
              <a:rPr lang="en-US" sz="2400" dirty="0" smtClean="0"/>
              <a:t>: (-)-1-(</a:t>
            </a:r>
            <a:r>
              <a:rPr lang="en-US" sz="2400" i="1" dirty="0" smtClean="0"/>
              <a:t>tert</a:t>
            </a:r>
            <a:r>
              <a:rPr lang="en-US" sz="2400" dirty="0" smtClean="0"/>
              <a:t>. butyl amino)-3-[(4-morpholino-1,2,5-thiazol-3-yl)oxy]2-propanol malate (1: 1) </a:t>
            </a:r>
            <a:endParaRPr lang="en-US" sz="2400" dirty="0"/>
          </a:p>
          <a:p>
            <a:r>
              <a:rPr lang="en-US" sz="2400" b="1" dirty="0"/>
              <a:t>PROPERTIES</a:t>
            </a:r>
            <a:r>
              <a:rPr lang="en-US" sz="2400" dirty="0"/>
              <a:t>: White </a:t>
            </a:r>
            <a:r>
              <a:rPr lang="en-US" sz="2400" dirty="0" smtClean="0"/>
              <a:t>crystals; freely </a:t>
            </a:r>
            <a:r>
              <a:rPr lang="en-US" sz="2400" dirty="0"/>
              <a:t>soluble in </a:t>
            </a:r>
            <a:r>
              <a:rPr lang="en-US" sz="2400" dirty="0" smtClean="0"/>
              <a:t>water, alcohol; sparingly soluble in chloroform; practically insoluble in ether; protected from light and moisture; MP</a:t>
            </a:r>
            <a:r>
              <a:rPr lang="en-US" sz="2400" dirty="0"/>
              <a:t>: Melts </a:t>
            </a:r>
            <a:r>
              <a:rPr lang="en-US" sz="2400" dirty="0" smtClean="0"/>
              <a:t>at 202</a:t>
            </a:r>
            <a:r>
              <a:rPr lang="en-US" sz="2400" baseline="30000" dirty="0" smtClean="0"/>
              <a:t>0</a:t>
            </a:r>
            <a:r>
              <a:rPr lang="en-US" sz="2400" dirty="0" smtClean="0"/>
              <a:t>C </a:t>
            </a:r>
            <a:endParaRPr lang="en-US" sz="2400" dirty="0"/>
          </a:p>
          <a:p>
            <a:r>
              <a:rPr lang="en-US" sz="2400" b="1" dirty="0"/>
              <a:t>MOA</a:t>
            </a:r>
            <a:r>
              <a:rPr lang="en-US" sz="2400" dirty="0"/>
              <a:t>: </a:t>
            </a:r>
            <a:r>
              <a:rPr lang="en-US" sz="2400" b="1" dirty="0">
                <a:latin typeface="Times New Roman" pitchFamily="18" charset="0"/>
                <a:cs typeface="Times New Roman" pitchFamily="18" charset="0"/>
              </a:rPr>
              <a:t>TIMOLOL </a:t>
            </a:r>
            <a:r>
              <a:rPr lang="en-US" sz="2400" dirty="0" smtClean="0"/>
              <a:t>acts </a:t>
            </a:r>
            <a:r>
              <a:rPr lang="en-US" sz="2400" dirty="0"/>
              <a:t>by </a:t>
            </a:r>
            <a:r>
              <a:rPr lang="en-US" sz="2400" dirty="0" smtClean="0"/>
              <a:t>short acting, potent non selective beta blocker with moderate lipid solubility</a:t>
            </a:r>
            <a:endParaRPr lang="en-US" sz="2400" dirty="0"/>
          </a:p>
          <a:p>
            <a:r>
              <a:rPr lang="en-US" sz="2400" b="1" dirty="0"/>
              <a:t>USES</a:t>
            </a:r>
            <a:r>
              <a:rPr lang="en-US" sz="2400" dirty="0"/>
              <a:t>: </a:t>
            </a:r>
            <a:r>
              <a:rPr lang="en-US" sz="2400" b="1" dirty="0">
                <a:latin typeface="Times New Roman" pitchFamily="18" charset="0"/>
                <a:cs typeface="Times New Roman" pitchFamily="18" charset="0"/>
              </a:rPr>
              <a:t>TIMOLOL </a:t>
            </a:r>
            <a:r>
              <a:rPr lang="en-US" sz="2400" dirty="0" smtClean="0"/>
              <a:t>is </a:t>
            </a:r>
            <a:r>
              <a:rPr lang="en-US" sz="2400" dirty="0"/>
              <a:t>used in the treatment of </a:t>
            </a:r>
            <a:r>
              <a:rPr lang="en-US" sz="2400" dirty="0" smtClean="0"/>
              <a:t>open-angle glaucoma; Treatment of hypertension, angina pectoris, and myocardial infarction</a:t>
            </a:r>
            <a:endParaRPr lang="en-US" sz="2400" dirty="0"/>
          </a:p>
          <a:p>
            <a:r>
              <a:rPr lang="en-US" sz="2400" b="1" dirty="0" smtClean="0"/>
              <a:t>DOSE:</a:t>
            </a:r>
            <a:r>
              <a:rPr lang="en-US" sz="2400" dirty="0" smtClean="0"/>
              <a:t> 10-60mg daily in divided doses</a:t>
            </a:r>
          </a:p>
          <a:p>
            <a:r>
              <a:rPr lang="en-US" sz="2400" b="1" dirty="0" smtClean="0"/>
              <a:t>PREPARATIONS</a:t>
            </a:r>
            <a:r>
              <a:rPr lang="en-US" sz="2400" dirty="0"/>
              <a:t>: </a:t>
            </a:r>
            <a:r>
              <a:rPr lang="en-US" sz="2400" b="1" dirty="0" smtClean="0">
                <a:latin typeface="Times New Roman" pitchFamily="18" charset="0"/>
                <a:cs typeface="Times New Roman" pitchFamily="18" charset="0"/>
              </a:rPr>
              <a:t>TIMOLOL M</a:t>
            </a:r>
            <a:r>
              <a:rPr lang="en-US" sz="2400" dirty="0" smtClean="0">
                <a:latin typeface="Times New Roman" pitchFamily="18" charset="0"/>
                <a:cs typeface="Times New Roman" pitchFamily="18" charset="0"/>
              </a:rPr>
              <a:t>aleate</a:t>
            </a:r>
            <a:r>
              <a:rPr lang="en-US" sz="2400" dirty="0" smtClean="0"/>
              <a:t> Eye dopes (0.25-0.5%) IP; BP </a:t>
            </a:r>
            <a:r>
              <a:rPr lang="en-US" sz="2400" dirty="0"/>
              <a:t>and  </a:t>
            </a:r>
            <a:r>
              <a:rPr lang="en-US" sz="2400" dirty="0" smtClean="0"/>
              <a:t>Tablets IP;BP</a:t>
            </a:r>
            <a:endParaRPr lang="en-US" sz="2400" dirty="0"/>
          </a:p>
          <a:p>
            <a:endParaRPr lang="en-US" dirty="0"/>
          </a:p>
          <a:p>
            <a:endParaRPr lang="en-US" dirty="0"/>
          </a:p>
        </p:txBody>
      </p:sp>
      <p:pic>
        <p:nvPicPr>
          <p:cNvPr id="1026" name="Picture 2" descr="C:\Users\mypc\Documents\TIMOL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218" y="96983"/>
            <a:ext cx="4710546" cy="192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688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3" y="152400"/>
            <a:ext cx="8617527" cy="1260764"/>
          </a:xfrm>
        </p:spPr>
        <p:txBody>
          <a:bodyPr>
            <a:normAutofit fontScale="90000"/>
          </a:bodyPr>
          <a:lstStyle/>
          <a:p>
            <a:r>
              <a:rPr lang="en-US" dirty="0" smtClean="0"/>
              <a:t>   </a:t>
            </a:r>
            <a:r>
              <a:rPr lang="en-US" sz="3600" b="1" dirty="0" smtClean="0">
                <a:latin typeface="Times New Roman" pitchFamily="18" charset="0"/>
                <a:cs typeface="Times New Roman" pitchFamily="18" charset="0"/>
              </a:rPr>
              <a:t>6</a:t>
            </a:r>
            <a:r>
              <a:rPr lang="en-US" sz="36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DIAZOXIDE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(Eudemine)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1496291"/>
            <a:ext cx="9088582" cy="5333999"/>
          </a:xfrm>
        </p:spPr>
        <p:txBody>
          <a:bodyPr>
            <a:normAutofit fontScale="92500" lnSpcReduction="10000"/>
          </a:bodyPr>
          <a:lstStyle/>
          <a:p>
            <a:pPr marL="0" indent="0">
              <a:buNone/>
            </a:pPr>
            <a:r>
              <a:rPr lang="en-US" sz="2800" b="1" dirty="0" smtClean="0"/>
              <a:t>It is Structurally related to  diuretics, chlothiazide</a:t>
            </a:r>
          </a:p>
          <a:p>
            <a:pPr marL="0" indent="0">
              <a:buNone/>
            </a:pPr>
            <a:r>
              <a:rPr lang="en-US" sz="2800" b="1" dirty="0" smtClean="0"/>
              <a:t>CATEGORY</a:t>
            </a:r>
            <a:r>
              <a:rPr lang="en-US" sz="2800" dirty="0"/>
              <a:t>: </a:t>
            </a:r>
            <a:r>
              <a:rPr lang="en-US" sz="2800" dirty="0" smtClean="0"/>
              <a:t>vasodilators, </a:t>
            </a:r>
            <a:endParaRPr lang="en-US" sz="2800" dirty="0"/>
          </a:p>
          <a:p>
            <a:pPr marL="0" indent="0">
              <a:buNone/>
            </a:pPr>
            <a:r>
              <a:rPr lang="en-US" sz="2800" b="1" dirty="0"/>
              <a:t>NOMENCLATURE</a:t>
            </a:r>
            <a:r>
              <a:rPr lang="en-US" sz="2800" dirty="0"/>
              <a:t>: </a:t>
            </a:r>
            <a:r>
              <a:rPr lang="en-US" sz="2800" dirty="0" smtClean="0"/>
              <a:t>7-Chloro-3-methyl-2H-1,2,4-Benzothiadiazine-1,1-oxide</a:t>
            </a:r>
          </a:p>
          <a:p>
            <a:pPr marL="0" indent="0">
              <a:buNone/>
            </a:pPr>
            <a:r>
              <a:rPr lang="en-US" sz="2800" b="1" dirty="0" smtClean="0"/>
              <a:t>PROPERTIES</a:t>
            </a:r>
            <a:r>
              <a:rPr lang="en-US" sz="2800" dirty="0"/>
              <a:t>: </a:t>
            </a:r>
            <a:r>
              <a:rPr lang="en-US" sz="2800" dirty="0" smtClean="0"/>
              <a:t>White fine or  crystalline powders; practically in </a:t>
            </a:r>
            <a:r>
              <a:rPr lang="en-US" sz="2800" dirty="0"/>
              <a:t>soluble in </a:t>
            </a:r>
            <a:r>
              <a:rPr lang="en-US" sz="2800" dirty="0" smtClean="0"/>
              <a:t>water; very soluble in alkali hydroxides  </a:t>
            </a:r>
            <a:endParaRPr lang="en-US" sz="2800" dirty="0"/>
          </a:p>
          <a:p>
            <a:pPr marL="0" indent="0">
              <a:buNone/>
            </a:pPr>
            <a:r>
              <a:rPr lang="en-US" sz="2800" b="1" dirty="0"/>
              <a:t>MOA</a:t>
            </a:r>
            <a:r>
              <a:rPr lang="en-US" sz="2800" dirty="0"/>
              <a:t>: </a:t>
            </a:r>
            <a:r>
              <a:rPr lang="en-US" sz="2800" b="1" dirty="0" smtClean="0">
                <a:latin typeface="Times New Roman" pitchFamily="18" charset="0"/>
                <a:cs typeface="Times New Roman" pitchFamily="18" charset="0"/>
              </a:rPr>
              <a:t> </a:t>
            </a:r>
            <a:r>
              <a:rPr lang="en-US" sz="2400" b="1" dirty="0" smtClean="0"/>
              <a:t>Diazoxide</a:t>
            </a:r>
            <a:r>
              <a:rPr lang="en-US" sz="2400" dirty="0" smtClean="0"/>
              <a:t> </a:t>
            </a:r>
            <a:r>
              <a:rPr lang="en-US" sz="2800" dirty="0" smtClean="0"/>
              <a:t>acts by directly on the arteriolar wall (a potent vasodilators) ; </a:t>
            </a:r>
          </a:p>
          <a:p>
            <a:pPr marL="0" indent="0">
              <a:buNone/>
            </a:pPr>
            <a:r>
              <a:rPr lang="en-US" sz="2800" b="1" dirty="0" smtClean="0"/>
              <a:t>USES</a:t>
            </a:r>
            <a:r>
              <a:rPr lang="en-US" sz="2800" dirty="0"/>
              <a:t>: </a:t>
            </a:r>
            <a:r>
              <a:rPr lang="en-US" sz="2400" b="1" dirty="0" smtClean="0"/>
              <a:t>Diazoxide</a:t>
            </a:r>
            <a:r>
              <a:rPr lang="en-US" sz="2800" b="1" dirty="0" smtClean="0">
                <a:latin typeface="Times New Roman" pitchFamily="18" charset="0"/>
                <a:cs typeface="Times New Roman" pitchFamily="18" charset="0"/>
              </a:rPr>
              <a:t> </a:t>
            </a:r>
            <a:r>
              <a:rPr lang="en-US" sz="2800" dirty="0" smtClean="0"/>
              <a:t>is </a:t>
            </a:r>
            <a:r>
              <a:rPr lang="en-US" sz="2800" dirty="0"/>
              <a:t>used in </a:t>
            </a:r>
            <a:r>
              <a:rPr lang="en-US" sz="2800" dirty="0" smtClean="0"/>
              <a:t>the treatment </a:t>
            </a:r>
            <a:r>
              <a:rPr lang="en-US" sz="2800" dirty="0"/>
              <a:t>of hypertension</a:t>
            </a:r>
            <a:r>
              <a:rPr lang="en-US" sz="2800" dirty="0" smtClean="0"/>
              <a:t>, crisis, (</a:t>
            </a:r>
            <a:r>
              <a:rPr lang="en-US" sz="2800" i="1" dirty="0" smtClean="0"/>
              <a:t>not recommended for long term therapy</a:t>
            </a:r>
            <a:r>
              <a:rPr lang="en-US" sz="2800" dirty="0" smtClean="0"/>
              <a:t>); it can be given orally in the treatment of hypoglycemia</a:t>
            </a:r>
            <a:endParaRPr lang="en-US" sz="2800" dirty="0"/>
          </a:p>
          <a:p>
            <a:pPr marL="0" indent="0">
              <a:buNone/>
            </a:pPr>
            <a:r>
              <a:rPr lang="en-US" sz="2800" b="1" dirty="0"/>
              <a:t>DOSE:</a:t>
            </a:r>
            <a:r>
              <a:rPr lang="en-US" sz="2800" dirty="0"/>
              <a:t> </a:t>
            </a:r>
            <a:r>
              <a:rPr lang="en-US" sz="2800" dirty="0" smtClean="0"/>
              <a:t>1-3 mg/kg/body wt. </a:t>
            </a:r>
            <a:r>
              <a:rPr lang="en-US" sz="2800" dirty="0"/>
              <a:t>daily in divided doses</a:t>
            </a:r>
          </a:p>
          <a:p>
            <a:pPr marL="0" indent="0">
              <a:buNone/>
            </a:pPr>
            <a:r>
              <a:rPr lang="en-US" sz="2800" b="1" dirty="0"/>
              <a:t>PREPARATIONS</a:t>
            </a:r>
            <a:r>
              <a:rPr lang="en-US" sz="2800" dirty="0"/>
              <a:t>: </a:t>
            </a:r>
            <a:r>
              <a:rPr lang="en-US" sz="2800" dirty="0" smtClean="0"/>
              <a:t>D</a:t>
            </a:r>
            <a:r>
              <a:rPr lang="en-US" sz="2400" b="1" dirty="0" smtClean="0"/>
              <a:t>iazoxide</a:t>
            </a:r>
            <a:r>
              <a:rPr lang="en-US" sz="2400" dirty="0" smtClean="0"/>
              <a:t> Injection</a:t>
            </a:r>
            <a:r>
              <a:rPr lang="en-US" sz="2800" dirty="0" smtClean="0"/>
              <a:t> </a:t>
            </a:r>
            <a:r>
              <a:rPr lang="en-US" sz="2800" dirty="0"/>
              <a:t>BP and  Tablets </a:t>
            </a:r>
            <a:r>
              <a:rPr lang="en-US" sz="2800" dirty="0" smtClean="0"/>
              <a:t>BP</a:t>
            </a:r>
            <a:endParaRPr lang="en-US" sz="2800" dirty="0"/>
          </a:p>
          <a:p>
            <a:pPr marL="0" indent="0">
              <a:buNone/>
            </a:pPr>
            <a:endParaRPr lang="en-US" dirty="0"/>
          </a:p>
        </p:txBody>
      </p:sp>
      <p:pic>
        <p:nvPicPr>
          <p:cNvPr id="4098" name="Picture 2" descr="C:\Users\mypc\Documents\DIAZOXI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1709" y="69274"/>
            <a:ext cx="3713018"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974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6" y="83126"/>
            <a:ext cx="9060873" cy="1288474"/>
          </a:xfrm>
        </p:spPr>
        <p:txBody>
          <a:bodyPr>
            <a:normAutofit fontScale="90000"/>
          </a:bodyPr>
          <a:lstStyle/>
          <a:p>
            <a:r>
              <a:rPr lang="en-US" b="1" dirty="0" smtClean="0"/>
              <a:t>     </a:t>
            </a:r>
            <a:r>
              <a:rPr lang="en-US" sz="3600" b="1" dirty="0" smtClean="0">
                <a:latin typeface="Times New Roman" pitchFamily="18" charset="0"/>
                <a:cs typeface="Times New Roman" pitchFamily="18" charset="0"/>
              </a:rPr>
              <a:t>7. Hydralazine Hcl</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(Nepresol, Apresoline)</a:t>
            </a:r>
            <a:endParaRPr lang="en-US" sz="3100" b="1" dirty="0">
              <a:latin typeface="Times New Roman" pitchFamily="18" charset="0"/>
              <a:cs typeface="Times New Roman" pitchFamily="18" charset="0"/>
            </a:endParaRPr>
          </a:p>
        </p:txBody>
      </p:sp>
      <p:sp>
        <p:nvSpPr>
          <p:cNvPr id="3" name="Content Placeholder 2"/>
          <p:cNvSpPr>
            <a:spLocks noGrp="1"/>
          </p:cNvSpPr>
          <p:nvPr>
            <p:ph idx="1"/>
          </p:nvPr>
        </p:nvSpPr>
        <p:spPr>
          <a:xfrm>
            <a:off x="83127" y="1295400"/>
            <a:ext cx="8977746" cy="5410199"/>
          </a:xfrm>
        </p:spPr>
        <p:txBody>
          <a:bodyPr>
            <a:normAutofit fontScale="92500"/>
          </a:bodyPr>
          <a:lstStyle/>
          <a:p>
            <a:pPr marL="0" indent="0">
              <a:buNone/>
            </a:pPr>
            <a:endParaRPr lang="en-US" sz="2400" b="1" dirty="0" smtClean="0"/>
          </a:p>
          <a:p>
            <a:pPr marL="0" indent="0">
              <a:buNone/>
            </a:pPr>
            <a:r>
              <a:rPr lang="en-US" sz="2400" b="1" dirty="0" smtClean="0"/>
              <a:t>CATEGORY</a:t>
            </a:r>
            <a:r>
              <a:rPr lang="en-US" sz="2400" dirty="0"/>
              <a:t>: </a:t>
            </a:r>
            <a:r>
              <a:rPr lang="en-US" sz="2400" dirty="0" smtClean="0"/>
              <a:t>Direct acting Vasodilarors, </a:t>
            </a:r>
            <a:endParaRPr lang="en-US" sz="2400" dirty="0"/>
          </a:p>
          <a:p>
            <a:pPr marL="0" indent="0">
              <a:buNone/>
            </a:pPr>
            <a:r>
              <a:rPr lang="en-US" sz="2400" b="1" dirty="0"/>
              <a:t>NOMENCLATURE</a:t>
            </a:r>
            <a:r>
              <a:rPr lang="en-US" sz="2400" dirty="0"/>
              <a:t>: </a:t>
            </a:r>
            <a:r>
              <a:rPr lang="en-US" sz="2400" dirty="0" smtClean="0"/>
              <a:t> 1-hydrazinophthalazine Hcl</a:t>
            </a:r>
            <a:endParaRPr lang="en-US" sz="2400" dirty="0"/>
          </a:p>
          <a:p>
            <a:pPr marL="0" indent="0">
              <a:buNone/>
            </a:pPr>
            <a:r>
              <a:rPr lang="en-US" sz="2400" b="1" dirty="0"/>
              <a:t>PROPERTIES</a:t>
            </a:r>
            <a:r>
              <a:rPr lang="en-US" sz="2400" dirty="0"/>
              <a:t>: White </a:t>
            </a:r>
            <a:r>
              <a:rPr lang="en-US" sz="2400" dirty="0" smtClean="0"/>
              <a:t>crystalline powder, </a:t>
            </a:r>
            <a:r>
              <a:rPr lang="en-US" sz="2400" dirty="0"/>
              <a:t>soluble in water, alcohol; </a:t>
            </a:r>
            <a:r>
              <a:rPr lang="en-US" sz="2400" dirty="0" smtClean="0"/>
              <a:t> </a:t>
            </a:r>
            <a:r>
              <a:rPr lang="en-US" sz="2400" dirty="0"/>
              <a:t>protected from light and moisture; </a:t>
            </a:r>
            <a:r>
              <a:rPr lang="en-US" sz="2400" dirty="0" smtClean="0"/>
              <a:t>the solution for injection deteriorate on storage  and should be used immediately after preparation </a:t>
            </a:r>
            <a:endParaRPr lang="en-US" sz="2400" dirty="0"/>
          </a:p>
          <a:p>
            <a:pPr marL="0" indent="0">
              <a:buNone/>
            </a:pPr>
            <a:r>
              <a:rPr lang="en-US" sz="2400" b="1" dirty="0"/>
              <a:t>MOA</a:t>
            </a:r>
            <a:r>
              <a:rPr lang="en-US" sz="2400" dirty="0"/>
              <a:t>: </a:t>
            </a:r>
            <a:r>
              <a:rPr lang="en-US" sz="2400" dirty="0" smtClean="0"/>
              <a:t>Hydralazine acts by Direct relaxation of the arteriolar wall (vasodilation)</a:t>
            </a:r>
          </a:p>
          <a:p>
            <a:pPr marL="0" indent="0">
              <a:buNone/>
            </a:pPr>
            <a:r>
              <a:rPr lang="en-US" sz="2400" b="1" dirty="0" smtClean="0"/>
              <a:t>USES</a:t>
            </a:r>
            <a:r>
              <a:rPr lang="en-US" sz="2400" dirty="0"/>
              <a:t>: Hydralazine </a:t>
            </a:r>
            <a:r>
              <a:rPr lang="en-US" sz="2400" dirty="0" smtClean="0"/>
              <a:t>is </a:t>
            </a:r>
            <a:r>
              <a:rPr lang="en-US" sz="2400" dirty="0"/>
              <a:t>used in </a:t>
            </a:r>
            <a:r>
              <a:rPr lang="en-US" sz="2400" dirty="0" smtClean="0"/>
              <a:t>the Treatment </a:t>
            </a:r>
            <a:r>
              <a:rPr lang="en-US" sz="2400" dirty="0"/>
              <a:t>of </a:t>
            </a:r>
            <a:r>
              <a:rPr lang="en-US" sz="2400" dirty="0" smtClean="0"/>
              <a:t>hypertension.</a:t>
            </a:r>
            <a:endParaRPr lang="en-US" sz="2400" dirty="0"/>
          </a:p>
          <a:p>
            <a:pPr marL="0" indent="0">
              <a:buNone/>
            </a:pPr>
            <a:r>
              <a:rPr lang="en-US" sz="2400" b="1" dirty="0"/>
              <a:t>DOSE:</a:t>
            </a:r>
            <a:r>
              <a:rPr lang="en-US" sz="2400" dirty="0"/>
              <a:t> </a:t>
            </a:r>
            <a:r>
              <a:rPr lang="en-US" sz="2400" dirty="0" smtClean="0"/>
              <a:t>40-50 mg </a:t>
            </a:r>
            <a:r>
              <a:rPr lang="en-US" sz="2400" dirty="0"/>
              <a:t>daily in divided </a:t>
            </a:r>
            <a:r>
              <a:rPr lang="en-US" sz="2400" dirty="0" smtClean="0"/>
              <a:t>doses. it can be always given with other drugs such as thiazide diuretics and beta blockers; 5-10mg as given slow iv injection  in emergencies</a:t>
            </a:r>
          </a:p>
          <a:p>
            <a:pPr marL="0" indent="0">
              <a:buNone/>
            </a:pPr>
            <a:r>
              <a:rPr lang="en-US" sz="2400" b="1" dirty="0" smtClean="0"/>
              <a:t>PREPARATIONS</a:t>
            </a:r>
            <a:r>
              <a:rPr lang="en-US" sz="2400" dirty="0"/>
              <a:t>: Hydralazine </a:t>
            </a:r>
            <a:r>
              <a:rPr lang="en-US" sz="2400" dirty="0" smtClean="0"/>
              <a:t>Hcl 10,25, 50 mg Tablets BP,  injection ampoule ((1 ml containing 20mg</a:t>
            </a:r>
            <a:r>
              <a:rPr lang="en-US" sz="2400" dirty="0"/>
              <a:t>) </a:t>
            </a:r>
            <a:r>
              <a:rPr lang="en-US" sz="2400" dirty="0" smtClean="0"/>
              <a:t>IP, BP</a:t>
            </a:r>
          </a:p>
          <a:p>
            <a:endParaRPr lang="en-US" sz="2400" dirty="0"/>
          </a:p>
          <a:p>
            <a:endParaRPr lang="en-US" dirty="0"/>
          </a:p>
        </p:txBody>
      </p:sp>
      <p:pic>
        <p:nvPicPr>
          <p:cNvPr id="3074" name="Picture 2" descr="C:\Users\mypc\Documents\HYDRALAZI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0"/>
            <a:ext cx="3415146" cy="1995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561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508</TotalTime>
  <Words>1239</Words>
  <Application>Microsoft Office PowerPoint</Application>
  <PresentationFormat>On-screen Show (4:3)</PresentationFormat>
  <Paragraphs>109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Constantia</vt:lpstr>
      <vt:lpstr>Times New Roman</vt:lpstr>
      <vt:lpstr>Wingdings 2</vt:lpstr>
      <vt:lpstr>Flow</vt:lpstr>
      <vt:lpstr>  Anti Hypertensive drugs-B</vt:lpstr>
      <vt:lpstr>       1.METHYL DOPA HCL (Aldomet) </vt:lpstr>
      <vt:lpstr> METHYL DOPA SYNTHESIS:   It is synthesized from  4-hydroxy-3-methoxy-phenyl acetone with ammonium chloride and pot. cyanide, the intermediate racemic compound obtained is resolved to L-enantiomer which is converted to methyl Dopa.</vt:lpstr>
      <vt:lpstr>2. CLONIDINE Hcl (Catapress)</vt:lpstr>
      <vt:lpstr>  3.GUANETHIDINE SULPHATE   (Ismeline)  </vt:lpstr>
      <vt:lpstr>                            4.GUANABENZ ACETATE (Wytensin)</vt:lpstr>
      <vt:lpstr>  5. TIMOLOL  Biocarden;Timoptic</vt:lpstr>
      <vt:lpstr>   6. DIAZOXIDE        (Eudemine)</vt:lpstr>
      <vt:lpstr>     7. Hydralazine Hcl      (Nepresol, Apresoline)</vt:lpstr>
      <vt:lpstr> 8.Minoxidil(Loniten) </vt:lpstr>
      <vt:lpstr>9.Sodium Nitroprusside  (Nitropress) </vt:lpstr>
      <vt:lpstr> 10. Reserpine Hcl       (Serpasil)</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Hypertensive drugs:</dc:title>
  <dc:creator>mypc</dc:creator>
  <cp:lastModifiedBy>mypc</cp:lastModifiedBy>
  <cp:revision>50</cp:revision>
  <dcterms:created xsi:type="dcterms:W3CDTF">2020-09-01T20:10:05Z</dcterms:created>
  <dcterms:modified xsi:type="dcterms:W3CDTF">2021-11-17T11:39:52Z</dcterms:modified>
</cp:coreProperties>
</file>