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5B7D010-E2B1-46BF-ACFE-5C3B2C9CB061}" type="datetimeFigureOut">
              <a:rPr lang="en-US" smtClean="0"/>
              <a:t>11/16/2021</a:t>
            </a:fld>
            <a:endParaRPr lang="en-US"/>
          </a:p>
        </p:txBody>
      </p:sp>
      <p:sp>
        <p:nvSpPr>
          <p:cNvPr id="16" name="Slide Number Placeholder 15"/>
          <p:cNvSpPr>
            <a:spLocks noGrp="1"/>
          </p:cNvSpPr>
          <p:nvPr>
            <p:ph type="sldNum" sz="quarter" idx="11"/>
          </p:nvPr>
        </p:nvSpPr>
        <p:spPr/>
        <p:txBody>
          <a:bodyPr/>
          <a:lstStyle/>
          <a:p>
            <a:fld id="{8143A251-EDFA-4B59-8C9A-E433A853C16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B7D010-E2B1-46BF-ACFE-5C3B2C9CB061}"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3A251-EDFA-4B59-8C9A-E433A853C1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B7D010-E2B1-46BF-ACFE-5C3B2C9CB061}"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3A251-EDFA-4B59-8C9A-E433A853C1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5B7D010-E2B1-46BF-ACFE-5C3B2C9CB061}" type="datetimeFigureOut">
              <a:rPr lang="en-US" smtClean="0"/>
              <a:t>11/16/2021</a:t>
            </a:fld>
            <a:endParaRPr lang="en-US"/>
          </a:p>
        </p:txBody>
      </p:sp>
      <p:sp>
        <p:nvSpPr>
          <p:cNvPr id="15" name="Slide Number Placeholder 14"/>
          <p:cNvSpPr>
            <a:spLocks noGrp="1"/>
          </p:cNvSpPr>
          <p:nvPr>
            <p:ph type="sldNum" sz="quarter" idx="15"/>
          </p:nvPr>
        </p:nvSpPr>
        <p:spPr/>
        <p:txBody>
          <a:bodyPr/>
          <a:lstStyle>
            <a:lvl1pPr algn="ctr">
              <a:defRPr/>
            </a:lvl1pPr>
          </a:lstStyle>
          <a:p>
            <a:fld id="{8143A251-EDFA-4B59-8C9A-E433A853C164}"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B7D010-E2B1-46BF-ACFE-5C3B2C9CB061}"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3A251-EDFA-4B59-8C9A-E433A853C164}"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5B7D010-E2B1-46BF-ACFE-5C3B2C9CB061}"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3A251-EDFA-4B59-8C9A-E433A853C16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143A251-EDFA-4B59-8C9A-E433A853C164}"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5B7D010-E2B1-46BF-ACFE-5C3B2C9CB061}" type="datetimeFigureOut">
              <a:rPr lang="en-US" smtClean="0"/>
              <a:t>11/16/2021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5B7D010-E2B1-46BF-ACFE-5C3B2C9CB061}"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3A251-EDFA-4B59-8C9A-E433A853C16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7D010-E2B1-46BF-ACFE-5C3B2C9CB061}"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3A251-EDFA-4B59-8C9A-E433A853C1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5B7D010-E2B1-46BF-ACFE-5C3B2C9CB061}" type="datetimeFigureOut">
              <a:rPr lang="en-US" smtClean="0"/>
              <a:t>11/16/2021</a:t>
            </a:fld>
            <a:endParaRPr lang="en-US"/>
          </a:p>
        </p:txBody>
      </p:sp>
      <p:sp>
        <p:nvSpPr>
          <p:cNvPr id="9" name="Slide Number Placeholder 8"/>
          <p:cNvSpPr>
            <a:spLocks noGrp="1"/>
          </p:cNvSpPr>
          <p:nvPr>
            <p:ph type="sldNum" sz="quarter" idx="15"/>
          </p:nvPr>
        </p:nvSpPr>
        <p:spPr/>
        <p:txBody>
          <a:bodyPr/>
          <a:lstStyle/>
          <a:p>
            <a:fld id="{8143A251-EDFA-4B59-8C9A-E433A853C164}"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5B7D010-E2B1-46BF-ACFE-5C3B2C9CB061}" type="datetimeFigureOut">
              <a:rPr lang="en-US" smtClean="0"/>
              <a:t>11/16/2021</a:t>
            </a:fld>
            <a:endParaRPr lang="en-US"/>
          </a:p>
        </p:txBody>
      </p:sp>
      <p:sp>
        <p:nvSpPr>
          <p:cNvPr id="9" name="Slide Number Placeholder 8"/>
          <p:cNvSpPr>
            <a:spLocks noGrp="1"/>
          </p:cNvSpPr>
          <p:nvPr>
            <p:ph type="sldNum" sz="quarter" idx="11"/>
          </p:nvPr>
        </p:nvSpPr>
        <p:spPr/>
        <p:txBody>
          <a:bodyPr/>
          <a:lstStyle/>
          <a:p>
            <a:fld id="{8143A251-EDFA-4B59-8C9A-E433A853C16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5B7D010-E2B1-46BF-ACFE-5C3B2C9CB061}" type="datetimeFigureOut">
              <a:rPr lang="en-US" smtClean="0"/>
              <a:t>11/16/2021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143A251-EDFA-4B59-8C9A-E433A853C164}"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5386090"/>
          </a:xfrm>
          <a:prstGeom prst="rect">
            <a:avLst/>
          </a:prstGeom>
          <a:noFill/>
        </p:spPr>
        <p:txBody>
          <a:bodyPr wrap="square" rtlCol="0">
            <a:spAutoFit/>
          </a:bodyPr>
          <a:lstStyle/>
          <a:p>
            <a:pPr algn="ctr"/>
            <a:r>
              <a:rPr lang="en-US" sz="2400" b="1" u="sng" dirty="0" smtClean="0">
                <a:solidFill>
                  <a:srgbClr val="C00000"/>
                </a:solidFill>
              </a:rPr>
              <a:t>Automation </a:t>
            </a:r>
          </a:p>
          <a:p>
            <a:pPr algn="ctr"/>
            <a:endParaRPr lang="en-US" sz="2000" b="1" u="sng" dirty="0" smtClean="0">
              <a:solidFill>
                <a:srgbClr val="C00000"/>
              </a:solidFill>
            </a:endParaRPr>
          </a:p>
          <a:p>
            <a:r>
              <a:rPr lang="en-US" sz="2000" dirty="0" smtClean="0">
                <a:solidFill>
                  <a:srgbClr val="002060"/>
                </a:solidFill>
              </a:rPr>
              <a:t>The simple meaning of automation is mechanization of various duties performed by a lab, personnel. These duties are : </a:t>
            </a:r>
          </a:p>
          <a:p>
            <a:endParaRPr lang="en-US" sz="2000" dirty="0" smtClean="0">
              <a:solidFill>
                <a:srgbClr val="002060"/>
              </a:solidFill>
            </a:endParaRPr>
          </a:p>
          <a:p>
            <a:pPr marL="342900" indent="-342900">
              <a:buFont typeface="Wingdings" pitchFamily="2" charset="2"/>
              <a:buChar char="q"/>
            </a:pPr>
            <a:r>
              <a:rPr lang="en-US" sz="2000" dirty="0" smtClean="0">
                <a:solidFill>
                  <a:srgbClr val="002060"/>
                </a:solidFill>
              </a:rPr>
              <a:t>Instructing patients</a:t>
            </a:r>
          </a:p>
          <a:p>
            <a:pPr marL="342900" indent="-342900">
              <a:buFont typeface="Wingdings" pitchFamily="2" charset="2"/>
              <a:buChar char="q"/>
            </a:pPr>
            <a:r>
              <a:rPr lang="en-US" sz="2000" dirty="0" smtClean="0">
                <a:solidFill>
                  <a:srgbClr val="002060"/>
                </a:solidFill>
              </a:rPr>
              <a:t>Collecting, labeling, separating and preserving various specimens such as blood, plasma serum etc. </a:t>
            </a:r>
          </a:p>
          <a:p>
            <a:pPr marL="342900" indent="-342900">
              <a:buFont typeface="Wingdings" pitchFamily="2" charset="2"/>
              <a:buChar char="q"/>
            </a:pPr>
            <a:r>
              <a:rPr lang="en-US" sz="2000" dirty="0" smtClean="0">
                <a:solidFill>
                  <a:srgbClr val="002060"/>
                </a:solidFill>
              </a:rPr>
              <a:t>organizing </a:t>
            </a:r>
            <a:r>
              <a:rPr lang="en-US" sz="2000" dirty="0" err="1" smtClean="0">
                <a:solidFill>
                  <a:srgbClr val="002060"/>
                </a:solidFill>
              </a:rPr>
              <a:t>glasswares</a:t>
            </a:r>
            <a:r>
              <a:rPr lang="en-US" sz="2000" dirty="0" smtClean="0">
                <a:solidFill>
                  <a:srgbClr val="002060"/>
                </a:solidFill>
              </a:rPr>
              <a:t>, reagents, instruments for specimen testing. </a:t>
            </a:r>
          </a:p>
          <a:p>
            <a:pPr marL="342900" indent="-342900">
              <a:buFont typeface="Wingdings" pitchFamily="2" charset="2"/>
              <a:buChar char="q"/>
            </a:pPr>
            <a:r>
              <a:rPr lang="en-US" sz="2000" dirty="0" err="1" smtClean="0">
                <a:solidFill>
                  <a:srgbClr val="002060"/>
                </a:solidFill>
              </a:rPr>
              <a:t>Pipetting</a:t>
            </a:r>
            <a:r>
              <a:rPr lang="en-US" sz="2000" dirty="0" smtClean="0">
                <a:solidFill>
                  <a:srgbClr val="002060"/>
                </a:solidFill>
              </a:rPr>
              <a:t> reagents </a:t>
            </a:r>
          </a:p>
          <a:p>
            <a:pPr marL="342900" indent="-342900">
              <a:buFont typeface="Wingdings" pitchFamily="2" charset="2"/>
              <a:buChar char="q"/>
            </a:pPr>
            <a:r>
              <a:rPr lang="en-US" sz="2000" dirty="0" err="1" smtClean="0">
                <a:solidFill>
                  <a:srgbClr val="002060"/>
                </a:solidFill>
              </a:rPr>
              <a:t>Pipetting</a:t>
            </a:r>
            <a:r>
              <a:rPr lang="en-US" sz="2000" dirty="0" smtClean="0">
                <a:solidFill>
                  <a:srgbClr val="002060"/>
                </a:solidFill>
              </a:rPr>
              <a:t> specimen, standard, </a:t>
            </a:r>
            <a:r>
              <a:rPr lang="en-US" sz="2000" dirty="0" err="1" smtClean="0">
                <a:solidFill>
                  <a:srgbClr val="002060"/>
                </a:solidFill>
              </a:rPr>
              <a:t>caliberators</a:t>
            </a:r>
            <a:r>
              <a:rPr lang="en-US" sz="2000" dirty="0" smtClean="0">
                <a:solidFill>
                  <a:srgbClr val="002060"/>
                </a:solidFill>
              </a:rPr>
              <a:t> or quality control sera.</a:t>
            </a:r>
          </a:p>
          <a:p>
            <a:pPr marL="342900" indent="-342900">
              <a:buFont typeface="Wingdings" pitchFamily="2" charset="2"/>
              <a:buChar char="q"/>
            </a:pPr>
            <a:r>
              <a:rPr lang="en-US" sz="2000" dirty="0">
                <a:solidFill>
                  <a:srgbClr val="002060"/>
                </a:solidFill>
              </a:rPr>
              <a:t> </a:t>
            </a:r>
            <a:r>
              <a:rPr lang="en-US" sz="2000" dirty="0" smtClean="0">
                <a:solidFill>
                  <a:srgbClr val="002060"/>
                </a:solidFill>
              </a:rPr>
              <a:t>Mixing reagents and specimen, </a:t>
            </a:r>
            <a:r>
              <a:rPr lang="en-US" sz="2000" dirty="0" err="1" smtClean="0">
                <a:solidFill>
                  <a:srgbClr val="002060"/>
                </a:solidFill>
              </a:rPr>
              <a:t>caliberators</a:t>
            </a:r>
            <a:r>
              <a:rPr lang="en-US" sz="2000" dirty="0" smtClean="0">
                <a:solidFill>
                  <a:srgbClr val="002060"/>
                </a:solidFill>
              </a:rPr>
              <a:t> or quality control sera respectively. </a:t>
            </a:r>
          </a:p>
          <a:p>
            <a:pPr marL="342900" indent="-342900">
              <a:buFont typeface="Wingdings" pitchFamily="2" charset="2"/>
              <a:buChar char="q"/>
            </a:pPr>
            <a:r>
              <a:rPr lang="en-US" sz="2000" dirty="0" smtClean="0">
                <a:solidFill>
                  <a:srgbClr val="002060"/>
                </a:solidFill>
              </a:rPr>
              <a:t>Incubating run minutes at specific temp. </a:t>
            </a:r>
          </a:p>
          <a:p>
            <a:pPr marL="342900" indent="-342900">
              <a:buFont typeface="Wingdings" pitchFamily="2" charset="2"/>
              <a:buChar char="q"/>
            </a:pPr>
            <a:r>
              <a:rPr lang="en-US" sz="2000" dirty="0" smtClean="0">
                <a:solidFill>
                  <a:srgbClr val="002060"/>
                </a:solidFill>
              </a:rPr>
              <a:t>Reading intensities of end products. </a:t>
            </a:r>
          </a:p>
          <a:p>
            <a:pPr marL="342900" indent="-342900">
              <a:buFont typeface="Wingdings" pitchFamily="2" charset="2"/>
              <a:buChar char="q"/>
            </a:pPr>
            <a:r>
              <a:rPr lang="en-US" sz="2000" dirty="0" smtClean="0">
                <a:solidFill>
                  <a:srgbClr val="002060"/>
                </a:solidFill>
              </a:rPr>
              <a:t>Printing the test reports.</a:t>
            </a:r>
          </a:p>
          <a:p>
            <a:pPr marL="342900" indent="-342900">
              <a:buFont typeface="Wingdings" pitchFamily="2" charset="2"/>
              <a:buChar char="q"/>
            </a:pPr>
            <a:r>
              <a:rPr lang="en-US" sz="2000" dirty="0" smtClean="0">
                <a:solidFill>
                  <a:srgbClr val="002060"/>
                </a:solidFill>
              </a:rPr>
              <a:t>Preparing quality control data and charts.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6309420"/>
          </a:xfrm>
          <a:prstGeom prst="rect">
            <a:avLst/>
          </a:prstGeom>
          <a:noFill/>
        </p:spPr>
        <p:txBody>
          <a:bodyPr wrap="square" rtlCol="0">
            <a:spAutoFit/>
          </a:bodyPr>
          <a:lstStyle/>
          <a:p>
            <a:pPr algn="ctr"/>
            <a:r>
              <a:rPr lang="en-US" sz="2400" b="1" u="sng" dirty="0" smtClean="0">
                <a:solidFill>
                  <a:srgbClr val="C00000"/>
                </a:solidFill>
              </a:rPr>
              <a:t>Various advantages of Auto Analyzer </a:t>
            </a:r>
          </a:p>
          <a:p>
            <a:endParaRPr lang="en-US" sz="2000" dirty="0" smtClean="0">
              <a:solidFill>
                <a:srgbClr val="002060"/>
              </a:solidFill>
            </a:endParaRPr>
          </a:p>
          <a:p>
            <a:pPr marL="342900" indent="-342900">
              <a:buFont typeface="Wingdings" pitchFamily="2" charset="2"/>
              <a:buChar char="q"/>
            </a:pPr>
            <a:r>
              <a:rPr lang="en-US" sz="2000" dirty="0" smtClean="0">
                <a:solidFill>
                  <a:srgbClr val="002060"/>
                </a:solidFill>
              </a:rPr>
              <a:t>Large no. of samples can be tested in the short time. </a:t>
            </a:r>
          </a:p>
          <a:p>
            <a:pPr marL="342900" indent="-342900">
              <a:buFont typeface="Wingdings" pitchFamily="2" charset="2"/>
              <a:buChar char="q"/>
            </a:pPr>
            <a:r>
              <a:rPr lang="en-US" sz="2000" dirty="0" smtClean="0">
                <a:solidFill>
                  <a:srgbClr val="002060"/>
                </a:solidFill>
              </a:rPr>
              <a:t>Variety of tests can be performed by using various methods such as end point and kinetic. </a:t>
            </a:r>
          </a:p>
          <a:p>
            <a:pPr marL="342900" indent="-342900">
              <a:buFont typeface="Wingdings" pitchFamily="2" charset="2"/>
              <a:buChar char="q"/>
            </a:pPr>
            <a:r>
              <a:rPr lang="en-US" sz="2000" dirty="0" smtClean="0">
                <a:solidFill>
                  <a:srgbClr val="002060"/>
                </a:solidFill>
              </a:rPr>
              <a:t>By using techniques such as ELISA, </a:t>
            </a:r>
            <a:r>
              <a:rPr lang="en-US" sz="2000" dirty="0" err="1" smtClean="0">
                <a:solidFill>
                  <a:srgbClr val="002060"/>
                </a:solidFill>
              </a:rPr>
              <a:t>Turbidimetry</a:t>
            </a:r>
            <a:r>
              <a:rPr lang="en-US" sz="2000" dirty="0" smtClean="0">
                <a:solidFill>
                  <a:srgbClr val="002060"/>
                </a:solidFill>
              </a:rPr>
              <a:t>, </a:t>
            </a:r>
            <a:r>
              <a:rPr lang="en-US" sz="2000" dirty="0" err="1" smtClean="0">
                <a:solidFill>
                  <a:srgbClr val="002060"/>
                </a:solidFill>
              </a:rPr>
              <a:t>chemiluminescene</a:t>
            </a:r>
            <a:r>
              <a:rPr lang="en-US" sz="2000" dirty="0" smtClean="0">
                <a:solidFill>
                  <a:srgbClr val="002060"/>
                </a:solidFill>
              </a:rPr>
              <a:t>, </a:t>
            </a:r>
            <a:r>
              <a:rPr lang="en-US" sz="2000" dirty="0" err="1" smtClean="0">
                <a:solidFill>
                  <a:srgbClr val="002060"/>
                </a:solidFill>
              </a:rPr>
              <a:t>nephelometry</a:t>
            </a:r>
            <a:r>
              <a:rPr lang="en-US" sz="2000" dirty="0" smtClean="0">
                <a:solidFill>
                  <a:srgbClr val="002060"/>
                </a:solidFill>
              </a:rPr>
              <a:t>, it is possible to determine </a:t>
            </a:r>
            <a:r>
              <a:rPr lang="en-US" sz="2000" dirty="0" err="1" smtClean="0">
                <a:solidFill>
                  <a:srgbClr val="002060"/>
                </a:solidFill>
              </a:rPr>
              <a:t>concentation</a:t>
            </a:r>
            <a:r>
              <a:rPr lang="en-US" sz="2000" dirty="0" smtClean="0">
                <a:solidFill>
                  <a:srgbClr val="002060"/>
                </a:solidFill>
              </a:rPr>
              <a:t> of hormones, drugs, tumor markers and various types of abs. and proteins. </a:t>
            </a:r>
          </a:p>
          <a:p>
            <a:pPr marL="342900" indent="-342900">
              <a:buFont typeface="Wingdings" pitchFamily="2" charset="2"/>
              <a:buChar char="q"/>
            </a:pPr>
            <a:r>
              <a:rPr lang="en-US" sz="2000" dirty="0" smtClean="0">
                <a:solidFill>
                  <a:srgbClr val="002060"/>
                </a:solidFill>
              </a:rPr>
              <a:t>Most of the methods performed on automation are accurate, </a:t>
            </a:r>
            <a:r>
              <a:rPr lang="en-US" sz="2000" dirty="0" err="1" smtClean="0">
                <a:solidFill>
                  <a:srgbClr val="002060"/>
                </a:solidFill>
              </a:rPr>
              <a:t>precises</a:t>
            </a:r>
            <a:r>
              <a:rPr lang="en-US" sz="2000" dirty="0" smtClean="0">
                <a:solidFill>
                  <a:srgbClr val="002060"/>
                </a:solidFill>
              </a:rPr>
              <a:t>, sensitive and specific. </a:t>
            </a:r>
          </a:p>
          <a:p>
            <a:pPr marL="342900" indent="-342900">
              <a:buFont typeface="Wingdings" pitchFamily="2" charset="2"/>
              <a:buChar char="q"/>
            </a:pPr>
            <a:r>
              <a:rPr lang="en-US" sz="2000" dirty="0" smtClean="0">
                <a:solidFill>
                  <a:srgbClr val="002060"/>
                </a:solidFill>
              </a:rPr>
              <a:t>Although the various types of Auto  Analyzer are expensive but in the long run they prove to be cast effective because the amount of reagent and specimens required  can be as low as 300 and 5 </a:t>
            </a:r>
            <a:r>
              <a:rPr lang="en-US" sz="2000" dirty="0" smtClean="0">
                <a:solidFill>
                  <a:srgbClr val="002060"/>
                </a:solidFill>
                <a:latin typeface="Symbol" pitchFamily="18" charset="2"/>
              </a:rPr>
              <a:t>m</a:t>
            </a:r>
            <a:r>
              <a:rPr lang="en-US" sz="2000" dirty="0" smtClean="0">
                <a:solidFill>
                  <a:srgbClr val="002060"/>
                </a:solidFill>
              </a:rPr>
              <a:t>l respectively. </a:t>
            </a:r>
          </a:p>
          <a:p>
            <a:pPr marL="342900" indent="-342900">
              <a:buFont typeface="Wingdings" pitchFamily="2" charset="2"/>
              <a:buChar char="q"/>
            </a:pPr>
            <a:r>
              <a:rPr lang="en-US" sz="2000" dirty="0" smtClean="0">
                <a:solidFill>
                  <a:srgbClr val="002060"/>
                </a:solidFill>
              </a:rPr>
              <a:t>Automation allows laboratories to process much larger work load without a comparable inc. in no. of staff members. </a:t>
            </a:r>
          </a:p>
          <a:p>
            <a:pPr marL="342900" indent="-342900">
              <a:buFont typeface="Wingdings" pitchFamily="2" charset="2"/>
              <a:buChar char="q"/>
            </a:pPr>
            <a:r>
              <a:rPr lang="en-US" sz="2000" dirty="0" smtClean="0">
                <a:solidFill>
                  <a:srgbClr val="002060"/>
                </a:solidFill>
              </a:rPr>
              <a:t>Internet and external quality control programs can be implanted efficiency. </a:t>
            </a:r>
          </a:p>
          <a:p>
            <a:pPr marL="342900" indent="-342900">
              <a:buFont typeface="Wingdings" pitchFamily="2" charset="2"/>
              <a:buChar char="q"/>
            </a:pPr>
            <a:r>
              <a:rPr lang="en-US" sz="2000" dirty="0" smtClean="0">
                <a:solidFill>
                  <a:srgbClr val="002060"/>
                </a:solidFill>
              </a:rPr>
              <a:t> In the case of fully automated analyzers the lab staff members do not come in contact with specimens and reagents or biohazards materials and hence working on the </a:t>
            </a:r>
            <a:r>
              <a:rPr lang="en-US" sz="2000" dirty="0" err="1" smtClean="0">
                <a:solidFill>
                  <a:srgbClr val="002060"/>
                </a:solidFill>
              </a:rPr>
              <a:t>autoanalyzers</a:t>
            </a:r>
            <a:r>
              <a:rPr lang="en-US" sz="2000" dirty="0" smtClean="0">
                <a:solidFill>
                  <a:srgbClr val="002060"/>
                </a:solidFill>
              </a:rPr>
              <a:t> is very safe.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6678751"/>
          </a:xfrm>
          <a:prstGeom prst="rect">
            <a:avLst/>
          </a:prstGeom>
          <a:noFill/>
        </p:spPr>
        <p:txBody>
          <a:bodyPr wrap="square" rtlCol="0">
            <a:spAutoFit/>
          </a:bodyPr>
          <a:lstStyle/>
          <a:p>
            <a:pPr algn="ctr"/>
            <a:r>
              <a:rPr lang="en-US" sz="2400" b="1" u="sng" dirty="0" smtClean="0">
                <a:solidFill>
                  <a:srgbClr val="C00000"/>
                </a:solidFill>
              </a:rPr>
              <a:t>History of Auto Analyzer </a:t>
            </a:r>
          </a:p>
          <a:p>
            <a:endParaRPr lang="en-US" sz="2000" dirty="0" smtClean="0">
              <a:solidFill>
                <a:srgbClr val="002060"/>
              </a:solidFill>
            </a:endParaRPr>
          </a:p>
          <a:p>
            <a:r>
              <a:rPr lang="en-US" sz="2000" dirty="0" smtClean="0">
                <a:solidFill>
                  <a:srgbClr val="002060"/>
                </a:solidFill>
              </a:rPr>
              <a:t>I successful automated system was introduced by L.T. </a:t>
            </a:r>
            <a:r>
              <a:rPr lang="en-US" sz="2000" dirty="0" err="1" smtClean="0">
                <a:solidFill>
                  <a:srgbClr val="002060"/>
                </a:solidFill>
              </a:rPr>
              <a:t>Skeggs</a:t>
            </a:r>
            <a:r>
              <a:rPr lang="en-US" sz="2000" dirty="0" smtClean="0">
                <a:solidFill>
                  <a:srgbClr val="002060"/>
                </a:solidFill>
              </a:rPr>
              <a:t> in 1957 and Technician and marketed it as single channel continuous flow analyzer.</a:t>
            </a:r>
          </a:p>
          <a:p>
            <a:pPr marL="63500" indent="-63500"/>
            <a:r>
              <a:rPr lang="en-US" sz="2000" dirty="0" smtClean="0">
                <a:solidFill>
                  <a:srgbClr val="002060"/>
                </a:solidFill>
              </a:rPr>
              <a:t> </a:t>
            </a:r>
          </a:p>
          <a:p>
            <a:pPr algn="ctr"/>
            <a:r>
              <a:rPr lang="en-US" sz="2400" b="1" u="sng" dirty="0" smtClean="0">
                <a:solidFill>
                  <a:srgbClr val="C00000"/>
                </a:solidFill>
              </a:rPr>
              <a:t>Continuous flow Analyzers </a:t>
            </a:r>
          </a:p>
          <a:p>
            <a:endParaRPr lang="en-US" sz="600" dirty="0" smtClean="0">
              <a:solidFill>
                <a:srgbClr val="002060"/>
              </a:solidFill>
            </a:endParaRPr>
          </a:p>
          <a:p>
            <a:endParaRPr lang="en-US" sz="600" dirty="0" smtClean="0">
              <a:solidFill>
                <a:srgbClr val="002060"/>
              </a:solidFill>
            </a:endParaRPr>
          </a:p>
          <a:p>
            <a:pPr algn="just"/>
            <a:r>
              <a:rPr lang="en-US" sz="2000" dirty="0" smtClean="0">
                <a:solidFill>
                  <a:srgbClr val="002060"/>
                </a:solidFill>
              </a:rPr>
              <a:t>Early automated chemistry analyzers were single or dual channel devices. In these system the samples and regent were passed sequentially through the same analytical pathway and separated y means of air bubbles. The relative proportions of samples and reagents were determined by their individual flow rates. Mixing occurred when tubes jointed to form a common pathway. The different parts of the system and their functions were as follows :</a:t>
            </a:r>
          </a:p>
          <a:p>
            <a:pPr algn="just"/>
            <a:endParaRPr lang="en-US" sz="2000" dirty="0" smtClean="0">
              <a:solidFill>
                <a:srgbClr val="002060"/>
              </a:solidFill>
            </a:endParaRPr>
          </a:p>
          <a:p>
            <a:pPr algn="just">
              <a:buFont typeface="Wingdings" pitchFamily="2" charset="2"/>
              <a:buChar char="q"/>
            </a:pPr>
            <a:r>
              <a:rPr lang="en-US" sz="2000" b="1" dirty="0" smtClean="0">
                <a:solidFill>
                  <a:srgbClr val="002060"/>
                </a:solidFill>
              </a:rPr>
              <a:t> Probe </a:t>
            </a:r>
            <a:r>
              <a:rPr lang="en-US" sz="2000" dirty="0" smtClean="0">
                <a:solidFill>
                  <a:srgbClr val="002060"/>
                </a:solidFill>
              </a:rPr>
              <a:t>: Its function was like a push button pipette. </a:t>
            </a:r>
          </a:p>
          <a:p>
            <a:pPr algn="just">
              <a:buFont typeface="Wingdings" pitchFamily="2" charset="2"/>
              <a:buChar char="q"/>
            </a:pPr>
            <a:r>
              <a:rPr lang="en-US" sz="2000" dirty="0" smtClean="0">
                <a:solidFill>
                  <a:srgbClr val="002060"/>
                </a:solidFill>
              </a:rPr>
              <a:t> </a:t>
            </a:r>
            <a:r>
              <a:rPr lang="en-US" sz="2000" b="1" dirty="0" smtClean="0">
                <a:solidFill>
                  <a:srgbClr val="002060"/>
                </a:solidFill>
              </a:rPr>
              <a:t>Samples </a:t>
            </a:r>
            <a:r>
              <a:rPr lang="en-US" sz="2000" dirty="0" smtClean="0">
                <a:solidFill>
                  <a:srgbClr val="002060"/>
                </a:solidFill>
              </a:rPr>
              <a:t>: This module was used to hold the batch of samples aviating analysis in separate cups on a circular tray which rotated at intervals.   </a:t>
            </a:r>
          </a:p>
          <a:p>
            <a:pPr algn="just">
              <a:buFont typeface="Wingdings" pitchFamily="2" charset="2"/>
              <a:buChar char="q"/>
            </a:pPr>
            <a:r>
              <a:rPr lang="en-US" sz="2000" dirty="0" smtClean="0">
                <a:solidFill>
                  <a:srgbClr val="002060"/>
                </a:solidFill>
              </a:rPr>
              <a:t> </a:t>
            </a:r>
            <a:r>
              <a:rPr lang="en-US" sz="2000" b="1" dirty="0" smtClean="0">
                <a:solidFill>
                  <a:srgbClr val="002060"/>
                </a:solidFill>
              </a:rPr>
              <a:t>Proportioning pump </a:t>
            </a:r>
            <a:r>
              <a:rPr lang="en-US" sz="2000" dirty="0" smtClean="0">
                <a:solidFill>
                  <a:srgbClr val="002060"/>
                </a:solidFill>
              </a:rPr>
              <a:t>: This module determined the relative flow rates of samples and all the reagents. </a:t>
            </a:r>
            <a:endParaRPr lang="en-US" sz="2000" dirty="0">
              <a:solidFill>
                <a:srgbClr val="002060"/>
              </a:solidFill>
            </a:endParaRPr>
          </a:p>
          <a:p>
            <a:pPr algn="just">
              <a:buFont typeface="Wingdings" pitchFamily="2" charset="2"/>
              <a:buChar char="q"/>
            </a:pPr>
            <a:endParaRPr lang="en-US" sz="2000" dirty="0" smtClean="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457200"/>
            <a:ext cx="8382000" cy="5909310"/>
          </a:xfrm>
          <a:prstGeom prst="rect">
            <a:avLst/>
          </a:prstGeom>
          <a:noFill/>
        </p:spPr>
        <p:txBody>
          <a:bodyPr wrap="square" rtlCol="0">
            <a:spAutoFit/>
          </a:bodyPr>
          <a:lstStyle/>
          <a:p>
            <a:r>
              <a:rPr lang="en-US" b="1" u="sng" dirty="0">
                <a:solidFill>
                  <a:srgbClr val="C00000"/>
                </a:solidFill>
              </a:rPr>
              <a:t>Dialyzer </a:t>
            </a:r>
            <a:r>
              <a:rPr lang="en-US" b="1" dirty="0">
                <a:solidFill>
                  <a:srgbClr val="C00000"/>
                </a:solidFill>
              </a:rPr>
              <a:t>:</a:t>
            </a:r>
            <a:r>
              <a:rPr lang="en-US" dirty="0">
                <a:solidFill>
                  <a:srgbClr val="C00000"/>
                </a:solidFill>
              </a:rPr>
              <a:t> </a:t>
            </a:r>
            <a:r>
              <a:rPr lang="en-US" dirty="0">
                <a:solidFill>
                  <a:srgbClr val="002060"/>
                </a:solidFill>
              </a:rPr>
              <a:t>It contained a semi-permeable membrane and when samples were passed through it, batches of protein free filtrate were obtained.</a:t>
            </a:r>
            <a:endParaRPr lang="en-IN" dirty="0">
              <a:solidFill>
                <a:srgbClr val="002060"/>
              </a:solidFill>
            </a:endParaRPr>
          </a:p>
          <a:p>
            <a:r>
              <a:rPr lang="en-US" dirty="0">
                <a:solidFill>
                  <a:srgbClr val="002060"/>
                </a:solidFill>
              </a:rPr>
              <a:t>Heating Bath : This module was used to maintain reaction mixture at a constant temp. The batches of filtrates and reagents reacted to form </a:t>
            </a:r>
            <a:r>
              <a:rPr lang="en-US" dirty="0" err="1">
                <a:solidFill>
                  <a:srgbClr val="002060"/>
                </a:solidFill>
              </a:rPr>
              <a:t>coloured</a:t>
            </a:r>
            <a:r>
              <a:rPr lang="en-US" dirty="0">
                <a:solidFill>
                  <a:srgbClr val="002060"/>
                </a:solidFill>
              </a:rPr>
              <a:t> complexes at specific temp. </a:t>
            </a:r>
            <a:endParaRPr lang="en-US" dirty="0" smtClean="0">
              <a:solidFill>
                <a:srgbClr val="002060"/>
              </a:solidFill>
            </a:endParaRPr>
          </a:p>
          <a:p>
            <a:endParaRPr lang="en-IN" dirty="0">
              <a:solidFill>
                <a:srgbClr val="002060"/>
              </a:solidFill>
            </a:endParaRPr>
          </a:p>
          <a:p>
            <a:r>
              <a:rPr lang="en-US" b="1" dirty="0">
                <a:solidFill>
                  <a:srgbClr val="C00000"/>
                </a:solidFill>
              </a:rPr>
              <a:t>Colorimeter</a:t>
            </a:r>
            <a:r>
              <a:rPr lang="en-US" dirty="0">
                <a:solidFill>
                  <a:srgbClr val="C00000"/>
                </a:solidFill>
              </a:rPr>
              <a:t> : </a:t>
            </a:r>
            <a:r>
              <a:rPr lang="en-US" dirty="0">
                <a:solidFill>
                  <a:srgbClr val="002060"/>
                </a:solidFill>
              </a:rPr>
              <a:t>This module contained a colorimeter with a flow through cuvette attached with a </a:t>
            </a:r>
            <a:r>
              <a:rPr lang="en-US" dirty="0" err="1">
                <a:solidFill>
                  <a:srgbClr val="002060"/>
                </a:solidFill>
              </a:rPr>
              <a:t>debubbler</a:t>
            </a:r>
            <a:r>
              <a:rPr lang="en-US" dirty="0">
                <a:solidFill>
                  <a:srgbClr val="002060"/>
                </a:solidFill>
              </a:rPr>
              <a:t>. The function of this module was the same as any photometer in a lab. </a:t>
            </a:r>
            <a:endParaRPr lang="en-US" dirty="0" smtClean="0">
              <a:solidFill>
                <a:srgbClr val="002060"/>
              </a:solidFill>
            </a:endParaRPr>
          </a:p>
          <a:p>
            <a:endParaRPr lang="en-IN" dirty="0">
              <a:solidFill>
                <a:srgbClr val="002060"/>
              </a:solidFill>
            </a:endParaRPr>
          </a:p>
          <a:p>
            <a:r>
              <a:rPr lang="en-US" b="1" dirty="0">
                <a:solidFill>
                  <a:srgbClr val="C00000"/>
                </a:solidFill>
              </a:rPr>
              <a:t>Printer: </a:t>
            </a:r>
            <a:r>
              <a:rPr lang="en-US" dirty="0">
                <a:solidFill>
                  <a:srgbClr val="002060"/>
                </a:solidFill>
              </a:rPr>
              <a:t>This module performed the function of recording the photometric readings and calculating the values of the analytic in a printing form. </a:t>
            </a:r>
            <a:endParaRPr lang="en-IN" dirty="0">
              <a:solidFill>
                <a:srgbClr val="002060"/>
              </a:solidFill>
            </a:endParaRPr>
          </a:p>
          <a:p>
            <a:endParaRPr lang="en-US" b="1" dirty="0" smtClean="0">
              <a:solidFill>
                <a:srgbClr val="002060"/>
              </a:solidFill>
            </a:endParaRPr>
          </a:p>
          <a:p>
            <a:r>
              <a:rPr lang="en-US" b="1" dirty="0" smtClean="0">
                <a:solidFill>
                  <a:srgbClr val="002060"/>
                </a:solidFill>
              </a:rPr>
              <a:t>Advantages </a:t>
            </a:r>
            <a:r>
              <a:rPr lang="en-US" b="1" dirty="0">
                <a:solidFill>
                  <a:srgbClr val="002060"/>
                </a:solidFill>
              </a:rPr>
              <a:t>of single channel continuous flow analyzer</a:t>
            </a:r>
            <a:endParaRPr lang="en-IN" b="1" dirty="0">
              <a:solidFill>
                <a:srgbClr val="002060"/>
              </a:solidFill>
            </a:endParaRPr>
          </a:p>
          <a:p>
            <a:r>
              <a:rPr lang="en-US" dirty="0">
                <a:solidFill>
                  <a:srgbClr val="002060"/>
                </a:solidFill>
              </a:rPr>
              <a:t>It was possible to test large no. of specimen for a particular test like </a:t>
            </a:r>
            <a:r>
              <a:rPr lang="en-US" dirty="0" smtClean="0">
                <a:solidFill>
                  <a:srgbClr val="002060"/>
                </a:solidFill>
              </a:rPr>
              <a:t>glucose </a:t>
            </a:r>
            <a:r>
              <a:rPr lang="en-US" dirty="0">
                <a:solidFill>
                  <a:srgbClr val="002060"/>
                </a:solidFill>
              </a:rPr>
              <a:t>or urea accurately precisely in a short duration. </a:t>
            </a:r>
            <a:endParaRPr lang="en-IN" dirty="0">
              <a:solidFill>
                <a:srgbClr val="002060"/>
              </a:solidFill>
            </a:endParaRPr>
          </a:p>
          <a:p>
            <a:endParaRPr lang="en-US" b="1" dirty="0" smtClean="0">
              <a:solidFill>
                <a:srgbClr val="002060"/>
              </a:solidFill>
            </a:endParaRPr>
          </a:p>
          <a:p>
            <a:r>
              <a:rPr lang="en-US" b="1" dirty="0" smtClean="0">
                <a:solidFill>
                  <a:srgbClr val="002060"/>
                </a:solidFill>
              </a:rPr>
              <a:t>Disadvantages</a:t>
            </a:r>
            <a:r>
              <a:rPr lang="en-US" b="1" dirty="0">
                <a:solidFill>
                  <a:srgbClr val="002060"/>
                </a:solidFill>
              </a:rPr>
              <a:t>:  </a:t>
            </a:r>
            <a:endParaRPr lang="en-IN" dirty="0">
              <a:solidFill>
                <a:srgbClr val="002060"/>
              </a:solidFill>
            </a:endParaRPr>
          </a:p>
          <a:p>
            <a:r>
              <a:rPr lang="en-US" dirty="0">
                <a:solidFill>
                  <a:srgbClr val="002060"/>
                </a:solidFill>
              </a:rPr>
              <a:t>At a time only on type of determination was performed by single channel continuous flow analyzer. </a:t>
            </a:r>
            <a:endParaRPr lang="en-IN" dirty="0">
              <a:solidFill>
                <a:srgbClr val="002060"/>
              </a:solidFill>
            </a:endParaRPr>
          </a:p>
          <a:p>
            <a:r>
              <a:rPr lang="en-US" dirty="0">
                <a:solidFill>
                  <a:srgbClr val="002060"/>
                </a:solidFill>
              </a:rPr>
              <a:t>This auto analyzer occupied a larger spaces in the lab. </a:t>
            </a:r>
            <a:endParaRPr lang="en-IN" dirty="0">
              <a:solidFill>
                <a:srgbClr val="002060"/>
              </a:solidFill>
            </a:endParaRPr>
          </a:p>
        </p:txBody>
      </p:sp>
    </p:spTree>
    <p:extLst>
      <p:ext uri="{BB962C8B-B14F-4D97-AF65-F5344CB8AC3E}">
        <p14:creationId xmlns:p14="http://schemas.microsoft.com/office/powerpoint/2010/main" val="81299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382000" cy="6463308"/>
          </a:xfrm>
          <a:prstGeom prst="rect">
            <a:avLst/>
          </a:prstGeom>
          <a:noFill/>
        </p:spPr>
        <p:txBody>
          <a:bodyPr wrap="square" rtlCol="0">
            <a:spAutoFit/>
          </a:bodyPr>
          <a:lstStyle/>
          <a:p>
            <a:r>
              <a:rPr lang="en-US" b="1" dirty="0">
                <a:solidFill>
                  <a:srgbClr val="C00000"/>
                </a:solidFill>
              </a:rPr>
              <a:t>Multichannel continuous flow analyzer</a:t>
            </a:r>
            <a:endParaRPr lang="en-IN" dirty="0">
              <a:solidFill>
                <a:srgbClr val="C00000"/>
              </a:solidFill>
            </a:endParaRPr>
          </a:p>
          <a:p>
            <a:r>
              <a:rPr lang="en-US" dirty="0">
                <a:solidFill>
                  <a:srgbClr val="002060"/>
                </a:solidFill>
              </a:rPr>
              <a:t> </a:t>
            </a:r>
            <a:r>
              <a:rPr lang="en-US" dirty="0" err="1">
                <a:solidFill>
                  <a:srgbClr val="002060"/>
                </a:solidFill>
              </a:rPr>
              <a:t>Techniqon</a:t>
            </a:r>
            <a:r>
              <a:rPr lang="en-US" dirty="0">
                <a:solidFill>
                  <a:srgbClr val="002060"/>
                </a:solidFill>
              </a:rPr>
              <a:t> introduced following Auto Analyzer subsequently which can perform 6-12 diff. tests simultaneously. </a:t>
            </a:r>
            <a:endParaRPr lang="en-IN" dirty="0">
              <a:solidFill>
                <a:srgbClr val="002060"/>
              </a:solidFill>
            </a:endParaRPr>
          </a:p>
          <a:p>
            <a:r>
              <a:rPr lang="en-US" b="1" dirty="0">
                <a:solidFill>
                  <a:srgbClr val="C00000"/>
                </a:solidFill>
              </a:rPr>
              <a:t>Sequential multiple analyzer (SMA 12/60)</a:t>
            </a:r>
            <a:endParaRPr lang="en-IN" dirty="0">
              <a:solidFill>
                <a:srgbClr val="C00000"/>
              </a:solidFill>
            </a:endParaRPr>
          </a:p>
          <a:p>
            <a:r>
              <a:rPr lang="en-US" dirty="0">
                <a:solidFill>
                  <a:srgbClr val="002060"/>
                </a:solidFill>
              </a:rPr>
              <a:t>	This auto analyzer was used to process 60 specimens/hr. and reported 12 tests simultaneously. These tests were glucose, urea, creatinine, total proteins, total bilirubin, SGPT, SGOT, </a:t>
            </a:r>
            <a:r>
              <a:rPr lang="en-US" dirty="0" err="1">
                <a:solidFill>
                  <a:srgbClr val="002060"/>
                </a:solidFill>
              </a:rPr>
              <a:t>aDH</a:t>
            </a:r>
            <a:r>
              <a:rPr lang="en-US" dirty="0">
                <a:solidFill>
                  <a:srgbClr val="002060"/>
                </a:solidFill>
              </a:rPr>
              <a:t>, Alkaline phosphatase, uric acid, calcium, phosphorus. </a:t>
            </a:r>
            <a:endParaRPr lang="en-IN" dirty="0">
              <a:solidFill>
                <a:srgbClr val="002060"/>
              </a:solidFill>
            </a:endParaRPr>
          </a:p>
          <a:p>
            <a:r>
              <a:rPr lang="en-US" dirty="0">
                <a:solidFill>
                  <a:srgbClr val="002060"/>
                </a:solidFill>
              </a:rPr>
              <a:t>  </a:t>
            </a:r>
            <a:r>
              <a:rPr lang="en-US" dirty="0" smtClean="0">
                <a:solidFill>
                  <a:srgbClr val="002060"/>
                </a:solidFill>
              </a:rPr>
              <a:t>Sequential </a:t>
            </a:r>
            <a:r>
              <a:rPr lang="en-US" dirty="0">
                <a:solidFill>
                  <a:srgbClr val="002060"/>
                </a:solidFill>
              </a:rPr>
              <a:t>multiple analyzer (SMA 6/60)</a:t>
            </a:r>
            <a:endParaRPr lang="en-IN" dirty="0">
              <a:solidFill>
                <a:srgbClr val="002060"/>
              </a:solidFill>
            </a:endParaRPr>
          </a:p>
          <a:p>
            <a:r>
              <a:rPr lang="en-US" dirty="0">
                <a:solidFill>
                  <a:srgbClr val="002060"/>
                </a:solidFill>
              </a:rPr>
              <a:t>	This auto analyzer perform 60 specimens/hr. and reported the results of 6 tests simultaneously. These tests were chlorides, CO</a:t>
            </a:r>
            <a:r>
              <a:rPr lang="en-US" baseline="-25000" dirty="0">
                <a:solidFill>
                  <a:srgbClr val="002060"/>
                </a:solidFill>
              </a:rPr>
              <a:t>2</a:t>
            </a:r>
            <a:r>
              <a:rPr lang="en-US" baseline="30000" dirty="0">
                <a:solidFill>
                  <a:srgbClr val="002060"/>
                </a:solidFill>
              </a:rPr>
              <a:t>++</a:t>
            </a:r>
            <a:r>
              <a:rPr lang="en-US" dirty="0">
                <a:solidFill>
                  <a:srgbClr val="002060"/>
                </a:solidFill>
              </a:rPr>
              <a:t>, K, Na, urea, Glucose. </a:t>
            </a:r>
            <a:endParaRPr lang="en-IN" dirty="0">
              <a:solidFill>
                <a:srgbClr val="002060"/>
              </a:solidFill>
            </a:endParaRPr>
          </a:p>
          <a:p>
            <a:r>
              <a:rPr lang="en-US" b="1" dirty="0" smtClean="0">
                <a:solidFill>
                  <a:srgbClr val="002060"/>
                </a:solidFill>
              </a:rPr>
              <a:t>Disadvantages </a:t>
            </a:r>
            <a:r>
              <a:rPr lang="en-US" b="1" dirty="0">
                <a:solidFill>
                  <a:srgbClr val="002060"/>
                </a:solidFill>
              </a:rPr>
              <a:t>of SMA</a:t>
            </a:r>
            <a:endParaRPr lang="en-IN" b="1" dirty="0">
              <a:solidFill>
                <a:srgbClr val="002060"/>
              </a:solidFill>
            </a:endParaRPr>
          </a:p>
          <a:p>
            <a:r>
              <a:rPr lang="en-US" dirty="0">
                <a:solidFill>
                  <a:srgbClr val="002060"/>
                </a:solidFill>
              </a:rPr>
              <a:t>Only 6-12 fixed determinations were performed by these analyzers and physicians might not be interested in all these tests and they might be interested in some other tests which the analyzer did not perform. </a:t>
            </a:r>
            <a:endParaRPr lang="en-IN" dirty="0">
              <a:solidFill>
                <a:srgbClr val="002060"/>
              </a:solidFill>
            </a:endParaRPr>
          </a:p>
          <a:p>
            <a:r>
              <a:rPr lang="en-US" dirty="0">
                <a:solidFill>
                  <a:srgbClr val="002060"/>
                </a:solidFill>
              </a:rPr>
              <a:t>This auto analyzer occupied large space in the lab. </a:t>
            </a:r>
            <a:endParaRPr lang="en-IN" dirty="0">
              <a:solidFill>
                <a:srgbClr val="002060"/>
              </a:solidFill>
            </a:endParaRPr>
          </a:p>
          <a:p>
            <a:r>
              <a:rPr lang="en-US" b="1" dirty="0">
                <a:solidFill>
                  <a:srgbClr val="002060"/>
                </a:solidFill>
              </a:rPr>
              <a:t>Advantages of SMA</a:t>
            </a:r>
            <a:endParaRPr lang="en-IN" b="1" dirty="0">
              <a:solidFill>
                <a:srgbClr val="002060"/>
              </a:solidFill>
            </a:endParaRPr>
          </a:p>
          <a:p>
            <a:r>
              <a:rPr lang="en-US" dirty="0">
                <a:solidFill>
                  <a:srgbClr val="002060"/>
                </a:solidFill>
              </a:rPr>
              <a:t>The </a:t>
            </a:r>
            <a:r>
              <a:rPr lang="en-US" dirty="0" err="1">
                <a:solidFill>
                  <a:srgbClr val="002060"/>
                </a:solidFill>
              </a:rPr>
              <a:t>techniqon</a:t>
            </a:r>
            <a:r>
              <a:rPr lang="en-US" dirty="0">
                <a:solidFill>
                  <a:srgbClr val="002060"/>
                </a:solidFill>
              </a:rPr>
              <a:t> SMA system was designed to perform diagnostic assays of human serum for mx. 18 biochemical parameters simultaneously at the processing rate of 150 samples/hr. The system consisted functionally of an analytical processor and or result processor. The analytical processor performed and monitored the assay of each sample. The results processor provided extensive data. Data handling for sample results and patient informational. </a:t>
            </a:r>
            <a:endParaRPr lang="en-IN" dirty="0">
              <a:solidFill>
                <a:srgbClr val="002060"/>
              </a:solidFill>
            </a:endParaRPr>
          </a:p>
          <a:p>
            <a:r>
              <a:rPr lang="en-US" dirty="0">
                <a:solidFill>
                  <a:srgbClr val="002060"/>
                </a:solidFill>
              </a:rPr>
              <a:t>It had the capacity of storing over 2000 sample records in the files. </a:t>
            </a:r>
            <a:endParaRPr lang="en-IN" dirty="0">
              <a:solidFill>
                <a:srgbClr val="002060"/>
              </a:solidFill>
            </a:endParaRPr>
          </a:p>
        </p:txBody>
      </p:sp>
    </p:spTree>
    <p:extLst>
      <p:ext uri="{BB962C8B-B14F-4D97-AF65-F5344CB8AC3E}">
        <p14:creationId xmlns:p14="http://schemas.microsoft.com/office/powerpoint/2010/main" val="2542036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382000" cy="6186309"/>
          </a:xfrm>
          <a:prstGeom prst="rect">
            <a:avLst/>
          </a:prstGeom>
          <a:noFill/>
        </p:spPr>
        <p:txBody>
          <a:bodyPr wrap="square" rtlCol="0">
            <a:spAutoFit/>
          </a:bodyPr>
          <a:lstStyle/>
          <a:p>
            <a:r>
              <a:rPr lang="en-US" b="1" dirty="0">
                <a:solidFill>
                  <a:srgbClr val="C00000"/>
                </a:solidFill>
              </a:rPr>
              <a:t>Discrete Auto Analyzer </a:t>
            </a:r>
            <a:endParaRPr lang="en-IN" b="1" dirty="0">
              <a:solidFill>
                <a:srgbClr val="C00000"/>
              </a:solidFill>
            </a:endParaRPr>
          </a:p>
          <a:p>
            <a:r>
              <a:rPr lang="en-US" dirty="0">
                <a:solidFill>
                  <a:srgbClr val="002060"/>
                </a:solidFill>
              </a:rPr>
              <a:t>	Latest clinical chemistry analyzers coordinate multiple operations to a smoothly functioning system. This requires components such as specimen handling, reagent system, optical and computers to be fully integrated with one another. </a:t>
            </a:r>
            <a:endParaRPr lang="en-IN" dirty="0">
              <a:solidFill>
                <a:srgbClr val="002060"/>
              </a:solidFill>
            </a:endParaRPr>
          </a:p>
          <a:p>
            <a:r>
              <a:rPr lang="en-US" dirty="0">
                <a:solidFill>
                  <a:srgbClr val="002060"/>
                </a:solidFill>
              </a:rPr>
              <a:t>	Perhaps the most significant technology lead has been in the area of computers without these advances the full potential of newly developed specimen, reagent, liquid and optical handling system could not be realized. </a:t>
            </a:r>
            <a:endParaRPr lang="en-IN" dirty="0">
              <a:solidFill>
                <a:srgbClr val="002060"/>
              </a:solidFill>
            </a:endParaRPr>
          </a:p>
          <a:p>
            <a:r>
              <a:rPr lang="en-US" dirty="0">
                <a:solidFill>
                  <a:srgbClr val="002060"/>
                </a:solidFill>
              </a:rPr>
              <a:t>	The basis of computers is a miniature transistor on a silicon chip called as Microchip. The Microprocessor is the central processing unit of the digital computer and is contained on a single chip. The microprocessor perform multiple function on an instrument. They are responsible for data management operations such as optical reading, matching cup positions with results, collating patient results with data and reporting and retrieving data. </a:t>
            </a:r>
            <a:endParaRPr lang="en-IN" dirty="0">
              <a:solidFill>
                <a:srgbClr val="002060"/>
              </a:solidFill>
            </a:endParaRPr>
          </a:p>
          <a:p>
            <a:r>
              <a:rPr lang="en-US" dirty="0">
                <a:solidFill>
                  <a:srgbClr val="002060"/>
                </a:solidFill>
              </a:rPr>
              <a:t>	Microprocessor controls the precise timing of a robotic arms so that pipetting and </a:t>
            </a:r>
            <a:r>
              <a:rPr lang="en-US" dirty="0" err="1">
                <a:solidFill>
                  <a:srgbClr val="002060"/>
                </a:solidFill>
              </a:rPr>
              <a:t>dispencing</a:t>
            </a:r>
            <a:r>
              <a:rPr lang="en-US" dirty="0">
                <a:solidFill>
                  <a:srgbClr val="002060"/>
                </a:solidFill>
              </a:rPr>
              <a:t> corresponds to run, turn table movements. This ensures proper liquid handling and optical readings that match a given cuvette. Many instrument use several microprocessors each dedicated to perform specific functions to meet the needs of patients, physician and various complexity level lab. Such as low, moderate or high, discrete types of Auto </a:t>
            </a:r>
            <a:r>
              <a:rPr lang="en-US" dirty="0" err="1">
                <a:solidFill>
                  <a:srgbClr val="002060"/>
                </a:solidFill>
              </a:rPr>
              <a:t>Anayzers</a:t>
            </a:r>
            <a:r>
              <a:rPr lang="en-US" dirty="0">
                <a:solidFill>
                  <a:srgbClr val="002060"/>
                </a:solidFill>
              </a:rPr>
              <a:t> were introduced and soon they become extremely popular because they suited to all above mentioned categories of the lab. </a:t>
            </a:r>
            <a:endParaRPr lang="en-IN" dirty="0">
              <a:solidFill>
                <a:srgbClr val="002060"/>
              </a:solidFill>
            </a:endParaRPr>
          </a:p>
        </p:txBody>
      </p:sp>
    </p:spTree>
    <p:extLst>
      <p:ext uri="{BB962C8B-B14F-4D97-AF65-F5344CB8AC3E}">
        <p14:creationId xmlns:p14="http://schemas.microsoft.com/office/powerpoint/2010/main" val="339208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382000" cy="4524315"/>
          </a:xfrm>
          <a:prstGeom prst="rect">
            <a:avLst/>
          </a:prstGeom>
          <a:noFill/>
        </p:spPr>
        <p:txBody>
          <a:bodyPr wrap="square" rtlCol="0">
            <a:spAutoFit/>
          </a:bodyPr>
          <a:lstStyle/>
          <a:p>
            <a:r>
              <a:rPr lang="en-US" b="1" dirty="0">
                <a:solidFill>
                  <a:srgbClr val="002060"/>
                </a:solidFill>
              </a:rPr>
              <a:t>BASIC FEATURES </a:t>
            </a:r>
            <a:endParaRPr lang="en-IN" b="1" dirty="0">
              <a:solidFill>
                <a:srgbClr val="002060"/>
              </a:solidFill>
            </a:endParaRPr>
          </a:p>
          <a:p>
            <a:endParaRPr lang="en-US" smtClean="0">
              <a:solidFill>
                <a:srgbClr val="002060"/>
              </a:solidFill>
            </a:endParaRPr>
          </a:p>
          <a:p>
            <a:r>
              <a:rPr lang="en-US" smtClean="0">
                <a:solidFill>
                  <a:srgbClr val="002060"/>
                </a:solidFill>
              </a:rPr>
              <a:t>Reagent </a:t>
            </a:r>
            <a:r>
              <a:rPr lang="en-US" dirty="0">
                <a:solidFill>
                  <a:srgbClr val="002060"/>
                </a:solidFill>
              </a:rPr>
              <a:t>and specimen are </a:t>
            </a:r>
            <a:r>
              <a:rPr lang="en-US" dirty="0" smtClean="0">
                <a:solidFill>
                  <a:srgbClr val="002060"/>
                </a:solidFill>
              </a:rPr>
              <a:t>pipetted </a:t>
            </a:r>
            <a:r>
              <a:rPr lang="en-US" dirty="0">
                <a:solidFill>
                  <a:srgbClr val="002060"/>
                </a:solidFill>
              </a:rPr>
              <a:t>in a </a:t>
            </a:r>
            <a:r>
              <a:rPr lang="en-US" dirty="0" smtClean="0">
                <a:solidFill>
                  <a:srgbClr val="002060"/>
                </a:solidFill>
              </a:rPr>
              <a:t>cuvette </a:t>
            </a:r>
            <a:r>
              <a:rPr lang="en-US" dirty="0">
                <a:solidFill>
                  <a:srgbClr val="002060"/>
                </a:solidFill>
              </a:rPr>
              <a:t>mixed and the end product is recorded </a:t>
            </a:r>
            <a:r>
              <a:rPr lang="en-US" dirty="0" err="1">
                <a:solidFill>
                  <a:srgbClr val="002060"/>
                </a:solidFill>
              </a:rPr>
              <a:t>photometrically</a:t>
            </a:r>
            <a:r>
              <a:rPr lang="en-US" dirty="0">
                <a:solidFill>
                  <a:srgbClr val="002060"/>
                </a:solidFill>
              </a:rPr>
              <a:t>. For every specimen &amp; reagent a separate cuvette is used. </a:t>
            </a:r>
            <a:endParaRPr lang="en-IN" dirty="0">
              <a:solidFill>
                <a:srgbClr val="002060"/>
              </a:solidFill>
            </a:endParaRPr>
          </a:p>
          <a:p>
            <a:r>
              <a:rPr lang="en-US" dirty="0">
                <a:solidFill>
                  <a:srgbClr val="002060"/>
                </a:solidFill>
              </a:rPr>
              <a:t>All end point runs, two pt. assays and rate of run methods can be performed by these analyzers with monochromatic or </a:t>
            </a:r>
            <a:r>
              <a:rPr lang="en-US" dirty="0" err="1">
                <a:solidFill>
                  <a:srgbClr val="002060"/>
                </a:solidFill>
              </a:rPr>
              <a:t>bichormatic</a:t>
            </a:r>
            <a:r>
              <a:rPr lang="en-US" dirty="0">
                <a:solidFill>
                  <a:srgbClr val="002060"/>
                </a:solidFill>
              </a:rPr>
              <a:t> readings. </a:t>
            </a:r>
            <a:endParaRPr lang="en-IN" dirty="0">
              <a:solidFill>
                <a:srgbClr val="002060"/>
              </a:solidFill>
            </a:endParaRPr>
          </a:p>
          <a:p>
            <a:r>
              <a:rPr lang="en-US" dirty="0">
                <a:solidFill>
                  <a:srgbClr val="002060"/>
                </a:solidFill>
              </a:rPr>
              <a:t> More than 100 opened test programs can be selected through the </a:t>
            </a:r>
            <a:r>
              <a:rPr lang="en-US" dirty="0" err="1">
                <a:solidFill>
                  <a:srgbClr val="002060"/>
                </a:solidFill>
              </a:rPr>
              <a:t>reybond</a:t>
            </a:r>
            <a:r>
              <a:rPr lang="en-US" dirty="0">
                <a:solidFill>
                  <a:srgbClr val="002060"/>
                </a:solidFill>
              </a:rPr>
              <a:t>. </a:t>
            </a:r>
            <a:endParaRPr lang="en-IN" dirty="0">
              <a:solidFill>
                <a:srgbClr val="002060"/>
              </a:solidFill>
            </a:endParaRPr>
          </a:p>
          <a:p>
            <a:r>
              <a:rPr lang="en-US" dirty="0">
                <a:solidFill>
                  <a:srgbClr val="002060"/>
                </a:solidFill>
              </a:rPr>
              <a:t>These system are extremely economical since reagent quantity required is only 200-250 ml per test. </a:t>
            </a:r>
            <a:endParaRPr lang="en-US" dirty="0" smtClean="0">
              <a:solidFill>
                <a:srgbClr val="002060"/>
              </a:solidFill>
            </a:endParaRPr>
          </a:p>
          <a:p>
            <a:endParaRPr lang="en-IN" dirty="0">
              <a:solidFill>
                <a:srgbClr val="002060"/>
              </a:solidFill>
            </a:endParaRPr>
          </a:p>
          <a:p>
            <a:r>
              <a:rPr lang="en-US" dirty="0">
                <a:solidFill>
                  <a:srgbClr val="002060"/>
                </a:solidFill>
              </a:rPr>
              <a:t>These analyzer after </a:t>
            </a:r>
            <a:r>
              <a:rPr lang="en-US" dirty="0" smtClean="0">
                <a:solidFill>
                  <a:srgbClr val="002060"/>
                </a:solidFill>
              </a:rPr>
              <a:t>patient wise </a:t>
            </a:r>
            <a:r>
              <a:rPr lang="en-US" dirty="0">
                <a:solidFill>
                  <a:srgbClr val="002060"/>
                </a:solidFill>
              </a:rPr>
              <a:t>report print out. </a:t>
            </a:r>
            <a:endParaRPr lang="en-IN" dirty="0">
              <a:solidFill>
                <a:srgbClr val="002060"/>
              </a:solidFill>
            </a:endParaRPr>
          </a:p>
          <a:p>
            <a:r>
              <a:rPr lang="en-US" dirty="0" smtClean="0">
                <a:solidFill>
                  <a:srgbClr val="002060"/>
                </a:solidFill>
              </a:rPr>
              <a:t>Levy-</a:t>
            </a:r>
            <a:r>
              <a:rPr lang="en-US" dirty="0" err="1" smtClean="0">
                <a:solidFill>
                  <a:srgbClr val="002060"/>
                </a:solidFill>
              </a:rPr>
              <a:t>jenining</a:t>
            </a:r>
            <a:r>
              <a:rPr lang="en-US" dirty="0" smtClean="0">
                <a:solidFill>
                  <a:srgbClr val="002060"/>
                </a:solidFill>
              </a:rPr>
              <a:t> control </a:t>
            </a:r>
            <a:r>
              <a:rPr lang="en-US" dirty="0">
                <a:solidFill>
                  <a:srgbClr val="002060"/>
                </a:solidFill>
              </a:rPr>
              <a:t>programs can be performed. </a:t>
            </a:r>
            <a:endParaRPr lang="en-IN" dirty="0">
              <a:solidFill>
                <a:srgbClr val="002060"/>
              </a:solidFill>
            </a:endParaRPr>
          </a:p>
          <a:p>
            <a:r>
              <a:rPr lang="en-US" dirty="0">
                <a:solidFill>
                  <a:srgbClr val="002060"/>
                </a:solidFill>
              </a:rPr>
              <a:t>Minimum 200 test results could be stored. </a:t>
            </a:r>
            <a:endParaRPr lang="en-IN" dirty="0">
              <a:solidFill>
                <a:srgbClr val="002060"/>
              </a:solidFill>
            </a:endParaRPr>
          </a:p>
          <a:p>
            <a:r>
              <a:rPr lang="en-US" dirty="0">
                <a:solidFill>
                  <a:srgbClr val="002060"/>
                </a:solidFill>
              </a:rPr>
              <a:t>Apart from routine chemistry test is possible to perform assay to determine levels of hormones, drugs, electrolytes. </a:t>
            </a:r>
            <a:endParaRPr lang="en-IN" dirty="0">
              <a:solidFill>
                <a:srgbClr val="002060"/>
              </a:solidFill>
            </a:endParaRPr>
          </a:p>
          <a:p>
            <a:r>
              <a:rPr lang="en-US" dirty="0">
                <a:solidFill>
                  <a:srgbClr val="002060"/>
                </a:solidFill>
              </a:rPr>
              <a:t>Even the simpler types of discrete auto analyzer offer user friendly software. </a:t>
            </a:r>
            <a:endParaRPr lang="en-IN" dirty="0">
              <a:solidFill>
                <a:srgbClr val="002060"/>
              </a:solidFill>
            </a:endParaRPr>
          </a:p>
        </p:txBody>
      </p:sp>
    </p:spTree>
    <p:extLst>
      <p:ext uri="{BB962C8B-B14F-4D97-AF65-F5344CB8AC3E}">
        <p14:creationId xmlns:p14="http://schemas.microsoft.com/office/powerpoint/2010/main" val="26553541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62</TotalTime>
  <Words>800</Words>
  <Application>Microsoft Office PowerPoint</Application>
  <PresentationFormat>On-screen Show (4:3)</PresentationFormat>
  <Paragraphs>78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Constantia</vt:lpstr>
      <vt:lpstr>Symbol</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Hewlett-Packard Company</cp:lastModifiedBy>
  <cp:revision>9</cp:revision>
  <dcterms:created xsi:type="dcterms:W3CDTF">2008-12-31T18:44:35Z</dcterms:created>
  <dcterms:modified xsi:type="dcterms:W3CDTF">2021-11-16T09:01:23Z</dcterms:modified>
</cp:coreProperties>
</file>