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SUBJECT:INTRODUCTION TO DBMS</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BCA501N</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UNIT:I</a:t>
            </a:r>
            <a:br>
              <a:rPr lang="en-IN" altLang="en-US" sz="4000"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60000"/>
          </a:bodyPr>
          <a:lstStyle/>
          <a:p>
            <a:r>
              <a:rPr lang="en-IN" altLang="en-US" b="1"/>
              <a:t>BY</a:t>
            </a:r>
            <a:endParaRPr lang="en-IN" altLang="en-US" b="1"/>
          </a:p>
          <a:p>
            <a:r>
              <a:rPr lang="en-IN" altLang="en-US" b="1"/>
              <a:t>Dr MAYUR RAHUL</a:t>
            </a:r>
            <a:endParaRPr lang="en-IN" altLang="en-US" b="1"/>
          </a:p>
          <a:p>
            <a:r>
              <a:rPr lang="en-IN" altLang="en-US" b="1"/>
              <a:t>(E762)</a:t>
            </a:r>
            <a:endParaRPr lang="en-IN" altLang="en-US" b="1"/>
          </a:p>
          <a:p>
            <a:r>
              <a:rPr lang="en-IN" altLang="en-US" b="1"/>
              <a:t>DEPARTMENT OF COMPUTER APPLICATION</a:t>
            </a:r>
            <a:endParaRPr lang="en-IN" altLang="en-US" b="1"/>
          </a:p>
          <a:p>
            <a:r>
              <a:rPr lang="en-IN" altLang="en-US" b="1"/>
              <a:t>UIET,CSJM UNIVERSITY, KANPUR</a:t>
            </a:r>
            <a:endParaRPr lang="en-IN" alt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r>
              <a:rPr lang="en-US" sz="2800" b="1">
                <a:latin typeface="Times New Roman" panose="02020603050405020304" charset="0"/>
                <a:cs typeface="Times New Roman" panose="02020603050405020304" charset="0"/>
                <a:sym typeface="+mn-ea"/>
              </a:rPr>
              <a:t>Hierarchical Model</a:t>
            </a:r>
            <a:endParaRPr lang="en-US" sz="2800" b="1">
              <a:latin typeface="Times New Roman" panose="02020603050405020304" charset="0"/>
              <a:cs typeface="Times New Roman" panose="02020603050405020304" charset="0"/>
              <a:sym typeface="+mn-ea"/>
            </a:endParaRPr>
          </a:p>
        </p:txBody>
      </p:sp>
      <p:sp>
        <p:nvSpPr>
          <p:cNvPr id="5" name="Content Placeholder 4"/>
          <p:cNvSpPr>
            <a:spLocks noGrp="1"/>
          </p:cNvSpPr>
          <p:nvPr>
            <p:ph sz="half" idx="1"/>
          </p:nvPr>
        </p:nvSpPr>
        <p:spPr/>
        <p:txBody>
          <a:bodyPr>
            <a:normAutofit lnSpcReduction="20000"/>
          </a:bodyPr>
          <a:p>
            <a:pPr algn="just"/>
            <a:r>
              <a:rPr lang="en-US" sz="1800">
                <a:latin typeface="Times New Roman" panose="02020603050405020304" charset="0"/>
                <a:cs typeface="Times New Roman" panose="02020603050405020304" charset="0"/>
              </a:rPr>
              <a:t>A hierarchical database model is a data model in which the data are organized into a tree-like structure. </a:t>
            </a:r>
            <a:endParaRPr lang="en-US" sz="1800">
              <a:latin typeface="Times New Roman" panose="02020603050405020304" charset="0"/>
              <a:cs typeface="Times New Roman" panose="02020603050405020304" charset="0"/>
            </a:endParaRPr>
          </a:p>
          <a:p>
            <a:pPr algn="just"/>
            <a:r>
              <a:rPr lang="en-US" sz="1800">
                <a:latin typeface="Times New Roman" panose="02020603050405020304" charset="0"/>
                <a:cs typeface="Times New Roman" panose="02020603050405020304" charset="0"/>
              </a:rPr>
              <a:t>The data are stored as records which are connected to one another through links.</a:t>
            </a:r>
            <a:endParaRPr lang="en-US" sz="1800">
              <a:latin typeface="Times New Roman" panose="02020603050405020304" charset="0"/>
              <a:cs typeface="Times New Roman" panose="02020603050405020304" charset="0"/>
            </a:endParaRPr>
          </a:p>
          <a:p>
            <a:pPr algn="just"/>
            <a:r>
              <a:rPr lang="en-US" sz="1800">
                <a:latin typeface="Times New Roman" panose="02020603050405020304" charset="0"/>
                <a:cs typeface="Times New Roman" panose="02020603050405020304" charset="0"/>
              </a:rPr>
              <a:t> A record is a collection of fields, with each field containing only one value. </a:t>
            </a:r>
            <a:endParaRPr lang="en-US" sz="1800">
              <a:latin typeface="Times New Roman" panose="02020603050405020304" charset="0"/>
              <a:cs typeface="Times New Roman" panose="02020603050405020304" charset="0"/>
            </a:endParaRPr>
          </a:p>
          <a:p>
            <a:pPr algn="just"/>
            <a:r>
              <a:rPr lang="en-US" sz="1800">
                <a:latin typeface="Times New Roman" panose="02020603050405020304" charset="0"/>
                <a:cs typeface="Times New Roman" panose="02020603050405020304" charset="0"/>
              </a:rPr>
              <a:t>The type of a record defines which fields the record contains.</a:t>
            </a:r>
            <a:endParaRPr lang="en-US" sz="1800">
              <a:latin typeface="Times New Roman" panose="02020603050405020304" charset="0"/>
              <a:cs typeface="Times New Roman" panose="02020603050405020304" charset="0"/>
            </a:endParaRPr>
          </a:p>
          <a:p>
            <a:pPr algn="just"/>
            <a:r>
              <a:rPr lang="en-US" sz="1800">
                <a:latin typeface="Times New Roman" panose="02020603050405020304" charset="0"/>
                <a:cs typeface="Times New Roman" panose="02020603050405020304" charset="0"/>
              </a:rPr>
              <a:t>The hierarchical database model mandates that each child record has only one parent, whereas each parent record can have one or more child records.</a:t>
            </a:r>
            <a:endParaRPr lang="en-US" sz="1800">
              <a:latin typeface="Times New Roman" panose="02020603050405020304" charset="0"/>
              <a:cs typeface="Times New Roman" panose="02020603050405020304" charset="0"/>
            </a:endParaRPr>
          </a:p>
          <a:p>
            <a:pPr algn="just"/>
            <a:r>
              <a:rPr lang="en-US" sz="1800">
                <a:latin typeface="Times New Roman" panose="02020603050405020304" charset="0"/>
                <a:cs typeface="Times New Roman" panose="02020603050405020304" charset="0"/>
              </a:rPr>
              <a:t> In order to retrieve data from a hierarchical database, the whole tree needs to be traversed starting from the root node. </a:t>
            </a:r>
            <a:endParaRPr lang="en-US" sz="1800">
              <a:latin typeface="Times New Roman" panose="02020603050405020304" charset="0"/>
              <a:cs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6586855" y="1825625"/>
            <a:ext cx="4351655" cy="435165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en-US" sz="2800">
                <a:latin typeface="Times New Roman" panose="02020603050405020304" charset="0"/>
                <a:cs typeface="Times New Roman" panose="02020603050405020304" charset="0"/>
                <a:sym typeface="+mn-ea"/>
              </a:rPr>
            </a:br>
            <a:r>
              <a:rPr lang="en-US" sz="2800" b="1">
                <a:latin typeface="Times New Roman" panose="02020603050405020304" charset="0"/>
                <a:cs typeface="Times New Roman" panose="02020603050405020304" charset="0"/>
                <a:sym typeface="+mn-ea"/>
              </a:rPr>
              <a:t>Network Model</a:t>
            </a:r>
            <a:br>
              <a:rPr lang="en-US" sz="2800" b="1">
                <a:latin typeface="Times New Roman" panose="02020603050405020304" charset="0"/>
                <a:cs typeface="Times New Roman" panose="02020603050405020304" charset="0"/>
              </a:rPr>
            </a:br>
            <a:endParaRPr lang="en-US" sz="2800" b="1">
              <a:latin typeface="Times New Roman" panose="02020603050405020304" charset="0"/>
              <a:cs typeface="Times New Roman" panose="02020603050405020304" charset="0"/>
            </a:endParaRPr>
          </a:p>
        </p:txBody>
      </p:sp>
      <p:sp>
        <p:nvSpPr>
          <p:cNvPr id="3" name="Content Placeholder 2"/>
          <p:cNvSpPr>
            <a:spLocks noGrp="1"/>
          </p:cNvSpPr>
          <p:nvPr>
            <p:ph sz="half" idx="1"/>
          </p:nvPr>
        </p:nvSpPr>
        <p:spPr/>
        <p:txBody>
          <a:bodyPr/>
          <a:p>
            <a:pPr algn="just"/>
            <a:r>
              <a:rPr lang="en-US" sz="2000">
                <a:latin typeface="Times New Roman" panose="02020603050405020304" charset="0"/>
                <a:cs typeface="Times New Roman" panose="02020603050405020304" charset="0"/>
              </a:rPr>
              <a:t>The network model is a database model conceived as a flexible way of representing objects and their relationships.</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 Its distinguishing feature is that the schema, viewed as a graph in which object types are nodes and relationship types are arcs</a:t>
            </a:r>
            <a:r>
              <a:rPr lang="en-IN" altLang="en-US" sz="2000">
                <a:latin typeface="Times New Roman" panose="02020603050405020304" charset="0"/>
                <a:cs typeface="Times New Roman" panose="02020603050405020304" charset="0"/>
              </a:rPr>
              <a:t>.</a:t>
            </a:r>
            <a:endParaRPr lang="en-IN" altLang="en-US" sz="2000">
              <a:latin typeface="Times New Roman" panose="02020603050405020304" charset="0"/>
              <a:cs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6790690" y="1825625"/>
            <a:ext cx="3943350" cy="348488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800" b="1">
                <a:latin typeface="Times New Roman" panose="02020603050405020304" charset="0"/>
                <a:cs typeface="Times New Roman" panose="02020603050405020304" charset="0"/>
                <a:sym typeface="+mn-ea"/>
              </a:rPr>
              <a:t>Entity-relationship Model</a:t>
            </a:r>
            <a:endParaRPr lang="en-US" sz="2800" b="1">
              <a:latin typeface="Times New Roman" panose="02020603050405020304" charset="0"/>
              <a:cs typeface="Times New Roman" panose="02020603050405020304" charset="0"/>
              <a:sym typeface="+mn-ea"/>
            </a:endParaRPr>
          </a:p>
        </p:txBody>
      </p:sp>
      <p:sp>
        <p:nvSpPr>
          <p:cNvPr id="3" name="Content Placeholder 2"/>
          <p:cNvSpPr>
            <a:spLocks noGrp="1"/>
          </p:cNvSpPr>
          <p:nvPr>
            <p:ph sz="half" idx="1"/>
          </p:nvPr>
        </p:nvSpPr>
        <p:spPr/>
        <p:txBody>
          <a:bodyPr/>
          <a:p>
            <a:pPr algn="just"/>
            <a:r>
              <a:rPr lang="en-US" sz="2000">
                <a:latin typeface="Times New Roman" panose="02020603050405020304" charset="0"/>
                <a:cs typeface="Times New Roman" panose="02020603050405020304" charset="0"/>
              </a:rPr>
              <a:t>ER model stands for an Entity-Relationship model. It is a high-level data model.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This model is used to define the data elements and relationship for a specified system.</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It develops a conceptual design for the database.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It also develops a very simple and easy to design view of data.</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In ER modeling, the database structure is portrayed as a diagram called an entity-relationship diagram.</a:t>
            </a:r>
            <a:endParaRPr lang="en-US" sz="2000">
              <a:latin typeface="Times New Roman" panose="02020603050405020304" charset="0"/>
              <a:cs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6505575" y="1824990"/>
            <a:ext cx="3637915" cy="350266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RELATIONAL MODEL</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sz="half" idx="1"/>
          </p:nvPr>
        </p:nvSpPr>
        <p:spPr/>
        <p:txBody>
          <a:bodyPr>
            <a:normAutofit lnSpcReduction="20000"/>
          </a:bodyPr>
          <a:p>
            <a:pPr algn="just"/>
            <a:r>
              <a:rPr lang="en-US" sz="2000">
                <a:latin typeface="Times New Roman" panose="02020603050405020304" charset="0"/>
                <a:cs typeface="Times New Roman" panose="02020603050405020304" charset="0"/>
              </a:rPr>
              <a:t>In relational model, the data and relationships are represented by collection of inter-related tables.</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 Each table is a group of column and rows, where column represents attribute of an entity and rows represents records.</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The table name and column names are helpful to interpret the meaning of values in each row.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In the formal relational model terminology, a row is called a tuple, a column header is called an attribute, and the table is called a relation.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The data type describing the types of values that can appear in each column is represented by a domain of possible values.</a:t>
            </a:r>
            <a:endParaRPr lang="en-US" sz="2000">
              <a:latin typeface="Times New Roman" panose="02020603050405020304" charset="0"/>
              <a:cs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6658610" y="1824990"/>
            <a:ext cx="3437255" cy="350012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800" b="1">
                <a:latin typeface="Times New Roman" panose="02020603050405020304" charset="0"/>
                <a:cs typeface="Times New Roman" panose="02020603050405020304" charset="0"/>
              </a:rPr>
              <a:t>3-tier Architecture</a:t>
            </a:r>
            <a:endParaRPr lang="en-US" sz="2800" b="1">
              <a:latin typeface="Times New Roman" panose="02020603050405020304" charset="0"/>
              <a:cs typeface="Times New Roman" panose="02020603050405020304" charset="0"/>
            </a:endParaRPr>
          </a:p>
        </p:txBody>
      </p:sp>
      <p:sp>
        <p:nvSpPr>
          <p:cNvPr id="3" name="Content Placeholder 2"/>
          <p:cNvSpPr>
            <a:spLocks noGrp="1"/>
          </p:cNvSpPr>
          <p:nvPr>
            <p:ph sz="half" idx="1"/>
          </p:nvPr>
        </p:nvSpPr>
        <p:spPr/>
        <p:txBody>
          <a:bodyPr>
            <a:normAutofit/>
          </a:bodyPr>
          <a:p>
            <a:pPr algn="just"/>
            <a:r>
              <a:rPr lang="en-US" sz="2000">
                <a:latin typeface="Times New Roman" panose="02020603050405020304" charset="0"/>
                <a:cs typeface="Times New Roman" panose="02020603050405020304" charset="0"/>
              </a:rPr>
              <a:t>The </a:t>
            </a:r>
            <a:r>
              <a:rPr lang="en-IN" altLang="en-US" sz="2000">
                <a:latin typeface="Times New Roman" panose="02020603050405020304" charset="0"/>
                <a:cs typeface="Times New Roman" panose="02020603050405020304" charset="0"/>
              </a:rPr>
              <a:t>physical </a:t>
            </a:r>
            <a:r>
              <a:rPr lang="en-US" sz="2000">
                <a:latin typeface="Times New Roman" panose="02020603050405020304" charset="0"/>
                <a:cs typeface="Times New Roman" panose="02020603050405020304" charset="0"/>
              </a:rPr>
              <a:t> level has an internal  </a:t>
            </a:r>
            <a:r>
              <a:rPr lang="en-IN" altLang="en-US" sz="2000">
                <a:latin typeface="Times New Roman" panose="02020603050405020304" charset="0"/>
                <a:cs typeface="Times New Roman" panose="02020603050405020304" charset="0"/>
              </a:rPr>
              <a:t>sc</a:t>
            </a:r>
            <a:r>
              <a:rPr lang="en-US" sz="2000">
                <a:latin typeface="Times New Roman" panose="02020603050405020304" charset="0"/>
                <a:cs typeface="Times New Roman" panose="02020603050405020304" charset="0"/>
              </a:rPr>
              <a:t>hema,which describes the physical storage structure of the database.</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The </a:t>
            </a:r>
            <a:r>
              <a:rPr lang="en-IN" altLang="en-US" sz="2000">
                <a:latin typeface="Times New Roman" panose="02020603050405020304" charset="0"/>
                <a:cs typeface="Times New Roman" panose="02020603050405020304" charset="0"/>
              </a:rPr>
              <a:t>logical</a:t>
            </a:r>
            <a:r>
              <a:rPr lang="en-US" sz="2000">
                <a:latin typeface="Times New Roman" panose="02020603050405020304" charset="0"/>
                <a:cs typeface="Times New Roman" panose="02020603050405020304" charset="0"/>
              </a:rPr>
              <a:t> level has a conceptual schema, which describes the structure of the whole database for a community of users. The </a:t>
            </a:r>
            <a:r>
              <a:rPr lang="en-IN" altLang="en-US" sz="2000">
                <a:latin typeface="Times New Roman" panose="02020603050405020304" charset="0"/>
                <a:cs typeface="Times New Roman" panose="02020603050405020304" charset="0"/>
              </a:rPr>
              <a:t>logical</a:t>
            </a:r>
            <a:r>
              <a:rPr lang="en-US" sz="2000">
                <a:latin typeface="Times New Roman" panose="02020603050405020304" charset="0"/>
                <a:cs typeface="Times New Roman" panose="02020603050405020304" charset="0"/>
              </a:rPr>
              <a:t> schema concentrates on describing entities, data types, relationships, user operations, and constraints.</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The external or view level includes a number of external schemas or user views. Each external schema describes the part of the database that a particular user group is interested in .</a:t>
            </a:r>
            <a:endParaRPr lang="en-US" sz="2000">
              <a:latin typeface="Times New Roman" panose="02020603050405020304" charset="0"/>
              <a:cs typeface="Times New Roman" panose="02020603050405020304" charset="0"/>
            </a:endParaRPr>
          </a:p>
        </p:txBody>
      </p:sp>
      <p:pic>
        <p:nvPicPr>
          <p:cNvPr id="11268" name="Picture 8"/>
          <p:cNvPicPr>
            <a:picLocks noChangeAspect="1"/>
          </p:cNvPicPr>
          <p:nvPr>
            <p:ph sz="half" idx="2"/>
          </p:nvPr>
        </p:nvPicPr>
        <p:blipFill>
          <a:blip r:embed="rId1"/>
          <a:stretch>
            <a:fillRect/>
          </a:stretch>
        </p:blipFill>
        <p:spPr>
          <a:xfrm>
            <a:off x="7092315" y="1826260"/>
            <a:ext cx="3340100" cy="3997960"/>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DATA INDEPENDENCE</a:t>
            </a:r>
            <a:endParaRPr lang="en-IN" altLang="en-US" sz="2800" b="1">
              <a:latin typeface="Times New Roman" panose="02020603050405020304" charset="0"/>
              <a:cs typeface="Times New Roman" panose="02020603050405020304" charset="0"/>
            </a:endParaRPr>
          </a:p>
        </p:txBody>
      </p:sp>
      <p:sp>
        <p:nvSpPr>
          <p:cNvPr id="5" name="Content Placeholder 4"/>
          <p:cNvSpPr>
            <a:spLocks noGrp="1"/>
          </p:cNvSpPr>
          <p:nvPr>
            <p:ph idx="1"/>
          </p:nvPr>
        </p:nvSpPr>
        <p:spPr/>
        <p:txBody>
          <a:bodyPr/>
          <a:p>
            <a:r>
              <a:rPr lang="en-IN" altLang="en-US" sz="2000" b="1">
                <a:latin typeface="Times New Roman" panose="02020603050405020304" charset="0"/>
                <a:cs typeface="Times New Roman" panose="02020603050405020304" charset="0"/>
              </a:rPr>
              <a:t>LOGICAL DATA INDEPENDENCE</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Logical data independence is the capacity to change the conceptual schema without having to change external schemas or application programs.  We may change the conceptual schema to expand the database, to change constraints, or to reduce the database</a:t>
            </a:r>
            <a:r>
              <a:rPr lang="en-IN" altLang="en-US" sz="2000">
                <a:latin typeface="Times New Roman" panose="02020603050405020304" charset="0"/>
                <a:cs typeface="Times New Roman" panose="02020603050405020304" charset="0"/>
              </a:rPr>
              <a:t>.</a:t>
            </a:r>
            <a:endParaRPr lang="en-IN" altLang="en-US" sz="2000">
              <a:latin typeface="Times New Roman" panose="02020603050405020304" charset="0"/>
              <a:cs typeface="Times New Roman" panose="02020603050405020304" charset="0"/>
            </a:endParaRPr>
          </a:p>
          <a:p>
            <a:pPr marL="0" indent="0" algn="just">
              <a:buNone/>
            </a:pPr>
            <a:endParaRPr lang="en-IN" altLang="en-US" sz="2000">
              <a:latin typeface="Times New Roman" panose="02020603050405020304" charset="0"/>
              <a:cs typeface="Times New Roman" panose="02020603050405020304" charset="0"/>
            </a:endParaRPr>
          </a:p>
          <a:p>
            <a:pPr algn="just">
              <a:buFont typeface="Arial" panose="020B0604020202020204" pitchFamily="34" charset="0"/>
              <a:buChar char="•"/>
            </a:pPr>
            <a:r>
              <a:rPr lang="en-IN" altLang="en-US" sz="2000" b="1">
                <a:latin typeface="Times New Roman" panose="02020603050405020304" charset="0"/>
                <a:cs typeface="Times New Roman" panose="02020603050405020304" charset="0"/>
              </a:rPr>
              <a:t>PHYSICAL DATA INDEPENDENCE</a:t>
            </a:r>
            <a:endParaRPr lang="en-IN" altLang="en-US" sz="2000" b="1">
              <a:latin typeface="Times New Roman" panose="02020603050405020304" charset="0"/>
              <a:cs typeface="Times New Roman" panose="02020603050405020304" charset="0"/>
            </a:endParaRPr>
          </a:p>
          <a:p>
            <a:pPr marL="0" indent="0" algn="just">
              <a:buFont typeface="Arial" panose="020B0604020202020204" pitchFamily="34" charset="0"/>
              <a:buNone/>
            </a:pPr>
            <a:r>
              <a:rPr lang="en-IN" altLang="en-US" sz="2000">
                <a:latin typeface="Times New Roman" panose="02020603050405020304" charset="0"/>
                <a:cs typeface="Times New Roman" panose="02020603050405020304" charset="0"/>
              </a:rPr>
              <a:t>Physical data independence is the capacity to change the internal schemawithout having to change the conceptual schema. Hence, the external schemas need not be changed as well. Changes to the internal schema may be needed because some physical files were reorganized</a:t>
            </a:r>
            <a:endParaRPr lang="en-IN" altLang="en-US" sz="2000">
              <a:latin typeface="Times New Roman" panose="02020603050405020304" charset="0"/>
              <a:cs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DATABASE LANGUAGES</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US" sz="2000">
                <a:latin typeface="Times New Roman" panose="02020603050405020304" charset="0"/>
                <a:cs typeface="Times New Roman" panose="02020603050405020304" charset="0"/>
              </a:rPr>
              <a:t>Data control language (DCL) – controls access to data;</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Data definition language (DDL) – defines data types such as creating, altering, or dropping tables and the relationships among them;</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Data manipulation language (DML) – performs tasks such as inserting, updating, or deleting data occurrences;</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Data query language (DQL) – allows searching for information and computing derived information.</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Database languages are specific to a particular data model. Notable examples include:</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SQL combines the roles of data definition, data manipulation, and query in a single language. </a:t>
            </a:r>
            <a:endParaRPr lang="en-US" sz="2000">
              <a:latin typeface="Times New Roman" panose="020206030504050203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REFERENCES</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r>
              <a:rPr lang="en-US" sz="2000">
                <a:latin typeface="Times New Roman" panose="02020603050405020304" charset="0"/>
                <a:cs typeface="Times New Roman" panose="02020603050405020304" charset="0"/>
              </a:rPr>
              <a:t>https://www.tutorialspoint.com/dbms/dbms_overview.htm</a:t>
            </a:r>
            <a:endParaRPr lang="en-US"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https://www.studytonight.com/dbms/database-model.php</a:t>
            </a:r>
            <a:endParaRPr lang="en-US"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https://en.wikipedia.org/wiki/</a:t>
            </a:r>
            <a:r>
              <a:rPr lang="en-IN" altLang="en-US" sz="2000">
                <a:latin typeface="Times New Roman" panose="02020603050405020304" charset="0"/>
                <a:cs typeface="Times New Roman" panose="02020603050405020304" charset="0"/>
              </a:rPr>
              <a:t>DBMS</a:t>
            </a:r>
            <a:endParaRPr lang="en-IN" altLang="en-US" sz="200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INTRODUCTION</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US" sz="2000">
                <a:latin typeface="Times New Roman" panose="02020603050405020304" charset="0"/>
                <a:cs typeface="Times New Roman" panose="02020603050405020304" charset="0"/>
              </a:rPr>
              <a:t>Database is a collection of inter-related data which helps in efficient retrieval, insertion and deletion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DBMS stands for Database Management System.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DBMS = Database + Management System.</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Database is a collection of data and Management System is a set of programs to store and retrieve those data. </a:t>
            </a:r>
            <a:endParaRPr lang="en-US" sz="2000">
              <a:latin typeface="Times New Roman" panose="02020603050405020304" charset="0"/>
              <a:cs typeface="Times New Roman" panose="02020603050405020304" charset="0"/>
            </a:endParaRPr>
          </a:p>
          <a:p>
            <a:pPr algn="just"/>
            <a:r>
              <a:rPr lang="en-US" sz="2000">
                <a:latin typeface="Times New Roman" panose="02020603050405020304" charset="0"/>
                <a:cs typeface="Times New Roman" panose="02020603050405020304" charset="0"/>
              </a:rPr>
              <a:t>DBMS is a collection of inter-related data and set of programs to store &amp; access those data in an easy and effective manner.</a:t>
            </a:r>
            <a:endParaRPr lang="en-US" sz="200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WHY WE NEED DBMS?</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US" sz="2000">
                <a:latin typeface="Times New Roman" panose="02020603050405020304" charset="0"/>
                <a:cs typeface="Times New Roman" panose="02020603050405020304" charset="0"/>
              </a:rPr>
              <a:t> </a:t>
            </a:r>
            <a:r>
              <a:rPr lang="en-IN" altLang="en-US" sz="2000">
                <a:latin typeface="Times New Roman" panose="02020603050405020304" charset="0"/>
                <a:cs typeface="Times New Roman" panose="02020603050405020304" charset="0"/>
              </a:rPr>
              <a:t>T</a:t>
            </a:r>
            <a:r>
              <a:rPr lang="en-US" sz="2000">
                <a:latin typeface="Times New Roman" panose="02020603050405020304" charset="0"/>
                <a:cs typeface="Times New Roman" panose="02020603050405020304" charset="0"/>
              </a:rPr>
              <a:t>wo things that require optimization: Storage of data and retrieval of data.</a:t>
            </a:r>
            <a:endParaRPr lang="en-US" sz="2000">
              <a:latin typeface="Times New Roman" panose="02020603050405020304" charset="0"/>
              <a:cs typeface="Times New Roman" panose="02020603050405020304" charset="0"/>
            </a:endParaRPr>
          </a:p>
          <a:p>
            <a:pPr marL="0" indent="0" algn="just">
              <a:buNone/>
            </a:pPr>
            <a:r>
              <a:rPr lang="en-US" sz="2000" b="1">
                <a:latin typeface="Times New Roman" panose="02020603050405020304" charset="0"/>
                <a:cs typeface="Times New Roman" panose="02020603050405020304" charset="0"/>
              </a:rPr>
              <a:t>Storage</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IN" altLang="en-US" sz="2000">
                <a:latin typeface="Times New Roman" panose="02020603050405020304" charset="0"/>
                <a:cs typeface="Times New Roman" panose="02020603050405020304" charset="0"/>
              </a:rPr>
              <a:t>T</a:t>
            </a:r>
            <a:r>
              <a:rPr lang="en-US" sz="2000">
                <a:latin typeface="Times New Roman" panose="02020603050405020304" charset="0"/>
                <a:cs typeface="Times New Roman" panose="02020603050405020304" charset="0"/>
              </a:rPr>
              <a:t>he data is stored in such a way that it acquires lot less space as the redundant data (duplicate data) has been removed before storage. </a:t>
            </a:r>
            <a:endParaRPr lang="en-US" sz="2000">
              <a:latin typeface="Times New Roman" panose="02020603050405020304" charset="0"/>
              <a:cs typeface="Times New Roman" panose="02020603050405020304" charset="0"/>
            </a:endParaRPr>
          </a:p>
          <a:p>
            <a:pPr marL="0" indent="0" algn="just">
              <a:buFont typeface="Arial" panose="020B0604020202020204" pitchFamily="34" charset="0"/>
              <a:buNone/>
            </a:pPr>
            <a:r>
              <a:rPr lang="en-US" sz="2000" b="1">
                <a:latin typeface="Times New Roman" panose="02020603050405020304" charset="0"/>
                <a:cs typeface="Times New Roman" panose="02020603050405020304" charset="0"/>
              </a:rPr>
              <a:t>Fast Retrieval of  </a:t>
            </a:r>
            <a:r>
              <a:rPr lang="en-IN" altLang="en-US" sz="2000" b="1">
                <a:latin typeface="Times New Roman" panose="02020603050405020304" charset="0"/>
                <a:cs typeface="Times New Roman" panose="02020603050405020304" charset="0"/>
              </a:rPr>
              <a:t>D</a:t>
            </a:r>
            <a:r>
              <a:rPr lang="en-US" sz="2000" b="1">
                <a:latin typeface="Times New Roman" panose="02020603050405020304" charset="0"/>
                <a:cs typeface="Times New Roman" panose="02020603050405020304" charset="0"/>
              </a:rPr>
              <a:t>ata</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 </a:t>
            </a:r>
            <a:r>
              <a:rPr lang="en-IN" altLang="en-US" sz="2000">
                <a:latin typeface="Times New Roman" panose="02020603050405020304" charset="0"/>
                <a:cs typeface="Times New Roman" panose="02020603050405020304" charset="0"/>
              </a:rPr>
              <a:t>W</a:t>
            </a:r>
            <a:r>
              <a:rPr lang="en-US" sz="2000">
                <a:latin typeface="Times New Roman" panose="02020603050405020304" charset="0"/>
                <a:cs typeface="Times New Roman" panose="02020603050405020304" charset="0"/>
              </a:rPr>
              <a:t>e retrieve the data quickly when needed. Database systems ensure that the data is retrieved as quickly as possible.</a:t>
            </a:r>
            <a:endParaRPr lang="en-US" sz="20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CHARACTERISTICS OF DATABASE APPROACH</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US" sz="2000" b="1">
                <a:latin typeface="Times New Roman" panose="02020603050405020304" charset="0"/>
                <a:cs typeface="Times New Roman" panose="02020603050405020304" charset="0"/>
              </a:rPr>
              <a:t>Real-world entity</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A modern DBMS is more realistic and uses real-world entities to design its architecture. It uses the behavior and attributes too. </a:t>
            </a:r>
            <a:endParaRPr lang="en-US" sz="2000">
              <a:latin typeface="Times New Roman" panose="02020603050405020304" charset="0"/>
              <a:cs typeface="Times New Roman" panose="02020603050405020304" charset="0"/>
            </a:endParaRPr>
          </a:p>
          <a:p>
            <a:pPr algn="just">
              <a:buFont typeface="Arial" panose="020B0604020202020204" pitchFamily="34" charset="0"/>
              <a:buChar char="•"/>
            </a:pPr>
            <a:r>
              <a:rPr lang="en-US" sz="2000" b="1">
                <a:latin typeface="Times New Roman" panose="02020603050405020304" charset="0"/>
                <a:cs typeface="Times New Roman" panose="02020603050405020304" charset="0"/>
              </a:rPr>
              <a:t>Relation-based tables</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DBMS allows entities and relations among them to form tables. A user can understand the architecture of a database just by looking at the table names.</a:t>
            </a:r>
            <a:endParaRPr lang="en-US" sz="2000">
              <a:latin typeface="Times New Roman" panose="02020603050405020304" charset="0"/>
              <a:cs typeface="Times New Roman" panose="02020603050405020304" charset="0"/>
            </a:endParaRPr>
          </a:p>
          <a:p>
            <a:pPr algn="just"/>
            <a:r>
              <a:rPr lang="en-US" sz="2000" b="1">
                <a:latin typeface="Times New Roman" panose="02020603050405020304" charset="0"/>
                <a:cs typeface="Times New Roman" panose="02020603050405020304" charset="0"/>
              </a:rPr>
              <a:t>Isolation of data and application</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A database system is entirely different than its data. A database is an active entity, whereas data is said to be passive, on which the database works and organizes. DBMS also stores metadata, which is data about data, to ease its own process.</a:t>
            </a:r>
            <a:endParaRPr lang="en-US" sz="20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en-IN" altLang="en-US" sz="2800" b="1">
                <a:latin typeface="Times New Roman" panose="02020603050405020304" charset="0"/>
                <a:cs typeface="Times New Roman" panose="02020603050405020304" charset="0"/>
                <a:sym typeface="+mn-ea"/>
              </a:rPr>
            </a:br>
            <a:r>
              <a:rPr lang="en-IN" altLang="en-US" sz="2800" b="1">
                <a:latin typeface="Times New Roman" panose="02020603050405020304" charset="0"/>
                <a:cs typeface="Times New Roman" panose="02020603050405020304" charset="0"/>
                <a:sym typeface="+mn-ea"/>
              </a:rPr>
              <a:t>CHARACTERISTICS OF DATABASE APPROACH CONTD.</a:t>
            </a:r>
            <a:br>
              <a:rPr lang="en-IN" altLang="en-US" sz="2800" b="1">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US" sz="2000" b="1">
                <a:latin typeface="Times New Roman" panose="02020603050405020304" charset="0"/>
                <a:cs typeface="Times New Roman" panose="02020603050405020304" charset="0"/>
              </a:rPr>
              <a:t>Less redundancy</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DBMS follows the rules of normalization, which splits a relation when any of its attributes is having redundancy in values. </a:t>
            </a:r>
            <a:endParaRPr lang="en-US" sz="2000">
              <a:latin typeface="Times New Roman" panose="02020603050405020304" charset="0"/>
              <a:cs typeface="Times New Roman" panose="02020603050405020304" charset="0"/>
            </a:endParaRPr>
          </a:p>
          <a:p>
            <a:pPr algn="just">
              <a:buFont typeface="Arial" panose="020B0604020202020204" pitchFamily="34" charset="0"/>
              <a:buChar char="•"/>
            </a:pPr>
            <a:r>
              <a:rPr lang="en-US" sz="2000" b="1">
                <a:latin typeface="Times New Roman" panose="02020603050405020304" charset="0"/>
                <a:cs typeface="Times New Roman" panose="02020603050405020304" charset="0"/>
              </a:rPr>
              <a:t>Consistency</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Consistency is a state where every relation in a database remains consistent. There exist methods and techniques, which can detect attempt of leaving database in inconsistent state. </a:t>
            </a:r>
            <a:endParaRPr lang="en-US" sz="2000">
              <a:latin typeface="Times New Roman" panose="02020603050405020304" charset="0"/>
              <a:cs typeface="Times New Roman" panose="02020603050405020304" charset="0"/>
            </a:endParaRPr>
          </a:p>
          <a:p>
            <a:pPr algn="just">
              <a:buFont typeface="Arial" panose="020B0604020202020204" pitchFamily="34" charset="0"/>
              <a:buChar char="•"/>
            </a:pPr>
            <a:r>
              <a:rPr lang="en-US" sz="2000" b="1">
                <a:latin typeface="Times New Roman" panose="02020603050405020304" charset="0"/>
                <a:cs typeface="Times New Roman" panose="02020603050405020304" charset="0"/>
              </a:rPr>
              <a:t>Query Language</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DBMS is equipped with query language, which makes it more efficient to retrieve and manipulate data. </a:t>
            </a:r>
            <a:endParaRPr lang="en-US" sz="200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sym typeface="+mn-ea"/>
              </a:rPr>
              <a:t>CHARACTERISTICS OF DATABASE APPROACH CONTD.</a:t>
            </a:r>
            <a:endParaRPr lang="en-US" sz="280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US" sz="2000" b="1">
                <a:latin typeface="Times New Roman" panose="02020603050405020304" charset="0"/>
                <a:cs typeface="Times New Roman" panose="02020603050405020304" charset="0"/>
              </a:rPr>
              <a:t>ACID Properties</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DBMS follows the concepts of Atomicity, Consistency, Isolation, and Durability (normally shortened as ACID). These concepts are applied on transactions, which manipulate data in a database. </a:t>
            </a:r>
            <a:endParaRPr lang="en-US" sz="2000">
              <a:latin typeface="Times New Roman" panose="02020603050405020304" charset="0"/>
              <a:cs typeface="Times New Roman" panose="02020603050405020304" charset="0"/>
            </a:endParaRPr>
          </a:p>
          <a:p>
            <a:pPr algn="just"/>
            <a:r>
              <a:rPr lang="en-US" sz="2000" b="1">
                <a:latin typeface="Times New Roman" panose="02020603050405020304" charset="0"/>
                <a:cs typeface="Times New Roman" panose="02020603050405020304" charset="0"/>
              </a:rPr>
              <a:t>Multiuser and Concurrent Access</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DBMS supports multi-user environment and allows them to access and manipulate data in parallel. Though there are restrictions on transactions when users attempt to handle the same data item, but users are always unaware of them.</a:t>
            </a:r>
            <a:endParaRPr lang="en-US" sz="2000">
              <a:latin typeface="Times New Roman" panose="02020603050405020304" charset="0"/>
              <a:cs typeface="Times New Roman" panose="02020603050405020304" charset="0"/>
            </a:endParaRPr>
          </a:p>
          <a:p>
            <a:pPr algn="just"/>
            <a:r>
              <a:rPr lang="en-US" sz="2000" b="1">
                <a:latin typeface="Times New Roman" panose="02020603050405020304" charset="0"/>
                <a:cs typeface="Times New Roman" panose="02020603050405020304" charset="0"/>
              </a:rPr>
              <a:t>Multiple views</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DBMS offers multiple views for different users. A user who is in the Sales department will have a different view of database than a person working in the Production department. </a:t>
            </a:r>
            <a:endParaRPr lang="en-US" sz="20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en-IN" altLang="en-US" sz="2800" b="1">
                <a:latin typeface="Times New Roman" panose="02020603050405020304" charset="0"/>
                <a:cs typeface="Times New Roman" panose="02020603050405020304" charset="0"/>
                <a:sym typeface="+mn-ea"/>
              </a:rPr>
            </a:br>
            <a:r>
              <a:rPr lang="en-IN" altLang="en-US" sz="2800" b="1">
                <a:latin typeface="Times New Roman" panose="02020603050405020304" charset="0"/>
                <a:cs typeface="Times New Roman" panose="02020603050405020304" charset="0"/>
                <a:sym typeface="+mn-ea"/>
              </a:rPr>
              <a:t>CHARACTERISTICS OF DATABASE APPROACH CONTD.</a:t>
            </a: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r>
              <a:rPr lang="en-US" sz="2000" b="1">
                <a:latin typeface="Times New Roman" panose="02020603050405020304" charset="0"/>
                <a:cs typeface="Times New Roman" panose="02020603050405020304" charset="0"/>
              </a:rPr>
              <a:t>Security</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Features like multiple views offer security to some extent where users are unable to access data of other users and departments. DBMS offers methods to impose constraints while entering data into the database and retrieving the same at a later stage. </a:t>
            </a:r>
            <a:endParaRPr lang="en-US" sz="20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ACTORS ON THE SCENE</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lnSpcReduction="10000"/>
          </a:bodyPr>
          <a:p>
            <a:pPr algn="just"/>
            <a:r>
              <a:rPr lang="en-US" sz="2000" b="1">
                <a:latin typeface="Times New Roman" panose="02020603050405020304" charset="0"/>
                <a:cs typeface="Times New Roman" panose="02020603050405020304" charset="0"/>
              </a:rPr>
              <a:t>Administrators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Administrators maintain the DBMS and are responsible for administrating the database. They are responsible to look after its usage and by whom it should be used. They create access profiles for users and apply limitations to maintain isolation and force security. Administrators also look after DBMS resources like system license, required tools, and other software and hardware related maintenance.</a:t>
            </a:r>
            <a:endParaRPr lang="en-US" sz="2000">
              <a:latin typeface="Times New Roman" panose="02020603050405020304" charset="0"/>
              <a:cs typeface="Times New Roman" panose="02020603050405020304" charset="0"/>
            </a:endParaRPr>
          </a:p>
          <a:p>
            <a:pPr algn="just"/>
            <a:r>
              <a:rPr lang="en-US" sz="2000" b="1">
                <a:latin typeface="Times New Roman" panose="02020603050405020304" charset="0"/>
                <a:cs typeface="Times New Roman" panose="02020603050405020304" charset="0"/>
              </a:rPr>
              <a:t>Designers</a:t>
            </a:r>
            <a:r>
              <a:rPr lang="en-US" sz="2000">
                <a:latin typeface="Times New Roman" panose="02020603050405020304" charset="0"/>
                <a:cs typeface="Times New Roman" panose="02020603050405020304" charset="0"/>
              </a:rPr>
              <a:t>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Designers are the group of people who actually work on the designing part of the database. They keep a close watch on what data should be kept and in what format. They identify and design the whole set of entities, relations, constraints, and views.</a:t>
            </a:r>
            <a:endParaRPr lang="en-US" sz="2000">
              <a:latin typeface="Times New Roman" panose="02020603050405020304" charset="0"/>
              <a:cs typeface="Times New Roman" panose="02020603050405020304" charset="0"/>
            </a:endParaRPr>
          </a:p>
          <a:p>
            <a:pPr algn="just"/>
            <a:r>
              <a:rPr lang="en-US" sz="2000" b="1">
                <a:latin typeface="Times New Roman" panose="02020603050405020304" charset="0"/>
                <a:cs typeface="Times New Roman" panose="02020603050405020304" charset="0"/>
              </a:rPr>
              <a:t>End Users </a:t>
            </a:r>
            <a:endParaRPr lang="en-US" sz="2000">
              <a:latin typeface="Times New Roman" panose="02020603050405020304" charset="0"/>
              <a:cs typeface="Times New Roman" panose="02020603050405020304" charset="0"/>
            </a:endParaRPr>
          </a:p>
          <a:p>
            <a:pPr marL="0" indent="0" algn="just">
              <a:buNone/>
            </a:pPr>
            <a:r>
              <a:rPr lang="en-US" sz="2000">
                <a:latin typeface="Times New Roman" panose="02020603050405020304" charset="0"/>
                <a:cs typeface="Times New Roman" panose="02020603050405020304" charset="0"/>
              </a:rPr>
              <a:t>End users are those who actually reap the benefits of having a DBMS. End users can range from simple viewers who pay attention to the logs or market rates to sophisticated users such as business analysts.</a:t>
            </a:r>
            <a:endParaRPr lang="en-US" sz="20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800" b="1">
                <a:latin typeface="Times New Roman" panose="02020603050405020304" charset="0"/>
                <a:cs typeface="Times New Roman" panose="02020603050405020304" charset="0"/>
              </a:rPr>
              <a:t>Data Models</a:t>
            </a:r>
            <a:endParaRPr 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838200" y="1795780"/>
            <a:ext cx="10515600" cy="4351338"/>
          </a:xfrm>
        </p:spPr>
        <p:txBody>
          <a:bodyPr/>
          <a:p>
            <a:pPr marL="0" indent="0" algn="just">
              <a:buNone/>
            </a:pPr>
            <a:r>
              <a:rPr lang="en-US" sz="2000">
                <a:latin typeface="Times New Roman" panose="02020603050405020304" charset="0"/>
                <a:cs typeface="Times New Roman" panose="02020603050405020304" charset="0"/>
              </a:rPr>
              <a:t>A Database model defines the logical design and structure of a database and defines how data will be stored, accessed and updated in a database management system. </a:t>
            </a:r>
            <a:endParaRPr lang="en-US" sz="2000">
              <a:latin typeface="Times New Roman" panose="02020603050405020304" charset="0"/>
              <a:cs typeface="Times New Roman" panose="02020603050405020304" charset="0"/>
            </a:endParaRPr>
          </a:p>
          <a:p>
            <a:pPr marL="0" indent="0" algn="just">
              <a:buNone/>
            </a:pPr>
            <a:r>
              <a:rPr lang="en-US" sz="2000" b="1">
                <a:latin typeface="Times New Roman" panose="02020603050405020304" charset="0"/>
                <a:cs typeface="Times New Roman" panose="02020603050405020304" charset="0"/>
              </a:rPr>
              <a:t>Hierarchical Model</a:t>
            </a:r>
            <a:endParaRPr lang="en-US" sz="2000" b="1">
              <a:latin typeface="Times New Roman" panose="02020603050405020304" charset="0"/>
              <a:cs typeface="Times New Roman" panose="02020603050405020304" charset="0"/>
            </a:endParaRPr>
          </a:p>
          <a:p>
            <a:pPr marL="0" indent="0" algn="just">
              <a:buNone/>
            </a:pPr>
            <a:r>
              <a:rPr lang="en-US" sz="2000" b="1">
                <a:latin typeface="Times New Roman" panose="02020603050405020304" charset="0"/>
                <a:cs typeface="Times New Roman" panose="02020603050405020304" charset="0"/>
              </a:rPr>
              <a:t>Network Model</a:t>
            </a:r>
            <a:endParaRPr lang="en-US" sz="2000" b="1">
              <a:latin typeface="Times New Roman" panose="02020603050405020304" charset="0"/>
              <a:cs typeface="Times New Roman" panose="02020603050405020304" charset="0"/>
            </a:endParaRPr>
          </a:p>
          <a:p>
            <a:pPr marL="0" indent="0" algn="just">
              <a:buNone/>
            </a:pPr>
            <a:r>
              <a:rPr lang="en-US" sz="2000" b="1">
                <a:latin typeface="Times New Roman" panose="02020603050405020304" charset="0"/>
                <a:cs typeface="Times New Roman" panose="02020603050405020304" charset="0"/>
              </a:rPr>
              <a:t>Entity-relationship Model</a:t>
            </a:r>
            <a:endParaRPr lang="en-US" sz="2000" b="1">
              <a:latin typeface="Times New Roman" panose="02020603050405020304" charset="0"/>
              <a:cs typeface="Times New Roman" panose="02020603050405020304" charset="0"/>
            </a:endParaRPr>
          </a:p>
          <a:p>
            <a:pPr marL="0" indent="0" algn="just">
              <a:buNone/>
            </a:pPr>
            <a:r>
              <a:rPr lang="en-US" sz="2000" b="1">
                <a:latin typeface="Times New Roman" panose="02020603050405020304" charset="0"/>
                <a:cs typeface="Times New Roman" panose="02020603050405020304" charset="0"/>
              </a:rPr>
              <a:t>Relational Model</a:t>
            </a:r>
            <a:endParaRPr lang="en-US" sz="2000" b="1">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7980</Words>
  <Application>WPS Presentation</Application>
  <PresentationFormat>Widescreen</PresentationFormat>
  <Paragraphs>132</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Times New Roman</vt:lpstr>
      <vt:lpstr>Calibri</vt:lpstr>
      <vt:lpstr>Microsoft YaHei</vt:lpstr>
      <vt:lpstr>Arial Unicode MS</vt:lpstr>
      <vt:lpstr>Calibri Light</vt:lpstr>
      <vt:lpstr>Office Theme</vt:lpstr>
      <vt:lpstr>SUBJECT:INTRODUCTION TO DBMS CODE: BCA501N UNIT:I </vt:lpstr>
      <vt:lpstr>INTRODUCTION</vt:lpstr>
      <vt:lpstr>WHY WE NEED DBMS?</vt:lpstr>
      <vt:lpstr>CHARACTERISTICS OF DATABASE APPROACH</vt:lpstr>
      <vt:lpstr> CHARACTERISTICS OF DATABASE APPROACH CONTD. </vt:lpstr>
      <vt:lpstr>CHARACTERISTICS OF DATABASE APPROACH CONTD.</vt:lpstr>
      <vt:lpstr> CHARACTERISTICS OF DATABASE APPROACH CONTD. </vt:lpstr>
      <vt:lpstr>ACTORS ON THE SCENE</vt:lpstr>
      <vt:lpstr>Data Models</vt:lpstr>
      <vt:lpstr>Hierarchical Model</vt:lpstr>
      <vt:lpstr> Network Model </vt:lpstr>
      <vt:lpstr>Entity-relationship Model</vt:lpstr>
      <vt:lpstr>RELATIONAL MODEL</vt:lpstr>
      <vt:lpstr>3-tier Architecture</vt:lpstr>
      <vt:lpstr>DATA INDEPENDENCE</vt:lpstr>
      <vt:lpstr>DATABASE LANGUAGES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This Pc</cp:lastModifiedBy>
  <cp:revision>8</cp:revision>
  <dcterms:created xsi:type="dcterms:W3CDTF">2021-11-14T14:14:00Z</dcterms:created>
  <dcterms:modified xsi:type="dcterms:W3CDTF">2021-11-14T16:09:02Z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