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74" r:id="rId25"/>
    <p:sldId id="280" r:id="rId26"/>
    <p:sldId id="281" r:id="rId27"/>
    <p:sldId id="282" r:id="rId28"/>
    <p:sldId id="283" r:id="rId29"/>
    <p:sldId id="284" r:id="rId30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6110"/>
            <a:ext cx="9144000" cy="1690370"/>
          </a:xfrm>
        </p:spPr>
        <p:txBody>
          <a:bodyPr>
            <a:normAutofit/>
          </a:bodyPr>
          <a:p>
            <a:r>
              <a:rPr lang="en-IN" altLang="en-US" sz="4800" b="1">
                <a:latin typeface="Times New Roman" panose="02020603050405020304" charset="0"/>
                <a:cs typeface="Times New Roman" panose="02020603050405020304" charset="0"/>
              </a:rPr>
              <a:t>Entity Relationship Diagram</a:t>
            </a:r>
            <a:br>
              <a:rPr lang="en-IN" altLang="en-US" sz="4800" b="1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IN" altLang="en-US" sz="4800" b="1">
                <a:latin typeface="Times New Roman" panose="02020603050405020304" charset="0"/>
                <a:cs typeface="Times New Roman" panose="02020603050405020304" charset="0"/>
              </a:rPr>
              <a:t>BCA 501N(Unit-II)</a:t>
            </a:r>
            <a:endParaRPr lang="en-IN" altLang="en-US" sz="48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20000"/>
          </a:bodyPr>
          <a:p>
            <a:r>
              <a:rPr lang="en-IN" altLang="en-US" b="1">
                <a:latin typeface="Times New Roman" panose="02020603050405020304" charset="0"/>
                <a:cs typeface="Times New Roman" panose="02020603050405020304" charset="0"/>
              </a:rPr>
              <a:t>Dr Mayur Rahul</a:t>
            </a:r>
            <a:endParaRPr lang="en-IN" altLang="en-US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IN" altLang="en-US" b="1">
                <a:latin typeface="Times New Roman" panose="02020603050405020304" charset="0"/>
                <a:cs typeface="Times New Roman" panose="02020603050405020304" charset="0"/>
              </a:rPr>
              <a:t>E762</a:t>
            </a:r>
            <a:endParaRPr lang="en-IN" altLang="en-US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IN" altLang="en-US" b="1">
                <a:latin typeface="Times New Roman" panose="02020603050405020304" charset="0"/>
                <a:cs typeface="Times New Roman" panose="02020603050405020304" charset="0"/>
              </a:rPr>
              <a:t>Assistant Professor</a:t>
            </a:r>
            <a:endParaRPr lang="en-IN" altLang="en-US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IN" altLang="en-US" b="1">
                <a:latin typeface="Times New Roman" panose="02020603050405020304" charset="0"/>
                <a:cs typeface="Times New Roman" panose="02020603050405020304" charset="0"/>
              </a:rPr>
              <a:t>UIET,CSJM University,Kanpur</a:t>
            </a:r>
            <a:endParaRPr lang="en-IN" altLang="en-US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sz="4000">
                <a:sym typeface="+mn-ea"/>
              </a:rPr>
            </a:br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Degree of a Relationship Set</a:t>
            </a:r>
            <a:br>
              <a:rPr sz="4000">
                <a:sym typeface="+mn-ea"/>
              </a:rPr>
            </a:br>
            <a:endParaRPr lang="en-US" sz="4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sz="2000">
                <a:sym typeface="+mn-ea"/>
              </a:rPr>
              <a:t>Refers to number of entity sets that participate in a relationship set.</a:t>
            </a:r>
            <a:endParaRPr sz="2000">
              <a:sym typeface="+mn-ea"/>
            </a:endParaRPr>
          </a:p>
          <a:p>
            <a:pPr algn="just"/>
            <a:r>
              <a:rPr sz="2000">
                <a:sym typeface="+mn-ea"/>
              </a:rPr>
              <a:t>Relationship sets that involve two entity sets are </a:t>
            </a:r>
            <a:r>
              <a:rPr sz="2000" i="1">
                <a:solidFill>
                  <a:schemeClr val="tx1"/>
                </a:solidFill>
                <a:sym typeface="+mn-ea"/>
              </a:rPr>
              <a:t>binary</a:t>
            </a:r>
            <a:r>
              <a:rPr sz="2000">
                <a:sym typeface="+mn-ea"/>
              </a:rPr>
              <a:t> (or degree two).  Generally, most relationship sets in an E-R schema are binary.</a:t>
            </a:r>
            <a:endParaRPr sz="2000">
              <a:sym typeface="+mn-ea"/>
            </a:endParaRPr>
          </a:p>
          <a:p>
            <a:pPr algn="just"/>
            <a:r>
              <a:rPr sz="2000">
                <a:sym typeface="+mn-ea"/>
              </a:rPr>
              <a:t>Relationship sets may involve more than two entity sets. </a:t>
            </a:r>
            <a:endParaRPr sz="2000">
              <a:sym typeface="+mn-ea"/>
            </a:endParaRPr>
          </a:p>
          <a:p>
            <a:pPr lvl="1" algn="just"/>
            <a:r>
              <a:rPr sz="2000">
                <a:sym typeface="+mn-ea"/>
              </a:rPr>
              <a:t>E.g.  Suppose employees of a bank may have jobs (responsibilities) at multiple branches, with different jobs at different branches.  Then there is a ternary relationship set between entity sets </a:t>
            </a:r>
            <a:r>
              <a:rPr sz="2000" i="1">
                <a:sym typeface="+mn-ea"/>
              </a:rPr>
              <a:t>employee,  job and branch</a:t>
            </a:r>
            <a:endParaRPr sz="2000" i="1"/>
          </a:p>
          <a:p>
            <a:pPr algn="just"/>
            <a:r>
              <a:rPr sz="2000">
                <a:sym typeface="+mn-ea"/>
              </a:rPr>
              <a:t>Relationships between more than two entity sets are relatively rare.  Most relationships are binary. (More on this later.)</a:t>
            </a:r>
            <a:endParaRPr sz="2000">
              <a:sym typeface="+mn-ea"/>
            </a:endParaRPr>
          </a:p>
          <a:p>
            <a:pPr algn="just"/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Mapping Cardinalities</a:t>
            </a:r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2000">
                <a:sym typeface="+mn-ea"/>
              </a:rPr>
              <a:t>Express the number of entities to which another entity can be associated via a relationship set.</a:t>
            </a:r>
            <a:endParaRPr sz="2000">
              <a:sym typeface="+mn-ea"/>
            </a:endParaRPr>
          </a:p>
          <a:p>
            <a:r>
              <a:rPr sz="2000">
                <a:sym typeface="+mn-ea"/>
              </a:rPr>
              <a:t>Most useful in describing binary relationship sets.</a:t>
            </a:r>
            <a:endParaRPr sz="2000">
              <a:sym typeface="+mn-ea"/>
            </a:endParaRPr>
          </a:p>
          <a:p>
            <a:r>
              <a:rPr sz="2000">
                <a:sym typeface="+mn-ea"/>
              </a:rPr>
              <a:t>For a binary relationship set the mapping cardinality must be one of the following types:</a:t>
            </a:r>
            <a:endParaRPr sz="2000">
              <a:sym typeface="+mn-ea"/>
            </a:endParaRPr>
          </a:p>
          <a:p>
            <a:pPr lvl="1"/>
            <a:r>
              <a:rPr sz="2000">
                <a:sym typeface="+mn-ea"/>
              </a:rPr>
              <a:t>One-to-one</a:t>
            </a:r>
            <a:endParaRPr sz="2000">
              <a:sym typeface="+mn-ea"/>
            </a:endParaRPr>
          </a:p>
          <a:p>
            <a:pPr lvl="1"/>
            <a:r>
              <a:rPr sz="2000">
                <a:sym typeface="+mn-ea"/>
              </a:rPr>
              <a:t>One-to-many</a:t>
            </a:r>
            <a:endParaRPr sz="2000">
              <a:sym typeface="+mn-ea"/>
            </a:endParaRPr>
          </a:p>
          <a:p>
            <a:pPr lvl="1"/>
            <a:r>
              <a:rPr sz="2000">
                <a:sym typeface="+mn-ea"/>
              </a:rPr>
              <a:t>Many-to-one</a:t>
            </a:r>
            <a:endParaRPr sz="2000">
              <a:sym typeface="+mn-ea"/>
            </a:endParaRPr>
          </a:p>
          <a:p>
            <a:pPr lvl="1"/>
            <a:r>
              <a:rPr sz="2000">
                <a:sym typeface="+mn-ea"/>
              </a:rPr>
              <a:t>Many-to-many </a:t>
            </a:r>
            <a:endParaRPr sz="2000">
              <a:sym typeface="+mn-ea"/>
            </a:endParaRPr>
          </a:p>
          <a:p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Mapping Cardinalities</a:t>
            </a:r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82947" name="Content Placeholder 82946"/>
          <p:cNvPicPr>
            <a:picLocks noChangeAspect="1"/>
          </p:cNvPicPr>
          <p:nvPr>
            <p:ph idx="1"/>
          </p:nvPr>
        </p:nvPicPr>
        <p:blipFill>
          <a:blip r:embed="rId1"/>
          <a:srcRect l="1100" t="10025" r="1834" b="10269"/>
          <a:stretch>
            <a:fillRect/>
          </a:stretch>
        </p:blipFill>
        <p:spPr>
          <a:xfrm>
            <a:off x="1075690" y="1825625"/>
            <a:ext cx="9021445" cy="3198495"/>
          </a:xfrm>
          <a:prstGeom prst="rect">
            <a:avLst/>
          </a:prstGeom>
          <a:noFill/>
          <a:ln w="76200" cap="flat" cmpd="tri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4" name="Title 1"/>
          <p:cNvSpPr>
            <a:spLocks noGrp="1"/>
          </p:cNvSpPr>
          <p:nvPr/>
        </p:nvSpPr>
        <p:spPr>
          <a:xfrm>
            <a:off x="965200" y="5172710"/>
            <a:ext cx="924179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altLang="en-US" sz="2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one-to-one						one-to-many</a:t>
            </a:r>
            <a:endParaRPr lang="en-IN" altLang="en-US" sz="2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2000">
              <a:latin typeface="Helvetica" pitchFamily="34" charset="0"/>
              <a:sym typeface="+mn-ea"/>
            </a:endParaRPr>
          </a:p>
          <a:p>
            <a:pPr algn="l"/>
            <a:r>
              <a:rPr sz="2000">
                <a:latin typeface="Helvetica" pitchFamily="34" charset="0"/>
                <a:sym typeface="+mn-ea"/>
              </a:rPr>
              <a:t>Note: Some elements in A and B may not be mapped to any elements in the other set</a:t>
            </a:r>
            <a:endParaRPr sz="2000">
              <a:latin typeface="Helvetica" pitchFamily="34" charset="0"/>
            </a:endParaRPr>
          </a:p>
          <a:p>
            <a:endParaRPr lang="en-IN" altLang="en-US" sz="2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9310"/>
          </a:xfrm>
        </p:spPr>
        <p:txBody>
          <a:bodyPr/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Mapping Cardinalities</a:t>
            </a:r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83971" name="Content Placeholder 83970"/>
          <p:cNvPicPr>
            <a:picLocks noChangeAspect="1"/>
          </p:cNvPicPr>
          <p:nvPr>
            <p:ph idx="1"/>
          </p:nvPr>
        </p:nvPicPr>
        <p:blipFill>
          <a:blip r:embed="rId1"/>
          <a:srcRect l="2472" t="10165" r="1236" b="8791"/>
          <a:stretch>
            <a:fillRect/>
          </a:stretch>
        </p:blipFill>
        <p:spPr>
          <a:xfrm>
            <a:off x="994410" y="1383030"/>
            <a:ext cx="9598660" cy="2929890"/>
          </a:xfrm>
          <a:prstGeom prst="rect">
            <a:avLst/>
          </a:prstGeom>
          <a:noFill/>
          <a:ln w="76200" cap="flat" cmpd="tri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4" name="Title 1"/>
          <p:cNvSpPr>
            <a:spLocks noGrp="1"/>
          </p:cNvSpPr>
          <p:nvPr/>
        </p:nvSpPr>
        <p:spPr>
          <a:xfrm>
            <a:off x="965200" y="4572635"/>
            <a:ext cx="9724390" cy="15932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altLang="en-US" sz="2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many-to-one				                      many-to-many</a:t>
            </a:r>
            <a:endParaRPr lang="en-IN" altLang="en-US" sz="2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sz="2000">
              <a:latin typeface="Helvetica" pitchFamily="34" charset="0"/>
              <a:sym typeface="+mn-ea"/>
            </a:endParaRPr>
          </a:p>
          <a:p>
            <a:pPr algn="l"/>
            <a:endParaRPr sz="2000">
              <a:latin typeface="Helvetica" pitchFamily="34" charset="0"/>
              <a:sym typeface="+mn-ea"/>
            </a:endParaRPr>
          </a:p>
          <a:p>
            <a:pPr algn="l"/>
            <a:r>
              <a:rPr sz="2000">
                <a:latin typeface="Helvetica" pitchFamily="34" charset="0"/>
                <a:sym typeface="+mn-ea"/>
              </a:rPr>
              <a:t>Note: Some elements in A and B may not be mapped to any elements in the other set</a:t>
            </a:r>
            <a:endParaRPr sz="2000">
              <a:latin typeface="Helvetica" pitchFamily="34" charset="0"/>
            </a:endParaRPr>
          </a:p>
          <a:p>
            <a:endParaRPr lang="en-IN" altLang="en-US" sz="2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950"/>
          </a:xfrm>
        </p:spPr>
        <p:txBody>
          <a:bodyPr>
            <a:normAutofit fontScale="90000"/>
          </a:bodyPr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E-R Diagrams</a:t>
            </a:r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838200" y="3775075"/>
            <a:ext cx="9403080" cy="2826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>
            <p:ph idx="1"/>
          </p:nvPr>
        </p:nvPicPr>
        <p:blipFill>
          <a:blip r:embed="rId1"/>
          <a:srcRect l="1064" t="30733" r="1064" b="30733"/>
          <a:stretch>
            <a:fillRect/>
          </a:stretch>
        </p:blipFill>
        <p:spPr>
          <a:xfrm>
            <a:off x="974725" y="1087755"/>
            <a:ext cx="9265920" cy="2581275"/>
          </a:xfrm>
          <a:prstGeom prst="rect">
            <a:avLst/>
          </a:prstGeom>
          <a:noFill/>
          <a:ln w="76200" cap="flat" cmpd="tri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8" name="Text Box 7"/>
          <p:cNvSpPr txBox="1"/>
          <p:nvPr/>
        </p:nvSpPr>
        <p:spPr>
          <a:xfrm>
            <a:off x="974725" y="3863340"/>
            <a:ext cx="9267190" cy="26111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 algn="l">
              <a:spcBef>
                <a:spcPct val="35000"/>
              </a:spcBef>
              <a:buClr>
                <a:schemeClr val="tx2"/>
              </a:buClr>
              <a:buSzPct val="105000"/>
              <a:buFont typeface="Arial" panose="020B0604020202020204" pitchFamily="34" charset="0"/>
              <a:buChar char="•"/>
            </a:pPr>
            <a:r>
              <a:rPr b="1">
                <a:latin typeface="Helvetica" pitchFamily="34" charset="0"/>
                <a:sym typeface="+mn-ea"/>
              </a:rPr>
              <a:t>Rectangles</a:t>
            </a:r>
            <a:r>
              <a:rPr>
                <a:latin typeface="Helvetica" pitchFamily="34" charset="0"/>
                <a:sym typeface="+mn-ea"/>
              </a:rPr>
              <a:t> represent entity sets.</a:t>
            </a:r>
            <a:endParaRPr>
              <a:latin typeface="Helvetica" pitchFamily="34" charset="0"/>
            </a:endParaRPr>
          </a:p>
          <a:p>
            <a:pPr marL="342900" indent="-342900" algn="l">
              <a:spcBef>
                <a:spcPct val="35000"/>
              </a:spcBef>
              <a:buClr>
                <a:schemeClr val="tx2"/>
              </a:buClr>
              <a:buSzPct val="105000"/>
              <a:buFont typeface="Arial" panose="020B0604020202020204" pitchFamily="34" charset="0"/>
              <a:buChar char="•"/>
            </a:pPr>
            <a:r>
              <a:rPr b="1">
                <a:latin typeface="Helvetica" pitchFamily="34" charset="0"/>
                <a:sym typeface="+mn-ea"/>
              </a:rPr>
              <a:t>Diamonds</a:t>
            </a:r>
            <a:r>
              <a:rPr>
                <a:latin typeface="Helvetica" pitchFamily="34" charset="0"/>
                <a:sym typeface="+mn-ea"/>
              </a:rPr>
              <a:t> represent relationship sets.</a:t>
            </a:r>
            <a:endParaRPr>
              <a:latin typeface="Helvetica" pitchFamily="34" charset="0"/>
            </a:endParaRPr>
          </a:p>
          <a:p>
            <a:pPr marL="342900" indent="-342900" algn="l">
              <a:spcBef>
                <a:spcPct val="35000"/>
              </a:spcBef>
              <a:buClr>
                <a:schemeClr val="tx2"/>
              </a:buClr>
              <a:buSzPct val="105000"/>
              <a:buFont typeface="Arial" panose="020B0604020202020204" pitchFamily="34" charset="0"/>
              <a:buChar char="•"/>
            </a:pPr>
            <a:r>
              <a:rPr b="1">
                <a:latin typeface="Helvetica" pitchFamily="34" charset="0"/>
                <a:sym typeface="+mn-ea"/>
              </a:rPr>
              <a:t>Lines</a:t>
            </a:r>
            <a:r>
              <a:rPr>
                <a:latin typeface="Helvetica" pitchFamily="34" charset="0"/>
                <a:sym typeface="+mn-ea"/>
              </a:rPr>
              <a:t> link attributes to entity sets and entity sets to relationship sets.</a:t>
            </a:r>
            <a:endParaRPr>
              <a:latin typeface="Helvetica" pitchFamily="34" charset="0"/>
            </a:endParaRPr>
          </a:p>
          <a:p>
            <a:pPr marL="342900" indent="-342900" algn="l">
              <a:spcBef>
                <a:spcPct val="35000"/>
              </a:spcBef>
              <a:buClr>
                <a:schemeClr val="tx2"/>
              </a:buClr>
              <a:buSzPct val="105000"/>
              <a:buFont typeface="Arial" panose="020B0604020202020204" pitchFamily="34" charset="0"/>
              <a:buChar char="•"/>
            </a:pPr>
            <a:r>
              <a:rPr b="1">
                <a:latin typeface="Helvetica" pitchFamily="34" charset="0"/>
                <a:sym typeface="+mn-ea"/>
              </a:rPr>
              <a:t>Ellipses</a:t>
            </a:r>
            <a:r>
              <a:rPr>
                <a:latin typeface="Helvetica" pitchFamily="34" charset="0"/>
                <a:sym typeface="+mn-ea"/>
              </a:rPr>
              <a:t> represent attributes</a:t>
            </a:r>
            <a:endParaRPr>
              <a:latin typeface="Helvetica" pitchFamily="34" charset="0"/>
            </a:endParaRPr>
          </a:p>
          <a:p>
            <a:pPr marL="742950" lvl="1" indent="-285750" algn="l">
              <a:spcBef>
                <a:spcPct val="35000"/>
              </a:spcBef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</a:pPr>
            <a:r>
              <a:rPr b="1">
                <a:latin typeface="Helvetica" pitchFamily="34" charset="0"/>
                <a:sym typeface="+mn-ea"/>
              </a:rPr>
              <a:t>Double ellipses</a:t>
            </a:r>
            <a:r>
              <a:rPr>
                <a:latin typeface="Helvetica" pitchFamily="34" charset="0"/>
                <a:sym typeface="+mn-ea"/>
              </a:rPr>
              <a:t> represent </a:t>
            </a:r>
            <a:r>
              <a:rPr i="1" err="1">
                <a:latin typeface="Helvetica" pitchFamily="34" charset="0"/>
                <a:sym typeface="+mn-ea"/>
              </a:rPr>
              <a:t>multivalued</a:t>
            </a:r>
            <a:r>
              <a:rPr err="1">
                <a:latin typeface="Helvetica" pitchFamily="34" charset="0"/>
                <a:sym typeface="+mn-ea"/>
              </a:rPr>
              <a:t> </a:t>
            </a:r>
            <a:r>
              <a:rPr>
                <a:latin typeface="Helvetica" pitchFamily="34" charset="0"/>
                <a:sym typeface="+mn-ea"/>
              </a:rPr>
              <a:t>attributes.</a:t>
            </a:r>
            <a:endParaRPr>
              <a:latin typeface="Helvetica" pitchFamily="34" charset="0"/>
            </a:endParaRPr>
          </a:p>
          <a:p>
            <a:pPr marL="742950" lvl="1" indent="-285750" algn="l">
              <a:spcBef>
                <a:spcPct val="35000"/>
              </a:spcBef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</a:pPr>
            <a:r>
              <a:rPr b="1">
                <a:latin typeface="Helvetica" pitchFamily="34" charset="0"/>
                <a:sym typeface="+mn-ea"/>
              </a:rPr>
              <a:t>Dashed ellipses</a:t>
            </a:r>
            <a:r>
              <a:rPr>
                <a:latin typeface="Helvetica" pitchFamily="34" charset="0"/>
                <a:sym typeface="+mn-ea"/>
              </a:rPr>
              <a:t> denote </a:t>
            </a:r>
            <a:r>
              <a:rPr i="1">
                <a:latin typeface="Helvetica" pitchFamily="34" charset="0"/>
                <a:sym typeface="+mn-ea"/>
              </a:rPr>
              <a:t>derived</a:t>
            </a:r>
            <a:r>
              <a:rPr>
                <a:latin typeface="Helvetica" pitchFamily="34" charset="0"/>
                <a:sym typeface="+mn-ea"/>
              </a:rPr>
              <a:t> attributes.</a:t>
            </a:r>
            <a:endParaRPr>
              <a:latin typeface="Helvetica" pitchFamily="34" charset="0"/>
            </a:endParaRPr>
          </a:p>
          <a:p>
            <a:pPr marL="342900" indent="-342900" algn="l">
              <a:spcBef>
                <a:spcPct val="35000"/>
              </a:spcBef>
              <a:buClr>
                <a:schemeClr val="tx2"/>
              </a:buClr>
              <a:buSzPct val="105000"/>
              <a:buFont typeface="Arial" panose="020B0604020202020204" pitchFamily="34" charset="0"/>
              <a:buChar char="•"/>
            </a:pPr>
            <a:r>
              <a:rPr b="1">
                <a:latin typeface="Helvetica" pitchFamily="34" charset="0"/>
                <a:sym typeface="+mn-ea"/>
              </a:rPr>
              <a:t>Underline</a:t>
            </a:r>
            <a:r>
              <a:rPr>
                <a:latin typeface="Helvetica" pitchFamily="34" charset="0"/>
                <a:sym typeface="+mn-ea"/>
              </a:rPr>
              <a:t> indicates primary key attributes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E-R Diagram With Composite, Multivalued, and Derived Attributes</a:t>
            </a:r>
            <a:br>
              <a:rPr sz="4000"/>
            </a:br>
            <a:endParaRPr lang="en-US" sz="40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rcRect l="948" t="14647" r="1704" b="16919"/>
          <a:stretch>
            <a:fillRect/>
          </a:stretch>
        </p:blipFill>
        <p:spPr>
          <a:xfrm>
            <a:off x="1048385" y="1825625"/>
            <a:ext cx="9357360" cy="4351655"/>
          </a:xfrm>
          <a:prstGeom prst="rect">
            <a:avLst/>
          </a:prstGeom>
          <a:noFill/>
          <a:ln w="76200" cap="flat" cmpd="tri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Relationship Sets with Attributes</a:t>
            </a:r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114692" name="Content Placeholder 114691"/>
          <p:cNvPicPr>
            <a:picLocks noChangeAspect="1"/>
          </p:cNvPicPr>
          <p:nvPr>
            <p:ph idx="1"/>
          </p:nvPr>
        </p:nvPicPr>
        <p:blipFill>
          <a:blip r:embed="rId1"/>
          <a:srcRect l="1100" t="28851" r="1651" b="28606"/>
          <a:stretch>
            <a:fillRect/>
          </a:stretch>
        </p:blipFill>
        <p:spPr>
          <a:xfrm>
            <a:off x="981075" y="1825625"/>
            <a:ext cx="9504045" cy="4351655"/>
          </a:xfrm>
          <a:prstGeom prst="rect">
            <a:avLst/>
          </a:prstGeom>
          <a:noFill/>
          <a:ln w="76200" cap="flat" cmpd="tri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300"/>
          </a:xfrm>
        </p:spPr>
        <p:txBody>
          <a:bodyPr>
            <a:normAutofit/>
          </a:bodyPr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Roles</a:t>
            </a:r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938530" y="1290320"/>
            <a:ext cx="10515600" cy="1848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937895" y="1028700"/>
            <a:ext cx="9754235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>
                <a:sym typeface="+mn-ea"/>
              </a:rPr>
              <a:t>Entity sets of a relationship need not be distinct</a:t>
            </a:r>
          </a:p>
          <a:p>
            <a:r>
              <a:rPr>
                <a:sym typeface="+mn-ea"/>
              </a:rPr>
              <a:t>The labels “manager” and “worker” are called </a:t>
            </a:r>
            <a:r>
              <a:rPr>
                <a:solidFill>
                  <a:schemeClr val="tx2"/>
                </a:solidFill>
                <a:sym typeface="+mn-ea"/>
              </a:rPr>
              <a:t>roles</a:t>
            </a:r>
            <a:r>
              <a:rPr>
                <a:sym typeface="+mn-ea"/>
              </a:rPr>
              <a:t>; they specify how employee entities interact via the works-for relationship set.</a:t>
            </a:r>
          </a:p>
          <a:p>
            <a:r>
              <a:rPr>
                <a:sym typeface="+mn-ea"/>
              </a:rPr>
              <a:t>Roles are indicated in E-R diagrams by labeling the lines that connect diamonds to rectangles.</a:t>
            </a:r>
          </a:p>
          <a:p>
            <a:r>
              <a:rPr>
                <a:sym typeface="+mn-ea"/>
              </a:rPr>
              <a:t>Role labels are optional, and are used to clarify semantics of the relationship</a:t>
            </a:r>
            <a:endParaRPr lang="en-US"/>
          </a:p>
        </p:txBody>
      </p:sp>
      <p:pic>
        <p:nvPicPr>
          <p:cNvPr id="36870" name="Content Placeholder 36869"/>
          <p:cNvPicPr>
            <a:picLocks noChangeAspect="1"/>
          </p:cNvPicPr>
          <p:nvPr>
            <p:ph idx="1"/>
          </p:nvPr>
        </p:nvPicPr>
        <p:blipFill>
          <a:blip r:embed="rId1"/>
          <a:srcRect l="1768" t="22791" r="2357" b="23051"/>
          <a:stretch>
            <a:fillRect/>
          </a:stretch>
        </p:blipFill>
        <p:spPr>
          <a:xfrm>
            <a:off x="939165" y="2544445"/>
            <a:ext cx="9307195" cy="4032885"/>
          </a:xfrm>
          <a:prstGeom prst="rect">
            <a:avLst/>
          </a:prstGeom>
          <a:noFill/>
          <a:ln w="76200" cap="flat" cmpd="tri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300"/>
          </a:xfrm>
        </p:spPr>
        <p:txBody>
          <a:bodyPr>
            <a:normAutofit/>
          </a:bodyPr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Cardinality Constraints</a:t>
            </a:r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938530" y="1290320"/>
            <a:ext cx="10515600" cy="1848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937895" y="1028700"/>
            <a:ext cx="9754235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>
                <a:sym typeface="+mn-ea"/>
              </a:rPr>
              <a:t>We express cardinality constraints by drawing either a directed line (</a:t>
            </a:r>
            <a:r>
              <a:rPr>
                <a:sym typeface="Symbol" panose="05050102010706020507" pitchFamily="18" charset="2"/>
              </a:rPr>
              <a:t>), signifying “one,” or an undirected line (—), signifying “many,” between the relationship set and the entity set.</a:t>
            </a:r>
            <a:endParaRPr>
              <a:sym typeface="Symbol" panose="05050102010706020507" pitchFamily="18" charset="2"/>
            </a:endParaRPr>
          </a:p>
          <a:p>
            <a:pPr algn="just"/>
            <a:r>
              <a:rPr>
                <a:sym typeface="+mn-ea"/>
              </a:rPr>
              <a:t>E.g.: One-to-one relationship:</a:t>
            </a:r>
            <a:endParaRPr>
              <a:sym typeface="+mn-ea"/>
            </a:endParaRPr>
          </a:p>
          <a:p>
            <a:pPr lvl="1" algn="just"/>
            <a:r>
              <a:rPr>
                <a:sym typeface="+mn-ea"/>
              </a:rPr>
              <a:t>A customer is associated with at most one loan via the relationship </a:t>
            </a:r>
            <a:r>
              <a:rPr i="1">
                <a:sym typeface="+mn-ea"/>
              </a:rPr>
              <a:t>borrower</a:t>
            </a:r>
            <a:endParaRPr i="1"/>
          </a:p>
          <a:p>
            <a:pPr lvl="1" algn="just"/>
            <a:r>
              <a:rPr>
                <a:sym typeface="+mn-ea"/>
              </a:rPr>
              <a:t>A loan is associated with at most one customer via </a:t>
            </a:r>
            <a:r>
              <a:rPr i="1">
                <a:sym typeface="+mn-ea"/>
              </a:rPr>
              <a:t>borrower</a:t>
            </a:r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rcRect l="16525" t="63831" r="16737" b="5560"/>
          <a:stretch>
            <a:fillRect/>
          </a:stretch>
        </p:blipFill>
        <p:spPr>
          <a:xfrm>
            <a:off x="1101725" y="2656205"/>
            <a:ext cx="9370060" cy="3521075"/>
          </a:xfrm>
          <a:prstGeom prst="rect">
            <a:avLst/>
          </a:prstGeom>
          <a:noFill/>
          <a:ln w="76200" cap="flat" cmpd="tri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300"/>
          </a:xfrm>
        </p:spPr>
        <p:txBody>
          <a:bodyPr>
            <a:normAutofit/>
          </a:bodyPr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One-To-Many Relationship</a:t>
            </a:r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938530" y="1290320"/>
            <a:ext cx="10515600" cy="1848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937895" y="1028700"/>
            <a:ext cx="975423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>
                <a:sym typeface="+mn-ea"/>
              </a:rPr>
              <a:t>In the one-to-many relationship a loan is associated with at most one customer via </a:t>
            </a:r>
            <a:r>
              <a:rPr i="1">
                <a:sym typeface="+mn-ea"/>
              </a:rPr>
              <a:t>borrower</a:t>
            </a:r>
            <a:r>
              <a:rPr>
                <a:sym typeface="+mn-ea"/>
              </a:rPr>
              <a:t>, a customer is associated with several (&gt;= 0) loans via </a:t>
            </a:r>
            <a:r>
              <a:rPr i="1">
                <a:sym typeface="+mn-ea"/>
              </a:rPr>
              <a:t>borrower</a:t>
            </a:r>
            <a:endParaRPr lang="en-US"/>
          </a:p>
        </p:txBody>
      </p:sp>
      <p:pic>
        <p:nvPicPr>
          <p:cNvPr id="41988" name="Content Placeholder 41987"/>
          <p:cNvPicPr>
            <a:picLocks noChangeAspect="1"/>
          </p:cNvPicPr>
          <p:nvPr>
            <p:ph idx="1"/>
          </p:nvPr>
        </p:nvPicPr>
        <p:blipFill>
          <a:blip r:embed="rId1"/>
          <a:srcRect l="16525" t="847" r="16737" b="72424"/>
          <a:stretch>
            <a:fillRect/>
          </a:stretch>
        </p:blipFill>
        <p:spPr>
          <a:xfrm>
            <a:off x="1209040" y="2214245"/>
            <a:ext cx="9483725" cy="3963035"/>
          </a:xfrm>
          <a:prstGeom prst="rect">
            <a:avLst/>
          </a:prstGeom>
          <a:noFill/>
          <a:ln w="76200" cap="flat" cmpd="tri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sz="3600" b="1">
                <a:latin typeface="Times New Roman" panose="02020603050405020304" charset="0"/>
                <a:cs typeface="Times New Roman" panose="02020603050405020304" charset="0"/>
              </a:rPr>
              <a:t>Unit-II Entity-Relationship Model</a:t>
            </a:r>
            <a:r>
              <a:rPr lang="en-IN" altLang="en-US"/>
              <a:t> </a:t>
            </a:r>
            <a:endParaRPr lang="en-I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Entity Sets</a:t>
            </a:r>
            <a:endParaRPr sz="20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Relationship Sets</a:t>
            </a:r>
            <a:endParaRPr sz="20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 Issues </a:t>
            </a:r>
            <a:endParaRPr sz="20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Mapping Constraints </a:t>
            </a:r>
            <a:endParaRPr sz="20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Keys</a:t>
            </a:r>
            <a:endParaRPr sz="20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E-R Diagram</a:t>
            </a:r>
            <a:endParaRPr sz="20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Extended E-R Features</a:t>
            </a:r>
            <a:endParaRPr sz="20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 of an E-R Database Schema</a:t>
            </a:r>
            <a:endParaRPr sz="20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Reduction of an E-R Schema to Tables</a:t>
            </a:r>
            <a:endParaRPr sz="20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300"/>
          </a:xfrm>
        </p:spPr>
        <p:txBody>
          <a:bodyPr>
            <a:normAutofit/>
          </a:bodyPr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Many-To-One Relationships</a:t>
            </a:r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938530" y="1290320"/>
            <a:ext cx="10515600" cy="1848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937895" y="1028700"/>
            <a:ext cx="975423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>
                <a:sym typeface="+mn-ea"/>
              </a:rPr>
              <a:t>In a many-to-one relationship a loan is associated with several (including 0) customers via </a:t>
            </a:r>
            <a:r>
              <a:rPr i="1">
                <a:sym typeface="+mn-ea"/>
              </a:rPr>
              <a:t>borrower</a:t>
            </a:r>
            <a:r>
              <a:rPr>
                <a:sym typeface="+mn-ea"/>
              </a:rPr>
              <a:t>, a customer is associated with at most one loan via </a:t>
            </a:r>
            <a:r>
              <a:rPr i="1">
                <a:sym typeface="+mn-ea"/>
              </a:rPr>
              <a:t>borrower</a:t>
            </a:r>
            <a:endParaRPr lang="en-US"/>
          </a:p>
        </p:txBody>
      </p:sp>
      <p:pic>
        <p:nvPicPr>
          <p:cNvPr id="41988" name="Content Placeholder 41987"/>
          <p:cNvPicPr>
            <a:picLocks noChangeAspect="1"/>
          </p:cNvPicPr>
          <p:nvPr>
            <p:ph idx="1"/>
          </p:nvPr>
        </p:nvPicPr>
        <p:blipFill>
          <a:blip r:embed="rId1"/>
          <a:srcRect l="16525" t="847" r="16737" b="72424"/>
          <a:stretch>
            <a:fillRect/>
          </a:stretch>
        </p:blipFill>
        <p:spPr>
          <a:xfrm>
            <a:off x="1209040" y="2214245"/>
            <a:ext cx="9483725" cy="3963035"/>
          </a:xfrm>
          <a:prstGeom prst="rect">
            <a:avLst/>
          </a:prstGeom>
          <a:noFill/>
          <a:ln w="76200" cap="flat" cmpd="tri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300"/>
          </a:xfrm>
        </p:spPr>
        <p:txBody>
          <a:bodyPr>
            <a:normAutofit/>
          </a:bodyPr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Many-To-Many Relationship</a:t>
            </a:r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938530" y="1290320"/>
            <a:ext cx="10515600" cy="1848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938530" y="1015365"/>
            <a:ext cx="975423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>
                <a:sym typeface="+mn-ea"/>
              </a:rPr>
              <a:t>A customer is associated with several (possibly 0) loans via borrower</a:t>
            </a:r>
            <a:endParaRPr>
              <a:sym typeface="+mn-ea"/>
            </a:endParaRPr>
          </a:p>
          <a:p>
            <a:pPr algn="just"/>
            <a:r>
              <a:rPr>
                <a:sym typeface="+mn-ea"/>
              </a:rPr>
              <a:t>A loan is associated with several (possibly 0) customers via borrower</a:t>
            </a:r>
            <a:endParaRPr lang="en-US"/>
          </a:p>
        </p:txBody>
      </p:sp>
      <p:pic>
        <p:nvPicPr>
          <p:cNvPr id="41988" name="Content Placeholder 41987"/>
          <p:cNvPicPr>
            <a:picLocks noChangeAspect="1"/>
          </p:cNvPicPr>
          <p:nvPr>
            <p:ph idx="1"/>
          </p:nvPr>
        </p:nvPicPr>
        <p:blipFill>
          <a:blip r:embed="rId1"/>
          <a:srcRect l="16525" t="847" r="16737" b="72424"/>
          <a:stretch>
            <a:fillRect/>
          </a:stretch>
        </p:blipFill>
        <p:spPr>
          <a:xfrm>
            <a:off x="1209040" y="2214245"/>
            <a:ext cx="9483725" cy="3963035"/>
          </a:xfrm>
          <a:prstGeom prst="rect">
            <a:avLst/>
          </a:prstGeom>
          <a:noFill/>
          <a:ln w="76200" cap="flat" cmpd="tri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300"/>
          </a:xfrm>
        </p:spPr>
        <p:txBody>
          <a:bodyPr>
            <a:normAutofit fontScale="90000"/>
          </a:bodyPr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Participation of an Entity Set in a Relationship Set</a:t>
            </a:r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938530" y="1290320"/>
            <a:ext cx="10515600" cy="1848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938530" y="1015365"/>
            <a:ext cx="975423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>
                <a:solidFill>
                  <a:schemeClr val="tx1"/>
                </a:solidFill>
                <a:sym typeface="+mn-ea"/>
              </a:rPr>
              <a:t>Total participation (indicated by double line):  every entity in the entity set participates in at least one relationship in the relationship set</a:t>
            </a:r>
            <a:endParaRPr>
              <a:solidFill>
                <a:schemeClr val="tx1"/>
              </a:solidFill>
              <a:sym typeface="+mn-ea"/>
            </a:endParaRPr>
          </a:p>
          <a:p>
            <a:pPr lvl="1"/>
            <a:r>
              <a:rPr>
                <a:solidFill>
                  <a:schemeClr val="tx1"/>
                </a:solidFill>
                <a:sym typeface="+mn-ea"/>
              </a:rPr>
              <a:t>E.g. participation of loan in borrower is total</a:t>
            </a:r>
            <a:endParaRPr>
              <a:solidFill>
                <a:schemeClr val="tx1"/>
              </a:solidFill>
              <a:sym typeface="+mn-ea"/>
            </a:endParaRPr>
          </a:p>
          <a:p>
            <a:pPr lvl="2"/>
            <a:r>
              <a:rPr>
                <a:solidFill>
                  <a:schemeClr val="tx1"/>
                </a:solidFill>
                <a:sym typeface="+mn-ea"/>
              </a:rPr>
              <a:t> every loan must have a customer associated to it via borrower</a:t>
            </a:r>
            <a:endParaRPr>
              <a:solidFill>
                <a:schemeClr val="tx1"/>
              </a:solidFill>
              <a:sym typeface="+mn-ea"/>
            </a:endParaRPr>
          </a:p>
          <a:p>
            <a:pPr algn="just"/>
            <a:r>
              <a:rPr>
                <a:solidFill>
                  <a:schemeClr val="tx1"/>
                </a:solidFill>
                <a:sym typeface="+mn-ea"/>
              </a:rPr>
              <a:t>Partial participation:  some entities may not participate in any relationship in the relationship set</a:t>
            </a:r>
            <a:endParaRPr>
              <a:solidFill>
                <a:schemeClr val="tx1"/>
              </a:solidFill>
              <a:sym typeface="+mn-ea"/>
            </a:endParaRPr>
          </a:p>
          <a:p>
            <a:pPr lvl="1"/>
            <a:r>
              <a:rPr>
                <a:solidFill>
                  <a:schemeClr val="tx1"/>
                </a:solidFill>
                <a:sym typeface="+mn-ea"/>
              </a:rPr>
              <a:t>E.g. participation of customer in borrower is partial</a:t>
            </a:r>
            <a:endParaRPr lang="en-US">
              <a:solidFill>
                <a:schemeClr val="tx1"/>
              </a:solidFill>
              <a:sym typeface="+mn-ea"/>
            </a:endParaRPr>
          </a:p>
        </p:txBody>
      </p:sp>
      <p:pic>
        <p:nvPicPr>
          <p:cNvPr id="41988" name="Content Placeholder 41987"/>
          <p:cNvPicPr>
            <a:picLocks noChangeAspect="1"/>
          </p:cNvPicPr>
          <p:nvPr>
            <p:ph idx="1"/>
          </p:nvPr>
        </p:nvPicPr>
        <p:blipFill>
          <a:blip r:embed="rId1"/>
          <a:srcRect l="16525" t="847" r="16737" b="72424"/>
          <a:stretch>
            <a:fillRect/>
          </a:stretch>
        </p:blipFill>
        <p:spPr>
          <a:xfrm>
            <a:off x="1209040" y="2870835"/>
            <a:ext cx="9483725" cy="3306445"/>
          </a:xfrm>
          <a:prstGeom prst="rect">
            <a:avLst/>
          </a:prstGeom>
          <a:noFill/>
          <a:ln w="76200" cap="flat" cmpd="tri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Keys</a:t>
            </a:r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2000">
                <a:solidFill>
                  <a:schemeClr val="tx1"/>
                </a:solidFill>
                <a:sym typeface="+mn-ea"/>
              </a:rPr>
              <a:t>A </a:t>
            </a:r>
            <a:r>
              <a:rPr sz="2000" i="1">
                <a:solidFill>
                  <a:schemeClr val="tx1"/>
                </a:solidFill>
                <a:sym typeface="+mn-ea"/>
              </a:rPr>
              <a:t>super key</a:t>
            </a:r>
            <a:r>
              <a:rPr sz="2000">
                <a:solidFill>
                  <a:schemeClr val="tx1"/>
                </a:solidFill>
                <a:sym typeface="+mn-ea"/>
              </a:rPr>
              <a:t> of an entity set is a set of one or more attributes whose values uniquely determine each entity.</a:t>
            </a:r>
            <a:endParaRPr sz="2000">
              <a:solidFill>
                <a:schemeClr val="tx1"/>
              </a:solidFill>
              <a:sym typeface="+mn-ea"/>
            </a:endParaRPr>
          </a:p>
          <a:p>
            <a:r>
              <a:rPr sz="2000">
                <a:solidFill>
                  <a:schemeClr val="tx1"/>
                </a:solidFill>
                <a:sym typeface="+mn-ea"/>
              </a:rPr>
              <a:t>A </a:t>
            </a:r>
            <a:r>
              <a:rPr sz="2000" i="1">
                <a:solidFill>
                  <a:schemeClr val="tx1"/>
                </a:solidFill>
                <a:sym typeface="+mn-ea"/>
              </a:rPr>
              <a:t>candidate key</a:t>
            </a:r>
            <a:r>
              <a:rPr sz="2000">
                <a:solidFill>
                  <a:schemeClr val="tx1"/>
                </a:solidFill>
                <a:sym typeface="+mn-ea"/>
              </a:rPr>
              <a:t> of an entity set is a minimal super key</a:t>
            </a:r>
            <a:endParaRPr sz="2000">
              <a:solidFill>
                <a:schemeClr val="tx1"/>
              </a:solidFill>
              <a:sym typeface="+mn-ea"/>
            </a:endParaRPr>
          </a:p>
          <a:p>
            <a:pPr lvl="1"/>
            <a:r>
              <a:rPr sz="2000" i="1">
                <a:solidFill>
                  <a:schemeClr val="tx1"/>
                </a:solidFill>
                <a:sym typeface="+mn-ea"/>
              </a:rPr>
              <a:t>Customer-id</a:t>
            </a:r>
            <a:r>
              <a:rPr sz="2000">
                <a:solidFill>
                  <a:schemeClr val="tx1"/>
                </a:solidFill>
                <a:sym typeface="+mn-ea"/>
              </a:rPr>
              <a:t> is candidate key of </a:t>
            </a:r>
            <a:r>
              <a:rPr sz="2000" i="1">
                <a:solidFill>
                  <a:schemeClr val="tx1"/>
                </a:solidFill>
                <a:sym typeface="+mn-ea"/>
              </a:rPr>
              <a:t>customer</a:t>
            </a:r>
            <a:endParaRPr sz="2000" i="1">
              <a:solidFill>
                <a:schemeClr val="tx1"/>
              </a:solidFill>
              <a:sym typeface="+mn-ea"/>
            </a:endParaRPr>
          </a:p>
          <a:p>
            <a:pPr lvl="1"/>
            <a:r>
              <a:rPr sz="2000" i="1">
                <a:solidFill>
                  <a:schemeClr val="tx1"/>
                </a:solidFill>
                <a:sym typeface="+mn-ea"/>
              </a:rPr>
              <a:t>account-number</a:t>
            </a:r>
            <a:r>
              <a:rPr sz="2000">
                <a:solidFill>
                  <a:schemeClr val="tx1"/>
                </a:solidFill>
                <a:sym typeface="+mn-ea"/>
              </a:rPr>
              <a:t> is candidate key of </a:t>
            </a:r>
            <a:r>
              <a:rPr sz="2000" i="1">
                <a:solidFill>
                  <a:schemeClr val="tx1"/>
                </a:solidFill>
                <a:sym typeface="+mn-ea"/>
              </a:rPr>
              <a:t>account</a:t>
            </a:r>
            <a:endParaRPr sz="2000" i="1">
              <a:solidFill>
                <a:schemeClr val="tx1"/>
              </a:solidFill>
              <a:sym typeface="+mn-ea"/>
            </a:endParaRPr>
          </a:p>
          <a:p>
            <a:r>
              <a:rPr sz="2000">
                <a:solidFill>
                  <a:schemeClr val="tx1"/>
                </a:solidFill>
                <a:sym typeface="+mn-ea"/>
              </a:rPr>
              <a:t>Although several candidate keys may exist, one of the candidate keys is selected to be the </a:t>
            </a:r>
            <a:r>
              <a:rPr sz="2000" i="1">
                <a:solidFill>
                  <a:schemeClr val="tx1"/>
                </a:solidFill>
                <a:sym typeface="+mn-ea"/>
              </a:rPr>
              <a:t>primary key</a:t>
            </a:r>
            <a:r>
              <a:rPr sz="2000">
                <a:solidFill>
                  <a:schemeClr val="tx1"/>
                </a:solidFill>
                <a:sym typeface="+mn-ea"/>
              </a:rPr>
              <a:t>.</a:t>
            </a:r>
            <a:endParaRPr sz="2000">
              <a:solidFill>
                <a:schemeClr val="tx1"/>
              </a:solidFill>
              <a:sym typeface="+mn-ea"/>
            </a:endParaRPr>
          </a:p>
          <a:p>
            <a:endParaRPr lang="en-US" sz="2000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Title 49153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sz="4000" b="1">
                <a:latin typeface="Times New Roman" panose="02020603050405020304" charset="0"/>
                <a:cs typeface="Times New Roman" panose="02020603050405020304" charset="0"/>
              </a:rPr>
              <a:t>Specialization</a:t>
            </a:r>
            <a:endParaRPr sz="4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9155" name="Text Placeholder 49154"/>
          <p:cNvSpPr>
            <a:spLocks noGrp="1"/>
          </p:cNvSpPr>
          <p:nvPr>
            <p:ph type="body" idx="1"/>
          </p:nvPr>
        </p:nvSpPr>
        <p:spPr>
          <a:xfrm>
            <a:off x="1102995" y="1834515"/>
            <a:ext cx="9755505" cy="4361180"/>
          </a:xfrm>
        </p:spPr>
        <p:txBody>
          <a:bodyPr>
            <a:normAutofit/>
          </a:bodyPr>
          <a:p>
            <a:pPr algn="just">
              <a:lnSpc>
                <a:spcPct val="90000"/>
              </a:lnSpc>
            </a:pP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Top-down design process; we designate subgroupings within an entity set that are distinctive from (= more specialized than) other entities in the set.</a:t>
            </a:r>
            <a:endParaRPr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90000"/>
              </a:lnSpc>
            </a:pP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These subgroupings become lower-level entity sets that have attributes or participate in relationships that do not apply to the higher-level entity set.</a:t>
            </a:r>
            <a:endParaRPr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90000"/>
              </a:lnSpc>
            </a:pP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Depicted by a </a:t>
            </a:r>
            <a:r>
              <a:rPr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triangle</a:t>
            </a: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symbol labeled ISA (E.g. </a:t>
            </a:r>
            <a:r>
              <a:rPr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customer</a:t>
            </a: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“is a” </a:t>
            </a:r>
            <a:r>
              <a:rPr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person</a:t>
            </a: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).</a:t>
            </a:r>
            <a:endParaRPr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90000"/>
              </a:lnSpc>
            </a:pP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Attribute inheritance</a:t>
            </a: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– a lower-level entity set inherits all the attributes and relationship participation of the higher-level entity set to which it is linked.</a:t>
            </a:r>
            <a:endParaRPr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90000"/>
              </a:lnSpc>
            </a:pPr>
            <a:r>
              <a:rPr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Different</a:t>
            </a: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hierarchy from “weak-identifying” hierarchy</a:t>
            </a:r>
            <a:endParaRPr sz="2000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90000"/>
              </a:lnSpc>
            </a:pPr>
            <a:endParaRPr sz="2000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7282" name="Title 97281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sz="4000" b="1">
                <a:latin typeface="Times New Roman" panose="02020603050405020304" charset="0"/>
                <a:cs typeface="Times New Roman" panose="02020603050405020304" charset="0"/>
              </a:rPr>
              <a:t>Specialization Example</a:t>
            </a:r>
            <a:endParaRPr sz="4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97283" name="Picture 97282"/>
          <p:cNvPicPr>
            <a:picLocks noChangeAspect="1"/>
          </p:cNvPicPr>
          <p:nvPr/>
        </p:nvPicPr>
        <p:blipFill>
          <a:blip r:embed="rId1"/>
          <a:srcRect l="12401" t="1050" r="12599" b="787"/>
          <a:stretch>
            <a:fillRect/>
          </a:stretch>
        </p:blipFill>
        <p:spPr>
          <a:xfrm>
            <a:off x="1085215" y="1888490"/>
            <a:ext cx="8506460" cy="4123055"/>
          </a:xfrm>
          <a:prstGeom prst="rect">
            <a:avLst/>
          </a:prstGeom>
          <a:noFill/>
          <a:ln w="76200" cap="flat" cmpd="tri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Title 51201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sz="4000" b="1">
                <a:latin typeface="Times New Roman" panose="02020603050405020304" charset="0"/>
                <a:cs typeface="Times New Roman" panose="02020603050405020304" charset="0"/>
              </a:rPr>
              <a:t>Generalization</a:t>
            </a:r>
            <a:endParaRPr sz="4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1203" name="Text Placeholder 51202"/>
          <p:cNvSpPr>
            <a:spLocks noGrp="1"/>
          </p:cNvSpPr>
          <p:nvPr>
            <p:ph type="body" idx="1"/>
          </p:nvPr>
        </p:nvSpPr>
        <p:spPr>
          <a:xfrm>
            <a:off x="1143635" y="2098675"/>
            <a:ext cx="9309735" cy="3270250"/>
          </a:xfrm>
        </p:spPr>
        <p:txBody>
          <a:bodyPr/>
          <a:p>
            <a:pPr algn="just"/>
            <a:r>
              <a:rPr sz="2000">
                <a:latin typeface="Times New Roman" panose="02020603050405020304" charset="0"/>
                <a:cs typeface="Times New Roman" panose="02020603050405020304" charset="0"/>
              </a:rPr>
              <a:t>A bottom-up design process – combine a number of entity sets that share the same features into a higher-level entity set.</a:t>
            </a:r>
            <a:endParaRPr sz="200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sz="2000">
                <a:latin typeface="Times New Roman" panose="02020603050405020304" charset="0"/>
                <a:cs typeface="Times New Roman" panose="02020603050405020304" charset="0"/>
              </a:rPr>
              <a:t>Specialization and generalization are simple inversions of each other; they are represented in an E-R diagram in the same way.</a:t>
            </a:r>
            <a:endParaRPr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4146" name="Title 134145"/>
          <p:cNvSpPr>
            <a:spLocks noGrp="1"/>
          </p:cNvSpPr>
          <p:nvPr>
            <p:ph type="title"/>
          </p:nvPr>
        </p:nvSpPr>
        <p:spPr>
          <a:xfrm>
            <a:off x="546100" y="0"/>
            <a:ext cx="9740900" cy="1044575"/>
          </a:xfrm>
        </p:spPr>
        <p:txBody>
          <a:bodyPr anchor="b">
            <a:normAutofit/>
          </a:bodyPr>
          <a:p>
            <a:r>
              <a:rPr sz="4000" b="1">
                <a:latin typeface="Times New Roman" panose="02020603050405020304" charset="0"/>
                <a:cs typeface="Times New Roman" panose="02020603050405020304" charset="0"/>
              </a:rPr>
              <a:t>Specialization and Generalization (Cont.d)</a:t>
            </a:r>
            <a:endParaRPr sz="4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4147" name="Text Placeholder 134146"/>
          <p:cNvSpPr>
            <a:spLocks noGrp="1"/>
          </p:cNvSpPr>
          <p:nvPr>
            <p:ph type="body" idx="1"/>
          </p:nvPr>
        </p:nvSpPr>
        <p:spPr>
          <a:xfrm>
            <a:off x="671195" y="1419225"/>
            <a:ext cx="9291955" cy="3940175"/>
          </a:xfrm>
        </p:spPr>
        <p:txBody>
          <a:bodyPr>
            <a:normAutofit/>
          </a:bodyPr>
          <a:p>
            <a:r>
              <a:rPr sz="2000">
                <a:latin typeface="Times New Roman" panose="02020603050405020304" charset="0"/>
                <a:cs typeface="Times New Roman" panose="02020603050405020304" charset="0"/>
              </a:rPr>
              <a:t>Can have multiple overlapping specializations of an entity set based on different features.  </a:t>
            </a:r>
            <a:endParaRPr sz="20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sz="2000">
                <a:latin typeface="Times New Roman" panose="02020603050405020304" charset="0"/>
                <a:cs typeface="Times New Roman" panose="02020603050405020304" charset="0"/>
              </a:rPr>
              <a:t>E.g. permanent-employee vs. temporary-employee, in addition to officer vs. secretary vs. teller</a:t>
            </a:r>
            <a:endParaRPr sz="20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sz="2000">
                <a:latin typeface="Times New Roman" panose="02020603050405020304" charset="0"/>
                <a:cs typeface="Times New Roman" panose="02020603050405020304" charset="0"/>
              </a:rPr>
              <a:t>Each particular employee would be </a:t>
            </a:r>
            <a:endParaRPr sz="2000">
              <a:latin typeface="Times New Roman" panose="02020603050405020304" charset="0"/>
              <a:cs typeface="Times New Roman" panose="02020603050405020304" charset="0"/>
            </a:endParaRPr>
          </a:p>
          <a:p>
            <a:pPr lvl="1"/>
            <a:r>
              <a:rPr sz="2000">
                <a:latin typeface="Times New Roman" panose="02020603050405020304" charset="0"/>
                <a:cs typeface="Times New Roman" panose="02020603050405020304" charset="0"/>
              </a:rPr>
              <a:t>a member of one of permanent-employee or temporary-employee, </a:t>
            </a:r>
            <a:endParaRPr sz="2000">
              <a:latin typeface="Times New Roman" panose="02020603050405020304" charset="0"/>
              <a:cs typeface="Times New Roman" panose="02020603050405020304" charset="0"/>
            </a:endParaRPr>
          </a:p>
          <a:p>
            <a:pPr lvl="1"/>
            <a:r>
              <a:rPr sz="2000">
                <a:latin typeface="Times New Roman" panose="02020603050405020304" charset="0"/>
                <a:cs typeface="Times New Roman" panose="02020603050405020304" charset="0"/>
              </a:rPr>
              <a:t>and also a member of one of officer, secretary, or teller</a:t>
            </a:r>
            <a:endParaRPr sz="20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sz="2000">
                <a:latin typeface="Times New Roman" panose="02020603050405020304" charset="0"/>
                <a:cs typeface="Times New Roman" panose="02020603050405020304" charset="0"/>
              </a:rPr>
              <a:t>The ISA relationship also referred to as </a:t>
            </a:r>
            <a:r>
              <a:rPr sz="2000" b="1">
                <a:latin typeface="Times New Roman" panose="02020603050405020304" charset="0"/>
                <a:cs typeface="Times New Roman" panose="02020603050405020304" charset="0"/>
              </a:rPr>
              <a:t>superclass - subclass </a:t>
            </a:r>
            <a:r>
              <a:rPr sz="2000">
                <a:latin typeface="Times New Roman" panose="02020603050405020304" charset="0"/>
                <a:cs typeface="Times New Roman" panose="02020603050405020304" charset="0"/>
              </a:rPr>
              <a:t>relationship</a:t>
            </a:r>
            <a:endParaRPr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sz="4000" b="1">
                <a:latin typeface="Times New Roman" panose="02020603050405020304" charset="0"/>
                <a:cs typeface="Times New Roman" panose="02020603050405020304" charset="0"/>
              </a:rPr>
              <a:t>Reference</a:t>
            </a:r>
            <a:endParaRPr lang="en-IN" altLang="en-US" sz="4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ELMASRI, R., &amp; NAVATHE, S. (2007). Fundamentals of database systems. Boston, Pearson/Addison Wesley.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b="1"/>
              <a:t>Entity Sets</a:t>
            </a:r>
            <a:endParaRPr lang="en-IN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l"/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</a:t>
            </a:r>
            <a:r>
              <a:rPr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database</a:t>
            </a: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can “model” a “world” which is seen as:</a:t>
            </a:r>
            <a:endParaRPr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1" algn="l"/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collection of entities,</a:t>
            </a:r>
            <a:endParaRPr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lvl="1" algn="l"/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relationships among entities.</a:t>
            </a:r>
            <a:endParaRPr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 </a:t>
            </a:r>
            <a:r>
              <a:rPr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entity(-instance)</a:t>
            </a: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is an individual “object” that exists and is distinguishable from other individuals.</a:t>
            </a:r>
            <a:endParaRPr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>
              <a:buNone/>
            </a:pP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		Example:  specific person, company, event, plant</a:t>
            </a:r>
            <a:endParaRPr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Entities have </a:t>
            </a:r>
            <a:r>
              <a:rPr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attributes</a:t>
            </a:r>
            <a:br>
              <a:rPr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	</a:t>
            </a: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Example: people have </a:t>
            </a:r>
            <a:r>
              <a:rPr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names </a:t>
            </a: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and </a:t>
            </a:r>
            <a:r>
              <a:rPr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addresses</a:t>
            </a:r>
            <a:endParaRPr sz="2000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 </a:t>
            </a:r>
            <a:r>
              <a:rPr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entity set (</a:t>
            </a: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also </a:t>
            </a:r>
            <a:r>
              <a:rPr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entity type)</a:t>
            </a: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is a set of entities of the same type that share the same properties.</a:t>
            </a:r>
            <a:endParaRPr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>
              <a:buNone/>
            </a:pP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		Example: set of all persons, companies, trees, holidays</a:t>
            </a:r>
            <a:endParaRPr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lang="en-US" sz="20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310"/>
          </a:xfrm>
        </p:spPr>
        <p:txBody>
          <a:bodyPr>
            <a:normAutofit fontScale="90000"/>
          </a:bodyPr>
          <a:p>
            <a:r>
              <a:rPr b="1">
                <a:sym typeface="+mn-ea"/>
              </a:rPr>
              <a:t>Entity Sets      </a:t>
            </a:r>
            <a:r>
              <a:rPr b="1" i="1">
                <a:sym typeface="+mn-ea"/>
              </a:rPr>
              <a:t>customer</a:t>
            </a:r>
            <a:r>
              <a:rPr b="1">
                <a:sym typeface="+mn-ea"/>
              </a:rPr>
              <a:t> and </a:t>
            </a:r>
            <a:r>
              <a:rPr b="1" i="1">
                <a:sym typeface="+mn-ea"/>
              </a:rPr>
              <a:t>loan</a:t>
            </a:r>
            <a:endParaRPr lang="en-US" b="1"/>
          </a:p>
        </p:txBody>
      </p:sp>
      <p:pic>
        <p:nvPicPr>
          <p:cNvPr id="79875" name="Content Placeholder 79874"/>
          <p:cNvPicPr>
            <a:picLocks noChangeAspect="1"/>
          </p:cNvPicPr>
          <p:nvPr>
            <p:ph idx="1"/>
          </p:nvPr>
        </p:nvPicPr>
        <p:blipFill>
          <a:blip r:embed="rId1"/>
          <a:srcRect l="1408" t="7512" r="1233" b="9859"/>
          <a:stretch>
            <a:fillRect/>
          </a:stretch>
        </p:blipFill>
        <p:spPr>
          <a:xfrm>
            <a:off x="1464945" y="2011680"/>
            <a:ext cx="7532370" cy="4351655"/>
          </a:xfrm>
          <a:prstGeom prst="rect">
            <a:avLst/>
          </a:prstGeom>
          <a:noFill/>
          <a:ln w="76200" cap="flat" cmpd="tri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5" name="Text Box 4"/>
          <p:cNvSpPr txBox="1"/>
          <p:nvPr/>
        </p:nvSpPr>
        <p:spPr>
          <a:xfrm>
            <a:off x="1559560" y="940435"/>
            <a:ext cx="798703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eaLnBrk="0" fontAlgn="base" hangingPunct="0"/>
            <a:r>
              <a:rPr>
                <a:solidFill>
                  <a:srgbClr val="000000"/>
                </a:solidFill>
                <a:latin typeface="Helvetica" pitchFamily="34" charset="0"/>
                <a:ea typeface="+mn-ea"/>
                <a:cs typeface="+mn-ea"/>
                <a:sym typeface="+mn-ea"/>
              </a:rPr>
              <a:t>customer-id   customer-  customer-  customer-                  loan-  amount</a:t>
            </a:r>
            <a:br>
              <a:rPr>
                <a:solidFill>
                  <a:srgbClr val="000000"/>
                </a:solidFill>
                <a:latin typeface="Helvetica" pitchFamily="34" charset="0"/>
                <a:ea typeface="+mn-ea"/>
                <a:cs typeface="+mn-ea"/>
                <a:sym typeface="+mn-ea"/>
              </a:rPr>
            </a:br>
            <a:r>
              <a:rPr>
                <a:solidFill>
                  <a:srgbClr val="000000"/>
                </a:solidFill>
                <a:latin typeface="Helvetica" pitchFamily="34" charset="0"/>
                <a:ea typeface="+mn-ea"/>
                <a:cs typeface="+mn-ea"/>
                <a:sym typeface="+mn-ea"/>
              </a:rPr>
              <a:t>                          name     street         city                          number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 sz="4000" b="1">
                <a:latin typeface="Times New Roman" panose="02020603050405020304" charset="0"/>
                <a:cs typeface="Times New Roman" panose="02020603050405020304" charset="0"/>
              </a:rPr>
              <a:t>Attributes</a:t>
            </a:r>
            <a:endParaRPr lang="en-IN" altLang="en-US" sz="4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0000"/>
          </a:bodyPr>
          <a:p>
            <a:pPr>
              <a:lnSpc>
                <a:spcPct val="90000"/>
              </a:lnSpc>
            </a:pPr>
            <a:r>
              <a:rPr sz="2800">
                <a:sym typeface="+mn-ea"/>
              </a:rPr>
              <a:t>An entity is represented by a set of attributes, i.e. descriptive properties possessed by all members of an entity set.</a:t>
            </a:r>
            <a:endParaRPr sz="2800">
              <a:sym typeface="+mn-ea"/>
            </a:endParaRPr>
          </a:p>
          <a:p>
            <a:pPr>
              <a:lnSpc>
                <a:spcPct val="90000"/>
              </a:lnSpc>
              <a:buNone/>
            </a:pPr>
            <a:r>
              <a:rPr sz="2800">
                <a:sym typeface="+mn-ea"/>
              </a:rPr>
              <a:t>	Example: </a:t>
            </a:r>
            <a:endParaRPr sz="2800">
              <a:sym typeface="+mn-ea"/>
            </a:endParaRPr>
          </a:p>
          <a:p>
            <a:pPr>
              <a:lnSpc>
                <a:spcPct val="90000"/>
              </a:lnSpc>
              <a:buNone/>
            </a:pPr>
            <a:r>
              <a:rPr sz="2800">
                <a:sym typeface="+mn-ea"/>
              </a:rPr>
              <a:t>		</a:t>
            </a:r>
            <a:r>
              <a:rPr sz="2800" i="1">
                <a:sym typeface="+mn-ea"/>
              </a:rPr>
              <a:t>customer = (customer-id, customer-name, customer-street, customer-city)</a:t>
            </a:r>
            <a:br>
              <a:rPr sz="2800" i="1">
                <a:sym typeface="+mn-ea"/>
              </a:rPr>
            </a:br>
            <a:r>
              <a:rPr sz="2800" i="1">
                <a:sym typeface="+mn-ea"/>
              </a:rPr>
              <a:t>	loan = (loan-number, amount)</a:t>
            </a:r>
            <a:endParaRPr sz="2800" i="1"/>
          </a:p>
          <a:p>
            <a:pPr>
              <a:lnSpc>
                <a:spcPct val="90000"/>
              </a:lnSpc>
            </a:pPr>
            <a:r>
              <a:rPr sz="28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Domain</a:t>
            </a:r>
            <a:r>
              <a:rPr sz="2800">
                <a:sym typeface="+mn-ea"/>
              </a:rPr>
              <a:t> – the set of permitted values for each attribute </a:t>
            </a:r>
            <a:endParaRPr sz="2800">
              <a:sym typeface="+mn-ea"/>
            </a:endParaRPr>
          </a:p>
          <a:p>
            <a:pPr>
              <a:lnSpc>
                <a:spcPct val="90000"/>
              </a:lnSpc>
            </a:pPr>
            <a:r>
              <a:rPr sz="2800">
                <a:sym typeface="+mn-ea"/>
              </a:rPr>
              <a:t>Attribute types:</a:t>
            </a:r>
            <a:endParaRPr sz="2800">
              <a:sym typeface="+mn-ea"/>
            </a:endParaRPr>
          </a:p>
          <a:p>
            <a:pPr lvl="1">
              <a:lnSpc>
                <a:spcPct val="90000"/>
              </a:lnSpc>
            </a:pPr>
            <a:r>
              <a:rPr sz="2800" i="1">
                <a:sym typeface="+mn-ea"/>
              </a:rPr>
              <a:t>Simple</a:t>
            </a:r>
            <a:r>
              <a:rPr sz="2800">
                <a:sym typeface="+mn-ea"/>
              </a:rPr>
              <a:t> and </a:t>
            </a:r>
            <a:r>
              <a:rPr sz="2800" i="1">
                <a:sym typeface="+mn-ea"/>
              </a:rPr>
              <a:t>composite</a:t>
            </a:r>
            <a:r>
              <a:rPr sz="2800">
                <a:sym typeface="+mn-ea"/>
              </a:rPr>
              <a:t> attributes.</a:t>
            </a:r>
            <a:endParaRPr sz="2800">
              <a:sym typeface="+mn-ea"/>
            </a:endParaRPr>
          </a:p>
          <a:p>
            <a:pPr lvl="1">
              <a:lnSpc>
                <a:spcPct val="90000"/>
              </a:lnSpc>
            </a:pPr>
            <a:r>
              <a:rPr sz="2800" i="1">
                <a:sym typeface="+mn-ea"/>
              </a:rPr>
              <a:t>Single-valued</a:t>
            </a:r>
            <a:r>
              <a:rPr sz="2800">
                <a:sym typeface="+mn-ea"/>
              </a:rPr>
              <a:t> and </a:t>
            </a:r>
            <a:r>
              <a:rPr sz="2800" i="1">
                <a:sym typeface="+mn-ea"/>
              </a:rPr>
              <a:t>multi-valued</a:t>
            </a:r>
            <a:r>
              <a:rPr sz="2800">
                <a:sym typeface="+mn-ea"/>
              </a:rPr>
              <a:t> attributes</a:t>
            </a:r>
            <a:endParaRPr sz="2800">
              <a:sym typeface="+mn-ea"/>
            </a:endParaRPr>
          </a:p>
          <a:p>
            <a:pPr lvl="2">
              <a:lnSpc>
                <a:spcPct val="90000"/>
              </a:lnSpc>
            </a:pPr>
            <a:r>
              <a:rPr sz="2800">
                <a:sym typeface="+mn-ea"/>
              </a:rPr>
              <a:t>E.g. multivalued attribute: </a:t>
            </a:r>
            <a:r>
              <a:rPr sz="2800" i="1">
                <a:sym typeface="+mn-ea"/>
              </a:rPr>
              <a:t>phone-numbers</a:t>
            </a:r>
            <a:endParaRPr sz="2800" i="1"/>
          </a:p>
          <a:p>
            <a:pPr lvl="1">
              <a:lnSpc>
                <a:spcPct val="90000"/>
              </a:lnSpc>
            </a:pPr>
            <a:r>
              <a:rPr sz="2800" i="1">
                <a:sym typeface="+mn-ea"/>
              </a:rPr>
              <a:t>Derived</a:t>
            </a:r>
            <a:r>
              <a:rPr sz="2800">
                <a:sym typeface="+mn-ea"/>
              </a:rPr>
              <a:t> attributes</a:t>
            </a:r>
            <a:endParaRPr sz="2800">
              <a:sym typeface="+mn-ea"/>
            </a:endParaRPr>
          </a:p>
          <a:p>
            <a:pPr lvl="2">
              <a:lnSpc>
                <a:spcPct val="90000"/>
              </a:lnSpc>
            </a:pPr>
            <a:r>
              <a:rPr sz="2800">
                <a:sym typeface="+mn-ea"/>
              </a:rPr>
              <a:t>Can be computed from other attributes</a:t>
            </a:r>
            <a:endParaRPr sz="2800">
              <a:sym typeface="+mn-ea"/>
            </a:endParaRPr>
          </a:p>
          <a:p>
            <a:pPr lvl="2">
              <a:lnSpc>
                <a:spcPct val="90000"/>
              </a:lnSpc>
            </a:pPr>
            <a:r>
              <a:rPr sz="2800">
                <a:sym typeface="+mn-ea"/>
              </a:rPr>
              <a:t>E.g.  </a:t>
            </a:r>
            <a:r>
              <a:rPr sz="2800" i="1">
                <a:sym typeface="+mn-ea"/>
              </a:rPr>
              <a:t>age</a:t>
            </a:r>
            <a:r>
              <a:rPr sz="2800">
                <a:sym typeface="+mn-ea"/>
              </a:rPr>
              <a:t>, given date of birth</a:t>
            </a:r>
            <a:endParaRPr sz="2800">
              <a:sym typeface="+mn-ea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Composite Attributes</a:t>
            </a:r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80899" name="Content Placeholder 80898"/>
          <p:cNvPicPr>
            <a:picLocks noChangeAspect="1"/>
          </p:cNvPicPr>
          <p:nvPr>
            <p:ph idx="1"/>
          </p:nvPr>
        </p:nvPicPr>
        <p:blipFill>
          <a:blip r:embed="rId1"/>
          <a:srcRect l="1147" t="29082" r="1913" b="28827"/>
          <a:stretch>
            <a:fillRect/>
          </a:stretch>
        </p:blipFill>
        <p:spPr>
          <a:xfrm>
            <a:off x="1370965" y="1825625"/>
            <a:ext cx="8564880" cy="4351655"/>
          </a:xfrm>
          <a:prstGeom prst="rect">
            <a:avLst/>
          </a:prstGeom>
          <a:noFill/>
          <a:ln w="76200" cap="flat" cmpd="tri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Relationship Sets</a:t>
            </a:r>
            <a:endParaRPr lang="en-IN" alt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defTabSz="0">
              <a:tabLst>
                <a:tab pos="1536700" algn="ctr"/>
                <a:tab pos="3543300" algn="ctr"/>
                <a:tab pos="5481955" algn="ctr"/>
              </a:tabLst>
            </a:pP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relationship (-instance) is an association among several entities</a:t>
            </a:r>
            <a:b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Example:</a:t>
            </a:r>
            <a:b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	</a:t>
            </a:r>
            <a:r>
              <a:rPr sz="2000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Hayes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	</a:t>
            </a:r>
            <a:r>
              <a:rPr sz="2000" i="1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depositor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	</a:t>
            </a:r>
            <a:r>
              <a:rPr sz="2000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A-102</a:t>
            </a:r>
            <a:br>
              <a:rPr sz="2000" u="sng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	</a:t>
            </a:r>
            <a:r>
              <a:rPr sz="20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customer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entity	relationship [set]	</a:t>
            </a:r>
            <a:r>
              <a:rPr sz="20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account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entity</a:t>
            </a:r>
            <a:endParaRPr sz="20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defTabSz="0">
              <a:tabLst>
                <a:tab pos="1536700" algn="ctr"/>
                <a:tab pos="3543300" algn="ctr"/>
                <a:tab pos="5481955" algn="ctr"/>
              </a:tabLst>
            </a:pPr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A</a:t>
            </a: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relationship </a:t>
            </a:r>
            <a:r>
              <a:rPr sz="2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set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is a mathematical relation among </a:t>
            </a:r>
            <a:r>
              <a:rPr sz="2000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n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 2 entities, each taken from entity sets</a:t>
            </a:r>
            <a:b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</a:b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		{(</a:t>
            </a:r>
            <a:r>
              <a:rPr sz="2000" i="1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e</a:t>
            </a:r>
            <a:r>
              <a:rPr sz="2000" baseline="-25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1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, </a:t>
            </a:r>
            <a:r>
              <a:rPr sz="2000" i="1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e</a:t>
            </a:r>
            <a:r>
              <a:rPr sz="2000" baseline="-25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2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, … </a:t>
            </a:r>
            <a:r>
              <a:rPr sz="2000" i="1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e</a:t>
            </a:r>
            <a:r>
              <a:rPr sz="2000" i="1" baseline="-25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n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) | </a:t>
            </a:r>
            <a:r>
              <a:rPr sz="2000" i="1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e</a:t>
            </a:r>
            <a:r>
              <a:rPr sz="2000" baseline="-25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1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   </a:t>
            </a:r>
            <a:r>
              <a:rPr sz="2000" i="1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E</a:t>
            </a:r>
            <a:r>
              <a:rPr sz="2000" baseline="-25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1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, </a:t>
            </a:r>
            <a:r>
              <a:rPr sz="2000" i="1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e</a:t>
            </a:r>
            <a:r>
              <a:rPr sz="2000" baseline="-25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2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   </a:t>
            </a:r>
            <a:r>
              <a:rPr sz="2000" i="1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E</a:t>
            </a:r>
            <a:r>
              <a:rPr sz="2000" baseline="-25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2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, …, </a:t>
            </a:r>
            <a:r>
              <a:rPr sz="2000" i="1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e</a:t>
            </a:r>
            <a:r>
              <a:rPr sz="2000" i="1" baseline="-25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n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   </a:t>
            </a:r>
            <a:r>
              <a:rPr sz="2000" i="1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E</a:t>
            </a:r>
            <a:r>
              <a:rPr sz="2000" i="1" baseline="-25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n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}</a:t>
            </a:r>
            <a:b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</a:br>
            <a:b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</a:b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where (</a:t>
            </a:r>
            <a:r>
              <a:rPr sz="2000" i="1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e</a:t>
            </a:r>
            <a:r>
              <a:rPr sz="2000" baseline="-25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1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, </a:t>
            </a:r>
            <a:r>
              <a:rPr sz="2000" i="1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e</a:t>
            </a:r>
            <a:r>
              <a:rPr sz="2000" baseline="-25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2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, …, </a:t>
            </a:r>
            <a:r>
              <a:rPr sz="2000" i="1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e</a:t>
            </a:r>
            <a:r>
              <a:rPr sz="2000" i="1" baseline="-25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n</a:t>
            </a: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) is a relationship</a:t>
            </a:r>
            <a:endParaRPr sz="2000">
              <a:latin typeface="Times New Roman" panose="02020603050405020304" charset="0"/>
              <a:cs typeface="Times New Roman" panose="02020603050405020304" charset="0"/>
              <a:sym typeface="Symbol" panose="05050102010706020507" pitchFamily="18" charset="2"/>
            </a:endParaRPr>
          </a:p>
          <a:p>
            <a:pPr lvl="1" defTabSz="0">
              <a:tabLst>
                <a:tab pos="1536700" algn="ctr"/>
                <a:tab pos="3543300" algn="ctr"/>
                <a:tab pos="5481955" algn="ctr"/>
              </a:tabLst>
            </a:pP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Example: </a:t>
            </a:r>
            <a:endParaRPr sz="2000">
              <a:latin typeface="Times New Roman" panose="02020603050405020304" charset="0"/>
              <a:cs typeface="Times New Roman" panose="02020603050405020304" charset="0"/>
              <a:sym typeface="Symbol" panose="05050102010706020507" pitchFamily="18" charset="2"/>
            </a:endParaRPr>
          </a:p>
          <a:p>
            <a:pPr lvl="1" defTabSz="0">
              <a:buNone/>
              <a:tabLst>
                <a:tab pos="1536700" algn="ctr"/>
                <a:tab pos="3543300" algn="ctr"/>
                <a:tab pos="5481955" algn="ctr"/>
              </a:tabLst>
            </a:pPr>
            <a:r>
              <a:rPr sz="2000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			(Hayes, A-102)  </a:t>
            </a:r>
            <a:r>
              <a:rPr sz="2000" i="1">
                <a:latin typeface="Times New Roman" panose="02020603050405020304" charset="0"/>
                <a:cs typeface="Times New Roman" panose="02020603050405020304" charset="0"/>
                <a:sym typeface="Symbol" panose="05050102010706020507" pitchFamily="18" charset="2"/>
              </a:rPr>
              <a:t>depositor</a:t>
            </a:r>
            <a:endParaRPr sz="2000" i="1">
              <a:latin typeface="Times New Roman" panose="02020603050405020304" charset="0"/>
              <a:cs typeface="Times New Roman" panose="02020603050405020304" charset="0"/>
              <a:sym typeface="Symbol" panose="05050102010706020507" pitchFamily="18" charset="2"/>
            </a:endParaRPr>
          </a:p>
          <a:p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Relationship Set </a:t>
            </a:r>
            <a:r>
              <a:rPr sz="4000" b="1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borrower</a:t>
            </a:r>
            <a:endParaRPr lang="en-US" sz="40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81923" name="Content Placeholder 81922"/>
          <p:cNvPicPr>
            <a:picLocks noChangeAspect="1"/>
          </p:cNvPicPr>
          <p:nvPr>
            <p:ph idx="1"/>
          </p:nvPr>
        </p:nvPicPr>
        <p:blipFill>
          <a:blip r:embed="rId1"/>
          <a:srcRect l="1250" t="7619" r="1428" b="8809"/>
          <a:stretch>
            <a:fillRect/>
          </a:stretch>
        </p:blipFill>
        <p:spPr>
          <a:xfrm>
            <a:off x="1289685" y="1825625"/>
            <a:ext cx="8552180" cy="4351655"/>
          </a:xfrm>
          <a:prstGeom prst="rect">
            <a:avLst/>
          </a:prstGeom>
          <a:noFill/>
          <a:ln w="76200" cap="flat" cmpd="tri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650"/>
          </a:xfrm>
        </p:spPr>
        <p:txBody>
          <a:bodyPr>
            <a:normAutofit fontScale="90000"/>
          </a:bodyPr>
          <a:p>
            <a:r>
              <a:rPr sz="4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Relationship Sets (Cont.)</a:t>
            </a:r>
            <a:endParaRPr lang="en-US" sz="4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965200" y="1212215"/>
            <a:ext cx="10515600" cy="628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964565" y="834390"/>
            <a:ext cx="947293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>
                <a:latin typeface="Times New Roman" panose="02020603050405020304" charset="0"/>
                <a:cs typeface="Times New Roman" panose="02020603050405020304" charset="0"/>
                <a:sym typeface="+mn-ea"/>
              </a:rPr>
              <a:t>An </a:t>
            </a:r>
            <a:r>
              <a:rPr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attribute</a:t>
            </a:r>
            <a:r>
              <a:rPr>
                <a:latin typeface="Times New Roman" panose="02020603050405020304" charset="0"/>
                <a:cs typeface="Times New Roman" panose="02020603050405020304" charset="0"/>
                <a:sym typeface="+mn-ea"/>
              </a:rPr>
              <a:t> can also be property of a relationship set.</a:t>
            </a:r>
            <a:endParaRPr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instance, the </a:t>
            </a:r>
            <a:r>
              <a:rPr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depositor </a:t>
            </a:r>
            <a:r>
              <a:rPr>
                <a:latin typeface="Times New Roman" panose="02020603050405020304" charset="0"/>
                <a:cs typeface="Times New Roman" panose="02020603050405020304" charset="0"/>
                <a:sym typeface="+mn-ea"/>
              </a:rPr>
              <a:t>relationship set between entity sets </a:t>
            </a:r>
            <a:r>
              <a:rPr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customer </a:t>
            </a:r>
            <a:r>
              <a:rPr>
                <a:latin typeface="Times New Roman" panose="02020603050405020304" charset="0"/>
                <a:cs typeface="Times New Roman" panose="02020603050405020304" charset="0"/>
                <a:sym typeface="+mn-ea"/>
              </a:rPr>
              <a:t>and </a:t>
            </a:r>
            <a:r>
              <a:rPr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account </a:t>
            </a:r>
            <a:r>
              <a:rPr>
                <a:latin typeface="Times New Roman" panose="02020603050405020304" charset="0"/>
                <a:cs typeface="Times New Roman" panose="02020603050405020304" charset="0"/>
                <a:sym typeface="+mn-ea"/>
              </a:rPr>
              <a:t>may have the attribute </a:t>
            </a:r>
            <a:r>
              <a:rPr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access-date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34822" name="Content Placeholder 34821"/>
          <p:cNvPicPr>
            <a:picLocks noChangeAspect="1"/>
          </p:cNvPicPr>
          <p:nvPr>
            <p:ph idx="1"/>
          </p:nvPr>
        </p:nvPicPr>
        <p:blipFill>
          <a:blip r:embed="rId1"/>
          <a:srcRect l="1291" t="7312" r="3548" b="7742"/>
          <a:stretch>
            <a:fillRect/>
          </a:stretch>
        </p:blipFill>
        <p:spPr>
          <a:xfrm>
            <a:off x="964565" y="1825625"/>
            <a:ext cx="9064625" cy="4351655"/>
          </a:xfrm>
          <a:prstGeom prst="rect">
            <a:avLst/>
          </a:prstGeom>
          <a:noFill/>
          <a:ln w="76200" cap="flat" cmpd="tri">
            <a:solidFill>
              <a:schemeClr val="tx2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7327</Words>
  <Application>WPS Presentation</Application>
  <PresentationFormat>Widescreen</PresentationFormat>
  <Paragraphs>190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1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NSimSun</vt:lpstr>
      <vt:lpstr>Yu Gothic Medium</vt:lpstr>
      <vt:lpstr>Helvetica</vt:lpstr>
      <vt:lpstr>Symbol</vt:lpstr>
      <vt:lpstr>Office Theme</vt:lpstr>
      <vt:lpstr>Entity Relationship Diagram BCA 501N(Unit-II)</vt:lpstr>
      <vt:lpstr>Unit-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Relationship Sets (Cont.)</vt:lpstr>
      <vt:lpstr>PowerPoint 演示文稿</vt:lpstr>
      <vt:lpstr>PowerPoint 演示文稿</vt:lpstr>
      <vt:lpstr>Mapping Cardinalities</vt:lpstr>
      <vt:lpstr>Mapping Cardinalities</vt:lpstr>
      <vt:lpstr>E-R Diagrams</vt:lpstr>
      <vt:lpstr>PowerPoint 演示文稿</vt:lpstr>
      <vt:lpstr>PowerPoint 演示文稿</vt:lpstr>
      <vt:lpstr>Roles</vt:lpstr>
      <vt:lpstr>Roles</vt:lpstr>
      <vt:lpstr>Cardinality Constraints</vt:lpstr>
      <vt:lpstr>One-To-Many Relationship</vt:lpstr>
      <vt:lpstr>Many-To-One Relationships</vt:lpstr>
      <vt:lpstr>Many-To-Many Relationship</vt:lpstr>
      <vt:lpstr>PowerPoint 演示文稿</vt:lpstr>
      <vt:lpstr>Specialization</vt:lpstr>
      <vt:lpstr>Specialization Example</vt:lpstr>
      <vt:lpstr>Generalization</vt:lpstr>
      <vt:lpstr>Specialization and Generalization (Cont.d)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Entity Relationship Diagram BCA 501N(Unit-II)</dc:title>
  <dc:creator>This Pc</dc:creator>
  <cp:lastModifiedBy>This Pc</cp:lastModifiedBy>
  <cp:revision>10</cp:revision>
  <dcterms:created xsi:type="dcterms:W3CDTF">2021-11-16T11:10:35Z</dcterms:created>
  <dcterms:modified xsi:type="dcterms:W3CDTF">2021-12-03T07:44:38Z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