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embeddedFontLst>
    <p:embeddedFont>
      <p:font typeface="Roboto" panose="020B0604020202020204"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366" y="10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91c4d3de278125e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91c4d3de278125e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68f2024b91e93dd8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68f2024b91e93dd8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68f2024b91e93dd8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68f2024b91e93dd8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68f2024b91e93dd8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68f2024b91e93dd8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68f2024b91e93dd8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68f2024b91e93dd8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7febc0f1c4e1880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7febc0f1c4e1880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7febc0f1c4e18802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7febc0f1c4e18802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7febc0f1c4e18802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7febc0f1c4e18802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373fd624587e8254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373fd624587e8254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373fd624587e8254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373fd624587e8254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25dfd3e0cb2a117b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25dfd3e0cb2a117b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68f2024b91e93dd8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68f2024b91e93dd8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68f2024b91e93dd8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68f2024b91e93dd8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8246400" y="4245875"/>
            <a:ext cx="897600" cy="897600"/>
          </a:xfrm>
          <a:prstGeom prst="round1Rect">
            <a:avLst>
              <a:gd name="adj" fmla="val 16667"/>
            </a:avLst>
          </a:prstGeom>
          <a:solidFill>
            <a:schemeClr val="lt1">
              <a:alpha val="680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3" name="Google Shape;13;p2"/>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Google Shape;14;p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mc:AlternateContent xmlns:mc="http://schemas.openxmlformats.org/markup-compatibility/2006">
    <mc:Choice xmlns:p14="http://schemas.microsoft.com/office/powerpoint/2010/main" Requires="p14">
      <p:transition spd="slow" p14:dur="2000" advTm="5000"/>
    </mc:Choice>
    <mc:Fallback>
      <p:transition spd="slow" advTm="5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7"/>
        <p:cNvGrpSpPr/>
        <p:nvPr/>
      </p:nvGrpSpPr>
      <p:grpSpPr>
        <a:xfrm>
          <a:off x="0" y="0"/>
          <a:ext cx="0" cy="0"/>
          <a:chOff x="0" y="0"/>
          <a:chExt cx="0" cy="0"/>
        </a:xfrm>
      </p:grpSpPr>
      <p:sp>
        <p:nvSpPr>
          <p:cNvPr id="58" name="Google Shape;58;p11"/>
          <p:cNvSpPr txBox="1">
            <a:spLocks noGrp="1"/>
          </p:cNvSpPr>
          <p:nvPr>
            <p:ph type="title" hasCustomPrompt="1"/>
          </p:nvPr>
        </p:nvSpPr>
        <p:spPr>
          <a:xfrm>
            <a:off x="475500" y="1258525"/>
            <a:ext cx="8222100" cy="19635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a:spLocks noGrp="1"/>
          </p:cNvSpPr>
          <p:nvPr>
            <p:ph type="body" idx="1"/>
          </p:nvPr>
        </p:nvSpPr>
        <p:spPr>
          <a:xfrm>
            <a:off x="475500" y="3304625"/>
            <a:ext cx="82221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60" name="Google Shape;60;p1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mc:AlternateContent xmlns:mc="http://schemas.openxmlformats.org/markup-compatibility/2006">
    <mc:Choice xmlns:p14="http://schemas.microsoft.com/office/powerpoint/2010/main" Requires="p14">
      <p:transition spd="slow" p14:dur="2000" advTm="5000"/>
    </mc:Choice>
    <mc:Fallback>
      <p:transition spd="slow" advTm="5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1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mc:AlternateContent xmlns:mc="http://schemas.openxmlformats.org/markup-compatibility/2006">
    <mc:Choice xmlns:p14="http://schemas.microsoft.com/office/powerpoint/2010/main" Requires="p14">
      <p:transition spd="slow" p14:dur="2000" advTm="5000"/>
    </mc:Choice>
    <mc:Fallback>
      <p:transition spd="slow" advTm="5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7" name="Google Shape;17;p3"/>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mc:AlternateContent xmlns:mc="http://schemas.openxmlformats.org/markup-compatibility/2006">
    <mc:Choice xmlns:p14="http://schemas.microsoft.com/office/powerpoint/2010/main" Requires="p14">
      <p:transition spd="slow" p14:dur="2000" advTm="5000"/>
    </mc:Choice>
    <mc:Fallback>
      <p:transition spd="slow" advTm="5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2" name="Google Shape;22;p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mc:AlternateContent xmlns:mc="http://schemas.openxmlformats.org/markup-compatibility/2006">
    <mc:Choice xmlns:p14="http://schemas.microsoft.com/office/powerpoint/2010/main" Requires="p14">
      <p:transition spd="slow" p14:dur="2000" advTm="5000"/>
    </mc:Choice>
    <mc:Fallback>
      <p:transition spd="slow" advTm="5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8" name="Google Shape;28;p5"/>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0" name="Google Shape;30;p5"/>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mc:AlternateContent xmlns:mc="http://schemas.openxmlformats.org/markup-compatibility/2006">
    <mc:Choice xmlns:p14="http://schemas.microsoft.com/office/powerpoint/2010/main" Requires="p14">
      <p:transition spd="slow" p14:dur="2000" advTm="5000"/>
    </mc:Choice>
    <mc:Fallback>
      <p:transition spd="slow" advTm="5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35" name="Google Shape;35;p6"/>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mc:AlternateContent xmlns:mc="http://schemas.openxmlformats.org/markup-compatibility/2006">
    <mc:Choice xmlns:p14="http://schemas.microsoft.com/office/powerpoint/2010/main" Requires="p14">
      <p:transition spd="slow" p14:dur="2000" advTm="5000"/>
    </mc:Choice>
    <mc:Fallback>
      <p:transition spd="slow" advTm="5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7"/>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Clr>
                <a:schemeClr val="lt1"/>
              </a:buClr>
              <a:buSzPts val="1200"/>
              <a:buChar char="●"/>
              <a:defRPr sz="1200">
                <a:solidFill>
                  <a:schemeClr val="lt1"/>
                </a:solidFill>
              </a:defRPr>
            </a:lvl1pPr>
            <a:lvl2pPr marL="914400" lvl="1" indent="-304800">
              <a:spcBef>
                <a:spcPts val="1600"/>
              </a:spcBef>
              <a:spcAft>
                <a:spcPts val="0"/>
              </a:spcAft>
              <a:buClr>
                <a:schemeClr val="lt1"/>
              </a:buClr>
              <a:buSzPts val="1200"/>
              <a:buChar char="○"/>
              <a:defRPr sz="1200">
                <a:solidFill>
                  <a:schemeClr val="lt1"/>
                </a:solidFill>
              </a:defRPr>
            </a:lvl2pPr>
            <a:lvl3pPr marL="1371600" lvl="2" indent="-304800">
              <a:spcBef>
                <a:spcPts val="1600"/>
              </a:spcBef>
              <a:spcAft>
                <a:spcPts val="0"/>
              </a:spcAft>
              <a:buClr>
                <a:schemeClr val="lt1"/>
              </a:buClr>
              <a:buSzPts val="1200"/>
              <a:buChar char="■"/>
              <a:defRPr sz="1200">
                <a:solidFill>
                  <a:schemeClr val="lt1"/>
                </a:solidFill>
              </a:defRPr>
            </a:lvl3pPr>
            <a:lvl4pPr marL="1828800" lvl="3" indent="-304800">
              <a:spcBef>
                <a:spcPts val="1600"/>
              </a:spcBef>
              <a:spcAft>
                <a:spcPts val="0"/>
              </a:spcAft>
              <a:buClr>
                <a:schemeClr val="lt1"/>
              </a:buClr>
              <a:buSzPts val="1200"/>
              <a:buChar char="●"/>
              <a:defRPr sz="1200">
                <a:solidFill>
                  <a:schemeClr val="lt1"/>
                </a:solidFill>
              </a:defRPr>
            </a:lvl4pPr>
            <a:lvl5pPr marL="2286000" lvl="4" indent="-304800">
              <a:spcBef>
                <a:spcPts val="1600"/>
              </a:spcBef>
              <a:spcAft>
                <a:spcPts val="0"/>
              </a:spcAft>
              <a:buClr>
                <a:schemeClr val="lt1"/>
              </a:buClr>
              <a:buSzPts val="1200"/>
              <a:buChar char="○"/>
              <a:defRPr sz="1200">
                <a:solidFill>
                  <a:schemeClr val="lt1"/>
                </a:solidFill>
              </a:defRPr>
            </a:lvl5pPr>
            <a:lvl6pPr marL="2743200" lvl="5" indent="-304800">
              <a:spcBef>
                <a:spcPts val="1600"/>
              </a:spcBef>
              <a:spcAft>
                <a:spcPts val="0"/>
              </a:spcAft>
              <a:buClr>
                <a:schemeClr val="lt1"/>
              </a:buClr>
              <a:buSzPts val="1200"/>
              <a:buChar char="■"/>
              <a:defRPr sz="1200">
                <a:solidFill>
                  <a:schemeClr val="lt1"/>
                </a:solidFill>
              </a:defRPr>
            </a:lvl6pPr>
            <a:lvl7pPr marL="3200400" lvl="6" indent="-304800">
              <a:spcBef>
                <a:spcPts val="1600"/>
              </a:spcBef>
              <a:spcAft>
                <a:spcPts val="0"/>
              </a:spcAft>
              <a:buClr>
                <a:schemeClr val="lt1"/>
              </a:buClr>
              <a:buSzPts val="1200"/>
              <a:buChar char="●"/>
              <a:defRPr sz="1200">
                <a:solidFill>
                  <a:schemeClr val="lt1"/>
                </a:solidFill>
              </a:defRPr>
            </a:lvl7pPr>
            <a:lvl8pPr marL="3657600" lvl="7" indent="-304800">
              <a:spcBef>
                <a:spcPts val="1600"/>
              </a:spcBef>
              <a:spcAft>
                <a:spcPts val="0"/>
              </a:spcAft>
              <a:buClr>
                <a:schemeClr val="lt1"/>
              </a:buClr>
              <a:buSzPts val="1200"/>
              <a:buChar char="○"/>
              <a:defRPr sz="1200">
                <a:solidFill>
                  <a:schemeClr val="lt1"/>
                </a:solidFill>
              </a:defRPr>
            </a:lvl8pPr>
            <a:lvl9pPr marL="4114800" lvl="8" indent="-304800">
              <a:spcBef>
                <a:spcPts val="1600"/>
              </a:spcBef>
              <a:spcAft>
                <a:spcPts val="1600"/>
              </a:spcAft>
              <a:buClr>
                <a:schemeClr val="lt1"/>
              </a:buClr>
              <a:buSzPts val="1200"/>
              <a:buChar char="■"/>
              <a:defRPr sz="1200">
                <a:solidFill>
                  <a:schemeClr val="lt1"/>
                </a:solidFill>
              </a:defRPr>
            </a:lvl9pPr>
          </a:lstStyle>
          <a:p>
            <a:endParaRPr/>
          </a:p>
        </p:txBody>
      </p:sp>
      <p:sp>
        <p:nvSpPr>
          <p:cNvPr id="41" name="Google Shape;41;p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mc:AlternateContent xmlns:mc="http://schemas.openxmlformats.org/markup-compatibility/2006">
    <mc:Choice xmlns:p14="http://schemas.microsoft.com/office/powerpoint/2010/main" Requires="p14">
      <p:transition spd="slow" p14:dur="2000" advTm="5000"/>
    </mc:Choice>
    <mc:Fallback>
      <p:transition spd="slow" advTm="5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488250"/>
            <a:ext cx="62271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a:endParaRPr/>
          </a:p>
        </p:txBody>
      </p:sp>
      <p:sp>
        <p:nvSpPr>
          <p:cNvPr id="44" name="Google Shape;44;p8"/>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mc:AlternateContent xmlns:mc="http://schemas.openxmlformats.org/markup-compatibility/2006">
    <mc:Choice xmlns:p14="http://schemas.microsoft.com/office/powerpoint/2010/main" Requires="p14">
      <p:transition spd="slow" p14:dur="2000" advTm="5000"/>
    </mc:Choice>
    <mc:Fallback>
      <p:transition spd="slow" advTm="5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a:endParaRPr/>
          </a:p>
        </p:txBody>
      </p:sp>
      <p:sp>
        <p:nvSpPr>
          <p:cNvPr id="49" name="Google Shape;49;p9"/>
          <p:cNvSpPr txBox="1">
            <a:spLocks noGrp="1"/>
          </p:cNvSpPr>
          <p:nvPr>
            <p:ph type="subTitle" idx="1"/>
          </p:nvPr>
        </p:nvSpPr>
        <p:spPr>
          <a:xfrm>
            <a:off x="265500" y="2779467"/>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mc:AlternateContent xmlns:mc="http://schemas.openxmlformats.org/markup-compatibility/2006">
    <mc:Choice xmlns:p14="http://schemas.microsoft.com/office/powerpoint/2010/main" Requires="p14">
      <p:transition spd="slow" p14:dur="2000" advTm="5000"/>
    </mc:Choice>
    <mc:Fallback>
      <p:transition spd="slow" advTm="5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0"/>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0"/>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Google Shape;56;p1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mc:AlternateContent xmlns:mc="http://schemas.openxmlformats.org/markup-compatibility/2006">
    <mc:Choice xmlns:p14="http://schemas.microsoft.com/office/powerpoint/2010/main" Requires="p14">
      <p:transition spd="slow" p14:dur="2000" advTm="5000"/>
    </mc:Choice>
    <mc:Fallback>
      <p:transition spd="slow" advTm="5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marL="914400" lvl="1"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marL="1371600" lvl="2"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marL="1828800" lvl="3"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marL="2286000" lvl="4"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marL="2743200" lvl="5"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marL="3200400" lvl="6"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marL="3657600" lvl="7"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marL="4114800" lvl="8" indent="-3175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xmlns:mc="http://schemas.openxmlformats.org/markup-compatibility/2006">
    <mc:Choice xmlns:p14="http://schemas.microsoft.com/office/powerpoint/2010/main" Requires="p14">
      <p:transition spd="slow" p14:dur="2000" advTm="5000"/>
    </mc:Choice>
    <mc:Fallback>
      <p:transition spd="slow" advTm="5000"/>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3"/>
          <p:cNvSpPr txBox="1">
            <a:spLocks noGrp="1"/>
          </p:cNvSpPr>
          <p:nvPr>
            <p:ph type="ctrTitle"/>
          </p:nvPr>
        </p:nvSpPr>
        <p:spPr>
          <a:xfrm>
            <a:off x="460950" y="560024"/>
            <a:ext cx="8222100" cy="12762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b="1">
                <a:highlight>
                  <a:srgbClr val="FF9900"/>
                </a:highlight>
              </a:rPr>
              <a:t>BREATHING EXERCISES</a:t>
            </a:r>
            <a:endParaRPr b="1">
              <a:highlight>
                <a:srgbClr val="FF9900"/>
              </a:highlight>
            </a:endParaRPr>
          </a:p>
        </p:txBody>
      </p:sp>
      <p:sp>
        <p:nvSpPr>
          <p:cNvPr id="68" name="Google Shape;68;p13"/>
          <p:cNvSpPr txBox="1">
            <a:spLocks noGrp="1"/>
          </p:cNvSpPr>
          <p:nvPr>
            <p:ph type="subTitle" idx="1"/>
          </p:nvPr>
        </p:nvSpPr>
        <p:spPr>
          <a:xfrm>
            <a:off x="460950" y="2010575"/>
            <a:ext cx="8682900" cy="282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b="1"/>
              <a:t>Breathing exercises and ventilatory are fundamental intervention for the prevention or comprehensive management of impairments related to acute and chronic pulmonary disorders. </a:t>
            </a:r>
            <a:endParaRPr sz="2200" b="1"/>
          </a:p>
          <a:p>
            <a:pPr marL="0" lvl="0" indent="0" algn="l" rtl="0">
              <a:spcBef>
                <a:spcPts val="0"/>
              </a:spcBef>
              <a:spcAft>
                <a:spcPts val="0"/>
              </a:spcAft>
              <a:buNone/>
            </a:pPr>
            <a:r>
              <a:rPr lang="en" sz="2200" b="1">
                <a:solidFill>
                  <a:srgbClr val="000000"/>
                </a:solidFill>
              </a:rPr>
              <a:t>For eg. </a:t>
            </a:r>
            <a:r>
              <a:rPr lang="en" sz="2200" b="1">
                <a:solidFill>
                  <a:srgbClr val="FFFFFF"/>
                </a:solidFill>
              </a:rPr>
              <a:t>COPD, cystic fibrosis, patient with a high spinal cord lesions, patient undergone thoracic and abdominal surgery, bed ridden patient etc. </a:t>
            </a:r>
            <a:endParaRPr sz="2200" b="1">
              <a:solidFill>
                <a:srgbClr val="FFFFFF"/>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Tm="5000"/>
    </mc:Choice>
    <mc:Fallback>
      <p:transition spd="slow" advTm="5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2"/>
          <p:cNvSpPr txBox="1">
            <a:spLocks noGrp="1"/>
          </p:cNvSpPr>
          <p:nvPr>
            <p:ph type="subTitle" idx="1"/>
          </p:nvPr>
        </p:nvSpPr>
        <p:spPr>
          <a:xfrm flipH="1">
            <a:off x="174575" y="908900"/>
            <a:ext cx="8556300" cy="3351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b="1">
                <a:highlight>
                  <a:srgbClr val="FF9900"/>
                </a:highlight>
              </a:rPr>
              <a:t>3.Pursed lip breathing-</a:t>
            </a:r>
            <a:endParaRPr sz="2200" b="1">
              <a:highlight>
                <a:srgbClr val="FF9900"/>
              </a:highlight>
            </a:endParaRPr>
          </a:p>
          <a:p>
            <a:pPr marL="0" lvl="0" indent="0" algn="l" rtl="0">
              <a:spcBef>
                <a:spcPts val="0"/>
              </a:spcBef>
              <a:spcAft>
                <a:spcPts val="0"/>
              </a:spcAft>
              <a:buNone/>
            </a:pPr>
            <a:r>
              <a:rPr lang="en" sz="2200" b="1"/>
              <a:t>This breathing pattern often is adopted spontaneously by patient with COPD to deal with episodes of dyspnoea as it helps decreasing their level of exertion during activity. </a:t>
            </a:r>
            <a:endParaRPr sz="2200" b="1"/>
          </a:p>
          <a:p>
            <a:pPr marL="0" lvl="0" indent="0" algn="l" rtl="0">
              <a:spcBef>
                <a:spcPts val="0"/>
              </a:spcBef>
              <a:spcAft>
                <a:spcPts val="0"/>
              </a:spcAft>
              <a:buNone/>
            </a:pPr>
            <a:endParaRPr sz="2200" b="1"/>
          </a:p>
          <a:p>
            <a:pPr marL="0" lvl="0" indent="0" algn="l" rtl="0">
              <a:spcBef>
                <a:spcPts val="0"/>
              </a:spcBef>
              <a:spcAft>
                <a:spcPts val="0"/>
              </a:spcAft>
              <a:buNone/>
            </a:pPr>
            <a:r>
              <a:rPr lang="en" sz="2200" b="1">
                <a:highlight>
                  <a:srgbClr val="FF9900"/>
                </a:highlight>
              </a:rPr>
              <a:t>4.Segmental breathing-</a:t>
            </a:r>
            <a:endParaRPr sz="2200" b="1">
              <a:highlight>
                <a:srgbClr val="FF9900"/>
              </a:highlight>
            </a:endParaRPr>
          </a:p>
          <a:p>
            <a:pPr marL="0" lvl="0" indent="0" algn="l" rtl="0">
              <a:spcBef>
                <a:spcPts val="0"/>
              </a:spcBef>
              <a:spcAft>
                <a:spcPts val="0"/>
              </a:spcAft>
              <a:buNone/>
            </a:pPr>
            <a:r>
              <a:rPr lang="en" sz="2200" b="1"/>
              <a:t>There are some conditions in which hypoventilation does occer in certain areas of the lungs because of chest wall fibrosis. Pain and muscle guarding after surgery, etelectasis and pneumonia</a:t>
            </a:r>
            <a:endParaRPr sz="2200" b="1"/>
          </a:p>
          <a:p>
            <a:pPr marL="0" lvl="0" indent="0" algn="l" rtl="0">
              <a:spcBef>
                <a:spcPts val="0"/>
              </a:spcBef>
              <a:spcAft>
                <a:spcPts val="0"/>
              </a:spcAft>
              <a:buNone/>
            </a:pPr>
            <a:endParaRPr sz="2200" b="1"/>
          </a:p>
        </p:txBody>
      </p:sp>
    </p:spTree>
  </p:cSld>
  <p:clrMapOvr>
    <a:masterClrMapping/>
  </p:clrMapOvr>
  <mc:AlternateContent xmlns:mc="http://schemas.openxmlformats.org/markup-compatibility/2006">
    <mc:Choice xmlns:p14="http://schemas.microsoft.com/office/powerpoint/2010/main" Requires="p14">
      <p:transition spd="slow" p14:dur="2000" advTm="5000"/>
    </mc:Choice>
    <mc:Fallback>
      <p:transition spd="slow" advTm="5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3"/>
          <p:cNvSpPr txBox="1">
            <a:spLocks noGrp="1"/>
          </p:cNvSpPr>
          <p:nvPr>
            <p:ph type="subTitle" idx="1"/>
          </p:nvPr>
        </p:nvSpPr>
        <p:spPr>
          <a:xfrm>
            <a:off x="238700" y="385600"/>
            <a:ext cx="8351400" cy="454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b="1">
                <a:highlight>
                  <a:srgbClr val="FF9900"/>
                </a:highlight>
              </a:rPr>
              <a:t>A. Lateral coastal expansion-</a:t>
            </a:r>
            <a:endParaRPr sz="2200" b="1">
              <a:highlight>
                <a:srgbClr val="FF9900"/>
              </a:highlight>
            </a:endParaRPr>
          </a:p>
          <a:p>
            <a:pPr marL="0" lvl="0" indent="0" algn="l" rtl="0">
              <a:spcBef>
                <a:spcPts val="0"/>
              </a:spcBef>
              <a:spcAft>
                <a:spcPts val="0"/>
              </a:spcAft>
              <a:buNone/>
            </a:pPr>
            <a:r>
              <a:rPr lang="en" sz="2200" b="1"/>
              <a:t>Also called as lateral muscle expansion can be carried out unilaterally or bilaterally. This technique is particularly important for the patient with a stiff lower rib cage as in chronic bronchitis, emphysema or asthma. </a:t>
            </a:r>
            <a:endParaRPr sz="2200" b="1"/>
          </a:p>
          <a:p>
            <a:pPr marL="0" lvl="0" indent="0" algn="l" rtl="0">
              <a:spcBef>
                <a:spcPts val="0"/>
              </a:spcBef>
              <a:spcAft>
                <a:spcPts val="0"/>
              </a:spcAft>
              <a:buNone/>
            </a:pPr>
            <a:r>
              <a:rPr lang="en" sz="2200" b="1" u="sng">
                <a:solidFill>
                  <a:srgbClr val="000000"/>
                </a:solidFill>
              </a:rPr>
              <a:t>Procedure-</a:t>
            </a:r>
            <a:endParaRPr sz="2200" b="1" u="sng">
              <a:solidFill>
                <a:srgbClr val="000000"/>
              </a:solidFill>
            </a:endParaRPr>
          </a:p>
          <a:p>
            <a:pPr marL="457200" lvl="0" indent="-368300" algn="l" rtl="0">
              <a:spcBef>
                <a:spcPts val="0"/>
              </a:spcBef>
              <a:spcAft>
                <a:spcPts val="0"/>
              </a:spcAft>
              <a:buClr>
                <a:srgbClr val="FFFFFF"/>
              </a:buClr>
              <a:buSzPts val="2200"/>
              <a:buChar char="●"/>
            </a:pPr>
            <a:r>
              <a:rPr lang="en" sz="2200" b="1">
                <a:solidFill>
                  <a:srgbClr val="FFFFFF"/>
                </a:solidFill>
              </a:rPr>
              <a:t>Have the patient begin in a hook lying position later progress to sitting position. Place the hand on the lateral aspect of lower rib to direct to patient to areas where the movement is to occur. </a:t>
            </a:r>
            <a:endParaRPr sz="2200" b="1">
              <a:solidFill>
                <a:srgbClr val="FFFFFF"/>
              </a:solidFill>
            </a:endParaRPr>
          </a:p>
          <a:p>
            <a:pPr marL="457200" lvl="0" indent="-368300" algn="l" rtl="0">
              <a:spcBef>
                <a:spcPts val="0"/>
              </a:spcBef>
              <a:spcAft>
                <a:spcPts val="0"/>
              </a:spcAft>
              <a:buClr>
                <a:srgbClr val="FFFFFF"/>
              </a:buClr>
              <a:buSzPts val="2200"/>
              <a:buChar char="●"/>
            </a:pPr>
            <a:r>
              <a:rPr lang="en" sz="2200" b="1">
                <a:solidFill>
                  <a:srgbClr val="FFFFFF"/>
                </a:solidFill>
              </a:rPr>
              <a:t>Ask the patient to breathe out and feel the rib cage move downward and inward as the patient breathes out, place pressure into the ribs with the palm of your hand. </a:t>
            </a:r>
            <a:endParaRPr sz="2200" b="1">
              <a:solidFill>
                <a:srgbClr val="FFFFFF"/>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Tm="5000"/>
    </mc:Choice>
    <mc:Fallback>
      <p:transition spd="slow" advTm="5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4"/>
          <p:cNvSpPr txBox="1">
            <a:spLocks noGrp="1"/>
          </p:cNvSpPr>
          <p:nvPr>
            <p:ph type="subTitle" idx="1"/>
          </p:nvPr>
        </p:nvSpPr>
        <p:spPr>
          <a:xfrm flipH="1">
            <a:off x="211200" y="0"/>
            <a:ext cx="8932800" cy="48429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SzPts val="2200"/>
              <a:buChar char="●"/>
            </a:pPr>
            <a:r>
              <a:rPr lang="en" sz="2200" b="1"/>
              <a:t>Just prior to inspiration apply a quick downward and inward stretch this places a quick stretch on the external intercoastal to facilitate their contraction. </a:t>
            </a:r>
            <a:endParaRPr sz="2200" b="1"/>
          </a:p>
          <a:p>
            <a:pPr marL="457200" lvl="0" indent="-368300" algn="l" rtl="0">
              <a:spcBef>
                <a:spcPts val="0"/>
              </a:spcBef>
              <a:spcAft>
                <a:spcPts val="0"/>
              </a:spcAft>
              <a:buSzPts val="2200"/>
              <a:buChar char="●"/>
            </a:pPr>
            <a:r>
              <a:rPr lang="en" sz="2200" b="1"/>
              <a:t>Teach the patient how to perform the maneuver independently by placing his or her hands over the ribs and applying resistance with a towel or belt around the lower ribs. </a:t>
            </a:r>
            <a:endParaRPr sz="2200" b="1"/>
          </a:p>
          <a:p>
            <a:pPr marL="0" lvl="0" indent="0" algn="l" rtl="0">
              <a:spcBef>
                <a:spcPts val="0"/>
              </a:spcBef>
              <a:spcAft>
                <a:spcPts val="0"/>
              </a:spcAft>
              <a:buNone/>
            </a:pPr>
            <a:r>
              <a:rPr lang="en" sz="2200" b="1">
                <a:highlight>
                  <a:srgbClr val="FF9900"/>
                </a:highlight>
              </a:rPr>
              <a:t>B. Posterior basal expansion-</a:t>
            </a:r>
            <a:endParaRPr sz="2200" b="1">
              <a:highlight>
                <a:srgbClr val="FF9900"/>
              </a:highlight>
            </a:endParaRPr>
          </a:p>
          <a:p>
            <a:pPr marL="0" lvl="0" indent="0" algn="l" rtl="0">
              <a:spcBef>
                <a:spcPts val="0"/>
              </a:spcBef>
              <a:spcAft>
                <a:spcPts val="0"/>
              </a:spcAft>
              <a:buNone/>
            </a:pPr>
            <a:r>
              <a:rPr lang="en" sz="2200" b="1"/>
              <a:t>Deep breathing emphasizing posterior basal expansion is important for posterior surgical patients who is confined to bed for extended period of time because secretions often accumulate in the posterior segments of the lower lobes. </a:t>
            </a:r>
            <a:endParaRPr sz="2200" b="1"/>
          </a:p>
          <a:p>
            <a:pPr marL="0" lvl="0" indent="0" algn="l" rtl="0">
              <a:spcBef>
                <a:spcPts val="0"/>
              </a:spcBef>
              <a:spcAft>
                <a:spcPts val="0"/>
              </a:spcAft>
              <a:buNone/>
            </a:pPr>
            <a:r>
              <a:rPr lang="en" sz="2200" b="1" u="sng">
                <a:solidFill>
                  <a:srgbClr val="000000"/>
                </a:solidFill>
              </a:rPr>
              <a:t>Procedure-</a:t>
            </a:r>
            <a:r>
              <a:rPr lang="en" sz="2200" b="1">
                <a:solidFill>
                  <a:srgbClr val="FFFFFF"/>
                </a:solidFill>
              </a:rPr>
              <a:t> Have the patient sits lean forward on the pillow slightly bending the hips place your hands over the posterior aspects of lower rib cage and follow the same procedure for lat. muscle expansion. </a:t>
            </a:r>
            <a:endParaRPr sz="2200" b="1">
              <a:solidFill>
                <a:srgbClr val="FFFFFF"/>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Tm="5000"/>
    </mc:Choice>
    <mc:Fallback>
      <p:transition spd="slow" advTm="5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5"/>
          <p:cNvSpPr txBox="1">
            <a:spLocks noGrp="1"/>
          </p:cNvSpPr>
          <p:nvPr>
            <p:ph type="subTitle" idx="1"/>
          </p:nvPr>
        </p:nvSpPr>
        <p:spPr>
          <a:xfrm flipH="1">
            <a:off x="238750" y="295825"/>
            <a:ext cx="8170800" cy="484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b="1">
                <a:highlight>
                  <a:srgbClr val="FF9900"/>
                </a:highlight>
              </a:rPr>
              <a:t>5.Glossopharyngeal breathing-</a:t>
            </a:r>
            <a:endParaRPr sz="2200" b="1">
              <a:highlight>
                <a:srgbClr val="FF9900"/>
              </a:highlight>
            </a:endParaRPr>
          </a:p>
          <a:p>
            <a:pPr marL="0" lvl="0" indent="0" algn="l" rtl="0">
              <a:spcBef>
                <a:spcPts val="0"/>
              </a:spcBef>
              <a:spcAft>
                <a:spcPts val="0"/>
              </a:spcAft>
              <a:buNone/>
            </a:pPr>
            <a:r>
              <a:rPr lang="en" sz="2200" b="1"/>
              <a:t>Its means of the increasing the inspiratory capacity when there is severe weakness of the inspiratory muscle. </a:t>
            </a:r>
            <a:endParaRPr sz="2200" b="1"/>
          </a:p>
          <a:p>
            <a:pPr marL="0" lvl="0" indent="0" algn="l" rtl="0">
              <a:spcBef>
                <a:spcPts val="0"/>
              </a:spcBef>
              <a:spcAft>
                <a:spcPts val="0"/>
              </a:spcAft>
              <a:buNone/>
            </a:pPr>
            <a:r>
              <a:rPr lang="en" sz="2200" b="1" u="sng">
                <a:solidFill>
                  <a:srgbClr val="000000"/>
                </a:solidFill>
              </a:rPr>
              <a:t>Procedure-</a:t>
            </a:r>
            <a:endParaRPr sz="2200" b="1" u="sng">
              <a:solidFill>
                <a:srgbClr val="000000"/>
              </a:solidFill>
            </a:endParaRPr>
          </a:p>
          <a:p>
            <a:pPr marL="457200" lvl="0" indent="-368300" algn="l" rtl="0">
              <a:spcBef>
                <a:spcPts val="0"/>
              </a:spcBef>
              <a:spcAft>
                <a:spcPts val="0"/>
              </a:spcAft>
              <a:buClr>
                <a:srgbClr val="FFFFFF"/>
              </a:buClr>
              <a:buSzPts val="2200"/>
              <a:buChar char="●"/>
            </a:pPr>
            <a:r>
              <a:rPr lang="en" sz="2200" b="1">
                <a:solidFill>
                  <a:srgbClr val="FFFFFF"/>
                </a:solidFill>
              </a:rPr>
              <a:t>Glossopharyngeal breathing involves taking several gulps of air usually 6 to 10 gulps in series, to pull air into the lungs when action of the inspiratory muscles is inadequate.</a:t>
            </a:r>
            <a:endParaRPr sz="2200" b="1">
              <a:solidFill>
                <a:srgbClr val="FFFFFF"/>
              </a:solidFill>
            </a:endParaRPr>
          </a:p>
          <a:p>
            <a:pPr marL="457200" lvl="0" indent="-368300" algn="l" rtl="0">
              <a:spcBef>
                <a:spcPts val="0"/>
              </a:spcBef>
              <a:spcAft>
                <a:spcPts val="0"/>
              </a:spcAft>
              <a:buClr>
                <a:srgbClr val="FFFFFF"/>
              </a:buClr>
              <a:buSzPts val="2200"/>
              <a:buChar char="●"/>
            </a:pPr>
            <a:r>
              <a:rPr lang="en" sz="2200" b="1">
                <a:solidFill>
                  <a:srgbClr val="FFFFFF"/>
                </a:solidFill>
              </a:rPr>
              <a:t>After the patient takes several gulps of air, the mouth is closed and the tongue pushes the air back and traps it in the pharynx. The air is then forced into the lungs when the glottis is opened. This increases the depth of the inspiration and the patient’s inspiratory and vital capacities. </a:t>
            </a:r>
            <a:endParaRPr sz="2200" b="1">
              <a:solidFill>
                <a:srgbClr val="FFFFFF"/>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Tm="5000"/>
    </mc:Choice>
    <mc:Fallback>
      <p:transition spd="slow" advTm="5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4"/>
          <p:cNvSpPr txBox="1">
            <a:spLocks noGrp="1"/>
          </p:cNvSpPr>
          <p:nvPr>
            <p:ph type="ctrTitle"/>
          </p:nvPr>
        </p:nvSpPr>
        <p:spPr>
          <a:xfrm>
            <a:off x="390525" y="0"/>
            <a:ext cx="8222100" cy="9579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b="1">
                <a:highlight>
                  <a:srgbClr val="FF9900"/>
                </a:highlight>
              </a:rPr>
              <a:t>Indications-</a:t>
            </a:r>
            <a:endParaRPr b="1">
              <a:highlight>
                <a:srgbClr val="FF9900"/>
              </a:highlight>
            </a:endParaRPr>
          </a:p>
        </p:txBody>
      </p:sp>
      <p:sp>
        <p:nvSpPr>
          <p:cNvPr id="74" name="Google Shape;74;p14"/>
          <p:cNvSpPr txBox="1">
            <a:spLocks noGrp="1"/>
          </p:cNvSpPr>
          <p:nvPr>
            <p:ph type="subTitle" idx="1"/>
          </p:nvPr>
        </p:nvSpPr>
        <p:spPr>
          <a:xfrm flipH="1">
            <a:off x="0" y="743650"/>
            <a:ext cx="9144000" cy="43998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SzPts val="2200"/>
              <a:buChar char="●"/>
            </a:pPr>
            <a:r>
              <a:rPr lang="en" sz="2200" b="1"/>
              <a:t>Improve or redistribute ventilation. </a:t>
            </a:r>
            <a:endParaRPr sz="2200" b="1"/>
          </a:p>
          <a:p>
            <a:pPr marL="457200" lvl="0" indent="-368300" algn="l" rtl="0">
              <a:spcBef>
                <a:spcPts val="0"/>
              </a:spcBef>
              <a:spcAft>
                <a:spcPts val="0"/>
              </a:spcAft>
              <a:buSzPts val="2200"/>
              <a:buChar char="●"/>
            </a:pPr>
            <a:r>
              <a:rPr lang="en" sz="2200" b="1"/>
              <a:t>Increase the effectiveness of the cough mechanism and promote airway clearance. </a:t>
            </a:r>
            <a:endParaRPr sz="2200" b="1"/>
          </a:p>
          <a:p>
            <a:pPr marL="457200" lvl="0" indent="-368300" algn="l" rtl="0">
              <a:spcBef>
                <a:spcPts val="0"/>
              </a:spcBef>
              <a:spcAft>
                <a:spcPts val="0"/>
              </a:spcAft>
              <a:buSzPts val="2200"/>
              <a:buChar char="●"/>
            </a:pPr>
            <a:r>
              <a:rPr lang="en" sz="2200" b="1"/>
              <a:t>Prevent post operative pulmonary complications. </a:t>
            </a:r>
            <a:endParaRPr sz="2200" b="1"/>
          </a:p>
          <a:p>
            <a:pPr marL="457200" lvl="0" indent="-368300" algn="l" rtl="0">
              <a:spcBef>
                <a:spcPts val="0"/>
              </a:spcBef>
              <a:spcAft>
                <a:spcPts val="0"/>
              </a:spcAft>
              <a:buSzPts val="2200"/>
              <a:buChar char="●"/>
            </a:pPr>
            <a:r>
              <a:rPr lang="en" sz="2200" b="1"/>
              <a:t>Improve the strength and endurance and coordination of the muscles of ventilation. </a:t>
            </a:r>
            <a:endParaRPr sz="2200" b="1"/>
          </a:p>
          <a:p>
            <a:pPr marL="457200" lvl="0" indent="-368300" algn="l" rtl="0">
              <a:spcBef>
                <a:spcPts val="0"/>
              </a:spcBef>
              <a:spcAft>
                <a:spcPts val="0"/>
              </a:spcAft>
              <a:buSzPts val="2200"/>
              <a:buChar char="●"/>
            </a:pPr>
            <a:r>
              <a:rPr lang="en" sz="2200" b="1"/>
              <a:t>Maintain or improve chest and thoracic spine mobility. </a:t>
            </a:r>
            <a:endParaRPr sz="2200" b="1"/>
          </a:p>
          <a:p>
            <a:pPr marL="457200" lvl="0" indent="-368300" algn="l" rtl="0">
              <a:spcBef>
                <a:spcPts val="0"/>
              </a:spcBef>
              <a:spcAft>
                <a:spcPts val="0"/>
              </a:spcAft>
              <a:buSzPts val="2200"/>
              <a:buChar char="●"/>
            </a:pPr>
            <a:r>
              <a:rPr lang="en" sz="2200" b="1"/>
              <a:t>Correct inefficient or abnormal breathing patterns and decrease the work of breathing. </a:t>
            </a:r>
            <a:endParaRPr sz="2200" b="1"/>
          </a:p>
          <a:p>
            <a:pPr marL="457200" lvl="0" indent="-368300" algn="l" rtl="0">
              <a:spcBef>
                <a:spcPts val="0"/>
              </a:spcBef>
              <a:spcAft>
                <a:spcPts val="0"/>
              </a:spcAft>
              <a:buSzPts val="2200"/>
              <a:buChar char="●"/>
            </a:pPr>
            <a:r>
              <a:rPr lang="en" sz="2200" b="1"/>
              <a:t>Promote relaxation and relief stress. </a:t>
            </a:r>
            <a:endParaRPr sz="2200" b="1"/>
          </a:p>
          <a:p>
            <a:pPr marL="457200" lvl="0" indent="-368300" algn="l" rtl="0">
              <a:spcBef>
                <a:spcPts val="0"/>
              </a:spcBef>
              <a:spcAft>
                <a:spcPts val="0"/>
              </a:spcAft>
              <a:buSzPts val="2200"/>
              <a:buChar char="●"/>
            </a:pPr>
            <a:r>
              <a:rPr lang="en" sz="2200" b="1"/>
              <a:t>Improve the patient’s overall functional capacity for daily living. </a:t>
            </a:r>
            <a:endParaRPr sz="2200" b="1"/>
          </a:p>
          <a:p>
            <a:pPr marL="457200" lvl="0" indent="-368300" algn="l" rtl="0">
              <a:spcBef>
                <a:spcPts val="0"/>
              </a:spcBef>
              <a:spcAft>
                <a:spcPts val="0"/>
              </a:spcAft>
              <a:buSzPts val="2200"/>
              <a:buChar char="●"/>
            </a:pPr>
            <a:r>
              <a:rPr lang="en" sz="2200" b="1"/>
              <a:t>Teach the patient how to deal with episodes of dyspnoea. </a:t>
            </a:r>
            <a:endParaRPr sz="2200" b="1"/>
          </a:p>
        </p:txBody>
      </p:sp>
    </p:spTree>
  </p:cSld>
  <p:clrMapOvr>
    <a:masterClrMapping/>
  </p:clrMapOvr>
  <mc:AlternateContent xmlns:mc="http://schemas.openxmlformats.org/markup-compatibility/2006">
    <mc:Choice xmlns:p14="http://schemas.microsoft.com/office/powerpoint/2010/main" Requires="p14">
      <p:transition spd="slow" p14:dur="2000" advTm="5000"/>
    </mc:Choice>
    <mc:Fallback>
      <p:transition spd="slow" advTm="5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5"/>
          <p:cNvSpPr txBox="1">
            <a:spLocks noGrp="1"/>
          </p:cNvSpPr>
          <p:nvPr>
            <p:ph type="ctrTitle"/>
          </p:nvPr>
        </p:nvSpPr>
        <p:spPr>
          <a:xfrm>
            <a:off x="174425" y="0"/>
            <a:ext cx="8222100" cy="922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b="1">
                <a:highlight>
                  <a:srgbClr val="FF9900"/>
                </a:highlight>
              </a:rPr>
              <a:t>Contraindications</a:t>
            </a:r>
            <a:endParaRPr b="1">
              <a:highlight>
                <a:srgbClr val="FF9900"/>
              </a:highlight>
            </a:endParaRPr>
          </a:p>
        </p:txBody>
      </p:sp>
      <p:sp>
        <p:nvSpPr>
          <p:cNvPr id="80" name="Google Shape;80;p15"/>
          <p:cNvSpPr txBox="1">
            <a:spLocks noGrp="1"/>
          </p:cNvSpPr>
          <p:nvPr>
            <p:ph type="subTitle" idx="1"/>
          </p:nvPr>
        </p:nvSpPr>
        <p:spPr>
          <a:xfrm>
            <a:off x="174425" y="922800"/>
            <a:ext cx="8595600" cy="42207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SzPts val="2200"/>
              <a:buChar char="●"/>
            </a:pPr>
            <a:r>
              <a:rPr lang="en" sz="2200" b="1"/>
              <a:t>Never allow a patient to force expiration. Expiration should be relaxed and lightly controlled. </a:t>
            </a:r>
            <a:endParaRPr sz="2200" b="1"/>
          </a:p>
          <a:p>
            <a:pPr marL="457200" lvl="0" indent="-368300" algn="l" rtl="0">
              <a:spcBef>
                <a:spcPts val="0"/>
              </a:spcBef>
              <a:spcAft>
                <a:spcPts val="0"/>
              </a:spcAft>
              <a:buSzPts val="2200"/>
              <a:buChar char="●"/>
            </a:pPr>
            <a:r>
              <a:rPr lang="en" sz="2200" b="1"/>
              <a:t>Don't allow a patient to take a highly prolonged expiration. </a:t>
            </a:r>
            <a:endParaRPr sz="2200" b="1"/>
          </a:p>
          <a:p>
            <a:pPr marL="457200" lvl="0" indent="-368300" algn="l" rtl="0">
              <a:spcBef>
                <a:spcPts val="0"/>
              </a:spcBef>
              <a:spcAft>
                <a:spcPts val="0"/>
              </a:spcAft>
              <a:buSzPts val="2200"/>
              <a:buChar char="●"/>
            </a:pPr>
            <a:r>
              <a:rPr lang="en" sz="2200" b="1"/>
              <a:t>Don't allow a patient to initiate inspiration with the accessory muscles and the upper chest. </a:t>
            </a:r>
            <a:endParaRPr sz="2200" b="1"/>
          </a:p>
          <a:p>
            <a:pPr marL="457200" lvl="0" indent="-368300" algn="l" rtl="0">
              <a:spcBef>
                <a:spcPts val="0"/>
              </a:spcBef>
              <a:spcAft>
                <a:spcPts val="0"/>
              </a:spcAft>
              <a:buSzPts val="2200"/>
              <a:buChar char="●"/>
            </a:pPr>
            <a:r>
              <a:rPr lang="en" sz="2200" b="1"/>
              <a:t>Allow the patient to perform deep breathing for only 3 or  4 inspirations and expirations at a time  to avoid hyperventilation. </a:t>
            </a:r>
            <a:endParaRPr sz="2200" b="1"/>
          </a:p>
          <a:p>
            <a:pPr marL="457200" lvl="0" indent="-368300" algn="l" rtl="0">
              <a:spcBef>
                <a:spcPts val="0"/>
              </a:spcBef>
              <a:spcAft>
                <a:spcPts val="0"/>
              </a:spcAft>
              <a:buSzPts val="2200"/>
              <a:buChar char="●"/>
            </a:pPr>
            <a:r>
              <a:rPr lang="en" sz="2200" b="1"/>
              <a:t>Recent neurosurgery</a:t>
            </a:r>
            <a:endParaRPr sz="2200" b="1"/>
          </a:p>
          <a:p>
            <a:pPr marL="457200" lvl="0" indent="-368300" algn="l" rtl="0">
              <a:spcBef>
                <a:spcPts val="0"/>
              </a:spcBef>
              <a:spcAft>
                <a:spcPts val="0"/>
              </a:spcAft>
              <a:buSzPts val="2200"/>
              <a:buChar char="●"/>
            </a:pPr>
            <a:r>
              <a:rPr lang="en" sz="2200" b="1"/>
              <a:t>Severe hypertension</a:t>
            </a:r>
            <a:endParaRPr sz="2200" b="1"/>
          </a:p>
          <a:p>
            <a:pPr marL="457200" lvl="0" indent="-368300" algn="l" rtl="0">
              <a:spcBef>
                <a:spcPts val="0"/>
              </a:spcBef>
              <a:spcAft>
                <a:spcPts val="0"/>
              </a:spcAft>
              <a:buSzPts val="2200"/>
              <a:buChar char="●"/>
            </a:pPr>
            <a:r>
              <a:rPr lang="en" sz="2200" b="1"/>
              <a:t>Unstable angina</a:t>
            </a:r>
            <a:endParaRPr sz="2200" b="1"/>
          </a:p>
          <a:p>
            <a:pPr marL="457200" lvl="0" indent="-368300" algn="l" rtl="0">
              <a:spcBef>
                <a:spcPts val="0"/>
              </a:spcBef>
              <a:spcAft>
                <a:spcPts val="0"/>
              </a:spcAft>
              <a:buSzPts val="2200"/>
              <a:buChar char="●"/>
            </a:pPr>
            <a:r>
              <a:rPr lang="en" sz="2200" b="1"/>
              <a:t>Recent myocardial infarction</a:t>
            </a:r>
            <a:endParaRPr sz="2200" b="1"/>
          </a:p>
          <a:p>
            <a:pPr marL="457200" lvl="0" indent="0" algn="l" rtl="0">
              <a:spcBef>
                <a:spcPts val="0"/>
              </a:spcBef>
              <a:spcAft>
                <a:spcPts val="0"/>
              </a:spcAft>
              <a:buNone/>
            </a:pPr>
            <a:endParaRPr sz="2200" b="1"/>
          </a:p>
        </p:txBody>
      </p:sp>
    </p:spTree>
  </p:cSld>
  <p:clrMapOvr>
    <a:masterClrMapping/>
  </p:clrMapOvr>
  <mc:AlternateContent xmlns:mc="http://schemas.openxmlformats.org/markup-compatibility/2006">
    <mc:Choice xmlns:p14="http://schemas.microsoft.com/office/powerpoint/2010/main" Requires="p14">
      <p:transition spd="slow" p14:dur="2000" advTm="5000"/>
    </mc:Choice>
    <mc:Fallback>
      <p:transition spd="slow" advTm="5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6"/>
          <p:cNvSpPr txBox="1">
            <a:spLocks noGrp="1"/>
          </p:cNvSpPr>
          <p:nvPr>
            <p:ph type="subTitle" idx="1"/>
          </p:nvPr>
        </p:nvSpPr>
        <p:spPr>
          <a:xfrm>
            <a:off x="390525" y="1450550"/>
            <a:ext cx="8005200" cy="28278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SzPts val="2200"/>
              <a:buChar char="●"/>
            </a:pPr>
            <a:r>
              <a:rPr lang="en" sz="2200" b="1"/>
              <a:t>Cardiac Arrythemia</a:t>
            </a:r>
            <a:endParaRPr sz="2200" b="1"/>
          </a:p>
          <a:p>
            <a:pPr marL="457200" lvl="0" indent="-368300" algn="l" rtl="0">
              <a:spcBef>
                <a:spcPts val="0"/>
              </a:spcBef>
              <a:spcAft>
                <a:spcPts val="0"/>
              </a:spcAft>
              <a:buSzPts val="2200"/>
              <a:buChar char="●"/>
            </a:pPr>
            <a:r>
              <a:rPr lang="en" sz="2200" b="1"/>
              <a:t>Pulmonary embolism/pleural effusion. </a:t>
            </a:r>
            <a:endParaRPr sz="2200" b="1"/>
          </a:p>
          <a:p>
            <a:pPr marL="457200" lvl="0" indent="-368300" algn="l" rtl="0">
              <a:spcBef>
                <a:spcPts val="0"/>
              </a:spcBef>
              <a:spcAft>
                <a:spcPts val="0"/>
              </a:spcAft>
              <a:buSzPts val="2200"/>
              <a:buChar char="●"/>
            </a:pPr>
            <a:r>
              <a:rPr lang="en" sz="2200" b="1"/>
              <a:t>Congestive heart failure</a:t>
            </a:r>
            <a:endParaRPr sz="2200" b="1"/>
          </a:p>
          <a:p>
            <a:pPr marL="457200" lvl="0" indent="-368300" algn="l" rtl="0">
              <a:spcBef>
                <a:spcPts val="0"/>
              </a:spcBef>
              <a:spcAft>
                <a:spcPts val="0"/>
              </a:spcAft>
              <a:buSzPts val="2200"/>
              <a:buChar char="●"/>
            </a:pPr>
            <a:r>
              <a:rPr lang="en" sz="2200" b="1"/>
              <a:t>Pulmonary oedema</a:t>
            </a:r>
            <a:endParaRPr sz="2200" b="1"/>
          </a:p>
          <a:p>
            <a:pPr marL="457200" lvl="0" indent="-368300" algn="l" rtl="0">
              <a:spcBef>
                <a:spcPts val="0"/>
              </a:spcBef>
              <a:spcAft>
                <a:spcPts val="0"/>
              </a:spcAft>
              <a:buSzPts val="2200"/>
              <a:buChar char="●"/>
            </a:pPr>
            <a:r>
              <a:rPr lang="en" sz="2200" b="1"/>
              <a:t>Severe Haemoptsis</a:t>
            </a:r>
            <a:endParaRPr sz="2200" b="1"/>
          </a:p>
        </p:txBody>
      </p:sp>
    </p:spTree>
  </p:cSld>
  <p:clrMapOvr>
    <a:masterClrMapping/>
  </p:clrMapOvr>
  <mc:AlternateContent xmlns:mc="http://schemas.openxmlformats.org/markup-compatibility/2006">
    <mc:Choice xmlns:p14="http://schemas.microsoft.com/office/powerpoint/2010/main" Requires="p14">
      <p:transition spd="slow" p14:dur="2000" advTm="5000"/>
    </mc:Choice>
    <mc:Fallback>
      <p:transition spd="slow" advTm="5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7"/>
          <p:cNvSpPr txBox="1">
            <a:spLocks noGrp="1"/>
          </p:cNvSpPr>
          <p:nvPr>
            <p:ph type="ctrTitle"/>
          </p:nvPr>
        </p:nvSpPr>
        <p:spPr>
          <a:xfrm>
            <a:off x="390525" y="494100"/>
            <a:ext cx="8222100" cy="11769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b="1">
                <a:highlight>
                  <a:srgbClr val="FF9900"/>
                </a:highlight>
              </a:rPr>
              <a:t>Types of Breathing Exercises</a:t>
            </a:r>
            <a:endParaRPr b="1">
              <a:highlight>
                <a:srgbClr val="FF9900"/>
              </a:highlight>
            </a:endParaRPr>
          </a:p>
        </p:txBody>
      </p:sp>
      <p:sp>
        <p:nvSpPr>
          <p:cNvPr id="91" name="Google Shape;91;p17"/>
          <p:cNvSpPr txBox="1">
            <a:spLocks noGrp="1"/>
          </p:cNvSpPr>
          <p:nvPr>
            <p:ph type="subTitle" idx="1"/>
          </p:nvPr>
        </p:nvSpPr>
        <p:spPr>
          <a:xfrm flipH="1">
            <a:off x="390450" y="1671000"/>
            <a:ext cx="7633500" cy="34725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SzPts val="2200"/>
              <a:buAutoNum type="arabicPeriod"/>
            </a:pPr>
            <a:r>
              <a:rPr lang="en" sz="2200" b="1"/>
              <a:t>Diaphragmatic breathing</a:t>
            </a:r>
            <a:endParaRPr sz="2200" b="1"/>
          </a:p>
          <a:p>
            <a:pPr marL="457200" lvl="0" indent="-368300" algn="l" rtl="0">
              <a:spcBef>
                <a:spcPts val="0"/>
              </a:spcBef>
              <a:spcAft>
                <a:spcPts val="0"/>
              </a:spcAft>
              <a:buSzPts val="2200"/>
              <a:buAutoNum type="arabicPeriod"/>
            </a:pPr>
            <a:r>
              <a:rPr lang="en" sz="2200" b="1"/>
              <a:t>Segmental breathing</a:t>
            </a:r>
            <a:endParaRPr sz="2200" b="1"/>
          </a:p>
          <a:p>
            <a:pPr marL="0" lvl="0" indent="0" algn="l" rtl="0">
              <a:spcBef>
                <a:spcPts val="0"/>
              </a:spcBef>
              <a:spcAft>
                <a:spcPts val="0"/>
              </a:spcAft>
              <a:buNone/>
            </a:pPr>
            <a:r>
              <a:rPr lang="en" sz="2200" b="1"/>
              <a:t>a. Lateral coastal expansion</a:t>
            </a:r>
            <a:endParaRPr sz="2200" b="1"/>
          </a:p>
          <a:p>
            <a:pPr marL="0" lvl="0" indent="0" algn="l" rtl="0">
              <a:spcBef>
                <a:spcPts val="0"/>
              </a:spcBef>
              <a:spcAft>
                <a:spcPts val="0"/>
              </a:spcAft>
              <a:buNone/>
            </a:pPr>
            <a:r>
              <a:rPr lang="en" sz="2200" b="1"/>
              <a:t>b. Posterior basal expansion</a:t>
            </a:r>
            <a:endParaRPr sz="2200" b="1"/>
          </a:p>
          <a:p>
            <a:pPr marL="0" lvl="0" indent="0" algn="l" rtl="0">
              <a:spcBef>
                <a:spcPts val="0"/>
              </a:spcBef>
              <a:spcAft>
                <a:spcPts val="0"/>
              </a:spcAft>
              <a:buNone/>
            </a:pPr>
            <a:r>
              <a:rPr lang="en" sz="2200" b="1"/>
              <a:t>3.   Pursed lip breathing</a:t>
            </a:r>
            <a:endParaRPr sz="2200" b="1"/>
          </a:p>
          <a:p>
            <a:pPr marL="0" lvl="0" indent="0" algn="l" rtl="0">
              <a:spcBef>
                <a:spcPts val="0"/>
              </a:spcBef>
              <a:spcAft>
                <a:spcPts val="0"/>
              </a:spcAft>
              <a:buNone/>
            </a:pPr>
            <a:r>
              <a:rPr lang="en" sz="2200" b="1"/>
              <a:t>4.   Respiratory resistance breathing</a:t>
            </a:r>
            <a:endParaRPr sz="2200" b="1"/>
          </a:p>
          <a:p>
            <a:pPr marL="457200" lvl="0" indent="-368300" algn="l" rtl="0">
              <a:spcBef>
                <a:spcPts val="0"/>
              </a:spcBef>
              <a:spcAft>
                <a:spcPts val="0"/>
              </a:spcAft>
              <a:buSzPts val="2200"/>
              <a:buAutoNum type="alphaLcPeriod"/>
            </a:pPr>
            <a:r>
              <a:rPr lang="en" sz="2200" b="1"/>
              <a:t>Inspiratory resistance training</a:t>
            </a:r>
            <a:endParaRPr sz="2200" b="1"/>
          </a:p>
          <a:p>
            <a:pPr marL="457200" lvl="0" indent="-368300" algn="l" rtl="0">
              <a:spcBef>
                <a:spcPts val="0"/>
              </a:spcBef>
              <a:spcAft>
                <a:spcPts val="0"/>
              </a:spcAft>
              <a:buSzPts val="2200"/>
              <a:buAutoNum type="alphaLcPeriod"/>
            </a:pPr>
            <a:r>
              <a:rPr lang="en" sz="2200" b="1"/>
              <a:t>Incentive Respiratory spirometry</a:t>
            </a:r>
            <a:endParaRPr sz="2200" b="1"/>
          </a:p>
          <a:p>
            <a:pPr marL="0" lvl="0" indent="0" algn="l" rtl="0">
              <a:spcBef>
                <a:spcPts val="0"/>
              </a:spcBef>
              <a:spcAft>
                <a:spcPts val="0"/>
              </a:spcAft>
              <a:buNone/>
            </a:pPr>
            <a:r>
              <a:rPr lang="en" sz="2200" b="1"/>
              <a:t>5.   Glossopharyngeal breathing</a:t>
            </a:r>
            <a:endParaRPr sz="2200" b="1"/>
          </a:p>
        </p:txBody>
      </p:sp>
    </p:spTree>
  </p:cSld>
  <p:clrMapOvr>
    <a:masterClrMapping/>
  </p:clrMapOvr>
  <mc:AlternateContent xmlns:mc="http://schemas.openxmlformats.org/markup-compatibility/2006">
    <mc:Choice xmlns:p14="http://schemas.microsoft.com/office/powerpoint/2010/main" Requires="p14">
      <p:transition spd="slow" p14:dur="2000" advTm="5000"/>
    </mc:Choice>
    <mc:Fallback>
      <p:transition spd="slow" advTm="5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8"/>
          <p:cNvSpPr txBox="1">
            <a:spLocks noGrp="1"/>
          </p:cNvSpPr>
          <p:nvPr>
            <p:ph type="subTitle" idx="1"/>
          </p:nvPr>
        </p:nvSpPr>
        <p:spPr>
          <a:xfrm flipH="1">
            <a:off x="275375" y="50"/>
            <a:ext cx="8685000" cy="514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b="1">
                <a:highlight>
                  <a:srgbClr val="FF9900"/>
                </a:highlight>
              </a:rPr>
              <a:t>1.Diaphragmmatic breathing-</a:t>
            </a:r>
            <a:endParaRPr sz="2200" b="1">
              <a:highlight>
                <a:srgbClr val="FF9900"/>
              </a:highlight>
            </a:endParaRPr>
          </a:p>
          <a:p>
            <a:pPr marL="0" lvl="0" indent="0" algn="l" rtl="0">
              <a:spcBef>
                <a:spcPts val="0"/>
              </a:spcBef>
              <a:spcAft>
                <a:spcPts val="0"/>
              </a:spcAft>
              <a:buNone/>
            </a:pPr>
            <a:r>
              <a:rPr lang="en" sz="2200" b="1"/>
              <a:t>This is designed to improve the efficiency of ventilation, decrease the work of breathing, increase the exertion of diaphragm and improve gas exchange and oxygenation.</a:t>
            </a:r>
            <a:endParaRPr sz="2200" b="1"/>
          </a:p>
          <a:p>
            <a:pPr marL="0" lvl="0" indent="0" algn="l" rtl="0">
              <a:spcBef>
                <a:spcPts val="0"/>
              </a:spcBef>
              <a:spcAft>
                <a:spcPts val="0"/>
              </a:spcAft>
              <a:buNone/>
            </a:pPr>
            <a:r>
              <a:rPr lang="en" sz="2200" b="1">
                <a:highlight>
                  <a:srgbClr val="FF9900"/>
                </a:highlight>
              </a:rPr>
              <a:t>Procedure-</a:t>
            </a:r>
            <a:endParaRPr sz="2200" b="1">
              <a:highlight>
                <a:srgbClr val="FF9900"/>
              </a:highlight>
            </a:endParaRPr>
          </a:p>
          <a:p>
            <a:pPr marL="457200" lvl="0" indent="-368300" algn="l" rtl="0">
              <a:spcBef>
                <a:spcPts val="0"/>
              </a:spcBef>
              <a:spcAft>
                <a:spcPts val="0"/>
              </a:spcAft>
              <a:buSzPts val="2200"/>
              <a:buChar char="●"/>
            </a:pPr>
            <a:r>
              <a:rPr lang="en" sz="2200" b="1"/>
              <a:t>Prepare a patient in a comfortable and relaxed postion in which the gravity assist the diaphragm such as Semifowler’s position. </a:t>
            </a:r>
            <a:endParaRPr sz="2200" b="1"/>
          </a:p>
          <a:p>
            <a:pPr marL="457200" lvl="0" indent="-368300" algn="l" rtl="0">
              <a:spcBef>
                <a:spcPts val="0"/>
              </a:spcBef>
              <a:spcAft>
                <a:spcPts val="0"/>
              </a:spcAft>
              <a:buSzPts val="2200"/>
              <a:buChar char="●"/>
            </a:pPr>
            <a:r>
              <a:rPr lang="en" sz="2200" b="1"/>
              <a:t>If patient initiates the breathing pattern with the accessory muscles of inspiration. Start instructions by teaching the patient how to relax those muscles. </a:t>
            </a:r>
            <a:endParaRPr sz="2200" b="1"/>
          </a:p>
          <a:p>
            <a:pPr marL="457200" lvl="0" indent="-368300" algn="l" rtl="0">
              <a:spcBef>
                <a:spcPts val="0"/>
              </a:spcBef>
              <a:spcAft>
                <a:spcPts val="0"/>
              </a:spcAft>
              <a:buSzPts val="2200"/>
              <a:buChar char="●"/>
            </a:pPr>
            <a:r>
              <a:rPr lang="en" sz="2200" b="1"/>
              <a:t>Place your hand on rectus abdominis just below the anterior coastal margin. Ask patient to breathe in slowly and deeply through nose then tell the patient to relax and exhale slowly through mouth. </a:t>
            </a:r>
            <a:endParaRPr sz="2200" b="1"/>
          </a:p>
          <a:p>
            <a:pPr marL="457200" lvl="0" indent="-368300" algn="l" rtl="0">
              <a:spcBef>
                <a:spcPts val="0"/>
              </a:spcBef>
              <a:spcAft>
                <a:spcPts val="0"/>
              </a:spcAft>
              <a:buSzPts val="2200"/>
              <a:buChar char="●"/>
            </a:pPr>
            <a:r>
              <a:rPr lang="en" sz="2200" b="1"/>
              <a:t>Have the patient practice this 3-4 times and then rest. </a:t>
            </a:r>
            <a:endParaRPr sz="2200" b="1"/>
          </a:p>
        </p:txBody>
      </p:sp>
    </p:spTree>
  </p:cSld>
  <p:clrMapOvr>
    <a:masterClrMapping/>
  </p:clrMapOvr>
  <mc:AlternateContent xmlns:mc="http://schemas.openxmlformats.org/markup-compatibility/2006">
    <mc:Choice xmlns:p14="http://schemas.microsoft.com/office/powerpoint/2010/main" Requires="p14">
      <p:transition spd="slow" p14:dur="2000" advTm="5000"/>
    </mc:Choice>
    <mc:Fallback>
      <p:transition spd="slow" advTm="5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9"/>
          <p:cNvSpPr txBox="1">
            <a:spLocks noGrp="1"/>
          </p:cNvSpPr>
          <p:nvPr>
            <p:ph type="subTitle" idx="1"/>
          </p:nvPr>
        </p:nvSpPr>
        <p:spPr>
          <a:xfrm flipH="1">
            <a:off x="288200" y="302975"/>
            <a:ext cx="8424300" cy="48405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SzPts val="2200"/>
              <a:buChar char="●"/>
            </a:pPr>
            <a:r>
              <a:rPr lang="en" sz="2200" b="1"/>
              <a:t>Don't allow the patient to Hyperventilation. </a:t>
            </a:r>
            <a:endParaRPr sz="2200" b="1"/>
          </a:p>
          <a:p>
            <a:pPr marL="457200" lvl="0" indent="-368300" algn="l" rtl="0">
              <a:spcBef>
                <a:spcPts val="0"/>
              </a:spcBef>
              <a:spcAft>
                <a:spcPts val="0"/>
              </a:spcAft>
              <a:buSzPts val="2200"/>
              <a:buChar char="●"/>
            </a:pPr>
            <a:r>
              <a:rPr lang="en" sz="2200" b="1"/>
              <a:t>If the patient is having difficulty using the diaphragm during inspiration have the patient inhale several times in succession through the nose by using a sniffing. </a:t>
            </a:r>
            <a:endParaRPr sz="2200" b="1"/>
          </a:p>
          <a:p>
            <a:pPr marL="457200" lvl="0" indent="-368300" algn="l" rtl="0">
              <a:spcBef>
                <a:spcPts val="0"/>
              </a:spcBef>
              <a:spcAft>
                <a:spcPts val="0"/>
              </a:spcAft>
              <a:buSzPts val="2200"/>
              <a:buChar char="●"/>
            </a:pPr>
            <a:r>
              <a:rPr lang="en" sz="2200" b="1"/>
              <a:t>To learn how to self monitor have the patient place his own hand below the anterior coastal margin and feel the movement. The hand should rise slightly during inspiration and fall during expiration. </a:t>
            </a:r>
            <a:endParaRPr sz="2200" b="1"/>
          </a:p>
          <a:p>
            <a:pPr marL="0" lvl="0" indent="0" algn="l" rtl="0">
              <a:spcBef>
                <a:spcPts val="0"/>
              </a:spcBef>
              <a:spcAft>
                <a:spcPts val="0"/>
              </a:spcAft>
              <a:buNone/>
            </a:pPr>
            <a:endParaRPr sz="2200" b="1"/>
          </a:p>
          <a:p>
            <a:pPr marL="0" lvl="0" indent="0" algn="l" rtl="0">
              <a:spcBef>
                <a:spcPts val="0"/>
              </a:spcBef>
              <a:spcAft>
                <a:spcPts val="0"/>
              </a:spcAft>
              <a:buNone/>
            </a:pPr>
            <a:r>
              <a:rPr lang="en" sz="2200" b="1">
                <a:highlight>
                  <a:srgbClr val="FF9900"/>
                </a:highlight>
              </a:rPr>
              <a:t>2.Respiratory resistance training-</a:t>
            </a:r>
            <a:endParaRPr sz="2200" b="1">
              <a:highlight>
                <a:srgbClr val="FF9900"/>
              </a:highlight>
            </a:endParaRPr>
          </a:p>
          <a:p>
            <a:pPr marL="0" lvl="0" indent="0" algn="l" rtl="0">
              <a:spcBef>
                <a:spcPts val="0"/>
              </a:spcBef>
              <a:spcAft>
                <a:spcPts val="0"/>
              </a:spcAft>
              <a:buNone/>
            </a:pPr>
            <a:r>
              <a:rPr lang="en" sz="2200" b="1">
                <a:highlight>
                  <a:srgbClr val="FF9900"/>
                </a:highlight>
              </a:rPr>
              <a:t>A. Inspiratory resistance training-</a:t>
            </a:r>
            <a:r>
              <a:rPr lang="en" sz="2200" b="1"/>
              <a:t> It is designed to improve the strength and endurance of the muscles of inspiration and decrease the inspiratory muscles fatigue. </a:t>
            </a:r>
            <a:endParaRPr sz="2200" b="1"/>
          </a:p>
          <a:p>
            <a:pPr marL="0" lvl="0" indent="0" algn="l" rtl="0">
              <a:spcBef>
                <a:spcPts val="0"/>
              </a:spcBef>
              <a:spcAft>
                <a:spcPts val="0"/>
              </a:spcAft>
              <a:buNone/>
            </a:pPr>
            <a:endParaRPr sz="2200" b="1" u="sng">
              <a:solidFill>
                <a:srgbClr val="000000"/>
              </a:solidFill>
            </a:endParaRPr>
          </a:p>
          <a:p>
            <a:pPr marL="0" lvl="0" indent="0" algn="l" rtl="0">
              <a:spcBef>
                <a:spcPts val="0"/>
              </a:spcBef>
              <a:spcAft>
                <a:spcPts val="0"/>
              </a:spcAft>
              <a:buNone/>
            </a:pPr>
            <a:endParaRPr sz="2200" b="1"/>
          </a:p>
        </p:txBody>
      </p:sp>
    </p:spTree>
  </p:cSld>
  <p:clrMapOvr>
    <a:masterClrMapping/>
  </p:clrMapOvr>
  <mc:AlternateContent xmlns:mc="http://schemas.openxmlformats.org/markup-compatibility/2006">
    <mc:Choice xmlns:p14="http://schemas.microsoft.com/office/powerpoint/2010/main" Requires="p14">
      <p:transition spd="slow" p14:dur="2000" advTm="5000"/>
    </mc:Choice>
    <mc:Fallback>
      <p:transition spd="slow" advTm="5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0"/>
          <p:cNvSpPr txBox="1">
            <a:spLocks noGrp="1"/>
          </p:cNvSpPr>
          <p:nvPr>
            <p:ph type="subTitle" idx="1"/>
          </p:nvPr>
        </p:nvSpPr>
        <p:spPr>
          <a:xfrm>
            <a:off x="289200" y="367200"/>
            <a:ext cx="8323500" cy="4776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b="1" u="sng">
                <a:solidFill>
                  <a:srgbClr val="000000"/>
                </a:solidFill>
              </a:rPr>
              <a:t>Procedure- </a:t>
            </a:r>
            <a:endParaRPr sz="2200" b="1" u="sng">
              <a:solidFill>
                <a:srgbClr val="FFFFFF"/>
              </a:solidFill>
            </a:endParaRPr>
          </a:p>
          <a:p>
            <a:pPr marL="457200" lvl="0" indent="-368300" algn="l" rtl="0">
              <a:spcBef>
                <a:spcPts val="0"/>
              </a:spcBef>
              <a:spcAft>
                <a:spcPts val="0"/>
              </a:spcAft>
              <a:buClr>
                <a:srgbClr val="FFFFFF"/>
              </a:buClr>
              <a:buSzPts val="2200"/>
              <a:buChar char="●"/>
            </a:pPr>
            <a:r>
              <a:rPr lang="en" sz="2200" b="1">
                <a:solidFill>
                  <a:srgbClr val="FFFFFF"/>
                </a:solidFill>
              </a:rPr>
              <a:t>The patient through a resistive hand training device place in the mouth called as Resistor. </a:t>
            </a:r>
            <a:endParaRPr sz="2200" b="1">
              <a:solidFill>
                <a:srgbClr val="FFFFFF"/>
              </a:solidFill>
            </a:endParaRPr>
          </a:p>
          <a:p>
            <a:pPr marL="457200" lvl="0" indent="-368300" algn="l" rtl="0">
              <a:spcBef>
                <a:spcPts val="0"/>
              </a:spcBef>
              <a:spcAft>
                <a:spcPts val="0"/>
              </a:spcAft>
              <a:buClr>
                <a:srgbClr val="FFFFFF"/>
              </a:buClr>
              <a:buSzPts val="2200"/>
              <a:buChar char="●"/>
            </a:pPr>
            <a:r>
              <a:rPr lang="en" sz="2200" b="1">
                <a:solidFill>
                  <a:srgbClr val="FFFFFF"/>
                </a:solidFill>
              </a:rPr>
              <a:t>The patient inhales through the device for a specified period of time several times a day. The time is gradually increased to 20-30 minutes at each training session to increase inspiratory muscles endurance. </a:t>
            </a:r>
            <a:endParaRPr sz="2200" b="1">
              <a:solidFill>
                <a:srgbClr val="FFFFFF"/>
              </a:solidFill>
            </a:endParaRPr>
          </a:p>
          <a:p>
            <a:pPr marL="457200" lvl="0" indent="0" algn="l" rtl="0">
              <a:spcBef>
                <a:spcPts val="0"/>
              </a:spcBef>
              <a:spcAft>
                <a:spcPts val="0"/>
              </a:spcAft>
              <a:buNone/>
            </a:pPr>
            <a:endParaRPr sz="2200" b="1">
              <a:solidFill>
                <a:srgbClr val="FFFFFF"/>
              </a:solidFill>
            </a:endParaRPr>
          </a:p>
          <a:p>
            <a:pPr marL="0" lvl="0" indent="0" algn="l" rtl="0">
              <a:spcBef>
                <a:spcPts val="0"/>
              </a:spcBef>
              <a:spcAft>
                <a:spcPts val="0"/>
              </a:spcAft>
              <a:buNone/>
            </a:pPr>
            <a:r>
              <a:rPr lang="en" sz="2200" b="1">
                <a:solidFill>
                  <a:srgbClr val="FFFFFF"/>
                </a:solidFill>
                <a:highlight>
                  <a:srgbClr val="FF9900"/>
                </a:highlight>
              </a:rPr>
              <a:t>B. Incentive respiratory spirometry-</a:t>
            </a:r>
            <a:endParaRPr sz="2200" b="1">
              <a:solidFill>
                <a:srgbClr val="FFFFFF"/>
              </a:solidFill>
              <a:highlight>
                <a:srgbClr val="FF9900"/>
              </a:highlight>
            </a:endParaRPr>
          </a:p>
          <a:p>
            <a:pPr marL="0" lvl="0" indent="0" algn="l" rtl="0">
              <a:spcBef>
                <a:spcPts val="0"/>
              </a:spcBef>
              <a:spcAft>
                <a:spcPts val="0"/>
              </a:spcAft>
              <a:buNone/>
            </a:pPr>
            <a:r>
              <a:rPr lang="en" sz="2200" b="1">
                <a:solidFill>
                  <a:srgbClr val="FFFFFF"/>
                </a:solidFill>
              </a:rPr>
              <a:t>It is a form of ventilatory training that emphasizes sustained maximum inspiration. The patient inhales as deeply as possible. The purpose of incentive expirometry is to increase the volume of inspired air. It is primarily used to prevent alveolar collapse. </a:t>
            </a:r>
            <a:endParaRPr sz="2200" b="1">
              <a:solidFill>
                <a:srgbClr val="FFFFFF"/>
              </a:solidFill>
            </a:endParaRPr>
          </a:p>
          <a:p>
            <a:pPr marL="0" lvl="0" indent="0" algn="l" rtl="0">
              <a:spcBef>
                <a:spcPts val="0"/>
              </a:spcBef>
              <a:spcAft>
                <a:spcPts val="0"/>
              </a:spcAft>
              <a:buNone/>
            </a:pPr>
            <a:endParaRPr sz="2200" b="1">
              <a:solidFill>
                <a:srgbClr val="FFFFFF"/>
              </a:solidFill>
              <a:highlight>
                <a:srgbClr val="FF9900"/>
              </a:highlight>
            </a:endParaRPr>
          </a:p>
        </p:txBody>
      </p:sp>
    </p:spTree>
  </p:cSld>
  <p:clrMapOvr>
    <a:masterClrMapping/>
  </p:clrMapOvr>
  <mc:AlternateContent xmlns:mc="http://schemas.openxmlformats.org/markup-compatibility/2006">
    <mc:Choice xmlns:p14="http://schemas.microsoft.com/office/powerpoint/2010/main" Requires="p14">
      <p:transition spd="slow" p14:dur="2000" advTm="5000"/>
    </mc:Choice>
    <mc:Fallback>
      <p:transition spd="slow" advTm="5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1"/>
          <p:cNvSpPr txBox="1">
            <a:spLocks noGrp="1"/>
          </p:cNvSpPr>
          <p:nvPr>
            <p:ph type="subTitle" idx="1"/>
          </p:nvPr>
        </p:nvSpPr>
        <p:spPr>
          <a:xfrm flipH="1">
            <a:off x="241125" y="817075"/>
            <a:ext cx="8371500" cy="3410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b="1" u="sng">
                <a:solidFill>
                  <a:srgbClr val="000000"/>
                </a:solidFill>
              </a:rPr>
              <a:t>Procedure-</a:t>
            </a:r>
            <a:endParaRPr sz="2200" b="1" u="sng">
              <a:solidFill>
                <a:srgbClr val="000000"/>
              </a:solidFill>
            </a:endParaRPr>
          </a:p>
          <a:p>
            <a:pPr marL="457200" lvl="0" indent="-368300" algn="l" rtl="0">
              <a:spcBef>
                <a:spcPts val="0"/>
              </a:spcBef>
              <a:spcAft>
                <a:spcPts val="0"/>
              </a:spcAft>
              <a:buClr>
                <a:srgbClr val="FFFFFF"/>
              </a:buClr>
              <a:buSzPts val="2200"/>
              <a:buChar char="●"/>
            </a:pPr>
            <a:r>
              <a:rPr lang="en" sz="2200" b="1">
                <a:solidFill>
                  <a:srgbClr val="FFFFFF"/>
                </a:solidFill>
              </a:rPr>
              <a:t>Have the patient assume a comfortable position and inhale and exhale 3-4 times and then exhale maximally with the fourth breathe. </a:t>
            </a:r>
            <a:endParaRPr sz="2200" b="1">
              <a:solidFill>
                <a:srgbClr val="FFFFFF"/>
              </a:solidFill>
            </a:endParaRPr>
          </a:p>
          <a:p>
            <a:pPr marL="457200" lvl="0" indent="-368300" algn="l" rtl="0">
              <a:spcBef>
                <a:spcPts val="0"/>
              </a:spcBef>
              <a:spcAft>
                <a:spcPts val="0"/>
              </a:spcAft>
              <a:buClr>
                <a:srgbClr val="FFFFFF"/>
              </a:buClr>
              <a:buSzPts val="2200"/>
              <a:buChar char="●"/>
            </a:pPr>
            <a:r>
              <a:rPr lang="en" sz="2200" b="1">
                <a:solidFill>
                  <a:srgbClr val="FFFFFF"/>
                </a:solidFill>
              </a:rPr>
              <a:t>Then have the patient place the expirometer in the mouth inhale maximally through the mouth piece and hold the inspiration for several second. </a:t>
            </a:r>
            <a:endParaRPr sz="2200" b="1">
              <a:solidFill>
                <a:srgbClr val="FFFFFF"/>
              </a:solidFill>
            </a:endParaRPr>
          </a:p>
          <a:p>
            <a:pPr marL="457200" lvl="0" indent="-368300" algn="l" rtl="0">
              <a:spcBef>
                <a:spcPts val="0"/>
              </a:spcBef>
              <a:spcAft>
                <a:spcPts val="0"/>
              </a:spcAft>
              <a:buClr>
                <a:srgbClr val="FFFFFF"/>
              </a:buClr>
              <a:buSzPts val="2200"/>
              <a:buChar char="●"/>
            </a:pPr>
            <a:r>
              <a:rPr lang="en" sz="2200" b="1">
                <a:solidFill>
                  <a:srgbClr val="FFFFFF"/>
                </a:solidFill>
              </a:rPr>
              <a:t>The sequence is repeated 5-10 times several times a day. </a:t>
            </a:r>
            <a:endParaRPr sz="2200" b="1">
              <a:solidFill>
                <a:srgbClr val="FFFFFF"/>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Tm="5000"/>
    </mc:Choice>
    <mc:Fallback>
      <p:transition spd="slow" advTm="5000"/>
    </mc:Fallback>
  </mc:AlternateContent>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1075</Words>
  <Application>Microsoft Office PowerPoint</Application>
  <PresentationFormat>On-screen Show (16:9)</PresentationFormat>
  <Paragraphs>80</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Roboto</vt:lpstr>
      <vt:lpstr>Arial</vt:lpstr>
      <vt:lpstr>Material</vt:lpstr>
      <vt:lpstr>BREATHING EXERCISES</vt:lpstr>
      <vt:lpstr>Indications-</vt:lpstr>
      <vt:lpstr>Contraindications</vt:lpstr>
      <vt:lpstr>PowerPoint Presentation</vt:lpstr>
      <vt:lpstr>Types of Breathing Exercises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BREATHING EXERCISES</dc:title>
  <cp:lastModifiedBy>neha shukla</cp:lastModifiedBy>
  <cp:revision>1</cp:revision>
  <dcterms:modified xsi:type="dcterms:W3CDTF">2020-07-20T17:12:01Z</dcterms:modified>
</cp:coreProperties>
</file>