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handoutMasterIdLst>
    <p:handoutMasterId r:id="rId61"/>
  </p:handoutMasterIdLst>
  <p:sldIdLst>
    <p:sldId id="312" r:id="rId2"/>
    <p:sldId id="314" r:id="rId3"/>
    <p:sldId id="315" r:id="rId4"/>
    <p:sldId id="316" r:id="rId5"/>
    <p:sldId id="294" r:id="rId6"/>
    <p:sldId id="257" r:id="rId7"/>
    <p:sldId id="258" r:id="rId8"/>
    <p:sldId id="295" r:id="rId9"/>
    <p:sldId id="259" r:id="rId10"/>
    <p:sldId id="260" r:id="rId11"/>
    <p:sldId id="296" r:id="rId12"/>
    <p:sldId id="297" r:id="rId13"/>
    <p:sldId id="298" r:id="rId14"/>
    <p:sldId id="261" r:id="rId15"/>
    <p:sldId id="262" r:id="rId16"/>
    <p:sldId id="263" r:id="rId17"/>
    <p:sldId id="264" r:id="rId18"/>
    <p:sldId id="265" r:id="rId19"/>
    <p:sldId id="313" r:id="rId20"/>
    <p:sldId id="269" r:id="rId21"/>
    <p:sldId id="318" r:id="rId22"/>
    <p:sldId id="319" r:id="rId23"/>
    <p:sldId id="320" r:id="rId24"/>
    <p:sldId id="321" r:id="rId25"/>
    <p:sldId id="268" r:id="rId26"/>
    <p:sldId id="293" r:id="rId27"/>
    <p:sldId id="270" r:id="rId28"/>
    <p:sldId id="271" r:id="rId29"/>
    <p:sldId id="299" r:id="rId30"/>
    <p:sldId id="272" r:id="rId31"/>
    <p:sldId id="300" r:id="rId32"/>
    <p:sldId id="273" r:id="rId33"/>
    <p:sldId id="274" r:id="rId34"/>
    <p:sldId id="275" r:id="rId35"/>
    <p:sldId id="276" r:id="rId36"/>
    <p:sldId id="277" r:id="rId37"/>
    <p:sldId id="278" r:id="rId38"/>
    <p:sldId id="322" r:id="rId39"/>
    <p:sldId id="323" r:id="rId40"/>
    <p:sldId id="279" r:id="rId41"/>
    <p:sldId id="280" r:id="rId42"/>
    <p:sldId id="281" r:id="rId43"/>
    <p:sldId id="303" r:id="rId44"/>
    <p:sldId id="301" r:id="rId45"/>
    <p:sldId id="282" r:id="rId46"/>
    <p:sldId id="283" r:id="rId47"/>
    <p:sldId id="284" r:id="rId48"/>
    <p:sldId id="304" r:id="rId49"/>
    <p:sldId id="286" r:id="rId50"/>
    <p:sldId id="287" r:id="rId51"/>
    <p:sldId id="288" r:id="rId52"/>
    <p:sldId id="307" r:id="rId53"/>
    <p:sldId id="308" r:id="rId54"/>
    <p:sldId id="309" r:id="rId55"/>
    <p:sldId id="305" r:id="rId56"/>
    <p:sldId id="306" r:id="rId57"/>
    <p:sldId id="310" r:id="rId58"/>
    <p:sldId id="317" r:id="rId59"/>
    <p:sldId id="311" r:id="rId6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4" autoAdjust="0"/>
    <p:restoredTop sz="94595" autoAdjust="0"/>
  </p:normalViewPr>
  <p:slideViewPr>
    <p:cSldViewPr>
      <p:cViewPr>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14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14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A0F60AD-4FC9-439F-9FA8-9277A2B2132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4"/>
            <p:cNvSpPr>
              <a:spLocks/>
            </p:cNvSpPr>
            <p:nvPr/>
          </p:nvSpPr>
          <p:spPr bwMode="auto">
            <a:xfrm>
              <a:off x="-652" y="978"/>
              <a:ext cx="4237" cy="3342"/>
            </a:xfrm>
            <a:custGeom>
              <a:avLst/>
              <a:gdLst>
                <a:gd name="T0" fmla="*/ 153 w 21600"/>
                <a:gd name="T1" fmla="*/ 0 h 21231"/>
                <a:gd name="T2" fmla="*/ 831 w 21600"/>
                <a:gd name="T3" fmla="*/ 526 h 21231"/>
                <a:gd name="T4" fmla="*/ 0 w 21600"/>
                <a:gd name="T5" fmla="*/ 526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endParaRPr lang="en-US"/>
            </a:p>
          </p:txBody>
        </p:sp>
      </p:grpSp>
      <p:sp>
        <p:nvSpPr>
          <p:cNvPr id="63493"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6349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5B59E13D-DEAF-4C00-9A51-F3BB011F4E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0"/>
          <p:cNvSpPr>
            <a:spLocks noGrp="1" noChangeArrowheads="1"/>
          </p:cNvSpPr>
          <p:nvPr>
            <p:ph type="dt" sz="half" idx="10"/>
          </p:nvPr>
        </p:nvSpPr>
        <p:spPr>
          <a:ln/>
        </p:spPr>
        <p:txBody>
          <a:bodyPr/>
          <a:lstStyle>
            <a:lvl1pPr>
              <a:defRPr/>
            </a:lvl1pPr>
          </a:lstStyle>
          <a:p>
            <a:pPr>
              <a:defRPr/>
            </a:pPr>
            <a:endParaRPr lang="en-US"/>
          </a:p>
        </p:txBody>
      </p:sp>
      <p:sp>
        <p:nvSpPr>
          <p:cNvPr id="5" name="Rectangle 1031"/>
          <p:cNvSpPr>
            <a:spLocks noGrp="1" noChangeArrowheads="1"/>
          </p:cNvSpPr>
          <p:nvPr>
            <p:ph type="ftr" sz="quarter" idx="11"/>
          </p:nvPr>
        </p:nvSpPr>
        <p:spPr>
          <a:ln/>
        </p:spPr>
        <p:txBody>
          <a:bodyPr/>
          <a:lstStyle>
            <a:lvl1pPr>
              <a:defRPr/>
            </a:lvl1pPr>
          </a:lstStyle>
          <a:p>
            <a:pPr>
              <a:defRPr/>
            </a:pPr>
            <a:endParaRPr lang="en-US"/>
          </a:p>
        </p:txBody>
      </p:sp>
      <p:sp>
        <p:nvSpPr>
          <p:cNvPr id="6" name="Rectangle 1032"/>
          <p:cNvSpPr>
            <a:spLocks noGrp="1" noChangeArrowheads="1"/>
          </p:cNvSpPr>
          <p:nvPr>
            <p:ph type="sldNum" sz="quarter" idx="12"/>
          </p:nvPr>
        </p:nvSpPr>
        <p:spPr>
          <a:ln/>
        </p:spPr>
        <p:txBody>
          <a:bodyPr/>
          <a:lstStyle>
            <a:lvl1pPr>
              <a:defRPr/>
            </a:lvl1pPr>
          </a:lstStyle>
          <a:p>
            <a:pPr>
              <a:defRPr/>
            </a:pPr>
            <a:fld id="{738CAC01-4BC7-4A01-868D-A42243E4CF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0"/>
          <p:cNvSpPr>
            <a:spLocks noGrp="1" noChangeArrowheads="1"/>
          </p:cNvSpPr>
          <p:nvPr>
            <p:ph type="dt" sz="half" idx="10"/>
          </p:nvPr>
        </p:nvSpPr>
        <p:spPr>
          <a:ln/>
        </p:spPr>
        <p:txBody>
          <a:bodyPr/>
          <a:lstStyle>
            <a:lvl1pPr>
              <a:defRPr/>
            </a:lvl1pPr>
          </a:lstStyle>
          <a:p>
            <a:pPr>
              <a:defRPr/>
            </a:pPr>
            <a:endParaRPr lang="en-US"/>
          </a:p>
        </p:txBody>
      </p:sp>
      <p:sp>
        <p:nvSpPr>
          <p:cNvPr id="5" name="Rectangle 1031"/>
          <p:cNvSpPr>
            <a:spLocks noGrp="1" noChangeArrowheads="1"/>
          </p:cNvSpPr>
          <p:nvPr>
            <p:ph type="ftr" sz="quarter" idx="11"/>
          </p:nvPr>
        </p:nvSpPr>
        <p:spPr>
          <a:ln/>
        </p:spPr>
        <p:txBody>
          <a:bodyPr/>
          <a:lstStyle>
            <a:lvl1pPr>
              <a:defRPr/>
            </a:lvl1pPr>
          </a:lstStyle>
          <a:p>
            <a:pPr>
              <a:defRPr/>
            </a:pPr>
            <a:endParaRPr lang="en-US"/>
          </a:p>
        </p:txBody>
      </p:sp>
      <p:sp>
        <p:nvSpPr>
          <p:cNvPr id="6" name="Rectangle 1032"/>
          <p:cNvSpPr>
            <a:spLocks noGrp="1" noChangeArrowheads="1"/>
          </p:cNvSpPr>
          <p:nvPr>
            <p:ph type="sldNum" sz="quarter" idx="12"/>
          </p:nvPr>
        </p:nvSpPr>
        <p:spPr>
          <a:ln/>
        </p:spPr>
        <p:txBody>
          <a:bodyPr/>
          <a:lstStyle>
            <a:lvl1pPr>
              <a:defRPr/>
            </a:lvl1pPr>
          </a:lstStyle>
          <a:p>
            <a:pPr>
              <a:defRPr/>
            </a:pPr>
            <a:fld id="{A082903E-9C1F-47C2-918E-A9B8C308CE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0"/>
          <p:cNvSpPr>
            <a:spLocks noGrp="1" noChangeArrowheads="1"/>
          </p:cNvSpPr>
          <p:nvPr>
            <p:ph type="dt" sz="half" idx="10"/>
          </p:nvPr>
        </p:nvSpPr>
        <p:spPr>
          <a:ln/>
        </p:spPr>
        <p:txBody>
          <a:bodyPr/>
          <a:lstStyle>
            <a:lvl1pPr>
              <a:defRPr/>
            </a:lvl1pPr>
          </a:lstStyle>
          <a:p>
            <a:pPr>
              <a:defRPr/>
            </a:pPr>
            <a:endParaRPr lang="en-US"/>
          </a:p>
        </p:txBody>
      </p:sp>
      <p:sp>
        <p:nvSpPr>
          <p:cNvPr id="5" name="Rectangle 1031"/>
          <p:cNvSpPr>
            <a:spLocks noGrp="1" noChangeArrowheads="1"/>
          </p:cNvSpPr>
          <p:nvPr>
            <p:ph type="ftr" sz="quarter" idx="11"/>
          </p:nvPr>
        </p:nvSpPr>
        <p:spPr>
          <a:ln/>
        </p:spPr>
        <p:txBody>
          <a:bodyPr/>
          <a:lstStyle>
            <a:lvl1pPr>
              <a:defRPr/>
            </a:lvl1pPr>
          </a:lstStyle>
          <a:p>
            <a:pPr>
              <a:defRPr/>
            </a:pPr>
            <a:endParaRPr lang="en-US"/>
          </a:p>
        </p:txBody>
      </p:sp>
      <p:sp>
        <p:nvSpPr>
          <p:cNvPr id="6" name="Rectangle 1032"/>
          <p:cNvSpPr>
            <a:spLocks noGrp="1" noChangeArrowheads="1"/>
          </p:cNvSpPr>
          <p:nvPr>
            <p:ph type="sldNum" sz="quarter" idx="12"/>
          </p:nvPr>
        </p:nvSpPr>
        <p:spPr>
          <a:ln/>
        </p:spPr>
        <p:txBody>
          <a:bodyPr/>
          <a:lstStyle>
            <a:lvl1pPr>
              <a:defRPr/>
            </a:lvl1pPr>
          </a:lstStyle>
          <a:p>
            <a:pPr>
              <a:defRPr/>
            </a:pPr>
            <a:fld id="{9DD94F5F-AD45-43D7-9D9C-331369FE605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0"/>
          <p:cNvSpPr>
            <a:spLocks noGrp="1" noChangeArrowheads="1"/>
          </p:cNvSpPr>
          <p:nvPr>
            <p:ph type="dt" sz="half" idx="10"/>
          </p:nvPr>
        </p:nvSpPr>
        <p:spPr>
          <a:ln/>
        </p:spPr>
        <p:txBody>
          <a:bodyPr/>
          <a:lstStyle>
            <a:lvl1pPr>
              <a:defRPr/>
            </a:lvl1pPr>
          </a:lstStyle>
          <a:p>
            <a:pPr>
              <a:defRPr/>
            </a:pPr>
            <a:endParaRPr lang="en-US"/>
          </a:p>
        </p:txBody>
      </p:sp>
      <p:sp>
        <p:nvSpPr>
          <p:cNvPr id="5" name="Rectangle 1031"/>
          <p:cNvSpPr>
            <a:spLocks noGrp="1" noChangeArrowheads="1"/>
          </p:cNvSpPr>
          <p:nvPr>
            <p:ph type="ftr" sz="quarter" idx="11"/>
          </p:nvPr>
        </p:nvSpPr>
        <p:spPr>
          <a:ln/>
        </p:spPr>
        <p:txBody>
          <a:bodyPr/>
          <a:lstStyle>
            <a:lvl1pPr>
              <a:defRPr/>
            </a:lvl1pPr>
          </a:lstStyle>
          <a:p>
            <a:pPr>
              <a:defRPr/>
            </a:pPr>
            <a:endParaRPr lang="en-US"/>
          </a:p>
        </p:txBody>
      </p:sp>
      <p:sp>
        <p:nvSpPr>
          <p:cNvPr id="6" name="Rectangle 1032"/>
          <p:cNvSpPr>
            <a:spLocks noGrp="1" noChangeArrowheads="1"/>
          </p:cNvSpPr>
          <p:nvPr>
            <p:ph type="sldNum" sz="quarter" idx="12"/>
          </p:nvPr>
        </p:nvSpPr>
        <p:spPr>
          <a:ln/>
        </p:spPr>
        <p:txBody>
          <a:bodyPr/>
          <a:lstStyle>
            <a:lvl1pPr>
              <a:defRPr/>
            </a:lvl1pPr>
          </a:lstStyle>
          <a:p>
            <a:pPr>
              <a:defRPr/>
            </a:pPr>
            <a:fld id="{324B6720-5292-410B-9FF2-B16E731240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0"/>
          <p:cNvSpPr>
            <a:spLocks noGrp="1" noChangeArrowheads="1"/>
          </p:cNvSpPr>
          <p:nvPr>
            <p:ph type="dt" sz="half" idx="10"/>
          </p:nvPr>
        </p:nvSpPr>
        <p:spPr>
          <a:ln/>
        </p:spPr>
        <p:txBody>
          <a:bodyPr/>
          <a:lstStyle>
            <a:lvl1pPr>
              <a:defRPr/>
            </a:lvl1pPr>
          </a:lstStyle>
          <a:p>
            <a:pPr>
              <a:defRPr/>
            </a:pPr>
            <a:endParaRPr lang="en-US"/>
          </a:p>
        </p:txBody>
      </p:sp>
      <p:sp>
        <p:nvSpPr>
          <p:cNvPr id="6" name="Rectangle 1031"/>
          <p:cNvSpPr>
            <a:spLocks noGrp="1" noChangeArrowheads="1"/>
          </p:cNvSpPr>
          <p:nvPr>
            <p:ph type="ftr" sz="quarter" idx="11"/>
          </p:nvPr>
        </p:nvSpPr>
        <p:spPr>
          <a:ln/>
        </p:spPr>
        <p:txBody>
          <a:bodyPr/>
          <a:lstStyle>
            <a:lvl1pPr>
              <a:defRPr/>
            </a:lvl1pPr>
          </a:lstStyle>
          <a:p>
            <a:pPr>
              <a:defRPr/>
            </a:pPr>
            <a:endParaRPr lang="en-US"/>
          </a:p>
        </p:txBody>
      </p:sp>
      <p:sp>
        <p:nvSpPr>
          <p:cNvPr id="7" name="Rectangle 1032"/>
          <p:cNvSpPr>
            <a:spLocks noGrp="1" noChangeArrowheads="1"/>
          </p:cNvSpPr>
          <p:nvPr>
            <p:ph type="sldNum" sz="quarter" idx="12"/>
          </p:nvPr>
        </p:nvSpPr>
        <p:spPr>
          <a:ln/>
        </p:spPr>
        <p:txBody>
          <a:bodyPr/>
          <a:lstStyle>
            <a:lvl1pPr>
              <a:defRPr/>
            </a:lvl1pPr>
          </a:lstStyle>
          <a:p>
            <a:pPr>
              <a:defRPr/>
            </a:pPr>
            <a:fld id="{33A001DB-54D8-4732-9951-4AEFF811CA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0"/>
          <p:cNvSpPr>
            <a:spLocks noGrp="1" noChangeArrowheads="1"/>
          </p:cNvSpPr>
          <p:nvPr>
            <p:ph type="dt" sz="half" idx="10"/>
          </p:nvPr>
        </p:nvSpPr>
        <p:spPr>
          <a:ln/>
        </p:spPr>
        <p:txBody>
          <a:bodyPr/>
          <a:lstStyle>
            <a:lvl1pPr>
              <a:defRPr/>
            </a:lvl1pPr>
          </a:lstStyle>
          <a:p>
            <a:pPr>
              <a:defRPr/>
            </a:pPr>
            <a:endParaRPr lang="en-US"/>
          </a:p>
        </p:txBody>
      </p:sp>
      <p:sp>
        <p:nvSpPr>
          <p:cNvPr id="8" name="Rectangle 1031"/>
          <p:cNvSpPr>
            <a:spLocks noGrp="1" noChangeArrowheads="1"/>
          </p:cNvSpPr>
          <p:nvPr>
            <p:ph type="ftr" sz="quarter" idx="11"/>
          </p:nvPr>
        </p:nvSpPr>
        <p:spPr>
          <a:ln/>
        </p:spPr>
        <p:txBody>
          <a:bodyPr/>
          <a:lstStyle>
            <a:lvl1pPr>
              <a:defRPr/>
            </a:lvl1pPr>
          </a:lstStyle>
          <a:p>
            <a:pPr>
              <a:defRPr/>
            </a:pPr>
            <a:endParaRPr lang="en-US"/>
          </a:p>
        </p:txBody>
      </p:sp>
      <p:sp>
        <p:nvSpPr>
          <p:cNvPr id="9" name="Rectangle 1032"/>
          <p:cNvSpPr>
            <a:spLocks noGrp="1" noChangeArrowheads="1"/>
          </p:cNvSpPr>
          <p:nvPr>
            <p:ph type="sldNum" sz="quarter" idx="12"/>
          </p:nvPr>
        </p:nvSpPr>
        <p:spPr>
          <a:ln/>
        </p:spPr>
        <p:txBody>
          <a:bodyPr/>
          <a:lstStyle>
            <a:lvl1pPr>
              <a:defRPr/>
            </a:lvl1pPr>
          </a:lstStyle>
          <a:p>
            <a:pPr>
              <a:defRPr/>
            </a:pPr>
            <a:fld id="{6BE06411-A492-4F5E-95BD-4E476EA119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0"/>
          <p:cNvSpPr>
            <a:spLocks noGrp="1" noChangeArrowheads="1"/>
          </p:cNvSpPr>
          <p:nvPr>
            <p:ph type="dt" sz="half" idx="10"/>
          </p:nvPr>
        </p:nvSpPr>
        <p:spPr>
          <a:ln/>
        </p:spPr>
        <p:txBody>
          <a:bodyPr/>
          <a:lstStyle>
            <a:lvl1pPr>
              <a:defRPr/>
            </a:lvl1pPr>
          </a:lstStyle>
          <a:p>
            <a:pPr>
              <a:defRPr/>
            </a:pPr>
            <a:endParaRPr lang="en-US"/>
          </a:p>
        </p:txBody>
      </p:sp>
      <p:sp>
        <p:nvSpPr>
          <p:cNvPr id="4" name="Rectangle 1031"/>
          <p:cNvSpPr>
            <a:spLocks noGrp="1" noChangeArrowheads="1"/>
          </p:cNvSpPr>
          <p:nvPr>
            <p:ph type="ftr" sz="quarter" idx="11"/>
          </p:nvPr>
        </p:nvSpPr>
        <p:spPr>
          <a:ln/>
        </p:spPr>
        <p:txBody>
          <a:bodyPr/>
          <a:lstStyle>
            <a:lvl1pPr>
              <a:defRPr/>
            </a:lvl1pPr>
          </a:lstStyle>
          <a:p>
            <a:pPr>
              <a:defRPr/>
            </a:pPr>
            <a:endParaRPr lang="en-US"/>
          </a:p>
        </p:txBody>
      </p:sp>
      <p:sp>
        <p:nvSpPr>
          <p:cNvPr id="5" name="Rectangle 1032"/>
          <p:cNvSpPr>
            <a:spLocks noGrp="1" noChangeArrowheads="1"/>
          </p:cNvSpPr>
          <p:nvPr>
            <p:ph type="sldNum" sz="quarter" idx="12"/>
          </p:nvPr>
        </p:nvSpPr>
        <p:spPr>
          <a:ln/>
        </p:spPr>
        <p:txBody>
          <a:bodyPr/>
          <a:lstStyle>
            <a:lvl1pPr>
              <a:defRPr/>
            </a:lvl1pPr>
          </a:lstStyle>
          <a:p>
            <a:pPr>
              <a:defRPr/>
            </a:pPr>
            <a:fld id="{4284A39F-380F-4FE5-B8F4-D07B3362FE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0"/>
          <p:cNvSpPr>
            <a:spLocks noGrp="1" noChangeArrowheads="1"/>
          </p:cNvSpPr>
          <p:nvPr>
            <p:ph type="dt" sz="half" idx="10"/>
          </p:nvPr>
        </p:nvSpPr>
        <p:spPr>
          <a:ln/>
        </p:spPr>
        <p:txBody>
          <a:bodyPr/>
          <a:lstStyle>
            <a:lvl1pPr>
              <a:defRPr/>
            </a:lvl1pPr>
          </a:lstStyle>
          <a:p>
            <a:pPr>
              <a:defRPr/>
            </a:pPr>
            <a:endParaRPr lang="en-US"/>
          </a:p>
        </p:txBody>
      </p:sp>
      <p:sp>
        <p:nvSpPr>
          <p:cNvPr id="3" name="Rectangle 1031"/>
          <p:cNvSpPr>
            <a:spLocks noGrp="1" noChangeArrowheads="1"/>
          </p:cNvSpPr>
          <p:nvPr>
            <p:ph type="ftr" sz="quarter" idx="11"/>
          </p:nvPr>
        </p:nvSpPr>
        <p:spPr>
          <a:ln/>
        </p:spPr>
        <p:txBody>
          <a:bodyPr/>
          <a:lstStyle>
            <a:lvl1pPr>
              <a:defRPr/>
            </a:lvl1pPr>
          </a:lstStyle>
          <a:p>
            <a:pPr>
              <a:defRPr/>
            </a:pPr>
            <a:endParaRPr lang="en-US"/>
          </a:p>
        </p:txBody>
      </p:sp>
      <p:sp>
        <p:nvSpPr>
          <p:cNvPr id="4" name="Rectangle 1032"/>
          <p:cNvSpPr>
            <a:spLocks noGrp="1" noChangeArrowheads="1"/>
          </p:cNvSpPr>
          <p:nvPr>
            <p:ph type="sldNum" sz="quarter" idx="12"/>
          </p:nvPr>
        </p:nvSpPr>
        <p:spPr>
          <a:ln/>
        </p:spPr>
        <p:txBody>
          <a:bodyPr/>
          <a:lstStyle>
            <a:lvl1pPr>
              <a:defRPr/>
            </a:lvl1pPr>
          </a:lstStyle>
          <a:p>
            <a:pPr>
              <a:defRPr/>
            </a:pPr>
            <a:fld id="{199EB402-5A81-42E1-B9AA-F80A6E82C9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0"/>
          <p:cNvSpPr>
            <a:spLocks noGrp="1" noChangeArrowheads="1"/>
          </p:cNvSpPr>
          <p:nvPr>
            <p:ph type="dt" sz="half" idx="10"/>
          </p:nvPr>
        </p:nvSpPr>
        <p:spPr>
          <a:ln/>
        </p:spPr>
        <p:txBody>
          <a:bodyPr/>
          <a:lstStyle>
            <a:lvl1pPr>
              <a:defRPr/>
            </a:lvl1pPr>
          </a:lstStyle>
          <a:p>
            <a:pPr>
              <a:defRPr/>
            </a:pPr>
            <a:endParaRPr lang="en-US"/>
          </a:p>
        </p:txBody>
      </p:sp>
      <p:sp>
        <p:nvSpPr>
          <p:cNvPr id="6" name="Rectangle 1031"/>
          <p:cNvSpPr>
            <a:spLocks noGrp="1" noChangeArrowheads="1"/>
          </p:cNvSpPr>
          <p:nvPr>
            <p:ph type="ftr" sz="quarter" idx="11"/>
          </p:nvPr>
        </p:nvSpPr>
        <p:spPr>
          <a:ln/>
        </p:spPr>
        <p:txBody>
          <a:bodyPr/>
          <a:lstStyle>
            <a:lvl1pPr>
              <a:defRPr/>
            </a:lvl1pPr>
          </a:lstStyle>
          <a:p>
            <a:pPr>
              <a:defRPr/>
            </a:pPr>
            <a:endParaRPr lang="en-US"/>
          </a:p>
        </p:txBody>
      </p:sp>
      <p:sp>
        <p:nvSpPr>
          <p:cNvPr id="7" name="Rectangle 1032"/>
          <p:cNvSpPr>
            <a:spLocks noGrp="1" noChangeArrowheads="1"/>
          </p:cNvSpPr>
          <p:nvPr>
            <p:ph type="sldNum" sz="quarter" idx="12"/>
          </p:nvPr>
        </p:nvSpPr>
        <p:spPr>
          <a:ln/>
        </p:spPr>
        <p:txBody>
          <a:bodyPr/>
          <a:lstStyle>
            <a:lvl1pPr>
              <a:defRPr/>
            </a:lvl1pPr>
          </a:lstStyle>
          <a:p>
            <a:pPr>
              <a:defRPr/>
            </a:pPr>
            <a:fld id="{FE86E5AD-B322-4B43-B1DF-785077E946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0"/>
          <p:cNvSpPr>
            <a:spLocks noGrp="1" noChangeArrowheads="1"/>
          </p:cNvSpPr>
          <p:nvPr>
            <p:ph type="dt" sz="half" idx="10"/>
          </p:nvPr>
        </p:nvSpPr>
        <p:spPr>
          <a:ln/>
        </p:spPr>
        <p:txBody>
          <a:bodyPr/>
          <a:lstStyle>
            <a:lvl1pPr>
              <a:defRPr/>
            </a:lvl1pPr>
          </a:lstStyle>
          <a:p>
            <a:pPr>
              <a:defRPr/>
            </a:pPr>
            <a:endParaRPr lang="en-US"/>
          </a:p>
        </p:txBody>
      </p:sp>
      <p:sp>
        <p:nvSpPr>
          <p:cNvPr id="6" name="Rectangle 1031"/>
          <p:cNvSpPr>
            <a:spLocks noGrp="1" noChangeArrowheads="1"/>
          </p:cNvSpPr>
          <p:nvPr>
            <p:ph type="ftr" sz="quarter" idx="11"/>
          </p:nvPr>
        </p:nvSpPr>
        <p:spPr>
          <a:ln/>
        </p:spPr>
        <p:txBody>
          <a:bodyPr/>
          <a:lstStyle>
            <a:lvl1pPr>
              <a:defRPr/>
            </a:lvl1pPr>
          </a:lstStyle>
          <a:p>
            <a:pPr>
              <a:defRPr/>
            </a:pPr>
            <a:endParaRPr lang="en-US"/>
          </a:p>
        </p:txBody>
      </p:sp>
      <p:sp>
        <p:nvSpPr>
          <p:cNvPr id="7" name="Rectangle 1032"/>
          <p:cNvSpPr>
            <a:spLocks noGrp="1" noChangeArrowheads="1"/>
          </p:cNvSpPr>
          <p:nvPr>
            <p:ph type="sldNum" sz="quarter" idx="12"/>
          </p:nvPr>
        </p:nvSpPr>
        <p:spPr>
          <a:ln/>
        </p:spPr>
        <p:txBody>
          <a:bodyPr/>
          <a:lstStyle>
            <a:lvl1pPr>
              <a:defRPr/>
            </a:lvl1pPr>
          </a:lstStyle>
          <a:p>
            <a:pPr>
              <a:defRPr/>
            </a:pPr>
            <a:fld id="{7FE7A2CE-8425-4F2D-AEBA-42EA3CEDB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1588"/>
            <a:ext cx="9132888" cy="6845300"/>
            <a:chOff x="0" y="1"/>
            <a:chExt cx="5753" cy="4312"/>
          </a:xfrm>
        </p:grpSpPr>
        <p:sp>
          <p:nvSpPr>
            <p:cNvPr id="62467" name="Freeform 1027"/>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1033" name="Arc 1028"/>
            <p:cNvSpPr>
              <a:spLocks/>
            </p:cNvSpPr>
            <p:nvPr/>
          </p:nvSpPr>
          <p:spPr bwMode="auto">
            <a:xfrm>
              <a:off x="0" y="1"/>
              <a:ext cx="5298" cy="4312"/>
            </a:xfrm>
            <a:custGeom>
              <a:avLst/>
              <a:gdLst>
                <a:gd name="T0" fmla="*/ 0 w 21600"/>
                <a:gd name="T1" fmla="*/ 0 h 21600"/>
                <a:gd name="T2" fmla="*/ 1299 w 21600"/>
                <a:gd name="T3" fmla="*/ 861 h 21600"/>
                <a:gd name="T4" fmla="*/ 0 w 21600"/>
                <a:gd name="T5" fmla="*/ 86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endParaRPr lang="en-US"/>
            </a:p>
          </p:txBody>
        </p:sp>
      </p:grpSp>
      <p:sp>
        <p:nvSpPr>
          <p:cNvPr id="62469" name="Rectangle 1029"/>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62470" name="Rectangle 103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en-US"/>
          </a:p>
        </p:txBody>
      </p:sp>
      <p:sp>
        <p:nvSpPr>
          <p:cNvPr id="62471" name="Rectangle 103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en-US"/>
          </a:p>
        </p:txBody>
      </p:sp>
      <p:sp>
        <p:nvSpPr>
          <p:cNvPr id="62472" name="Rectangle 1032"/>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67C60C1A-224E-4C05-882A-09D9441D8F34}" type="slidenum">
              <a:rPr lang="en-US"/>
              <a:pPr>
                <a:defRPr/>
              </a:pPr>
              <a:t>‹#›</a:t>
            </a:fld>
            <a:endParaRPr lang="en-US"/>
          </a:p>
        </p:txBody>
      </p:sp>
      <p:sp>
        <p:nvSpPr>
          <p:cNvPr id="1031" name="Rectangle 103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sz="quarter"/>
          </p:nvPr>
        </p:nvSpPr>
        <p:spPr/>
        <p:txBody>
          <a:bodyPr/>
          <a:lstStyle/>
          <a:p>
            <a:pPr eaLnBrk="1" hangingPunct="1">
              <a:defRPr/>
            </a:pPr>
            <a:r>
              <a:rPr lang="en-US" dirty="0" smtClean="0"/>
              <a:t>Gait &amp; Balance Assessment </a:t>
            </a:r>
            <a:r>
              <a:rPr lang="en-US" dirty="0" smtClean="0"/>
              <a:t>Scales</a:t>
            </a:r>
            <a:endParaRPr lang="en-US" dirty="0" smtClean="0"/>
          </a:p>
        </p:txBody>
      </p:sp>
      <p:sp>
        <p:nvSpPr>
          <p:cNvPr id="3075" name="Rectangle 3"/>
          <p:cNvSpPr>
            <a:spLocks noGrp="1" noChangeArrowheads="1"/>
          </p:cNvSpPr>
          <p:nvPr>
            <p:ph type="subTitle" sz="quarter" idx="1"/>
          </p:nvPr>
        </p:nvSpPr>
        <p:spPr/>
        <p:txBody>
          <a:bodyPr/>
          <a:lstStyle/>
          <a:p>
            <a:pPr eaLnBrk="1" hangingPunct="1"/>
            <a:r>
              <a:rPr lang="en-US" sz="2000" smtClean="0"/>
              <a:t>Dr Digvijay Sharma</a:t>
            </a:r>
          </a:p>
          <a:p>
            <a:pPr eaLnBrk="1" hangingPunct="1"/>
            <a:r>
              <a:rPr lang="en-US" sz="2000" smtClean="0"/>
              <a:t>Assistant Director</a:t>
            </a:r>
          </a:p>
          <a:p>
            <a:pPr eaLnBrk="1" hangingPunct="1"/>
            <a:r>
              <a:rPr lang="en-US" sz="2000" smtClean="0"/>
              <a:t>School of Health Sciences</a:t>
            </a:r>
          </a:p>
          <a:p>
            <a:pPr eaLnBrk="1" hangingPunct="1"/>
            <a:r>
              <a:rPr lang="en-US" sz="2000" smtClean="0"/>
              <a:t>Chhatrapati Shahu ji Maharaj University </a:t>
            </a:r>
          </a:p>
          <a:p>
            <a:pPr eaLnBrk="1" hangingPunct="1"/>
            <a:r>
              <a:rPr lang="en-US" sz="2000" smtClean="0"/>
              <a:t>Kanpur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127125" y="727075"/>
            <a:ext cx="7813675" cy="4838700"/>
          </a:xfrm>
          <a:prstGeom prst="rect">
            <a:avLst/>
          </a:prstGeom>
          <a:noFill/>
          <a:ln w="9525">
            <a:noFill/>
            <a:miter lim="800000"/>
            <a:headEnd/>
            <a:tailEnd/>
          </a:ln>
        </p:spPr>
        <p:txBody>
          <a:bodyPr wrap="none">
            <a:spAutoFit/>
          </a:bodyPr>
          <a:lstStyle/>
          <a:p>
            <a:pPr eaLnBrk="0" hangingPunct="0"/>
            <a:r>
              <a:rPr lang="en-US"/>
              <a:t>-People rely on many systems for postural stability</a:t>
            </a:r>
          </a:p>
          <a:p>
            <a:pPr eaLnBrk="0" hangingPunct="0"/>
            <a:r>
              <a:rPr lang="en-US"/>
              <a:t>	Sensory Input: Visual</a:t>
            </a:r>
          </a:p>
          <a:p>
            <a:pPr eaLnBrk="0" hangingPunct="0"/>
            <a:r>
              <a:rPr lang="en-US"/>
              <a:t>			Tactile</a:t>
            </a:r>
          </a:p>
          <a:p>
            <a:pPr eaLnBrk="0" hangingPunct="0"/>
            <a:r>
              <a:rPr lang="en-US"/>
              <a:t>			Proprioceptive</a:t>
            </a:r>
          </a:p>
          <a:p>
            <a:pPr eaLnBrk="0" hangingPunct="0"/>
            <a:r>
              <a:rPr lang="en-US"/>
              <a:t>			Vestibular</a:t>
            </a:r>
          </a:p>
          <a:p>
            <a:pPr eaLnBrk="0" hangingPunct="0"/>
            <a:r>
              <a:rPr lang="en-US"/>
              <a:t>	Central processing</a:t>
            </a:r>
          </a:p>
          <a:p>
            <a:pPr eaLnBrk="0" hangingPunct="0"/>
            <a:r>
              <a:rPr lang="en-US"/>
              <a:t>	Coordinated motor response</a:t>
            </a:r>
          </a:p>
          <a:p>
            <a:pPr eaLnBrk="0" hangingPunct="0"/>
            <a:endParaRPr lang="en-US"/>
          </a:p>
          <a:p>
            <a:pPr eaLnBrk="0" hangingPunct="0"/>
            <a:r>
              <a:rPr lang="en-US"/>
              <a:t>-Impairments in any one of these systems decreases postural </a:t>
            </a:r>
          </a:p>
          <a:p>
            <a:pPr eaLnBrk="0" hangingPunct="0"/>
            <a:r>
              <a:rPr lang="en-US"/>
              <a:t>stability and increases the risk of falling</a:t>
            </a:r>
          </a:p>
          <a:p>
            <a:pPr eaLnBrk="0" hangingPunct="0"/>
            <a:endParaRPr lang="en-US"/>
          </a:p>
          <a:p>
            <a:pPr eaLnBrk="0" hangingPunct="0"/>
            <a:endParaRPr lang="en-US"/>
          </a:p>
          <a:p>
            <a:pPr eaLnBrk="0" hangingPunct="0"/>
            <a:r>
              <a:rPr lang="en-US"/>
              <a:t>				          </a:t>
            </a:r>
            <a:r>
              <a:rPr lang="en-US" sz="1600"/>
              <a:t>Cummings and Nevitt, NEJM 872-3,94</a:t>
            </a:r>
            <a:endParaRPr lang="en-US"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90600" y="609600"/>
            <a:ext cx="7648575" cy="5113338"/>
          </a:xfrm>
          <a:prstGeom prst="rect">
            <a:avLst/>
          </a:prstGeom>
          <a:noFill/>
          <a:ln w="9525">
            <a:noFill/>
            <a:miter lim="800000"/>
            <a:headEnd/>
            <a:tailEnd/>
          </a:ln>
        </p:spPr>
        <p:txBody>
          <a:bodyPr wrap="none">
            <a:spAutoFit/>
          </a:bodyPr>
          <a:lstStyle/>
          <a:p>
            <a:pPr eaLnBrk="0" hangingPunct="0"/>
            <a:r>
              <a:rPr lang="en-US"/>
              <a:t>Medical conditions that increase risk of falling:</a:t>
            </a:r>
          </a:p>
          <a:p>
            <a:pPr eaLnBrk="0" hangingPunct="0"/>
            <a:endParaRPr lang="en-US"/>
          </a:p>
          <a:p>
            <a:pPr eaLnBrk="0" hangingPunct="0"/>
            <a:r>
              <a:rPr lang="en-US"/>
              <a:t>	Arthritis</a:t>
            </a:r>
          </a:p>
          <a:p>
            <a:pPr eaLnBrk="0" hangingPunct="0"/>
            <a:r>
              <a:rPr lang="en-US"/>
              <a:t>	Depressive symptoms	</a:t>
            </a:r>
          </a:p>
          <a:p>
            <a:pPr eaLnBrk="0" hangingPunct="0"/>
            <a:r>
              <a:rPr lang="en-US"/>
              <a:t>	Orthostasis</a:t>
            </a:r>
          </a:p>
          <a:p>
            <a:pPr eaLnBrk="0" hangingPunct="0"/>
            <a:r>
              <a:rPr lang="en-US"/>
              <a:t>	Foot problems</a:t>
            </a:r>
          </a:p>
          <a:p>
            <a:pPr eaLnBrk="0" hangingPunct="0"/>
            <a:r>
              <a:rPr lang="en-US"/>
              <a:t>	Stroke</a:t>
            </a:r>
          </a:p>
          <a:p>
            <a:pPr eaLnBrk="0" hangingPunct="0"/>
            <a:r>
              <a:rPr lang="en-US"/>
              <a:t>	Impaired vision/cognition/balance/gait/strength/ROM</a:t>
            </a:r>
          </a:p>
          <a:p>
            <a:pPr eaLnBrk="0" hangingPunct="0"/>
            <a:r>
              <a:rPr lang="en-US"/>
              <a:t>	Dementia</a:t>
            </a:r>
          </a:p>
          <a:p>
            <a:pPr eaLnBrk="0" hangingPunct="0"/>
            <a:r>
              <a:rPr lang="en-US"/>
              <a:t>	4 or more prescription medications </a:t>
            </a:r>
          </a:p>
          <a:p>
            <a:pPr eaLnBrk="0" hangingPunct="0"/>
            <a:endParaRPr lang="en-US"/>
          </a:p>
          <a:p>
            <a:pPr eaLnBrk="0" hangingPunct="0"/>
            <a:endParaRPr lang="en-US"/>
          </a:p>
          <a:p>
            <a:pPr eaLnBrk="0" hangingPunct="0"/>
            <a:endParaRPr lang="en-US"/>
          </a:p>
          <a:p>
            <a:pPr eaLnBrk="0" hangingPunct="0"/>
            <a:r>
              <a:rPr lang="en-US" sz="1800"/>
              <a:t>					Tinetti, NEJM 348;1, 2003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026"/>
          <p:cNvSpPr txBox="1">
            <a:spLocks noChangeArrowheads="1"/>
          </p:cNvSpPr>
          <p:nvPr/>
        </p:nvSpPr>
        <p:spPr bwMode="auto">
          <a:xfrm>
            <a:off x="1584325" y="879475"/>
            <a:ext cx="6989763" cy="4017963"/>
          </a:xfrm>
          <a:prstGeom prst="rect">
            <a:avLst/>
          </a:prstGeom>
          <a:noFill/>
          <a:ln w="9525">
            <a:noFill/>
            <a:miter lim="800000"/>
            <a:headEnd/>
            <a:tailEnd/>
          </a:ln>
        </p:spPr>
        <p:txBody>
          <a:bodyPr wrap="none">
            <a:spAutoFit/>
          </a:bodyPr>
          <a:lstStyle/>
          <a:p>
            <a:pPr eaLnBrk="0" hangingPunct="0"/>
            <a:r>
              <a:rPr lang="en-US"/>
              <a:t>The risk of falling increases linearly with the number of</a:t>
            </a:r>
          </a:p>
          <a:p>
            <a:pPr eaLnBrk="0" hangingPunct="0"/>
            <a:r>
              <a:rPr lang="en-US"/>
              <a:t>risk factors from 8 percent with none to 78% with 4 or</a:t>
            </a:r>
          </a:p>
          <a:p>
            <a:pPr eaLnBrk="0" hangingPunct="0"/>
            <a:r>
              <a:rPr lang="en-US"/>
              <a:t>more risk factors (p&lt;0.0001)</a:t>
            </a:r>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r>
              <a:rPr lang="en-US" sz="1800"/>
              <a:t>				Tinetti NEJM 1988;319:1701-7</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84325" y="803275"/>
            <a:ext cx="7226300" cy="4383088"/>
          </a:xfrm>
          <a:prstGeom prst="rect">
            <a:avLst/>
          </a:prstGeom>
          <a:noFill/>
          <a:ln w="9525">
            <a:noFill/>
            <a:miter lim="800000"/>
            <a:headEnd/>
            <a:tailEnd/>
          </a:ln>
        </p:spPr>
        <p:txBody>
          <a:bodyPr wrap="none">
            <a:spAutoFit/>
          </a:bodyPr>
          <a:lstStyle/>
          <a:p>
            <a:pPr eaLnBrk="0" hangingPunct="0"/>
            <a:r>
              <a:rPr lang="en-US"/>
              <a:t>Time periods of increased risk:</a:t>
            </a:r>
          </a:p>
          <a:p>
            <a:pPr eaLnBrk="0" hangingPunct="0"/>
            <a:endParaRPr lang="en-US"/>
          </a:p>
          <a:p>
            <a:pPr eaLnBrk="0" hangingPunct="0"/>
            <a:r>
              <a:rPr lang="en-US"/>
              <a:t>	-The month following hospital discharge</a:t>
            </a:r>
          </a:p>
          <a:p>
            <a:pPr eaLnBrk="0" hangingPunct="0"/>
            <a:endParaRPr lang="en-US"/>
          </a:p>
          <a:p>
            <a:pPr eaLnBrk="0" hangingPunct="0"/>
            <a:r>
              <a:rPr lang="en-US"/>
              <a:t>	-During acute illness</a:t>
            </a:r>
          </a:p>
          <a:p>
            <a:pPr eaLnBrk="0" hangingPunct="0"/>
            <a:endParaRPr lang="en-US"/>
          </a:p>
          <a:p>
            <a:pPr eaLnBrk="0" hangingPunct="0"/>
            <a:r>
              <a:rPr lang="en-US"/>
              <a:t>	-During exacerbations of chronic illness</a:t>
            </a:r>
          </a:p>
          <a:p>
            <a:pPr eaLnBrk="0" hangingPunct="0"/>
            <a:endParaRPr lang="en-US"/>
          </a:p>
          <a:p>
            <a:pPr eaLnBrk="0" hangingPunct="0"/>
            <a:endParaRPr lang="en-US"/>
          </a:p>
          <a:p>
            <a:pPr eaLnBrk="0" hangingPunct="0"/>
            <a:endParaRPr lang="en-US"/>
          </a:p>
          <a:p>
            <a:pPr eaLnBrk="0" hangingPunct="0"/>
            <a:endParaRPr lang="en-US"/>
          </a:p>
          <a:p>
            <a:pPr eaLnBrk="0" hangingPunct="0"/>
            <a:r>
              <a:rPr lang="en-US" sz="1800"/>
              <a:t>					Tinetti, NEJM 348;1, 2003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08125" y="650875"/>
            <a:ext cx="7219950" cy="4383088"/>
          </a:xfrm>
          <a:prstGeom prst="rect">
            <a:avLst/>
          </a:prstGeom>
          <a:noFill/>
          <a:ln w="9525">
            <a:noFill/>
            <a:miter lim="800000"/>
            <a:headEnd/>
            <a:tailEnd/>
          </a:ln>
        </p:spPr>
        <p:txBody>
          <a:bodyPr wrap="none">
            <a:spAutoFit/>
          </a:bodyPr>
          <a:lstStyle/>
          <a:p>
            <a:pPr eaLnBrk="0" hangingPunct="0"/>
            <a:r>
              <a:rPr lang="en-US"/>
              <a:t>Contributing environmental hazards:</a:t>
            </a:r>
          </a:p>
          <a:p>
            <a:pPr eaLnBrk="0" hangingPunct="0"/>
            <a:r>
              <a:rPr lang="en-US"/>
              <a:t>	Curbs</a:t>
            </a:r>
          </a:p>
          <a:p>
            <a:pPr eaLnBrk="0" hangingPunct="0"/>
            <a:r>
              <a:rPr lang="en-US"/>
              <a:t>	Stairs</a:t>
            </a:r>
          </a:p>
          <a:p>
            <a:pPr eaLnBrk="0" hangingPunct="0"/>
            <a:r>
              <a:rPr lang="en-US"/>
              <a:t>	Cluttered floors</a:t>
            </a:r>
          </a:p>
          <a:p>
            <a:pPr eaLnBrk="0" hangingPunct="0"/>
            <a:r>
              <a:rPr lang="en-US"/>
              <a:t>	Dim lighting</a:t>
            </a:r>
          </a:p>
          <a:p>
            <a:pPr eaLnBrk="0" hangingPunct="0"/>
            <a:r>
              <a:rPr lang="en-US"/>
              <a:t>	Overly polished floors</a:t>
            </a:r>
          </a:p>
          <a:p>
            <a:pPr eaLnBrk="0" hangingPunct="0"/>
            <a:r>
              <a:rPr lang="en-US"/>
              <a:t>	Throw rugs</a:t>
            </a:r>
          </a:p>
          <a:p>
            <a:pPr eaLnBrk="0" hangingPunct="0"/>
            <a:endParaRPr lang="en-US"/>
          </a:p>
          <a:p>
            <a:pPr eaLnBrk="0" hangingPunct="0"/>
            <a:endParaRPr lang="en-US"/>
          </a:p>
          <a:p>
            <a:pPr eaLnBrk="0" hangingPunct="0"/>
            <a:endParaRPr lang="en-US"/>
          </a:p>
          <a:p>
            <a:pPr eaLnBrk="0" hangingPunct="0"/>
            <a:endParaRPr lang="en-US"/>
          </a:p>
          <a:p>
            <a:pPr eaLnBrk="0" hangingPunct="0"/>
            <a:r>
              <a:rPr lang="en-US" sz="1800"/>
              <a:t>			Thomas &amp; Tinetti; Medical Care 38 (12), 2000</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431925" y="1031875"/>
            <a:ext cx="4181475" cy="1917700"/>
          </a:xfrm>
          <a:prstGeom prst="rect">
            <a:avLst/>
          </a:prstGeom>
          <a:noFill/>
          <a:ln w="9525">
            <a:noFill/>
            <a:miter lim="800000"/>
            <a:headEnd/>
            <a:tailEnd/>
          </a:ln>
        </p:spPr>
        <p:txBody>
          <a:bodyPr wrap="none">
            <a:spAutoFit/>
          </a:bodyPr>
          <a:lstStyle/>
          <a:p>
            <a:pPr eaLnBrk="0" hangingPunct="0"/>
            <a:r>
              <a:rPr lang="en-US"/>
              <a:t>Assessment of Falls: History</a:t>
            </a:r>
          </a:p>
          <a:p>
            <a:pPr eaLnBrk="0" hangingPunct="0"/>
            <a:endParaRPr lang="en-US"/>
          </a:p>
          <a:p>
            <a:pPr eaLnBrk="0" hangingPunct="0"/>
            <a:r>
              <a:rPr lang="en-US"/>
              <a:t>-Falls in the previous year</a:t>
            </a:r>
          </a:p>
          <a:p>
            <a:pPr eaLnBrk="0" hangingPunct="0"/>
            <a:r>
              <a:rPr lang="en-US"/>
              <a:t>-Medications</a:t>
            </a:r>
          </a:p>
          <a:p>
            <a:pPr eaLnBrk="0" hangingPunct="0"/>
            <a:r>
              <a:rPr lang="en-US"/>
              <a:t>-Limitations in physical function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584325" y="1031875"/>
            <a:ext cx="7048500" cy="4570413"/>
          </a:xfrm>
          <a:prstGeom prst="rect">
            <a:avLst/>
          </a:prstGeom>
          <a:noFill/>
          <a:ln w="9525">
            <a:noFill/>
            <a:miter lim="800000"/>
            <a:headEnd/>
            <a:tailEnd/>
          </a:ln>
        </p:spPr>
        <p:txBody>
          <a:bodyPr wrap="none">
            <a:spAutoFit/>
          </a:bodyPr>
          <a:lstStyle/>
          <a:p>
            <a:pPr eaLnBrk="0" hangingPunct="0"/>
            <a:r>
              <a:rPr lang="en-US"/>
              <a:t>Medications that increase fall risk: Psychotropics</a:t>
            </a:r>
          </a:p>
          <a:p>
            <a:pPr eaLnBrk="0" hangingPunct="0"/>
            <a:endParaRPr lang="en-US"/>
          </a:p>
          <a:p>
            <a:pPr eaLnBrk="0" hangingPunct="0"/>
            <a:r>
              <a:rPr lang="en-US"/>
              <a:t>	SSRIs</a:t>
            </a:r>
          </a:p>
          <a:p>
            <a:pPr eaLnBrk="0" hangingPunct="0"/>
            <a:r>
              <a:rPr lang="en-US"/>
              <a:t>	TCAs</a:t>
            </a:r>
          </a:p>
          <a:p>
            <a:pPr eaLnBrk="0" hangingPunct="0"/>
            <a:r>
              <a:rPr lang="en-US"/>
              <a:t>	Neuroleptics</a:t>
            </a:r>
          </a:p>
          <a:p>
            <a:pPr eaLnBrk="0" hangingPunct="0"/>
            <a:r>
              <a:rPr lang="en-US"/>
              <a:t>	Benzodiazepines</a:t>
            </a:r>
          </a:p>
          <a:p>
            <a:pPr eaLnBrk="0" hangingPunct="0"/>
            <a:r>
              <a:rPr lang="en-US"/>
              <a:t>	Anticonvulsants</a:t>
            </a:r>
          </a:p>
          <a:p>
            <a:pPr eaLnBrk="0" hangingPunct="0"/>
            <a:endParaRPr lang="en-US" sz="1800"/>
          </a:p>
          <a:p>
            <a:pPr eaLnBrk="0" hangingPunct="0"/>
            <a:endParaRPr lang="en-US" sz="1800"/>
          </a:p>
          <a:p>
            <a:pPr eaLnBrk="0" hangingPunct="0"/>
            <a:endParaRPr lang="en-US" sz="1800"/>
          </a:p>
          <a:p>
            <a:pPr eaLnBrk="0" hangingPunct="0"/>
            <a:endParaRPr lang="en-US" sz="1800"/>
          </a:p>
          <a:p>
            <a:pPr eaLnBrk="0" hangingPunct="0"/>
            <a:endParaRPr lang="en-US" sz="1800"/>
          </a:p>
          <a:p>
            <a:pPr eaLnBrk="0" hangingPunct="0"/>
            <a:endParaRPr lang="en-US" sz="1800"/>
          </a:p>
          <a:p>
            <a:pPr eaLnBrk="0" hangingPunct="0"/>
            <a:r>
              <a:rPr lang="en-US" sz="1800"/>
              <a:t>			         Leipzig &amp; Tinetti; JAGS 47;30-9, 1999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43000" y="990600"/>
            <a:ext cx="7632700" cy="5203825"/>
          </a:xfrm>
          <a:prstGeom prst="rect">
            <a:avLst/>
          </a:prstGeom>
          <a:noFill/>
          <a:ln w="9525">
            <a:noFill/>
            <a:miter lim="800000"/>
            <a:headEnd/>
            <a:tailEnd/>
          </a:ln>
        </p:spPr>
        <p:txBody>
          <a:bodyPr wrap="none">
            <a:spAutoFit/>
          </a:bodyPr>
          <a:lstStyle/>
          <a:p>
            <a:pPr eaLnBrk="0" hangingPunct="0"/>
            <a:r>
              <a:rPr lang="en-US"/>
              <a:t>Medications that increase fall risk: Psychotropics</a:t>
            </a:r>
          </a:p>
          <a:p>
            <a:pPr eaLnBrk="0" hangingPunct="0"/>
            <a:endParaRPr lang="en-US"/>
          </a:p>
          <a:p>
            <a:pPr eaLnBrk="0" hangingPunct="0"/>
            <a:r>
              <a:rPr lang="en-US"/>
              <a:t>-Alertness and balance deteriorate with single doses of </a:t>
            </a:r>
          </a:p>
          <a:p>
            <a:pPr eaLnBrk="0" hangingPunct="0"/>
            <a:r>
              <a:rPr lang="en-US"/>
              <a:t>benzodiazepines and TCAs</a:t>
            </a:r>
          </a:p>
          <a:p>
            <a:pPr eaLnBrk="0" hangingPunct="0"/>
            <a:endParaRPr lang="en-US"/>
          </a:p>
          <a:p>
            <a:pPr eaLnBrk="0" hangingPunct="0"/>
            <a:r>
              <a:rPr lang="en-US"/>
              <a:t>-Neuroleptics produce rigidity and extrapyramidal symptoms</a:t>
            </a:r>
          </a:p>
          <a:p>
            <a:pPr eaLnBrk="0" hangingPunct="0"/>
            <a:endParaRPr lang="en-US"/>
          </a:p>
          <a:p>
            <a:pPr eaLnBrk="0" hangingPunct="0"/>
            <a:r>
              <a:rPr lang="en-US"/>
              <a:t>-Prescribing psychotropics in combination or at higher</a:t>
            </a:r>
          </a:p>
          <a:p>
            <a:pPr eaLnBrk="0" hangingPunct="0"/>
            <a:r>
              <a:rPr lang="en-US"/>
              <a:t>doses further increases the incidence of falls. Taking two or </a:t>
            </a:r>
          </a:p>
          <a:p>
            <a:pPr eaLnBrk="0" hangingPunct="0"/>
            <a:r>
              <a:rPr lang="en-US"/>
              <a:t>more drugs increases the risk more than one drug.</a:t>
            </a:r>
          </a:p>
          <a:p>
            <a:pPr eaLnBrk="0" hangingPunct="0"/>
            <a:endParaRPr lang="en-US"/>
          </a:p>
          <a:p>
            <a:pPr eaLnBrk="0" hangingPunct="0"/>
            <a:r>
              <a:rPr lang="en-US"/>
              <a:t>-Patients taking psychotropics have impaired balance and </a:t>
            </a:r>
          </a:p>
          <a:p>
            <a:pPr eaLnBrk="0" hangingPunct="0"/>
            <a:r>
              <a:rPr lang="en-US"/>
              <a:t>reaction time</a:t>
            </a:r>
          </a:p>
          <a:p>
            <a:pPr eaLnBrk="0" hangingPunct="0"/>
            <a:r>
              <a:rPr lang="en-US"/>
              <a:t>				 </a:t>
            </a:r>
            <a:r>
              <a:rPr lang="en-US" sz="1800"/>
              <a:t>Leipzig &amp; Tinetti; JAGS 47;30-9, 1999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1066800" y="838200"/>
            <a:ext cx="7979236" cy="4154984"/>
          </a:xfrm>
          <a:prstGeom prst="rect">
            <a:avLst/>
          </a:prstGeom>
          <a:noFill/>
          <a:ln w="9525">
            <a:noFill/>
            <a:miter lim="800000"/>
            <a:headEnd/>
            <a:tailEnd/>
          </a:ln>
        </p:spPr>
        <p:txBody>
          <a:bodyPr wrap="none">
            <a:spAutoFit/>
          </a:bodyPr>
          <a:lstStyle/>
          <a:p>
            <a:pPr eaLnBrk="0" hangingPunct="0"/>
            <a:r>
              <a:rPr lang="en-US" dirty="0"/>
              <a:t>Medications that </a:t>
            </a:r>
            <a:r>
              <a:rPr lang="en-US" dirty="0" smtClean="0"/>
              <a:t>increases </a:t>
            </a:r>
            <a:r>
              <a:rPr lang="en-US" dirty="0"/>
              <a:t>fall risk: Cardiac and Analgesic</a:t>
            </a:r>
          </a:p>
          <a:p>
            <a:pPr eaLnBrk="0" hangingPunct="0"/>
            <a:endParaRPr lang="en-US" dirty="0"/>
          </a:p>
          <a:p>
            <a:pPr eaLnBrk="0" hangingPunct="0"/>
            <a:r>
              <a:rPr lang="en-US" dirty="0"/>
              <a:t>	Class 1a </a:t>
            </a:r>
            <a:r>
              <a:rPr lang="en-US" dirty="0" err="1"/>
              <a:t>Antiarrhythmics</a:t>
            </a:r>
            <a:r>
              <a:rPr lang="en-US" dirty="0"/>
              <a:t> </a:t>
            </a:r>
          </a:p>
          <a:p>
            <a:pPr eaLnBrk="0" hangingPunct="0"/>
            <a:r>
              <a:rPr lang="en-US" dirty="0"/>
              <a:t>	</a:t>
            </a:r>
            <a:r>
              <a:rPr lang="en-US" dirty="0" err="1"/>
              <a:t>Digoxin</a:t>
            </a:r>
            <a:endParaRPr lang="en-US" dirty="0"/>
          </a:p>
          <a:p>
            <a:pPr eaLnBrk="0" hangingPunct="0"/>
            <a:r>
              <a:rPr lang="en-US" dirty="0"/>
              <a:t>	Any Diuretic (</a:t>
            </a:r>
            <a:r>
              <a:rPr lang="en-US" dirty="0" err="1"/>
              <a:t>thiazide</a:t>
            </a:r>
            <a:r>
              <a:rPr lang="en-US" dirty="0"/>
              <a:t>&gt;loop)</a:t>
            </a:r>
          </a:p>
          <a:p>
            <a:pPr eaLnBrk="0" hangingPunct="0"/>
            <a:endParaRPr lang="en-US" dirty="0"/>
          </a:p>
          <a:p>
            <a:pPr eaLnBrk="0" hangingPunct="0"/>
            <a:endParaRPr lang="en-US" dirty="0"/>
          </a:p>
          <a:p>
            <a:pPr eaLnBrk="0" hangingPunct="0"/>
            <a:endParaRPr lang="en-US" dirty="0"/>
          </a:p>
          <a:p>
            <a:pPr eaLnBrk="0" hangingPunct="0"/>
            <a:endParaRPr lang="en-US" dirty="0"/>
          </a:p>
          <a:p>
            <a:pPr eaLnBrk="0" hangingPunct="0"/>
            <a:endParaRPr lang="en-US" dirty="0"/>
          </a:p>
          <a:p>
            <a:pPr eaLnBrk="0" hangingPunct="0"/>
            <a:r>
              <a:rPr lang="en-US" dirty="0"/>
              <a:t>					</a:t>
            </a:r>
            <a:r>
              <a:rPr lang="en-US" sz="1600" dirty="0" err="1"/>
              <a:t>Leipzig&amp;Tinetti</a:t>
            </a:r>
            <a:r>
              <a:rPr lang="en-US" sz="1600" dirty="0"/>
              <a:t>, JAGS 47;40-50 1999</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mtClean="0"/>
              <a:t>The Reality…</a:t>
            </a:r>
          </a:p>
        </p:txBody>
      </p:sp>
      <p:sp>
        <p:nvSpPr>
          <p:cNvPr id="21507" name="Rectangle 4"/>
          <p:cNvSpPr>
            <a:spLocks noGrp="1" noChangeArrowheads="1"/>
          </p:cNvSpPr>
          <p:nvPr>
            <p:ph sz="half" idx="1"/>
          </p:nvPr>
        </p:nvSpPr>
        <p:spPr/>
        <p:txBody>
          <a:bodyPr/>
          <a:lstStyle/>
          <a:p>
            <a:pPr eaLnBrk="1" hangingPunct="1">
              <a:lnSpc>
                <a:spcPct val="90000"/>
              </a:lnSpc>
            </a:pPr>
            <a:r>
              <a:rPr lang="en-US" smtClean="0"/>
              <a:t>Most of you will not practice in settings with a formal gait lab after completion of your residency</a:t>
            </a:r>
          </a:p>
          <a:p>
            <a:pPr eaLnBrk="1" hangingPunct="1">
              <a:lnSpc>
                <a:spcPct val="90000"/>
              </a:lnSpc>
            </a:pPr>
            <a:r>
              <a:rPr lang="en-US" smtClean="0"/>
              <a:t>You need practical gait assessment tools which can be used in the office or at the bedside </a:t>
            </a:r>
          </a:p>
        </p:txBody>
      </p:sp>
      <p:sp>
        <p:nvSpPr>
          <p:cNvPr id="21508" name="Rectangle 5"/>
          <p:cNvSpPr>
            <a:spLocks noGrp="1" noChangeArrowheads="1"/>
          </p:cNvSpPr>
          <p:nvPr>
            <p:ph sz="half" idx="2"/>
          </p:nvPr>
        </p:nvSpPr>
        <p:spPr/>
        <p:txBody>
          <a:bodyPr/>
          <a:lstStyle/>
          <a:p>
            <a:pPr eaLnBrk="1" hangingPunct="1">
              <a:lnSpc>
                <a:spcPct val="90000"/>
              </a:lnSpc>
            </a:pPr>
            <a:endParaRPr lang="en-US" smtClean="0"/>
          </a:p>
        </p:txBody>
      </p:sp>
      <p:pic>
        <p:nvPicPr>
          <p:cNvPr id="21509" name="Picture 6" descr="gait lab"/>
          <p:cNvPicPr>
            <a:picLocks noChangeAspect="1" noChangeArrowheads="1"/>
          </p:cNvPicPr>
          <p:nvPr/>
        </p:nvPicPr>
        <p:blipFill>
          <a:blip r:embed="rId2"/>
          <a:srcRect/>
          <a:stretch>
            <a:fillRect/>
          </a:stretch>
        </p:blipFill>
        <p:spPr bwMode="auto">
          <a:xfrm>
            <a:off x="4724400" y="1905000"/>
            <a:ext cx="3519488" cy="408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N" dirty="0" smtClean="0"/>
              <a:t>Balance</a:t>
            </a:r>
            <a:endParaRPr lang="en-IN" dirty="0"/>
          </a:p>
        </p:txBody>
      </p:sp>
      <p:sp>
        <p:nvSpPr>
          <p:cNvPr id="3" name="Content Placeholder 2"/>
          <p:cNvSpPr>
            <a:spLocks noGrp="1"/>
          </p:cNvSpPr>
          <p:nvPr>
            <p:ph idx="1"/>
          </p:nvPr>
        </p:nvSpPr>
        <p:spPr/>
        <p:txBody>
          <a:bodyPr/>
          <a:lstStyle/>
          <a:p>
            <a:pPr algn="just">
              <a:lnSpc>
                <a:spcPct val="150000"/>
              </a:lnSpc>
              <a:buFont typeface="Wingdings" pitchFamily="2" charset="2"/>
              <a:buChar char="ü"/>
              <a:defRPr/>
            </a:pPr>
            <a:r>
              <a:rPr lang="en-GB" sz="2000" dirty="0" smtClean="0">
                <a:cs typeface="Times New Roman" pitchFamily="18" charset="0"/>
              </a:rPr>
              <a:t>Balance is a multidimensional process and is the result of interactions between the individual, the task, and the environment. </a:t>
            </a:r>
            <a:br>
              <a:rPr lang="en-GB" sz="2000" dirty="0" smtClean="0">
                <a:cs typeface="Times New Roman" pitchFamily="18" charset="0"/>
              </a:rPr>
            </a:br>
            <a:r>
              <a:rPr lang="en-GB" sz="2000" dirty="0" smtClean="0">
                <a:cs typeface="Times New Roman" pitchFamily="18" charset="0"/>
              </a:rPr>
              <a:t>—ANNE SHUMWAY-COOK</a:t>
            </a:r>
          </a:p>
          <a:p>
            <a:pPr marL="0" indent="0" algn="just">
              <a:lnSpc>
                <a:spcPct val="150000"/>
              </a:lnSpc>
              <a:buFont typeface="Wingdings" pitchFamily="2" charset="2"/>
              <a:buNone/>
              <a:defRPr/>
            </a:pPr>
            <a:endParaRPr lang="en-US" sz="2000" dirty="0" smtClean="0"/>
          </a:p>
          <a:p>
            <a:pPr algn="just">
              <a:lnSpc>
                <a:spcPct val="150000"/>
              </a:lnSpc>
              <a:buFont typeface="Wingdings" pitchFamily="2" charset="2"/>
              <a:buChar char="ü"/>
              <a:defRPr/>
            </a:pPr>
            <a:r>
              <a:rPr lang="en-US" sz="2000" dirty="0" smtClean="0"/>
              <a:t>Balance is the ability to maintain equilibrium: a state in which opposing physical forces cancel. In physiology, this is taken to mean the ability to control the center of mass with respect to gravity and the support surface.</a:t>
            </a:r>
            <a:endParaRPr lang="en-IN"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026"/>
          <p:cNvSpPr txBox="1">
            <a:spLocks noChangeArrowheads="1"/>
          </p:cNvSpPr>
          <p:nvPr/>
        </p:nvSpPr>
        <p:spPr bwMode="auto">
          <a:xfrm>
            <a:off x="1828800" y="533400"/>
            <a:ext cx="5858912" cy="6740307"/>
          </a:xfrm>
          <a:prstGeom prst="rect">
            <a:avLst/>
          </a:prstGeom>
          <a:noFill/>
          <a:ln w="9525">
            <a:noFill/>
            <a:miter lim="800000"/>
            <a:headEnd/>
            <a:tailEnd/>
          </a:ln>
        </p:spPr>
        <p:txBody>
          <a:bodyPr wrap="none">
            <a:spAutoFit/>
          </a:bodyPr>
          <a:lstStyle/>
          <a:p>
            <a:pPr eaLnBrk="0" hangingPunct="0"/>
            <a:r>
              <a:rPr lang="en-US" b="1" dirty="0"/>
              <a:t>Gait and Balance Assessment </a:t>
            </a:r>
            <a:r>
              <a:rPr lang="en-US" b="1" dirty="0" smtClean="0"/>
              <a:t>Scales</a:t>
            </a:r>
            <a:r>
              <a:rPr lang="en-US" dirty="0" smtClean="0"/>
              <a:t>:</a:t>
            </a:r>
            <a:endParaRPr lang="en-US" dirty="0" smtClean="0"/>
          </a:p>
          <a:p>
            <a:pPr eaLnBrk="0" hangingPunct="0"/>
            <a:endParaRPr lang="en-US" dirty="0" smtClean="0"/>
          </a:p>
          <a:p>
            <a:pPr eaLnBrk="0" hangingPunct="0"/>
            <a:r>
              <a:rPr lang="en-US" dirty="0" smtClean="0"/>
              <a:t>1.</a:t>
            </a:r>
            <a:r>
              <a:rPr lang="en-US" b="1" dirty="0" smtClean="0"/>
              <a:t> </a:t>
            </a:r>
            <a:r>
              <a:rPr lang="en-US" dirty="0" smtClean="0"/>
              <a:t>Berg Balance Scale</a:t>
            </a:r>
          </a:p>
          <a:p>
            <a:pPr eaLnBrk="0" hangingPunct="0"/>
            <a:endParaRPr lang="en-US" dirty="0"/>
          </a:p>
          <a:p>
            <a:pPr eaLnBrk="0" hangingPunct="0"/>
            <a:r>
              <a:rPr lang="en-US" dirty="0"/>
              <a:t>2</a:t>
            </a:r>
            <a:r>
              <a:rPr lang="en-US" dirty="0" smtClean="0"/>
              <a:t>. </a:t>
            </a:r>
            <a:r>
              <a:rPr lang="en-US" dirty="0" err="1"/>
              <a:t>Tinetti</a:t>
            </a:r>
            <a:r>
              <a:rPr lang="en-US" dirty="0"/>
              <a:t> </a:t>
            </a:r>
            <a:r>
              <a:rPr lang="en-US" dirty="0" smtClean="0"/>
              <a:t>gait and balance tool</a:t>
            </a:r>
            <a:endParaRPr lang="en-US" dirty="0"/>
          </a:p>
          <a:p>
            <a:pPr eaLnBrk="0" hangingPunct="0"/>
            <a:endParaRPr lang="en-US" dirty="0"/>
          </a:p>
          <a:p>
            <a:pPr eaLnBrk="0" hangingPunct="0"/>
            <a:r>
              <a:rPr lang="en-US" dirty="0"/>
              <a:t>3</a:t>
            </a:r>
            <a:r>
              <a:rPr lang="en-US" dirty="0" smtClean="0"/>
              <a:t>. </a:t>
            </a:r>
            <a:r>
              <a:rPr lang="en-US" dirty="0"/>
              <a:t>Get Up and Go (GUG)</a:t>
            </a:r>
          </a:p>
          <a:p>
            <a:pPr eaLnBrk="0" hangingPunct="0"/>
            <a:endParaRPr lang="en-US" dirty="0"/>
          </a:p>
          <a:p>
            <a:pPr eaLnBrk="0" hangingPunct="0"/>
            <a:r>
              <a:rPr lang="en-US" dirty="0"/>
              <a:t>4</a:t>
            </a:r>
            <a:r>
              <a:rPr lang="en-US" dirty="0" smtClean="0"/>
              <a:t>.Timed </a:t>
            </a:r>
            <a:r>
              <a:rPr lang="en-US" dirty="0"/>
              <a:t>Get Up and Go (TGUG)</a:t>
            </a:r>
          </a:p>
          <a:p>
            <a:pPr eaLnBrk="0" hangingPunct="0"/>
            <a:endParaRPr lang="en-US" dirty="0"/>
          </a:p>
          <a:p>
            <a:pPr eaLnBrk="0" hangingPunct="0"/>
            <a:r>
              <a:rPr lang="en-US" dirty="0"/>
              <a:t>5</a:t>
            </a:r>
            <a:r>
              <a:rPr lang="en-US" dirty="0" smtClean="0"/>
              <a:t>. </a:t>
            </a:r>
            <a:r>
              <a:rPr lang="en-US" dirty="0"/>
              <a:t>Expanded Timed Get Up and Go (ETGUG)</a:t>
            </a:r>
          </a:p>
          <a:p>
            <a:pPr eaLnBrk="0" hangingPunct="0"/>
            <a:endParaRPr lang="en-US" dirty="0"/>
          </a:p>
          <a:p>
            <a:pPr eaLnBrk="0" hangingPunct="0"/>
            <a:r>
              <a:rPr lang="en-US" dirty="0"/>
              <a:t>6</a:t>
            </a:r>
            <a:r>
              <a:rPr lang="en-US" dirty="0" smtClean="0"/>
              <a:t>. </a:t>
            </a:r>
            <a:r>
              <a:rPr lang="en-US" dirty="0"/>
              <a:t>One Leg Balance</a:t>
            </a:r>
          </a:p>
          <a:p>
            <a:pPr eaLnBrk="0" hangingPunct="0"/>
            <a:endParaRPr lang="en-US" dirty="0"/>
          </a:p>
          <a:p>
            <a:pPr eaLnBrk="0" hangingPunct="0"/>
            <a:r>
              <a:rPr lang="en-US" dirty="0"/>
              <a:t>7</a:t>
            </a:r>
            <a:r>
              <a:rPr lang="en-US" dirty="0" smtClean="0"/>
              <a:t>. </a:t>
            </a:r>
            <a:r>
              <a:rPr lang="en-US" dirty="0"/>
              <a:t>Functional Reach (FR)</a:t>
            </a:r>
          </a:p>
          <a:p>
            <a:pPr eaLnBrk="0" hangingPunct="0"/>
            <a:endParaRPr lang="en-US" dirty="0"/>
          </a:p>
          <a:p>
            <a:pPr eaLnBrk="0" hangingPunct="0"/>
            <a:r>
              <a:rPr lang="en-US" dirty="0"/>
              <a:t>8</a:t>
            </a:r>
            <a:r>
              <a:rPr lang="en-US" dirty="0" smtClean="0"/>
              <a:t>. </a:t>
            </a:r>
            <a:r>
              <a:rPr lang="en-US" dirty="0"/>
              <a:t>Four Square Step Test (FSST)</a:t>
            </a:r>
          </a:p>
          <a:p>
            <a:pPr eaLnBrk="0" hangingPunct="0"/>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Berg Balance Scale</a:t>
            </a:r>
            <a:r>
              <a:rPr lang="en-US" dirty="0" smtClean="0"/>
              <a:t> </a:t>
            </a:r>
            <a:endParaRPr lang="en-US" dirty="0"/>
          </a:p>
        </p:txBody>
      </p:sp>
      <p:sp>
        <p:nvSpPr>
          <p:cNvPr id="4" name="Content Placeholder 3"/>
          <p:cNvSpPr>
            <a:spLocks noGrp="1"/>
          </p:cNvSpPr>
          <p:nvPr>
            <p:ph idx="1"/>
          </p:nvPr>
        </p:nvSpPr>
        <p:spPr/>
        <p:txBody>
          <a:bodyPr/>
          <a:lstStyle/>
          <a:p>
            <a:r>
              <a:rPr lang="en-US" dirty="0" smtClean="0"/>
              <a:t>  It is a widely used clinical test of a person's static and dynamic balance abilities,</a:t>
            </a:r>
            <a:r>
              <a:rPr lang="en-US" baseline="30000" dirty="0" smtClean="0"/>
              <a:t>[1]</a:t>
            </a:r>
            <a:r>
              <a:rPr lang="en-US" dirty="0" smtClean="0"/>
              <a:t>.  For functional balance tests, the BBS is generally considered to be the gold standard.</a:t>
            </a:r>
            <a:r>
              <a:rPr lang="en-US" baseline="30000" dirty="0" smtClean="0"/>
              <a:t>[2]</a:t>
            </a:r>
            <a:endParaRPr lang="en-US" dirty="0" smtClean="0"/>
          </a:p>
          <a:p>
            <a:endParaRPr lang="en-US" dirty="0" smtClean="0"/>
          </a:p>
          <a:p>
            <a:endParaRPr lang="en-US" dirty="0" smtClean="0"/>
          </a:p>
          <a:p>
            <a:pPr>
              <a:buNone/>
            </a:pPr>
            <a:r>
              <a:rPr lang="en-US" sz="900" dirty="0" smtClean="0"/>
              <a:t>1.Blum, Lisa; </a:t>
            </a:r>
            <a:r>
              <a:rPr lang="en-US" sz="900" dirty="0" err="1" smtClean="0"/>
              <a:t>Korner-Bitensky</a:t>
            </a:r>
            <a:r>
              <a:rPr lang="en-US" sz="900" dirty="0" smtClean="0"/>
              <a:t>, </a:t>
            </a:r>
            <a:r>
              <a:rPr lang="en-US" sz="900" dirty="0" err="1" smtClean="0"/>
              <a:t>Nicol</a:t>
            </a:r>
            <a:r>
              <a:rPr lang="en-US" sz="900" dirty="0" smtClean="0"/>
              <a:t> (May 2008). "Usefulness of the Berg Balance Scale in Stroke Rehabilitation: A Systematic </a:t>
            </a:r>
            <a:r>
              <a:rPr lang="en-US" sz="900" dirty="0" err="1" smtClean="0"/>
              <a:t>Review“.</a:t>
            </a:r>
            <a:r>
              <a:rPr lang="en-US" sz="900" i="1" dirty="0" err="1" smtClean="0"/>
              <a:t>Physical</a:t>
            </a:r>
            <a:r>
              <a:rPr lang="en-US" sz="900" i="1" dirty="0" smtClean="0"/>
              <a:t> Therapy</a:t>
            </a:r>
            <a:r>
              <a:rPr lang="en-US" sz="900" dirty="0" smtClean="0"/>
              <a:t>. </a:t>
            </a:r>
            <a:r>
              <a:rPr lang="en-US" sz="900" b="1" dirty="0" smtClean="0"/>
              <a:t>88</a:t>
            </a:r>
            <a:r>
              <a:rPr lang="en-US" sz="900" dirty="0" smtClean="0"/>
              <a:t> (5): 559–566.</a:t>
            </a:r>
            <a:endParaRPr lang="en-US" dirty="0" smtClean="0"/>
          </a:p>
          <a:p>
            <a:pPr>
              <a:buNone/>
            </a:pPr>
            <a:r>
              <a:rPr lang="en-US" sz="900" dirty="0" smtClean="0"/>
              <a:t>2.Langley, F.A. &amp; Mackintosh, S.F.H. (2007). Functional balance assessment of older community dwelling adults: A systematic review of the </a:t>
            </a:r>
            <a:r>
              <a:rPr lang="en-US" sz="900" dirty="0" err="1" smtClean="0"/>
              <a:t>literature”.The</a:t>
            </a:r>
            <a:r>
              <a:rPr lang="en-US" sz="900" dirty="0" smtClean="0"/>
              <a:t> Internet Journal of Allied Health Sciences and Practice, 5(4).</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Berg Balance Scale</a:t>
            </a:r>
            <a:endParaRPr lang="en-US" dirty="0"/>
          </a:p>
        </p:txBody>
      </p:sp>
      <p:sp>
        <p:nvSpPr>
          <p:cNvPr id="3" name="Content Placeholder 2"/>
          <p:cNvSpPr>
            <a:spLocks noGrp="1"/>
          </p:cNvSpPr>
          <p:nvPr>
            <p:ph idx="1"/>
          </p:nvPr>
        </p:nvSpPr>
        <p:spPr/>
        <p:txBody>
          <a:bodyPr/>
          <a:lstStyle/>
          <a:p>
            <a:r>
              <a:rPr lang="en-US" dirty="0" smtClean="0"/>
              <a:t>The BBS is a qualitative measure that assesses balance via performing functional activities such as reaching, bending, transferring, and standing that incorporates most components of postural control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Berg Balance Scale</a:t>
            </a:r>
            <a:endParaRPr lang="en-US" dirty="0"/>
          </a:p>
        </p:txBody>
      </p:sp>
      <p:sp>
        <p:nvSpPr>
          <p:cNvPr id="3" name="Content Placeholder 2"/>
          <p:cNvSpPr>
            <a:spLocks noGrp="1"/>
          </p:cNvSpPr>
          <p:nvPr>
            <p:ph idx="1"/>
          </p:nvPr>
        </p:nvSpPr>
        <p:spPr/>
        <p:txBody>
          <a:bodyPr/>
          <a:lstStyle/>
          <a:p>
            <a:r>
              <a:rPr lang="en-US" dirty="0" smtClean="0"/>
              <a:t> Sitting and transferring safely between chairs. </a:t>
            </a:r>
          </a:p>
          <a:p>
            <a:r>
              <a:rPr lang="en-US" dirty="0" smtClean="0"/>
              <a:t>Standing with feet apart, feet together. </a:t>
            </a:r>
          </a:p>
          <a:p>
            <a:r>
              <a:rPr lang="en-US" dirty="0" smtClean="0"/>
              <a:t>Standing in single-leg stance.</a:t>
            </a:r>
          </a:p>
          <a:p>
            <a:r>
              <a:rPr lang="en-US" dirty="0" smtClean="0"/>
              <a:t> Standing </a:t>
            </a:r>
            <a:r>
              <a:rPr lang="en-US" dirty="0" smtClean="0"/>
              <a:t>with </a:t>
            </a:r>
            <a:r>
              <a:rPr lang="en-US" dirty="0" smtClean="0"/>
              <a:t>feet in the tandem Romberg position with eyes open or closed.</a:t>
            </a:r>
          </a:p>
          <a:p>
            <a:r>
              <a:rPr lang="en-US" dirty="0" smtClean="0"/>
              <a:t> Reaching and stooping down to pick something off the floor.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Berg Balance Scale</a:t>
            </a:r>
            <a:endParaRPr lang="en-US" dirty="0"/>
          </a:p>
        </p:txBody>
      </p:sp>
      <p:sp>
        <p:nvSpPr>
          <p:cNvPr id="3" name="Content Placeholder 2"/>
          <p:cNvSpPr>
            <a:spLocks noGrp="1"/>
          </p:cNvSpPr>
          <p:nvPr>
            <p:ph idx="1"/>
          </p:nvPr>
        </p:nvSpPr>
        <p:spPr/>
        <p:txBody>
          <a:bodyPr/>
          <a:lstStyle/>
          <a:p>
            <a:r>
              <a:rPr lang="en-US" dirty="0" smtClean="0"/>
              <a:t>Each item is scored along a 5-point scale, ranging from 0 to 4, each grade with well-established criteria </a:t>
            </a:r>
          </a:p>
          <a:p>
            <a:r>
              <a:rPr lang="en-US" dirty="0" smtClean="0"/>
              <a:t>Zero indicates the lowest level of function and 4 the highest level of function. The total score ranges from 0 to 56. The BBS is reliable (both inter- and </a:t>
            </a:r>
            <a:r>
              <a:rPr lang="en-US" dirty="0" err="1" smtClean="0"/>
              <a:t>intratester</a:t>
            </a:r>
            <a:r>
              <a:rPr lang="en-US" dirty="0" smtClean="0"/>
              <a:t>) and has concurrent and construct validity.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431925" y="803275"/>
            <a:ext cx="7308850" cy="5113338"/>
          </a:xfrm>
          <a:prstGeom prst="rect">
            <a:avLst/>
          </a:prstGeom>
          <a:noFill/>
          <a:ln w="9525">
            <a:noFill/>
            <a:miter lim="800000"/>
            <a:headEnd/>
            <a:tailEnd/>
          </a:ln>
        </p:spPr>
        <p:txBody>
          <a:bodyPr wrap="none">
            <a:spAutoFit/>
          </a:bodyPr>
          <a:lstStyle/>
          <a:p>
            <a:pPr eaLnBrk="0" hangingPunct="0"/>
            <a:r>
              <a:rPr lang="en-US"/>
              <a:t>			</a:t>
            </a:r>
            <a:r>
              <a:rPr lang="en-US" b="1"/>
              <a:t>TINETTI</a:t>
            </a:r>
          </a:p>
          <a:p>
            <a:pPr eaLnBrk="0" hangingPunct="0"/>
            <a:endParaRPr lang="en-US"/>
          </a:p>
          <a:p>
            <a:pPr eaLnBrk="0" hangingPunct="0"/>
            <a:r>
              <a:rPr lang="en-US" u="sng"/>
              <a:t>Performance - Oriented Assessment of Mobility Problems</a:t>
            </a:r>
          </a:p>
          <a:p>
            <a:pPr eaLnBrk="0" hangingPunct="0"/>
            <a:r>
              <a:rPr lang="en-US" u="sng"/>
              <a:t> in Elderly Patients</a:t>
            </a:r>
            <a:endParaRPr lang="en-US"/>
          </a:p>
          <a:p>
            <a:pPr eaLnBrk="0" hangingPunct="0"/>
            <a:endParaRPr lang="en-US"/>
          </a:p>
          <a:p>
            <a:pPr eaLnBrk="0" hangingPunct="0"/>
            <a:r>
              <a:rPr lang="en-US"/>
              <a:t>Tinetti suggests that the assessment of mobility problems</a:t>
            </a:r>
          </a:p>
          <a:p>
            <a:pPr eaLnBrk="0" hangingPunct="0"/>
            <a:r>
              <a:rPr lang="en-US"/>
              <a:t>in the elderly should not be limited to the usual history,</a:t>
            </a:r>
          </a:p>
          <a:p>
            <a:pPr eaLnBrk="0" hangingPunct="0"/>
            <a:r>
              <a:rPr lang="en-US"/>
              <a:t>physical exam, EMG, and CT scans.</a:t>
            </a:r>
          </a:p>
          <a:p>
            <a:pPr eaLnBrk="0" hangingPunct="0"/>
            <a:endParaRPr lang="en-US"/>
          </a:p>
          <a:p>
            <a:pPr eaLnBrk="0" hangingPunct="0"/>
            <a:r>
              <a:rPr lang="en-US"/>
              <a:t>In addition, the artificial setting of gait analysis does not</a:t>
            </a:r>
          </a:p>
          <a:p>
            <a:pPr eaLnBrk="0" hangingPunct="0"/>
            <a:r>
              <a:rPr lang="en-US"/>
              <a:t>measure the effect of environment on mobility and falling.</a:t>
            </a:r>
          </a:p>
          <a:p>
            <a:pPr eaLnBrk="0" hangingPunct="0"/>
            <a:endParaRPr lang="en-US"/>
          </a:p>
          <a:p>
            <a:pPr eaLnBrk="0" hangingPunct="0"/>
            <a:endParaRPr lang="en-US"/>
          </a:p>
          <a:p>
            <a:pPr eaLnBrk="0" hangingPunct="0"/>
            <a:r>
              <a:rPr lang="en-US" sz="1800"/>
              <a:t>				Tinetti JAGS 34; 119-126, 1986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026"/>
          <p:cNvSpPr txBox="1">
            <a:spLocks noChangeArrowheads="1"/>
          </p:cNvSpPr>
          <p:nvPr/>
        </p:nvSpPr>
        <p:spPr bwMode="auto">
          <a:xfrm>
            <a:off x="1508125" y="727075"/>
            <a:ext cx="7632700" cy="5478463"/>
          </a:xfrm>
          <a:prstGeom prst="rect">
            <a:avLst/>
          </a:prstGeom>
          <a:noFill/>
          <a:ln w="9525">
            <a:noFill/>
            <a:miter lim="800000"/>
            <a:headEnd/>
            <a:tailEnd/>
          </a:ln>
        </p:spPr>
        <p:txBody>
          <a:bodyPr wrap="none">
            <a:spAutoFit/>
          </a:bodyPr>
          <a:lstStyle/>
          <a:p>
            <a:pPr eaLnBrk="0" hangingPunct="0"/>
            <a:r>
              <a:rPr lang="en-US" b="1"/>
              <a:t>			TINETTI</a:t>
            </a:r>
          </a:p>
          <a:p>
            <a:pPr eaLnBrk="0" hangingPunct="0"/>
            <a:endParaRPr lang="en-US"/>
          </a:p>
          <a:p>
            <a:pPr eaLnBrk="0" hangingPunct="0"/>
            <a:r>
              <a:rPr lang="en-US"/>
              <a:t>In a study of 333 elderly patients, abnormalities in the</a:t>
            </a:r>
          </a:p>
          <a:p>
            <a:pPr eaLnBrk="0" hangingPunct="0"/>
            <a:r>
              <a:rPr lang="en-US"/>
              <a:t>standard neuromuscular exam did not always correlate with</a:t>
            </a:r>
          </a:p>
          <a:p>
            <a:pPr eaLnBrk="0" hangingPunct="0"/>
            <a:r>
              <a:rPr lang="en-US"/>
              <a:t>the presence or absence of abnormalities in functional</a:t>
            </a:r>
          </a:p>
          <a:p>
            <a:pPr eaLnBrk="0" hangingPunct="0"/>
            <a:r>
              <a:rPr lang="en-US"/>
              <a:t>mobility.</a:t>
            </a:r>
          </a:p>
          <a:p>
            <a:pPr eaLnBrk="0" hangingPunct="0"/>
            <a:endParaRPr lang="en-US"/>
          </a:p>
          <a:p>
            <a:pPr eaLnBrk="0" hangingPunct="0"/>
            <a:r>
              <a:rPr lang="en-US"/>
              <a:t>For example, only 57% of patients that had difficulty raising </a:t>
            </a:r>
          </a:p>
          <a:p>
            <a:pPr eaLnBrk="0" hangingPunct="0"/>
            <a:r>
              <a:rPr lang="en-US"/>
              <a:t>feet from the floor had decreased lower extremity strength</a:t>
            </a:r>
          </a:p>
          <a:p>
            <a:pPr eaLnBrk="0" hangingPunct="0"/>
            <a:r>
              <a:rPr lang="en-US"/>
              <a:t>on physical exam.</a:t>
            </a:r>
          </a:p>
          <a:p>
            <a:pPr eaLnBrk="0" hangingPunct="0"/>
            <a:endParaRPr lang="en-US"/>
          </a:p>
          <a:p>
            <a:pPr eaLnBrk="0" hangingPunct="0"/>
            <a:endParaRPr lang="en-US"/>
          </a:p>
          <a:p>
            <a:pPr eaLnBrk="0" hangingPunct="0"/>
            <a:endParaRPr lang="en-US"/>
          </a:p>
          <a:p>
            <a:pPr eaLnBrk="0" hangingPunct="0"/>
            <a:r>
              <a:rPr lang="en-US" sz="1800"/>
              <a:t>				Tinetti &amp; Ginter, JAMA Feb 26, 1988</a:t>
            </a:r>
            <a:endParaRPr lang="en-US"/>
          </a:p>
          <a:p>
            <a:pPr eaLnBrk="0" hangingPunct="0"/>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143000" y="609600"/>
            <a:ext cx="7870825" cy="5387975"/>
          </a:xfrm>
          <a:prstGeom prst="rect">
            <a:avLst/>
          </a:prstGeom>
          <a:noFill/>
          <a:ln w="9525">
            <a:noFill/>
            <a:miter lim="800000"/>
            <a:headEnd/>
            <a:tailEnd/>
          </a:ln>
        </p:spPr>
        <p:txBody>
          <a:bodyPr wrap="none">
            <a:spAutoFit/>
          </a:bodyPr>
          <a:lstStyle/>
          <a:p>
            <a:pPr eaLnBrk="0" hangingPunct="0"/>
            <a:r>
              <a:rPr lang="en-US"/>
              <a:t>			</a:t>
            </a:r>
            <a:r>
              <a:rPr lang="en-US" b="1"/>
              <a:t>TINETTI</a:t>
            </a:r>
            <a:endParaRPr lang="en-US"/>
          </a:p>
          <a:p>
            <a:pPr eaLnBrk="0" hangingPunct="0"/>
            <a:endParaRPr lang="en-US"/>
          </a:p>
          <a:p>
            <a:pPr eaLnBrk="0" hangingPunct="0"/>
            <a:r>
              <a:rPr lang="en-US"/>
              <a:t>Balance and Gait tests:</a:t>
            </a:r>
          </a:p>
          <a:p>
            <a:pPr eaLnBrk="0" hangingPunct="0"/>
            <a:endParaRPr lang="en-US"/>
          </a:p>
          <a:p>
            <a:pPr eaLnBrk="0" hangingPunct="0"/>
            <a:r>
              <a:rPr lang="en-US"/>
              <a:t>-Require no equipment and little experience to master</a:t>
            </a:r>
          </a:p>
          <a:p>
            <a:pPr eaLnBrk="0" hangingPunct="0"/>
            <a:endParaRPr lang="en-US"/>
          </a:p>
          <a:p>
            <a:pPr eaLnBrk="0" hangingPunct="0"/>
            <a:r>
              <a:rPr lang="en-US"/>
              <a:t>-Reliable yet sensitive to significant changes</a:t>
            </a:r>
          </a:p>
          <a:p>
            <a:pPr eaLnBrk="0" hangingPunct="0"/>
            <a:endParaRPr lang="en-US"/>
          </a:p>
          <a:p>
            <a:pPr eaLnBrk="0" hangingPunct="0"/>
            <a:r>
              <a:rPr lang="en-US"/>
              <a:t>-Reflects the position changes and gait maneuvers used during </a:t>
            </a:r>
          </a:p>
          <a:p>
            <a:pPr eaLnBrk="0" hangingPunct="0"/>
            <a:r>
              <a:rPr lang="en-US"/>
              <a:t>normal daily activities</a:t>
            </a:r>
          </a:p>
          <a:p>
            <a:pPr eaLnBrk="0" hangingPunct="0"/>
            <a:endParaRPr lang="en-US"/>
          </a:p>
          <a:p>
            <a:pPr eaLnBrk="0" hangingPunct="0"/>
            <a:r>
              <a:rPr lang="en-US"/>
              <a:t>-Basic mobility skills of the elderly are getting out of a chair/</a:t>
            </a:r>
          </a:p>
          <a:p>
            <a:pPr eaLnBrk="0" hangingPunct="0"/>
            <a:r>
              <a:rPr lang="en-US"/>
              <a:t>on and off a toilet, and walking a few feet. </a:t>
            </a:r>
            <a:r>
              <a:rPr lang="en-US" sz="1800"/>
              <a:t>(Podsiadlo,JAGS1991)</a:t>
            </a:r>
            <a:endParaRPr lang="en-US"/>
          </a:p>
          <a:p>
            <a:pPr eaLnBrk="0" hangingPunct="0"/>
            <a:endParaRPr lang="en-US" sz="1800"/>
          </a:p>
          <a:p>
            <a:pPr eaLnBrk="0" hangingPunct="0"/>
            <a:r>
              <a:rPr lang="en-US" sz="1800"/>
              <a:t>					Tinetti JAGS 34; 119-126, 1986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279525" y="727075"/>
            <a:ext cx="7651750" cy="5113338"/>
          </a:xfrm>
          <a:prstGeom prst="rect">
            <a:avLst/>
          </a:prstGeom>
          <a:noFill/>
          <a:ln w="9525">
            <a:noFill/>
            <a:miter lim="800000"/>
            <a:headEnd/>
            <a:tailEnd/>
          </a:ln>
        </p:spPr>
        <p:txBody>
          <a:bodyPr wrap="none">
            <a:spAutoFit/>
          </a:bodyPr>
          <a:lstStyle/>
          <a:p>
            <a:pPr eaLnBrk="0" hangingPunct="0"/>
            <a:r>
              <a:rPr lang="en-US" b="1"/>
              <a:t>			TINETTI</a:t>
            </a:r>
            <a:endParaRPr lang="en-US"/>
          </a:p>
          <a:p>
            <a:pPr eaLnBrk="0" hangingPunct="0"/>
            <a:r>
              <a:rPr lang="en-US"/>
              <a:t>Tinetti’s performance oriented assessment of</a:t>
            </a:r>
            <a:r>
              <a:rPr lang="en-US" b="1"/>
              <a:t> BALANCE</a:t>
            </a:r>
            <a:r>
              <a:rPr lang="en-US"/>
              <a:t>:</a:t>
            </a:r>
          </a:p>
          <a:p>
            <a:pPr eaLnBrk="0" hangingPunct="0"/>
            <a:r>
              <a:rPr lang="en-US"/>
              <a:t>-Sitting balance----------------------------------------1</a:t>
            </a:r>
          </a:p>
          <a:p>
            <a:pPr eaLnBrk="0" hangingPunct="0"/>
            <a:r>
              <a:rPr lang="en-US"/>
              <a:t>-Arising from a chair----------------------------------2</a:t>
            </a:r>
          </a:p>
          <a:p>
            <a:pPr eaLnBrk="0" hangingPunct="0"/>
            <a:r>
              <a:rPr lang="en-US"/>
              <a:t>-Attempts to rise---------------------------------------2</a:t>
            </a:r>
          </a:p>
          <a:p>
            <a:pPr eaLnBrk="0" hangingPunct="0"/>
            <a:r>
              <a:rPr lang="en-US"/>
              <a:t>-Immediate standing balance------------------------2</a:t>
            </a:r>
          </a:p>
          <a:p>
            <a:pPr eaLnBrk="0" hangingPunct="0"/>
            <a:r>
              <a:rPr lang="en-US"/>
              <a:t>-Standing balance -------------------------------------2</a:t>
            </a:r>
          </a:p>
          <a:p>
            <a:pPr eaLnBrk="0" hangingPunct="0"/>
            <a:r>
              <a:rPr lang="en-US"/>
              <a:t>-Balance with eyes closed----------------------------1</a:t>
            </a:r>
          </a:p>
          <a:p>
            <a:pPr eaLnBrk="0" hangingPunct="0"/>
            <a:r>
              <a:rPr lang="en-US"/>
              <a:t>-Turning 360--------------------------------------------1,1</a:t>
            </a:r>
          </a:p>
          <a:p>
            <a:pPr eaLnBrk="0" hangingPunct="0"/>
            <a:r>
              <a:rPr lang="en-US"/>
              <a:t>-Nudge on sternum------------------------------------2</a:t>
            </a:r>
          </a:p>
          <a:p>
            <a:pPr eaLnBrk="0" hangingPunct="0"/>
            <a:r>
              <a:rPr lang="en-US"/>
              <a:t>-Sitting down-------------------------------------------</a:t>
            </a:r>
            <a:r>
              <a:rPr lang="en-US" u="sng"/>
              <a:t>2</a:t>
            </a:r>
            <a:endParaRPr lang="en-US"/>
          </a:p>
          <a:p>
            <a:pPr eaLnBrk="0" hangingPunct="0"/>
            <a:r>
              <a:rPr lang="en-US"/>
              <a:t>                                                                              16</a:t>
            </a:r>
          </a:p>
          <a:p>
            <a:pPr eaLnBrk="0" hangingPunct="0"/>
            <a:endParaRPr lang="en-US"/>
          </a:p>
          <a:p>
            <a:pPr eaLnBrk="0" hangingPunct="0"/>
            <a:r>
              <a:rPr lang="en-US" sz="1800"/>
              <a:t>					Tinetti JAGS 34:119-126, 1986</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026"/>
          <p:cNvSpPr txBox="1">
            <a:spLocks noChangeArrowheads="1"/>
          </p:cNvSpPr>
          <p:nvPr/>
        </p:nvSpPr>
        <p:spPr bwMode="auto">
          <a:xfrm>
            <a:off x="1143000" y="1066800"/>
            <a:ext cx="7540625" cy="5203825"/>
          </a:xfrm>
          <a:prstGeom prst="rect">
            <a:avLst/>
          </a:prstGeom>
          <a:noFill/>
          <a:ln w="9525">
            <a:noFill/>
            <a:miter lim="800000"/>
            <a:headEnd/>
            <a:tailEnd/>
          </a:ln>
        </p:spPr>
        <p:txBody>
          <a:bodyPr>
            <a:spAutoFit/>
          </a:bodyPr>
          <a:lstStyle/>
          <a:p>
            <a:pPr eaLnBrk="0" hangingPunct="0"/>
            <a:r>
              <a:rPr lang="en-US"/>
              <a:t>			</a:t>
            </a:r>
            <a:r>
              <a:rPr lang="en-US" b="1"/>
              <a:t>TINETTI</a:t>
            </a:r>
          </a:p>
          <a:p>
            <a:pPr eaLnBrk="0" hangingPunct="0"/>
            <a:endParaRPr lang="en-US"/>
          </a:p>
          <a:p>
            <a:pPr eaLnBrk="0" hangingPunct="0"/>
            <a:r>
              <a:rPr lang="en-US"/>
              <a:t>The balance portion of the exam allows for various position </a:t>
            </a:r>
          </a:p>
          <a:p>
            <a:pPr eaLnBrk="0" hangingPunct="0"/>
            <a:r>
              <a:rPr lang="en-US"/>
              <a:t>changes that stress stability.</a:t>
            </a:r>
          </a:p>
          <a:p>
            <a:pPr eaLnBrk="0" hangingPunct="0"/>
            <a:endParaRPr lang="en-US"/>
          </a:p>
          <a:p>
            <a:pPr eaLnBrk="0" hangingPunct="0"/>
            <a:r>
              <a:rPr lang="en-US"/>
              <a:t>The observer must note any movements or gestures that</a:t>
            </a:r>
          </a:p>
          <a:p>
            <a:pPr eaLnBrk="0" hangingPunct="0"/>
            <a:r>
              <a:rPr lang="en-US"/>
              <a:t>suggest instability, such as grabbing for support, staggering,</a:t>
            </a:r>
          </a:p>
          <a:p>
            <a:pPr eaLnBrk="0" hangingPunct="0"/>
            <a:r>
              <a:rPr lang="en-US"/>
              <a:t>etc.</a:t>
            </a:r>
          </a:p>
          <a:p>
            <a:pPr eaLnBrk="0" hangingPunct="0"/>
            <a:endParaRPr lang="en-US"/>
          </a:p>
          <a:p>
            <a:pPr eaLnBrk="0" hangingPunct="0"/>
            <a:endParaRPr lang="en-US"/>
          </a:p>
          <a:p>
            <a:pPr eaLnBrk="0" hangingPunct="0"/>
            <a:endParaRPr lang="en-US"/>
          </a:p>
          <a:p>
            <a:pPr eaLnBrk="0" hangingPunct="0"/>
            <a:endParaRPr lang="en-US"/>
          </a:p>
          <a:p>
            <a:pPr eaLnBrk="0" hangingPunct="0"/>
            <a:r>
              <a:rPr lang="en-US"/>
              <a:t>				 </a:t>
            </a:r>
            <a:r>
              <a:rPr lang="en-US" sz="1800"/>
              <a:t>Tinetti JAGS 34:119-126, 1986</a:t>
            </a:r>
            <a:r>
              <a:rPr lang="en-US"/>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7924800" cy="5257800"/>
          </a:xfrm>
        </p:spPr>
        <p:txBody>
          <a:bodyPr/>
          <a:lstStyle/>
          <a:p>
            <a:pPr algn="just">
              <a:lnSpc>
                <a:spcPct val="150000"/>
              </a:lnSpc>
              <a:buFont typeface="Wingdings" pitchFamily="2" charset="2"/>
              <a:buChar char="ü"/>
              <a:defRPr/>
            </a:pPr>
            <a:r>
              <a:rPr lang="en-US" sz="2000" dirty="0" smtClean="0"/>
              <a:t>Disorders of balance presents with difficulty in maintaining posture ,standing and walking and with a subjective sense of disequilibrium, a form of dizziness. The cerebellum and vestibular system organize antigravity responses needed to maintain the upright posture.</a:t>
            </a:r>
          </a:p>
          <a:p>
            <a:pPr algn="just">
              <a:lnSpc>
                <a:spcPct val="150000"/>
              </a:lnSpc>
              <a:buFont typeface="Wingdings" pitchFamily="2" charset="2"/>
              <a:buChar char="ü"/>
              <a:defRPr/>
            </a:pPr>
            <a:endParaRPr lang="en-US" sz="2000" dirty="0"/>
          </a:p>
          <a:p>
            <a:pPr algn="just">
              <a:lnSpc>
                <a:spcPct val="150000"/>
              </a:lnSpc>
              <a:buFont typeface="Wingdings" pitchFamily="2" charset="2"/>
              <a:buChar char="ü"/>
              <a:defRPr/>
            </a:pPr>
            <a:r>
              <a:rPr lang="en-US" sz="2000" dirty="0" smtClean="0"/>
              <a:t>Gait and balance problems are common in the elderly and contribute to the risk of falls and injury.</a:t>
            </a:r>
          </a:p>
          <a:p>
            <a:pPr marL="0" indent="0" algn="just">
              <a:lnSpc>
                <a:spcPct val="150000"/>
              </a:lnSpc>
              <a:buFont typeface="Wingdings" pitchFamily="2" charset="2"/>
              <a:buNone/>
              <a:defRPr/>
            </a:pPr>
            <a:endParaRPr lang="en-US" sz="2000" dirty="0" smtClean="0"/>
          </a:p>
          <a:p>
            <a:pPr algn="just">
              <a:lnSpc>
                <a:spcPct val="150000"/>
              </a:lnSpc>
              <a:buFont typeface="Wingdings" pitchFamily="2" charset="2"/>
              <a:buChar char="ü"/>
              <a:defRPr/>
            </a:pP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355725" y="727075"/>
            <a:ext cx="6813550" cy="5568950"/>
          </a:xfrm>
          <a:prstGeom prst="rect">
            <a:avLst/>
          </a:prstGeom>
          <a:noFill/>
          <a:ln w="9525">
            <a:noFill/>
            <a:miter lim="800000"/>
            <a:headEnd/>
            <a:tailEnd/>
          </a:ln>
        </p:spPr>
        <p:txBody>
          <a:bodyPr wrap="none">
            <a:spAutoFit/>
          </a:bodyPr>
          <a:lstStyle/>
          <a:p>
            <a:pPr eaLnBrk="0" hangingPunct="0"/>
            <a:r>
              <a:rPr lang="en-US" b="1"/>
              <a:t>			TINETTI</a:t>
            </a:r>
            <a:r>
              <a:rPr lang="en-US"/>
              <a:t> 	</a:t>
            </a:r>
          </a:p>
          <a:p>
            <a:pPr eaLnBrk="0" hangingPunct="0"/>
            <a:r>
              <a:rPr lang="en-US"/>
              <a:t>		</a:t>
            </a:r>
          </a:p>
          <a:p>
            <a:pPr eaLnBrk="0" hangingPunct="0"/>
            <a:r>
              <a:rPr lang="en-US"/>
              <a:t>Tinetti performance oriented assessment of </a:t>
            </a:r>
            <a:r>
              <a:rPr lang="en-US" b="1"/>
              <a:t>GAIT</a:t>
            </a:r>
            <a:r>
              <a:rPr lang="en-US"/>
              <a:t>: </a:t>
            </a:r>
          </a:p>
          <a:p>
            <a:pPr eaLnBrk="0" hangingPunct="0"/>
            <a:r>
              <a:rPr lang="en-US"/>
              <a:t>-Initiation of gait------------------------------ 1</a:t>
            </a:r>
          </a:p>
          <a:p>
            <a:pPr eaLnBrk="0" hangingPunct="0"/>
            <a:r>
              <a:rPr lang="en-US"/>
              <a:t>-Step height-------------------------------------2</a:t>
            </a:r>
          </a:p>
          <a:p>
            <a:pPr eaLnBrk="0" hangingPunct="0"/>
            <a:r>
              <a:rPr lang="en-US"/>
              <a:t>-Step length-------------------------------------2</a:t>
            </a:r>
          </a:p>
          <a:p>
            <a:pPr eaLnBrk="0" hangingPunct="0"/>
            <a:r>
              <a:rPr lang="en-US"/>
              <a:t>-Step symmetry-------------------------------- 1</a:t>
            </a:r>
          </a:p>
          <a:p>
            <a:pPr eaLnBrk="0" hangingPunct="0"/>
            <a:r>
              <a:rPr lang="en-US"/>
              <a:t>-Step continuity-------------------------------- 1</a:t>
            </a:r>
          </a:p>
          <a:p>
            <a:pPr eaLnBrk="0" hangingPunct="0"/>
            <a:r>
              <a:rPr lang="en-US"/>
              <a:t>-Path deviation--------------------------------- 2</a:t>
            </a:r>
          </a:p>
          <a:p>
            <a:pPr eaLnBrk="0" hangingPunct="0"/>
            <a:r>
              <a:rPr lang="en-US"/>
              <a:t>-Trunk stability--------------------------------- 2</a:t>
            </a:r>
          </a:p>
          <a:p>
            <a:pPr eaLnBrk="0" hangingPunct="0"/>
            <a:r>
              <a:rPr lang="en-US"/>
              <a:t>-Walk stance------------------------------------</a:t>
            </a:r>
            <a:r>
              <a:rPr lang="en-US" u="sng"/>
              <a:t> 1</a:t>
            </a:r>
            <a:endParaRPr lang="en-US"/>
          </a:p>
          <a:p>
            <a:pPr eaLnBrk="0" hangingPunct="0"/>
            <a:r>
              <a:rPr lang="en-US"/>
              <a:t>					        12</a:t>
            </a:r>
          </a:p>
          <a:p>
            <a:pPr eaLnBrk="0" hangingPunct="0"/>
            <a:endParaRPr lang="en-US"/>
          </a:p>
          <a:p>
            <a:pPr eaLnBrk="0" hangingPunct="0"/>
            <a:endParaRPr lang="en-US"/>
          </a:p>
          <a:p>
            <a:pPr eaLnBrk="0" hangingPunct="0"/>
            <a:r>
              <a:rPr lang="en-US"/>
              <a:t>				 </a:t>
            </a:r>
            <a:r>
              <a:rPr lang="en-US" sz="1800"/>
              <a:t>Tinetti JAGS 34:119-126, 1986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026"/>
          <p:cNvSpPr txBox="1">
            <a:spLocks noChangeArrowheads="1"/>
          </p:cNvSpPr>
          <p:nvPr/>
        </p:nvSpPr>
        <p:spPr bwMode="auto">
          <a:xfrm>
            <a:off x="1279525" y="803275"/>
            <a:ext cx="7747000" cy="5113338"/>
          </a:xfrm>
          <a:prstGeom prst="rect">
            <a:avLst/>
          </a:prstGeom>
          <a:noFill/>
          <a:ln w="9525">
            <a:noFill/>
            <a:miter lim="800000"/>
            <a:headEnd/>
            <a:tailEnd/>
          </a:ln>
        </p:spPr>
        <p:txBody>
          <a:bodyPr wrap="none">
            <a:spAutoFit/>
          </a:bodyPr>
          <a:lstStyle/>
          <a:p>
            <a:pPr eaLnBrk="0" hangingPunct="0"/>
            <a:r>
              <a:rPr lang="en-US" b="1"/>
              <a:t>			TINETTI</a:t>
            </a:r>
          </a:p>
          <a:p>
            <a:pPr eaLnBrk="0" hangingPunct="0"/>
            <a:endParaRPr lang="en-US"/>
          </a:p>
          <a:p>
            <a:pPr eaLnBrk="0" hangingPunct="0"/>
            <a:r>
              <a:rPr lang="en-US"/>
              <a:t>Maximum score is 28. (Balance 16, gait 12)</a:t>
            </a:r>
          </a:p>
          <a:p>
            <a:pPr eaLnBrk="0" hangingPunct="0"/>
            <a:r>
              <a:rPr lang="en-US"/>
              <a:t>Lowest score is 0.</a:t>
            </a:r>
          </a:p>
          <a:p>
            <a:pPr eaLnBrk="0" hangingPunct="0"/>
            <a:r>
              <a:rPr lang="en-US"/>
              <a:t>The test requires 5-15 minutes, an armless, non-cushioned</a:t>
            </a:r>
          </a:p>
          <a:p>
            <a:pPr eaLnBrk="0" hangingPunct="0"/>
            <a:r>
              <a:rPr lang="en-US"/>
              <a:t>chair, walking space, and the patient’s usual assistive</a:t>
            </a:r>
          </a:p>
          <a:p>
            <a:pPr eaLnBrk="0" hangingPunct="0"/>
            <a:r>
              <a:rPr lang="en-US"/>
              <a:t>device.</a:t>
            </a:r>
          </a:p>
          <a:p>
            <a:pPr eaLnBrk="0" hangingPunct="0"/>
            <a:endParaRPr lang="en-US"/>
          </a:p>
          <a:p>
            <a:pPr eaLnBrk="0" hangingPunct="0"/>
            <a:r>
              <a:rPr lang="en-US"/>
              <a:t>A score &lt; 26 indicates a risk for falls, the lower the score, the </a:t>
            </a:r>
          </a:p>
          <a:p>
            <a:pPr eaLnBrk="0" hangingPunct="0"/>
            <a:r>
              <a:rPr lang="en-US"/>
              <a:t>greater the risk.</a:t>
            </a:r>
          </a:p>
          <a:p>
            <a:pPr eaLnBrk="0" hangingPunct="0"/>
            <a:endParaRPr lang="en-US"/>
          </a:p>
          <a:p>
            <a:pPr eaLnBrk="0" hangingPunct="0"/>
            <a:r>
              <a:rPr lang="en-US"/>
              <a:t>A score of &lt;19 indicates a 5 fold increased risk of falling.</a:t>
            </a:r>
          </a:p>
          <a:p>
            <a:pPr eaLnBrk="0" hangingPunct="0"/>
            <a:endParaRPr lang="en-US"/>
          </a:p>
          <a:p>
            <a:pPr eaLnBrk="0" hangingPunct="0"/>
            <a:r>
              <a:rPr lang="en-US" sz="1800"/>
              <a:t>					Tinetti JAGS 34:119-126, 1986</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66800" y="838200"/>
            <a:ext cx="7823200" cy="5113338"/>
          </a:xfrm>
          <a:prstGeom prst="rect">
            <a:avLst/>
          </a:prstGeom>
          <a:noFill/>
          <a:ln w="9525">
            <a:noFill/>
            <a:miter lim="800000"/>
            <a:headEnd/>
            <a:tailEnd/>
          </a:ln>
        </p:spPr>
        <p:txBody>
          <a:bodyPr wrap="none">
            <a:spAutoFit/>
          </a:bodyPr>
          <a:lstStyle/>
          <a:p>
            <a:pPr eaLnBrk="0" hangingPunct="0"/>
            <a:r>
              <a:rPr lang="en-US"/>
              <a:t>			</a:t>
            </a:r>
            <a:r>
              <a:rPr lang="en-US" b="1"/>
              <a:t>Get-up and Go</a:t>
            </a:r>
            <a:endParaRPr lang="en-US"/>
          </a:p>
          <a:p>
            <a:pPr eaLnBrk="0" hangingPunct="0"/>
            <a:endParaRPr lang="en-US"/>
          </a:p>
          <a:p>
            <a:pPr eaLnBrk="0" hangingPunct="0"/>
            <a:r>
              <a:rPr lang="en-US" u="sng"/>
              <a:t>Balance in Elderly Patients: The “Get-up and Go” test</a:t>
            </a:r>
          </a:p>
          <a:p>
            <a:pPr eaLnBrk="0" hangingPunct="0"/>
            <a:endParaRPr lang="en-US" u="sng"/>
          </a:p>
          <a:p>
            <a:pPr eaLnBrk="0" hangingPunct="0"/>
            <a:r>
              <a:rPr lang="en-US"/>
              <a:t>A study of 40 elderly patients with balance difficulties were</a:t>
            </a:r>
          </a:p>
          <a:p>
            <a:pPr eaLnBrk="0" hangingPunct="0"/>
            <a:r>
              <a:rPr lang="en-US"/>
              <a:t>recruited to try the GUG test.  Results were compared to more</a:t>
            </a:r>
          </a:p>
          <a:p>
            <a:pPr eaLnBrk="0" hangingPunct="0"/>
            <a:r>
              <a:rPr lang="en-US"/>
              <a:t>conventional laboratory tests.</a:t>
            </a:r>
          </a:p>
          <a:p>
            <a:pPr eaLnBrk="0" hangingPunct="0"/>
            <a:r>
              <a:rPr lang="en-US"/>
              <a:t>	-Kistler Force Platform (measure of body sway)</a:t>
            </a:r>
          </a:p>
          <a:p>
            <a:pPr eaLnBrk="0" hangingPunct="0"/>
            <a:r>
              <a:rPr lang="en-US"/>
              <a:t>	-Gait speed</a:t>
            </a:r>
          </a:p>
          <a:p>
            <a:pPr eaLnBrk="0" hangingPunct="0"/>
            <a:endParaRPr lang="en-US"/>
          </a:p>
          <a:p>
            <a:pPr eaLnBrk="0" hangingPunct="0"/>
            <a:endParaRPr lang="en-US"/>
          </a:p>
          <a:p>
            <a:pPr eaLnBrk="0" hangingPunct="0"/>
            <a:endParaRPr lang="en-US"/>
          </a:p>
          <a:p>
            <a:pPr eaLnBrk="0" hangingPunct="0"/>
            <a:endParaRPr lang="en-US"/>
          </a:p>
          <a:p>
            <a:pPr eaLnBrk="0" hangingPunct="0"/>
            <a:r>
              <a:rPr lang="en-US" sz="1800"/>
              <a:t>					Mathias, APMR 67;387-89, 1986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7"/>
          <p:cNvSpPr>
            <a:spLocks noChangeArrowheads="1"/>
          </p:cNvSpPr>
          <p:nvPr/>
        </p:nvSpPr>
        <p:spPr bwMode="auto">
          <a:xfrm>
            <a:off x="1676400" y="914400"/>
            <a:ext cx="6985000" cy="5568950"/>
          </a:xfrm>
          <a:prstGeom prst="rect">
            <a:avLst/>
          </a:prstGeom>
          <a:noFill/>
          <a:ln w="9525">
            <a:noFill/>
            <a:miter lim="800000"/>
            <a:headEnd/>
            <a:tailEnd/>
          </a:ln>
        </p:spPr>
        <p:txBody>
          <a:bodyPr wrap="none">
            <a:spAutoFit/>
          </a:bodyPr>
          <a:lstStyle/>
          <a:p>
            <a:pPr eaLnBrk="0" hangingPunct="0"/>
            <a:r>
              <a:rPr lang="en-US"/>
              <a:t>		</a:t>
            </a:r>
            <a:r>
              <a:rPr lang="en-US" b="1"/>
              <a:t>Get-up and Go</a:t>
            </a:r>
          </a:p>
          <a:p>
            <a:pPr eaLnBrk="0" hangingPunct="0"/>
            <a:endParaRPr lang="en-US"/>
          </a:p>
          <a:p>
            <a:pPr eaLnBrk="0" hangingPunct="0"/>
            <a:r>
              <a:rPr lang="en-US"/>
              <a:t>Subjects were seated in office chairs with armrests.</a:t>
            </a:r>
          </a:p>
          <a:p>
            <a:pPr eaLnBrk="0" hangingPunct="0"/>
            <a:r>
              <a:rPr lang="en-US"/>
              <a:t>They were asked to :</a:t>
            </a:r>
          </a:p>
          <a:p>
            <a:pPr eaLnBrk="0" hangingPunct="0"/>
            <a:r>
              <a:rPr lang="en-US"/>
              <a:t>-Rise</a:t>
            </a:r>
          </a:p>
          <a:p>
            <a:pPr eaLnBrk="0" hangingPunct="0"/>
            <a:r>
              <a:rPr lang="en-US"/>
              <a:t>-Stand still momentarily</a:t>
            </a:r>
          </a:p>
          <a:p>
            <a:pPr eaLnBrk="0" hangingPunct="0"/>
            <a:r>
              <a:rPr lang="en-US"/>
              <a:t>-Walk toward a wall 3 meters away</a:t>
            </a:r>
          </a:p>
          <a:p>
            <a:pPr eaLnBrk="0" hangingPunct="0"/>
            <a:r>
              <a:rPr lang="en-US"/>
              <a:t>-Turn without contacting the wall</a:t>
            </a:r>
          </a:p>
          <a:p>
            <a:pPr eaLnBrk="0" hangingPunct="0"/>
            <a:r>
              <a:rPr lang="en-US"/>
              <a:t>-Walk back to the chair</a:t>
            </a:r>
          </a:p>
          <a:p>
            <a:pPr eaLnBrk="0" hangingPunct="0"/>
            <a:r>
              <a:rPr lang="en-US"/>
              <a:t>-Turn around</a:t>
            </a:r>
          </a:p>
          <a:p>
            <a:pPr eaLnBrk="0" hangingPunct="0"/>
            <a:r>
              <a:rPr lang="en-US"/>
              <a:t>-Sit down</a:t>
            </a:r>
          </a:p>
          <a:p>
            <a:pPr eaLnBrk="0" hangingPunct="0"/>
            <a:endParaRPr lang="en-US"/>
          </a:p>
          <a:p>
            <a:pPr eaLnBrk="0" hangingPunct="0"/>
            <a:r>
              <a:rPr lang="en-US"/>
              <a:t>Many frail elderly fall during the performance of such </a:t>
            </a:r>
          </a:p>
          <a:p>
            <a:pPr eaLnBrk="0" hangingPunct="0"/>
            <a:r>
              <a:rPr lang="en-US"/>
              <a:t>elementary tasks, in part due to impaired balance.</a:t>
            </a:r>
          </a:p>
          <a:p>
            <a:pPr eaLnBrk="0" hangingPunct="0"/>
            <a:r>
              <a:rPr lang="en-US"/>
              <a:t>				 </a:t>
            </a:r>
            <a:r>
              <a:rPr lang="en-US" sz="1800"/>
              <a:t>Mathias, APMR 67;387-89, 1986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1295400" y="685800"/>
            <a:ext cx="7186613" cy="5934075"/>
          </a:xfrm>
          <a:prstGeom prst="rect">
            <a:avLst/>
          </a:prstGeom>
          <a:noFill/>
          <a:ln w="9525">
            <a:noFill/>
            <a:miter lim="800000"/>
            <a:headEnd/>
            <a:tailEnd/>
          </a:ln>
        </p:spPr>
        <p:txBody>
          <a:bodyPr wrap="none">
            <a:spAutoFit/>
          </a:bodyPr>
          <a:lstStyle/>
          <a:p>
            <a:pPr eaLnBrk="0" hangingPunct="0"/>
            <a:r>
              <a:rPr lang="en-US"/>
              <a:t>		         </a:t>
            </a:r>
            <a:r>
              <a:rPr lang="en-US" b="1"/>
              <a:t>Get-up and Go</a:t>
            </a:r>
            <a:endParaRPr lang="en-US"/>
          </a:p>
          <a:p>
            <a:pPr eaLnBrk="0" hangingPunct="0"/>
            <a:r>
              <a:rPr lang="en-US"/>
              <a:t>Scoring the GUG test</a:t>
            </a:r>
          </a:p>
          <a:p>
            <a:pPr eaLnBrk="0" hangingPunct="0"/>
            <a:r>
              <a:rPr lang="en-US"/>
              <a:t>1= Normal  (no risk of falling)</a:t>
            </a:r>
          </a:p>
          <a:p>
            <a:pPr eaLnBrk="0" hangingPunct="0"/>
            <a:r>
              <a:rPr lang="en-US"/>
              <a:t>2=Very slightly abnormal</a:t>
            </a:r>
          </a:p>
          <a:p>
            <a:pPr eaLnBrk="0" hangingPunct="0"/>
            <a:r>
              <a:rPr lang="en-US"/>
              <a:t>3=Mildly abnormal</a:t>
            </a:r>
          </a:p>
          <a:p>
            <a:pPr eaLnBrk="0" hangingPunct="0"/>
            <a:r>
              <a:rPr lang="en-US"/>
              <a:t>4=Moderately abnormal</a:t>
            </a:r>
          </a:p>
          <a:p>
            <a:pPr eaLnBrk="0" hangingPunct="0"/>
            <a:r>
              <a:rPr lang="en-US"/>
              <a:t>5=Severely abnormal (risk of falling during the test)</a:t>
            </a:r>
          </a:p>
          <a:p>
            <a:pPr eaLnBrk="0" hangingPunct="0"/>
            <a:endParaRPr lang="en-US"/>
          </a:p>
          <a:p>
            <a:pPr eaLnBrk="0" hangingPunct="0"/>
            <a:r>
              <a:rPr lang="en-US"/>
              <a:t>(2-3-4: slow;abnormal trunk or limb movements, stagger </a:t>
            </a:r>
          </a:p>
          <a:p>
            <a:pPr eaLnBrk="0" hangingPunct="0"/>
            <a:r>
              <a:rPr lang="en-US"/>
              <a:t>or stumble)</a:t>
            </a:r>
          </a:p>
          <a:p>
            <a:pPr eaLnBrk="0" hangingPunct="0"/>
            <a:endParaRPr lang="en-US"/>
          </a:p>
          <a:p>
            <a:pPr eaLnBrk="0" hangingPunct="0"/>
            <a:r>
              <a:rPr lang="en-US"/>
              <a:t>A score of 3 or more suggests a risk of falling.</a:t>
            </a:r>
          </a:p>
          <a:p>
            <a:pPr eaLnBrk="0" hangingPunct="0"/>
            <a:endParaRPr lang="en-US"/>
          </a:p>
          <a:p>
            <a:pPr eaLnBrk="0" hangingPunct="0"/>
            <a:endParaRPr lang="en-US"/>
          </a:p>
          <a:p>
            <a:pPr eaLnBrk="0" hangingPunct="0"/>
            <a:endParaRPr lang="en-US"/>
          </a:p>
          <a:p>
            <a:pPr eaLnBrk="0" hangingPunct="0"/>
            <a:r>
              <a:rPr lang="en-US"/>
              <a:t>				 </a:t>
            </a:r>
            <a:r>
              <a:rPr lang="en-US" sz="1800"/>
              <a:t>Mathias, APMR 67;387-89, 1986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977900" y="914400"/>
            <a:ext cx="7747000" cy="3743325"/>
          </a:xfrm>
          <a:prstGeom prst="rect">
            <a:avLst/>
          </a:prstGeom>
          <a:noFill/>
          <a:ln w="9525">
            <a:noFill/>
            <a:miter lim="800000"/>
            <a:headEnd/>
            <a:tailEnd/>
          </a:ln>
        </p:spPr>
        <p:txBody>
          <a:bodyPr wrap="none">
            <a:spAutoFit/>
          </a:bodyPr>
          <a:lstStyle/>
          <a:p>
            <a:pPr eaLnBrk="0" hangingPunct="0"/>
            <a:r>
              <a:rPr lang="en-US"/>
              <a:t>			</a:t>
            </a:r>
            <a:r>
              <a:rPr lang="en-US" b="1"/>
              <a:t>Get-Up and Go</a:t>
            </a:r>
          </a:p>
          <a:p>
            <a:pPr eaLnBrk="0" hangingPunct="0"/>
            <a:endParaRPr lang="en-US"/>
          </a:p>
          <a:p>
            <a:pPr eaLnBrk="0" hangingPunct="0"/>
            <a:r>
              <a:rPr lang="en-US"/>
              <a:t>Doctors were more likely to perceive an abnormality than</a:t>
            </a:r>
          </a:p>
          <a:p>
            <a:pPr eaLnBrk="0" hangingPunct="0"/>
            <a:r>
              <a:rPr lang="en-US"/>
              <a:t>were therapists.  Higher test scores correlated with slower self</a:t>
            </a:r>
          </a:p>
          <a:p>
            <a:pPr eaLnBrk="0" hangingPunct="0"/>
            <a:r>
              <a:rPr lang="en-US"/>
              <a:t>selected walking speeds and increased sway.</a:t>
            </a:r>
          </a:p>
          <a:p>
            <a:pPr eaLnBrk="0" hangingPunct="0"/>
            <a:endParaRPr lang="en-US"/>
          </a:p>
          <a:p>
            <a:pPr eaLnBrk="0" hangingPunct="0"/>
            <a:r>
              <a:rPr lang="en-US"/>
              <a:t>The authors recommend the GUG test as a simple clinical</a:t>
            </a:r>
          </a:p>
          <a:p>
            <a:pPr eaLnBrk="0" hangingPunct="0"/>
            <a:r>
              <a:rPr lang="en-US"/>
              <a:t>measure of balance.</a:t>
            </a:r>
          </a:p>
          <a:p>
            <a:pPr eaLnBrk="0" hangingPunct="0"/>
            <a:endParaRPr lang="en-US"/>
          </a:p>
          <a:p>
            <a:pPr eaLnBrk="0" hangingPunct="0"/>
            <a:r>
              <a:rPr lang="en-US"/>
              <a:t>				           </a:t>
            </a:r>
            <a:r>
              <a:rPr lang="en-US" sz="1800"/>
              <a:t>Mathias, APMR 67;387-89, 1986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112838" y="609600"/>
            <a:ext cx="8031162" cy="5934075"/>
          </a:xfrm>
          <a:prstGeom prst="rect">
            <a:avLst/>
          </a:prstGeom>
          <a:noFill/>
          <a:ln w="9525">
            <a:noFill/>
            <a:miter lim="800000"/>
            <a:headEnd/>
            <a:tailEnd/>
          </a:ln>
        </p:spPr>
        <p:txBody>
          <a:bodyPr wrap="none">
            <a:spAutoFit/>
          </a:bodyPr>
          <a:lstStyle/>
          <a:p>
            <a:pPr eaLnBrk="0" hangingPunct="0"/>
            <a:r>
              <a:rPr lang="en-US"/>
              <a:t>		</a:t>
            </a:r>
            <a:r>
              <a:rPr lang="en-US" b="1"/>
              <a:t>Timed Get-up and Go</a:t>
            </a:r>
          </a:p>
          <a:p>
            <a:pPr eaLnBrk="0" hangingPunct="0"/>
            <a:endParaRPr lang="en-US"/>
          </a:p>
          <a:p>
            <a:pPr eaLnBrk="0" hangingPunct="0"/>
            <a:r>
              <a:rPr lang="en-US" u="sng"/>
              <a:t>The Timed “Get up &amp; Go”: </a:t>
            </a:r>
          </a:p>
          <a:p>
            <a:pPr eaLnBrk="0" hangingPunct="0"/>
            <a:r>
              <a:rPr lang="en-US" u="sng"/>
              <a:t>A Test of Basic Functional Mobility for Frail</a:t>
            </a:r>
          </a:p>
          <a:p>
            <a:pPr eaLnBrk="0" hangingPunct="0"/>
            <a:r>
              <a:rPr lang="en-US" u="sng"/>
              <a:t>Elderly Persons</a:t>
            </a:r>
          </a:p>
          <a:p>
            <a:pPr eaLnBrk="0" hangingPunct="0"/>
            <a:endParaRPr lang="en-US"/>
          </a:p>
          <a:p>
            <a:pPr eaLnBrk="0" hangingPunct="0"/>
            <a:r>
              <a:rPr lang="en-US"/>
              <a:t>The authors propose that although the GUG test is useful, </a:t>
            </a:r>
          </a:p>
          <a:p>
            <a:pPr eaLnBrk="0" hangingPunct="0"/>
            <a:r>
              <a:rPr lang="en-US"/>
              <a:t>scoring system is somewhat arbitrary and imprecise.</a:t>
            </a:r>
          </a:p>
          <a:p>
            <a:pPr eaLnBrk="0" hangingPunct="0"/>
            <a:endParaRPr lang="en-US"/>
          </a:p>
          <a:p>
            <a:pPr eaLnBrk="0" hangingPunct="0"/>
            <a:r>
              <a:rPr lang="en-US"/>
              <a:t>Their alternative was to time the patients’ performance of the </a:t>
            </a:r>
          </a:p>
          <a:p>
            <a:pPr eaLnBrk="0" hangingPunct="0"/>
            <a:r>
              <a:rPr lang="en-US"/>
              <a:t>GUG test and score the time taken to complete the test (TGUG).</a:t>
            </a:r>
          </a:p>
          <a:p>
            <a:pPr eaLnBrk="0" hangingPunct="0"/>
            <a:endParaRPr lang="en-US"/>
          </a:p>
          <a:p>
            <a:pPr eaLnBrk="0" hangingPunct="0"/>
            <a:endParaRPr lang="en-US"/>
          </a:p>
          <a:p>
            <a:pPr eaLnBrk="0" hangingPunct="0"/>
            <a:endParaRPr lang="en-US"/>
          </a:p>
          <a:p>
            <a:pPr eaLnBrk="0" hangingPunct="0"/>
            <a:endParaRPr lang="en-US"/>
          </a:p>
          <a:p>
            <a:pPr eaLnBrk="0" hangingPunct="0"/>
            <a:r>
              <a:rPr lang="en-US"/>
              <a:t>				 </a:t>
            </a:r>
            <a:r>
              <a:rPr lang="en-US" sz="1800"/>
              <a:t>(Podsiadlo,JAGS39;142-8, 1991)</a:t>
            </a:r>
            <a:r>
              <a:rPr lang="en-US"/>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08125" y="762000"/>
            <a:ext cx="7437438" cy="4473575"/>
          </a:xfrm>
          <a:prstGeom prst="rect">
            <a:avLst/>
          </a:prstGeom>
          <a:noFill/>
          <a:ln w="9525">
            <a:noFill/>
            <a:miter lim="800000"/>
            <a:headEnd/>
            <a:tailEnd/>
          </a:ln>
        </p:spPr>
        <p:txBody>
          <a:bodyPr>
            <a:spAutoFit/>
          </a:bodyPr>
          <a:lstStyle/>
          <a:p>
            <a:pPr eaLnBrk="0" hangingPunct="0"/>
            <a:r>
              <a:rPr lang="en-US"/>
              <a:t>		</a:t>
            </a:r>
            <a:r>
              <a:rPr lang="en-US" b="1"/>
              <a:t>Timed Get-up and Go</a:t>
            </a:r>
            <a:endParaRPr lang="en-US"/>
          </a:p>
          <a:p>
            <a:pPr eaLnBrk="0" hangingPunct="0"/>
            <a:endParaRPr lang="en-US"/>
          </a:p>
          <a:p>
            <a:pPr eaLnBrk="0" hangingPunct="0"/>
            <a:r>
              <a:rPr lang="en-US"/>
              <a:t>60 consecutive patients referred to a Geriatric Day Hospital</a:t>
            </a:r>
          </a:p>
          <a:p>
            <a:pPr eaLnBrk="0" hangingPunct="0"/>
            <a:r>
              <a:rPr lang="en-US"/>
              <a:t>were recruited for a TGUG test.</a:t>
            </a:r>
          </a:p>
          <a:p>
            <a:pPr eaLnBrk="0" hangingPunct="0"/>
            <a:endParaRPr lang="en-US"/>
          </a:p>
          <a:p>
            <a:pPr eaLnBrk="0" hangingPunct="0"/>
            <a:r>
              <a:rPr lang="en-US"/>
              <a:t>Results were compared to the Berg Balance Scale, Barthel</a:t>
            </a:r>
          </a:p>
          <a:p>
            <a:pPr eaLnBrk="0" hangingPunct="0"/>
            <a:r>
              <a:rPr lang="en-US"/>
              <a:t>index, gait speed, and perceived ability to go outside alone.</a:t>
            </a:r>
          </a:p>
          <a:p>
            <a:pPr eaLnBrk="0" hangingPunct="0"/>
            <a:endParaRPr lang="en-US"/>
          </a:p>
          <a:p>
            <a:pPr eaLnBrk="0" hangingPunct="0"/>
            <a:endParaRPr lang="en-US"/>
          </a:p>
          <a:p>
            <a:pPr eaLnBrk="0" hangingPunct="0"/>
            <a:endParaRPr lang="en-US"/>
          </a:p>
          <a:p>
            <a:pPr eaLnBrk="0" hangingPunct="0"/>
            <a:r>
              <a:rPr lang="en-US"/>
              <a:t>				      </a:t>
            </a:r>
            <a:r>
              <a:rPr lang="en-US" sz="1800"/>
              <a:t>(Podsiadlo,JAGS39;142-8, 1991)</a:t>
            </a:r>
            <a:r>
              <a:rPr lang="en-US"/>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a:t>
            </a:r>
            <a:r>
              <a:rPr lang="en-US" sz="3600" b="1" dirty="0" smtClean="0"/>
              <a:t>Timed Up and Go test</a:t>
            </a:r>
            <a:r>
              <a:rPr lang="en-US" sz="3600" dirty="0" smtClean="0"/>
              <a:t> (</a:t>
            </a:r>
            <a:r>
              <a:rPr lang="en-US" sz="3600" b="1" dirty="0" smtClean="0"/>
              <a:t>TUG</a:t>
            </a:r>
            <a:r>
              <a:rPr lang="en-US" sz="3600" dirty="0" smtClean="0"/>
              <a:t>)</a:t>
            </a:r>
            <a:endParaRPr lang="en-US" sz="3600" dirty="0"/>
          </a:p>
        </p:txBody>
      </p:sp>
      <p:sp>
        <p:nvSpPr>
          <p:cNvPr id="3" name="Content Placeholder 2"/>
          <p:cNvSpPr>
            <a:spLocks noGrp="1"/>
          </p:cNvSpPr>
          <p:nvPr>
            <p:ph idx="1"/>
          </p:nvPr>
        </p:nvSpPr>
        <p:spPr/>
        <p:txBody>
          <a:bodyPr/>
          <a:lstStyle/>
          <a:p>
            <a:r>
              <a:rPr lang="en-US" dirty="0" smtClean="0"/>
              <a:t>The </a:t>
            </a:r>
            <a:r>
              <a:rPr lang="en-US" b="1" dirty="0" smtClean="0"/>
              <a:t>Timed Up and Go test</a:t>
            </a:r>
            <a:r>
              <a:rPr lang="en-US" dirty="0" smtClean="0"/>
              <a:t> (</a:t>
            </a:r>
            <a:r>
              <a:rPr lang="en-US" b="1" dirty="0" smtClean="0"/>
              <a:t>TUG</a:t>
            </a:r>
            <a:r>
              <a:rPr lang="en-US" dirty="0" smtClean="0"/>
              <a:t>) is a simple test used to assess a person's mobility and requires both static and dynamic balance.</a:t>
            </a:r>
          </a:p>
          <a:p>
            <a:r>
              <a:rPr lang="en-US" dirty="0" smtClean="0"/>
              <a:t>It uses the time that a person takes to rise from a chair, walk three meters, turn around 180 degrees, walk back to the chair, and sit down while turning 180 degrees.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TUG Test</a:t>
            </a:r>
            <a:endParaRPr lang="en-US" dirty="0"/>
          </a:p>
        </p:txBody>
      </p:sp>
      <p:sp>
        <p:nvSpPr>
          <p:cNvPr id="3" name="Content Placeholder 2"/>
          <p:cNvSpPr>
            <a:spLocks noGrp="1"/>
          </p:cNvSpPr>
          <p:nvPr>
            <p:ph idx="1"/>
          </p:nvPr>
        </p:nvSpPr>
        <p:spPr/>
        <p:txBody>
          <a:bodyPr/>
          <a:lstStyle/>
          <a:p>
            <a:r>
              <a:rPr lang="en-US" dirty="0" smtClean="0"/>
              <a:t>During the test, the person is expected to wear their regular footwear and use any mobility aids that they would normally require. The TUG is used frequently in the elderly population, as it is easy to administer and can generally be completed by most older adults.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7924800" cy="5105400"/>
          </a:xfrm>
        </p:spPr>
        <p:txBody>
          <a:bodyPr/>
          <a:lstStyle/>
          <a:p>
            <a:pPr algn="just">
              <a:lnSpc>
                <a:spcPct val="150000"/>
              </a:lnSpc>
              <a:defRPr/>
            </a:pPr>
            <a:r>
              <a:rPr lang="en-US" sz="2000" dirty="0" smtClean="0"/>
              <a:t>Neural components of postural control:</a:t>
            </a:r>
          </a:p>
          <a:p>
            <a:pPr lvl="1" algn="just">
              <a:lnSpc>
                <a:spcPct val="150000"/>
              </a:lnSpc>
              <a:defRPr/>
            </a:pPr>
            <a:r>
              <a:rPr lang="en-US" sz="2000" dirty="0" smtClean="0"/>
              <a:t>Sensory processes</a:t>
            </a:r>
          </a:p>
          <a:p>
            <a:pPr lvl="2" algn="just">
              <a:lnSpc>
                <a:spcPct val="150000"/>
              </a:lnSpc>
              <a:buFont typeface="Wingdings" pitchFamily="2" charset="2"/>
              <a:buNone/>
              <a:defRPr/>
            </a:pPr>
            <a:r>
              <a:rPr lang="en-US" sz="2000" dirty="0" smtClean="0"/>
              <a:t>	visual, vestibular, somatosensory</a:t>
            </a:r>
          </a:p>
          <a:p>
            <a:pPr lvl="1" algn="just">
              <a:lnSpc>
                <a:spcPct val="150000"/>
              </a:lnSpc>
              <a:defRPr/>
            </a:pPr>
            <a:r>
              <a:rPr lang="en-US" sz="2000" dirty="0" smtClean="0"/>
              <a:t>Central processing</a:t>
            </a:r>
          </a:p>
          <a:p>
            <a:pPr lvl="2" algn="just">
              <a:lnSpc>
                <a:spcPct val="150000"/>
              </a:lnSpc>
              <a:buFont typeface="Wingdings" pitchFamily="2" charset="2"/>
              <a:buNone/>
              <a:defRPr/>
            </a:pPr>
            <a:r>
              <a:rPr lang="en-US" sz="2000" dirty="0" smtClean="0"/>
              <a:t>	a higher-level integrative process</a:t>
            </a:r>
          </a:p>
          <a:p>
            <a:pPr lvl="1" algn="just">
              <a:lnSpc>
                <a:spcPct val="150000"/>
              </a:lnSpc>
              <a:defRPr/>
            </a:pPr>
            <a:r>
              <a:rPr lang="en-US" sz="2000" dirty="0" smtClean="0"/>
              <a:t>Effector component</a:t>
            </a:r>
          </a:p>
          <a:p>
            <a:pPr lvl="2" algn="just">
              <a:lnSpc>
                <a:spcPct val="150000"/>
              </a:lnSpc>
              <a:defRPr/>
            </a:pPr>
            <a:r>
              <a:rPr lang="en-US" sz="2000" dirty="0" smtClean="0"/>
              <a:t>sometimes referred to as the neuromuscular component</a:t>
            </a:r>
          </a:p>
          <a:p>
            <a:pPr lvl="2" algn="just">
              <a:lnSpc>
                <a:spcPct val="150000"/>
              </a:lnSpc>
              <a:defRPr/>
            </a:pPr>
            <a:r>
              <a:rPr lang="en-US" sz="2000" dirty="0" smtClean="0"/>
              <a:t>postural alignment, ROM, muscle force, power &amp; endurance</a:t>
            </a:r>
          </a:p>
          <a:p>
            <a:pPr algn="just">
              <a:lnSpc>
                <a:spcPct val="150000"/>
              </a:lnSpc>
              <a:buFont typeface="Wingdings" pitchFamily="2" charset="2"/>
              <a:buChar char="ü"/>
              <a:defRPr/>
            </a:pPr>
            <a:endParaRPr lang="en-IN" sz="2000" dirty="0" smtClean="0"/>
          </a:p>
          <a:p>
            <a:pPr marL="0" indent="0">
              <a:buFont typeface="Wingdings" pitchFamily="2" charset="2"/>
              <a:buNone/>
              <a:defRPr/>
            </a:pPr>
            <a:endParaRPr lang="en-US" dirty="0" smtClean="0"/>
          </a:p>
          <a:p>
            <a:pPr marL="0" indent="0">
              <a:buFont typeface="Wingdings" pitchFamily="2" charset="2"/>
              <a:buNone/>
              <a:defRPr/>
            </a:pP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14400" y="0"/>
            <a:ext cx="8005763" cy="6664325"/>
          </a:xfrm>
          <a:prstGeom prst="rect">
            <a:avLst/>
          </a:prstGeom>
          <a:noFill/>
          <a:ln w="9525">
            <a:noFill/>
            <a:miter lim="800000"/>
            <a:headEnd/>
            <a:tailEnd/>
          </a:ln>
        </p:spPr>
        <p:txBody>
          <a:bodyPr wrap="none">
            <a:spAutoFit/>
          </a:bodyPr>
          <a:lstStyle/>
          <a:p>
            <a:pPr eaLnBrk="0" hangingPunct="0"/>
            <a:r>
              <a:rPr lang="en-US"/>
              <a:t>		</a:t>
            </a:r>
            <a:r>
              <a:rPr lang="en-US" b="1"/>
              <a:t>Timed Get-up and Go</a:t>
            </a:r>
          </a:p>
          <a:p>
            <a:pPr eaLnBrk="0" hangingPunct="0"/>
            <a:endParaRPr lang="en-US"/>
          </a:p>
          <a:p>
            <a:pPr eaLnBrk="0" hangingPunct="0"/>
            <a:r>
              <a:rPr lang="en-US"/>
              <a:t>Conclusions:</a:t>
            </a:r>
          </a:p>
          <a:p>
            <a:pPr eaLnBrk="0" hangingPunct="0"/>
            <a:r>
              <a:rPr lang="en-US"/>
              <a:t>Scores on the TGUG test correlated well with the Berg Balance,</a:t>
            </a:r>
          </a:p>
          <a:p>
            <a:pPr eaLnBrk="0" hangingPunct="0"/>
            <a:r>
              <a:rPr lang="en-US"/>
              <a:t>gait speed, and the Barthel Index.</a:t>
            </a:r>
          </a:p>
          <a:p>
            <a:pPr eaLnBrk="0" hangingPunct="0"/>
            <a:endParaRPr lang="en-US"/>
          </a:p>
          <a:p>
            <a:pPr eaLnBrk="0" hangingPunct="0"/>
            <a:r>
              <a:rPr lang="en-US"/>
              <a:t>TGUG scores &lt;10sec, normal.</a:t>
            </a:r>
          </a:p>
          <a:p>
            <a:pPr eaLnBrk="0" hangingPunct="0"/>
            <a:endParaRPr lang="en-US"/>
          </a:p>
          <a:p>
            <a:pPr eaLnBrk="0" hangingPunct="0"/>
            <a:r>
              <a:rPr lang="en-US"/>
              <a:t>TGUG scores &lt;20 sec, independent with basic </a:t>
            </a:r>
          </a:p>
          <a:p>
            <a:pPr eaLnBrk="0" hangingPunct="0"/>
            <a:r>
              <a:rPr lang="en-US"/>
              <a:t>transfers, most could climb stairs, walk 50+ yards, and go </a:t>
            </a:r>
          </a:p>
          <a:p>
            <a:pPr eaLnBrk="0" hangingPunct="0"/>
            <a:r>
              <a:rPr lang="en-US"/>
              <a:t>out alone.</a:t>
            </a:r>
          </a:p>
          <a:p>
            <a:pPr eaLnBrk="0" hangingPunct="0"/>
            <a:endParaRPr lang="en-US"/>
          </a:p>
          <a:p>
            <a:pPr eaLnBrk="0" hangingPunct="0"/>
            <a:r>
              <a:rPr lang="en-US"/>
              <a:t>TGUG scores 20-30 sec, variable.</a:t>
            </a:r>
          </a:p>
          <a:p>
            <a:pPr eaLnBrk="0" hangingPunct="0"/>
            <a:endParaRPr lang="en-US"/>
          </a:p>
          <a:p>
            <a:pPr eaLnBrk="0" hangingPunct="0"/>
            <a:r>
              <a:rPr lang="en-US"/>
              <a:t>TGUG scores &gt;30 sec, usually needed help in chair and </a:t>
            </a:r>
          </a:p>
          <a:p>
            <a:pPr eaLnBrk="0" hangingPunct="0"/>
            <a:r>
              <a:rPr lang="en-US"/>
              <a:t>toilet/tub transfers, could not climb stairs, and could not go</a:t>
            </a:r>
          </a:p>
          <a:p>
            <a:pPr eaLnBrk="0" hangingPunct="0"/>
            <a:r>
              <a:rPr lang="en-US"/>
              <a:t>out alone.</a:t>
            </a:r>
          </a:p>
          <a:p>
            <a:pPr eaLnBrk="0" hangingPunct="0"/>
            <a:r>
              <a:rPr lang="en-US"/>
              <a:t>					 </a:t>
            </a:r>
            <a:r>
              <a:rPr lang="en-US" sz="1800"/>
              <a:t>(Podsiadlo,JAGS39;142-8, 1991)</a:t>
            </a:r>
            <a:r>
              <a:rPr lang="en-US"/>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203325" y="803275"/>
            <a:ext cx="7466013" cy="4473575"/>
          </a:xfrm>
          <a:prstGeom prst="rect">
            <a:avLst/>
          </a:prstGeom>
          <a:noFill/>
          <a:ln w="9525">
            <a:noFill/>
            <a:miter lim="800000"/>
            <a:headEnd/>
            <a:tailEnd/>
          </a:ln>
        </p:spPr>
        <p:txBody>
          <a:bodyPr wrap="none">
            <a:spAutoFit/>
          </a:bodyPr>
          <a:lstStyle/>
          <a:p>
            <a:pPr eaLnBrk="0" hangingPunct="0"/>
            <a:r>
              <a:rPr lang="en-US"/>
              <a:t>		     </a:t>
            </a:r>
            <a:r>
              <a:rPr lang="en-US" b="1"/>
              <a:t>Timed Get-up and Go</a:t>
            </a:r>
            <a:endParaRPr lang="en-US"/>
          </a:p>
          <a:p>
            <a:pPr eaLnBrk="0" hangingPunct="0"/>
            <a:endParaRPr lang="en-US"/>
          </a:p>
          <a:p>
            <a:pPr eaLnBrk="0" hangingPunct="0"/>
            <a:r>
              <a:rPr lang="en-US"/>
              <a:t>The TGUG is a reliable measure of physical mobility and</a:t>
            </a:r>
          </a:p>
          <a:p>
            <a:pPr eaLnBrk="0" hangingPunct="0"/>
            <a:r>
              <a:rPr lang="en-US"/>
              <a:t>may reflect functional change over time.</a:t>
            </a:r>
          </a:p>
          <a:p>
            <a:pPr eaLnBrk="0" hangingPunct="0"/>
            <a:endParaRPr lang="en-US"/>
          </a:p>
          <a:p>
            <a:pPr eaLnBrk="0" hangingPunct="0"/>
            <a:r>
              <a:rPr lang="en-US"/>
              <a:t>Medically stable, healthy elderly patients vary little in their </a:t>
            </a:r>
          </a:p>
          <a:p>
            <a:pPr eaLnBrk="0" hangingPunct="0"/>
            <a:r>
              <a:rPr lang="en-US"/>
              <a:t>score and consistently score &lt; 10 sec.</a:t>
            </a:r>
          </a:p>
          <a:p>
            <a:pPr eaLnBrk="0" hangingPunct="0"/>
            <a:endParaRPr lang="en-US"/>
          </a:p>
          <a:p>
            <a:pPr eaLnBrk="0" hangingPunct="0"/>
            <a:endParaRPr lang="en-US"/>
          </a:p>
          <a:p>
            <a:pPr eaLnBrk="0" hangingPunct="0"/>
            <a:endParaRPr lang="en-US"/>
          </a:p>
          <a:p>
            <a:pPr eaLnBrk="0" hangingPunct="0"/>
            <a:endParaRPr lang="en-US"/>
          </a:p>
          <a:p>
            <a:pPr eaLnBrk="0" hangingPunct="0"/>
            <a:r>
              <a:rPr lang="en-US"/>
              <a:t>				 </a:t>
            </a:r>
            <a:r>
              <a:rPr lang="en-US" sz="1800"/>
              <a:t>(Podsiadlo,JAGS39;142-8, 1991)</a:t>
            </a:r>
            <a:r>
              <a:rPr lang="en-US"/>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206500" y="762000"/>
            <a:ext cx="7937500" cy="4932363"/>
          </a:xfrm>
          <a:prstGeom prst="rect">
            <a:avLst/>
          </a:prstGeom>
          <a:noFill/>
          <a:ln w="9525">
            <a:noFill/>
            <a:miter lim="800000"/>
            <a:headEnd/>
            <a:tailEnd/>
          </a:ln>
        </p:spPr>
        <p:txBody>
          <a:bodyPr wrap="none">
            <a:spAutoFit/>
          </a:bodyPr>
          <a:lstStyle/>
          <a:p>
            <a:pPr eaLnBrk="0" hangingPunct="0"/>
            <a:r>
              <a:rPr lang="en-US" b="1"/>
              <a:t>		Expanded Timed Get-up and Go</a:t>
            </a:r>
          </a:p>
          <a:p>
            <a:pPr eaLnBrk="0" hangingPunct="0"/>
            <a:endParaRPr lang="en-US" sz="2000" b="1"/>
          </a:p>
          <a:p>
            <a:pPr eaLnBrk="0" hangingPunct="0"/>
            <a:r>
              <a:rPr lang="en-US" u="sng"/>
              <a:t>The Timed Get Up and Go Revisited: Measurement of the </a:t>
            </a:r>
          </a:p>
          <a:p>
            <a:pPr eaLnBrk="0" hangingPunct="0"/>
            <a:r>
              <a:rPr lang="en-US" u="sng"/>
              <a:t>Component Tasks</a:t>
            </a:r>
            <a:endParaRPr lang="en-US" sz="2000"/>
          </a:p>
          <a:p>
            <a:pPr eaLnBrk="0" hangingPunct="0"/>
            <a:endParaRPr lang="en-US" sz="2000"/>
          </a:p>
          <a:p>
            <a:pPr eaLnBrk="0" hangingPunct="0"/>
            <a:r>
              <a:rPr lang="en-US"/>
              <a:t>The authors suggest that by only measuring the elapsed time to </a:t>
            </a:r>
          </a:p>
          <a:p>
            <a:pPr eaLnBrk="0" hangingPunct="0"/>
            <a:r>
              <a:rPr lang="en-US"/>
              <a:t>complete the tasks in the TGUG test, the problems with any </a:t>
            </a:r>
          </a:p>
          <a:p>
            <a:pPr eaLnBrk="0" hangingPunct="0"/>
            <a:r>
              <a:rPr lang="en-US"/>
              <a:t>one component of the test are masked.</a:t>
            </a:r>
          </a:p>
          <a:p>
            <a:pPr eaLnBrk="0" hangingPunct="0"/>
            <a:endParaRPr lang="en-US"/>
          </a:p>
          <a:p>
            <a:pPr eaLnBrk="0" hangingPunct="0"/>
            <a:r>
              <a:rPr lang="en-US"/>
              <a:t>They propose dividing the TGUG test into separate intervals</a:t>
            </a:r>
          </a:p>
          <a:p>
            <a:pPr eaLnBrk="0" hangingPunct="0"/>
            <a:r>
              <a:rPr lang="en-US"/>
              <a:t>to be individually timed with a multimemory stopwatch.</a:t>
            </a:r>
            <a:endParaRPr lang="en-US" sz="2000"/>
          </a:p>
          <a:p>
            <a:pPr eaLnBrk="0" hangingPunct="0"/>
            <a:endParaRPr lang="en-US" sz="2000"/>
          </a:p>
          <a:p>
            <a:pPr eaLnBrk="0" hangingPunct="0"/>
            <a:r>
              <a:rPr lang="en-US" sz="1800"/>
              <a:t>				Wall, J of Rehab Res Dev 37, 2000</a:t>
            </a:r>
          </a:p>
          <a:p>
            <a:pPr eaLnBrk="0" hangingPunct="0"/>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7"/>
          <p:cNvSpPr>
            <a:spLocks noChangeArrowheads="1"/>
          </p:cNvSpPr>
          <p:nvPr/>
        </p:nvSpPr>
        <p:spPr bwMode="auto">
          <a:xfrm>
            <a:off x="1066800" y="457200"/>
            <a:ext cx="7556500" cy="4748213"/>
          </a:xfrm>
          <a:prstGeom prst="rect">
            <a:avLst/>
          </a:prstGeom>
          <a:noFill/>
          <a:ln w="9525">
            <a:noFill/>
            <a:miter lim="800000"/>
            <a:headEnd/>
            <a:tailEnd/>
          </a:ln>
        </p:spPr>
        <p:txBody>
          <a:bodyPr wrap="none">
            <a:spAutoFit/>
          </a:bodyPr>
          <a:lstStyle/>
          <a:p>
            <a:pPr eaLnBrk="0" hangingPunct="0"/>
            <a:r>
              <a:rPr lang="en-US" b="1"/>
              <a:t>		Expanded Timed Get-up and Go</a:t>
            </a:r>
          </a:p>
          <a:p>
            <a:pPr eaLnBrk="0" hangingPunct="0"/>
            <a:endParaRPr lang="en-US"/>
          </a:p>
          <a:p>
            <a:pPr eaLnBrk="0" hangingPunct="0"/>
            <a:r>
              <a:rPr lang="en-US"/>
              <a:t>The subjects were healthy young adults, healthy elderly, and</a:t>
            </a:r>
          </a:p>
          <a:p>
            <a:pPr eaLnBrk="0" hangingPunct="0"/>
            <a:r>
              <a:rPr lang="en-US"/>
              <a:t> at-risk elderly subjects.</a:t>
            </a:r>
          </a:p>
          <a:p>
            <a:pPr eaLnBrk="0" hangingPunct="0"/>
            <a:endParaRPr lang="en-US"/>
          </a:p>
          <a:p>
            <a:pPr eaLnBrk="0" hangingPunct="0"/>
            <a:r>
              <a:rPr lang="en-US"/>
              <a:t>The ETGUG:  Sit to stand from an armless chair</a:t>
            </a:r>
          </a:p>
          <a:p>
            <a:pPr eaLnBrk="0" hangingPunct="0"/>
            <a:r>
              <a:rPr lang="en-US"/>
              <a:t>		Gait initiation</a:t>
            </a:r>
          </a:p>
          <a:p>
            <a:pPr eaLnBrk="0" hangingPunct="0"/>
            <a:r>
              <a:rPr lang="en-US"/>
              <a:t>		Walk 10 meters</a:t>
            </a:r>
          </a:p>
          <a:p>
            <a:pPr eaLnBrk="0" hangingPunct="0"/>
            <a:r>
              <a:rPr lang="en-US"/>
              <a:t>		Turn around</a:t>
            </a:r>
          </a:p>
          <a:p>
            <a:pPr eaLnBrk="0" hangingPunct="0"/>
            <a:r>
              <a:rPr lang="en-US"/>
              <a:t>		Walk 10 meters</a:t>
            </a:r>
          </a:p>
          <a:p>
            <a:pPr eaLnBrk="0" hangingPunct="0"/>
            <a:r>
              <a:rPr lang="en-US"/>
              <a:t>		Slow down/stop/turn/ and sit</a:t>
            </a:r>
          </a:p>
          <a:p>
            <a:pPr eaLnBrk="0" hangingPunct="0"/>
            <a:endParaRPr lang="en-US"/>
          </a:p>
          <a:p>
            <a:pPr eaLnBrk="0" hangingPunct="0"/>
            <a:r>
              <a:rPr lang="en-US" sz="1800"/>
              <a:t>				Wall, J of Rehab Res Dev 37, 2000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026"/>
          <p:cNvSpPr txBox="1">
            <a:spLocks noChangeArrowheads="1"/>
          </p:cNvSpPr>
          <p:nvPr/>
        </p:nvSpPr>
        <p:spPr bwMode="auto">
          <a:xfrm>
            <a:off x="1066800" y="457200"/>
            <a:ext cx="7864475" cy="5934075"/>
          </a:xfrm>
          <a:prstGeom prst="rect">
            <a:avLst/>
          </a:prstGeom>
          <a:noFill/>
          <a:ln w="9525">
            <a:noFill/>
            <a:miter lim="800000"/>
            <a:headEnd/>
            <a:tailEnd/>
          </a:ln>
        </p:spPr>
        <p:txBody>
          <a:bodyPr wrap="none">
            <a:spAutoFit/>
          </a:bodyPr>
          <a:lstStyle/>
          <a:p>
            <a:pPr eaLnBrk="0" hangingPunct="0"/>
            <a:r>
              <a:rPr lang="en-US" b="1"/>
              <a:t>	Expanded Timed Get-up and Go</a:t>
            </a:r>
          </a:p>
          <a:p>
            <a:pPr eaLnBrk="0" hangingPunct="0"/>
            <a:endParaRPr lang="en-US"/>
          </a:p>
          <a:p>
            <a:pPr eaLnBrk="0" hangingPunct="0"/>
            <a:r>
              <a:rPr lang="en-US"/>
              <a:t>Results from the ETGUG were comparable to the TGUG test.</a:t>
            </a:r>
          </a:p>
          <a:p>
            <a:pPr eaLnBrk="0" hangingPunct="0"/>
            <a:endParaRPr lang="en-US"/>
          </a:p>
          <a:p>
            <a:pPr eaLnBrk="0" hangingPunct="0"/>
            <a:r>
              <a:rPr lang="en-US"/>
              <a:t>No significant differences in speed between the young and </a:t>
            </a:r>
          </a:p>
          <a:p>
            <a:pPr eaLnBrk="0" hangingPunct="0"/>
            <a:r>
              <a:rPr lang="en-US"/>
              <a:t>elderly controls; both of these groups were significantly </a:t>
            </a:r>
          </a:p>
          <a:p>
            <a:pPr eaLnBrk="0" hangingPunct="0"/>
            <a:r>
              <a:rPr lang="en-US"/>
              <a:t>faster than the at-risk group.</a:t>
            </a:r>
          </a:p>
          <a:p>
            <a:pPr eaLnBrk="0" hangingPunct="0"/>
            <a:endParaRPr lang="en-US"/>
          </a:p>
          <a:p>
            <a:pPr eaLnBrk="0" hangingPunct="0"/>
            <a:r>
              <a:rPr lang="en-US"/>
              <a:t>The ETGUG results indicate that the elderly controls had the</a:t>
            </a:r>
          </a:p>
          <a:p>
            <a:pPr eaLnBrk="0" hangingPunct="0"/>
            <a:r>
              <a:rPr lang="en-US"/>
              <a:t>most difficulty with the</a:t>
            </a:r>
            <a:r>
              <a:rPr lang="en-US" i="1"/>
              <a:t> turning</a:t>
            </a:r>
            <a:r>
              <a:rPr lang="en-US"/>
              <a:t> and </a:t>
            </a:r>
            <a:r>
              <a:rPr lang="en-US" i="1"/>
              <a:t>sitting</a:t>
            </a:r>
            <a:r>
              <a:rPr lang="en-US"/>
              <a:t> components.  The</a:t>
            </a:r>
          </a:p>
          <a:p>
            <a:pPr eaLnBrk="0" hangingPunct="0"/>
            <a:r>
              <a:rPr lang="en-US"/>
              <a:t>same was also true of the at-risk group, who also had difficulty</a:t>
            </a:r>
          </a:p>
          <a:p>
            <a:pPr eaLnBrk="0" hangingPunct="0"/>
            <a:r>
              <a:rPr lang="en-US"/>
              <a:t>with the </a:t>
            </a:r>
            <a:r>
              <a:rPr lang="en-US" i="1"/>
              <a:t>standing</a:t>
            </a:r>
            <a:r>
              <a:rPr lang="en-US"/>
              <a:t> component.</a:t>
            </a:r>
          </a:p>
          <a:p>
            <a:pPr eaLnBrk="0" hangingPunct="0"/>
            <a:endParaRPr lang="en-US"/>
          </a:p>
          <a:p>
            <a:pPr eaLnBrk="0" hangingPunct="0"/>
            <a:r>
              <a:rPr lang="en-US"/>
              <a:t>So although similar to the TGUG, the ETGUG can provide</a:t>
            </a:r>
          </a:p>
          <a:p>
            <a:pPr eaLnBrk="0" hangingPunct="0"/>
            <a:r>
              <a:rPr lang="en-US"/>
              <a:t>additional information.</a:t>
            </a:r>
          </a:p>
          <a:p>
            <a:pPr eaLnBrk="0" hangingPunct="0"/>
            <a:r>
              <a:rPr lang="en-US"/>
              <a:t>				</a:t>
            </a:r>
            <a:r>
              <a:rPr lang="en-US" sz="1800"/>
              <a:t>Wall, J of Rehab Res Dev 37, 2000</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203325" y="574675"/>
            <a:ext cx="7788275" cy="5783263"/>
          </a:xfrm>
          <a:prstGeom prst="rect">
            <a:avLst/>
          </a:prstGeom>
          <a:noFill/>
          <a:ln w="9525">
            <a:noFill/>
            <a:miter lim="800000"/>
            <a:headEnd/>
            <a:tailEnd/>
          </a:ln>
        </p:spPr>
        <p:txBody>
          <a:bodyPr wrap="none">
            <a:spAutoFit/>
          </a:bodyPr>
          <a:lstStyle/>
          <a:p>
            <a:pPr eaLnBrk="0" hangingPunct="0"/>
            <a:r>
              <a:rPr lang="en-US"/>
              <a:t>		</a:t>
            </a:r>
            <a:r>
              <a:rPr lang="en-US" b="1"/>
              <a:t>One-Leg Balance</a:t>
            </a:r>
            <a:endParaRPr lang="en-US"/>
          </a:p>
          <a:p>
            <a:pPr eaLnBrk="0" hangingPunct="0"/>
            <a:endParaRPr lang="en-US"/>
          </a:p>
          <a:p>
            <a:pPr eaLnBrk="0" hangingPunct="0"/>
            <a:r>
              <a:rPr lang="en-US" u="sng"/>
              <a:t>One-Leg Balance Is an Important Predictor of Injurious Falls</a:t>
            </a:r>
          </a:p>
          <a:p>
            <a:pPr eaLnBrk="0" hangingPunct="0"/>
            <a:r>
              <a:rPr lang="en-US" u="sng"/>
              <a:t>in Older Persons</a:t>
            </a:r>
            <a:endParaRPr lang="en-US"/>
          </a:p>
          <a:p>
            <a:pPr eaLnBrk="0" hangingPunct="0"/>
            <a:endParaRPr lang="en-US"/>
          </a:p>
          <a:p>
            <a:pPr eaLnBrk="0" hangingPunct="0"/>
            <a:r>
              <a:rPr lang="en-US"/>
              <a:t>316 subjects were followed for 3 years with annual one-leg </a:t>
            </a:r>
          </a:p>
          <a:p>
            <a:pPr eaLnBrk="0" hangingPunct="0"/>
            <a:r>
              <a:rPr lang="en-US"/>
              <a:t>balance tests (stand on 1 leg for 5 seconds) and record of falls.</a:t>
            </a:r>
          </a:p>
          <a:p>
            <a:pPr eaLnBrk="0" hangingPunct="0"/>
            <a:endParaRPr lang="en-US"/>
          </a:p>
          <a:p>
            <a:pPr eaLnBrk="0" hangingPunct="0"/>
            <a:r>
              <a:rPr lang="en-US"/>
              <a:t>At baseline, patients that could not balance on 1 leg were </a:t>
            </a:r>
          </a:p>
          <a:p>
            <a:pPr eaLnBrk="0" hangingPunct="0"/>
            <a:r>
              <a:rPr lang="en-US"/>
              <a:t>generally older and had more gait abnormalities.</a:t>
            </a:r>
          </a:p>
          <a:p>
            <a:pPr eaLnBrk="0" hangingPunct="0"/>
            <a:endParaRPr lang="en-US"/>
          </a:p>
          <a:p>
            <a:pPr eaLnBrk="0" hangingPunct="0"/>
            <a:endParaRPr lang="en-US"/>
          </a:p>
          <a:p>
            <a:pPr eaLnBrk="0" hangingPunct="0"/>
            <a:r>
              <a:rPr lang="en-US" sz="1800"/>
              <a:t>					Vellas, JAGS 45;735-8, 1997</a:t>
            </a:r>
            <a:endParaRPr lang="en-US" sz="2000"/>
          </a:p>
          <a:p>
            <a:pPr eaLnBrk="0" hangingPunct="0"/>
            <a:endParaRPr lang="en-US" sz="2000"/>
          </a:p>
          <a:p>
            <a:pPr eaLnBrk="0" hangingPunct="0"/>
            <a:endParaRPr lang="en-US"/>
          </a:p>
          <a:p>
            <a:pPr eaLnBrk="0" hangingPunct="0"/>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203325" y="574675"/>
            <a:ext cx="8020050" cy="5203825"/>
          </a:xfrm>
          <a:prstGeom prst="rect">
            <a:avLst/>
          </a:prstGeom>
          <a:noFill/>
          <a:ln w="9525">
            <a:noFill/>
            <a:miter lim="800000"/>
            <a:headEnd/>
            <a:tailEnd/>
          </a:ln>
        </p:spPr>
        <p:txBody>
          <a:bodyPr wrap="none">
            <a:spAutoFit/>
          </a:bodyPr>
          <a:lstStyle/>
          <a:p>
            <a:pPr eaLnBrk="0" hangingPunct="0"/>
            <a:r>
              <a:rPr lang="en-US" b="1"/>
              <a:t>		One-Leg Balance</a:t>
            </a:r>
            <a:endParaRPr lang="en-US"/>
          </a:p>
          <a:p>
            <a:pPr eaLnBrk="0" hangingPunct="0"/>
            <a:endParaRPr lang="en-US"/>
          </a:p>
          <a:p>
            <a:pPr eaLnBrk="0" hangingPunct="0"/>
            <a:r>
              <a:rPr lang="en-US"/>
              <a:t>The only statistically significant predictor of whether a subject </a:t>
            </a:r>
          </a:p>
          <a:p>
            <a:pPr eaLnBrk="0" hangingPunct="0"/>
            <a:r>
              <a:rPr lang="en-US"/>
              <a:t>would </a:t>
            </a:r>
            <a:r>
              <a:rPr lang="en-US" i="1"/>
              <a:t>fall</a:t>
            </a:r>
            <a:r>
              <a:rPr lang="en-US"/>
              <a:t> was </a:t>
            </a:r>
            <a:r>
              <a:rPr lang="en-US" i="1"/>
              <a:t>age</a:t>
            </a:r>
            <a:r>
              <a:rPr lang="en-US"/>
              <a:t>, with subjects &gt;73 yo having a risk 1.8 times</a:t>
            </a:r>
          </a:p>
          <a:p>
            <a:pPr eaLnBrk="0" hangingPunct="0"/>
            <a:r>
              <a:rPr lang="en-US"/>
              <a:t>that of younger subjects.  </a:t>
            </a:r>
          </a:p>
          <a:p>
            <a:pPr eaLnBrk="0" hangingPunct="0"/>
            <a:endParaRPr lang="en-US"/>
          </a:p>
          <a:p>
            <a:pPr eaLnBrk="0" hangingPunct="0"/>
            <a:r>
              <a:rPr lang="en-US"/>
              <a:t>One-leg balance was a statistically significant predictor of</a:t>
            </a:r>
          </a:p>
          <a:p>
            <a:pPr eaLnBrk="0" hangingPunct="0"/>
            <a:r>
              <a:rPr lang="en-US" i="1"/>
              <a:t>injurious falls.</a:t>
            </a:r>
            <a:endParaRPr lang="en-US"/>
          </a:p>
          <a:p>
            <a:pPr eaLnBrk="0" hangingPunct="0"/>
            <a:endParaRPr lang="en-US"/>
          </a:p>
          <a:p>
            <a:pPr eaLnBrk="0" hangingPunct="0"/>
            <a:r>
              <a:rPr lang="en-US"/>
              <a:t>Conclusions: One-leg balance test is practical and useful for </a:t>
            </a:r>
          </a:p>
          <a:p>
            <a:pPr eaLnBrk="0" hangingPunct="0"/>
            <a:r>
              <a:rPr lang="en-US"/>
              <a:t>identifying patients at highest risk for injurious falls.</a:t>
            </a:r>
          </a:p>
          <a:p>
            <a:pPr eaLnBrk="0" hangingPunct="0"/>
            <a:endParaRPr lang="en-US"/>
          </a:p>
          <a:p>
            <a:pPr eaLnBrk="0" hangingPunct="0"/>
            <a:endParaRPr lang="en-US"/>
          </a:p>
          <a:p>
            <a:pPr eaLnBrk="0" hangingPunct="0"/>
            <a:r>
              <a:rPr lang="en-US"/>
              <a:t>					</a:t>
            </a:r>
            <a:r>
              <a:rPr lang="en-US" sz="1800"/>
              <a:t>Vellas, JAGS 45;735-8, 1997</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127125" y="879475"/>
            <a:ext cx="184150" cy="457200"/>
          </a:xfrm>
          <a:prstGeom prst="rect">
            <a:avLst/>
          </a:prstGeom>
          <a:noFill/>
          <a:ln w="9525">
            <a:noFill/>
            <a:miter lim="800000"/>
            <a:headEnd/>
            <a:tailEnd/>
          </a:ln>
        </p:spPr>
        <p:txBody>
          <a:bodyPr wrap="none">
            <a:spAutoFit/>
          </a:bodyPr>
          <a:lstStyle/>
          <a:p>
            <a:pPr eaLnBrk="0" hangingPunct="0"/>
            <a:endParaRPr lang="en-US"/>
          </a:p>
        </p:txBody>
      </p:sp>
      <p:sp>
        <p:nvSpPr>
          <p:cNvPr id="44035" name="Text Box 3"/>
          <p:cNvSpPr txBox="1">
            <a:spLocks noChangeArrowheads="1"/>
          </p:cNvSpPr>
          <p:nvPr/>
        </p:nvSpPr>
        <p:spPr bwMode="auto">
          <a:xfrm>
            <a:off x="1279525" y="727075"/>
            <a:ext cx="7740650" cy="5114925"/>
          </a:xfrm>
          <a:prstGeom prst="rect">
            <a:avLst/>
          </a:prstGeom>
          <a:noFill/>
          <a:ln w="9525">
            <a:noFill/>
            <a:miter lim="800000"/>
            <a:headEnd/>
            <a:tailEnd/>
          </a:ln>
        </p:spPr>
        <p:txBody>
          <a:bodyPr wrap="none">
            <a:spAutoFit/>
          </a:bodyPr>
          <a:lstStyle/>
          <a:p>
            <a:pPr eaLnBrk="0" hangingPunct="0"/>
            <a:r>
              <a:rPr lang="en-US"/>
              <a:t>			</a:t>
            </a:r>
            <a:r>
              <a:rPr lang="en-US" b="1"/>
              <a:t>Functional Reach</a:t>
            </a:r>
          </a:p>
          <a:p>
            <a:pPr eaLnBrk="0" hangingPunct="0"/>
            <a:endParaRPr lang="en-US"/>
          </a:p>
          <a:p>
            <a:pPr eaLnBrk="0" hangingPunct="0"/>
            <a:r>
              <a:rPr lang="en-US" u="sng"/>
              <a:t>Functional Reach: A New Clinical Measure of Balance</a:t>
            </a:r>
            <a:endParaRPr lang="en-US"/>
          </a:p>
          <a:p>
            <a:pPr eaLnBrk="0" hangingPunct="0"/>
            <a:endParaRPr lang="en-US" sz="2800"/>
          </a:p>
          <a:p>
            <a:pPr eaLnBrk="0" hangingPunct="0"/>
            <a:r>
              <a:rPr lang="en-US"/>
              <a:t>Functional Reach (FR) is the maximal distance one can reach</a:t>
            </a:r>
          </a:p>
          <a:p>
            <a:pPr eaLnBrk="0" hangingPunct="0"/>
            <a:r>
              <a:rPr lang="en-US"/>
              <a:t>forward beyond arm’s length, while maintaining a fixed base </a:t>
            </a:r>
          </a:p>
          <a:p>
            <a:pPr eaLnBrk="0" hangingPunct="0"/>
            <a:r>
              <a:rPr lang="en-US"/>
              <a:t>of support in the standing position.</a:t>
            </a:r>
          </a:p>
          <a:p>
            <a:pPr eaLnBrk="0" hangingPunct="0"/>
            <a:endParaRPr lang="en-US"/>
          </a:p>
          <a:p>
            <a:pPr eaLnBrk="0" hangingPunct="0"/>
            <a:r>
              <a:rPr lang="en-US"/>
              <a:t>The authors suggest that FR declines with advancing age as a</a:t>
            </a:r>
          </a:p>
          <a:p>
            <a:pPr eaLnBrk="0" hangingPunct="0"/>
            <a:r>
              <a:rPr lang="en-US"/>
              <a:t>protective mechanism to minimize disturbance of gravity and </a:t>
            </a:r>
          </a:p>
          <a:p>
            <a:pPr eaLnBrk="0" hangingPunct="0"/>
            <a:r>
              <a:rPr lang="en-US"/>
              <a:t>prevent falling.</a:t>
            </a:r>
          </a:p>
          <a:p>
            <a:pPr eaLnBrk="0" hangingPunct="0"/>
            <a:endParaRPr lang="en-US"/>
          </a:p>
          <a:p>
            <a:pPr eaLnBrk="0" hangingPunct="0"/>
            <a:r>
              <a:rPr lang="en-US" sz="1800"/>
              <a:t>				Duncan JG Med Sci 1990, 45, 6, M192-97</a:t>
            </a:r>
            <a:endParaRPr lang="en-US" sz="2000"/>
          </a:p>
          <a:p>
            <a:pPr eaLnBrk="0" hangingPunct="0"/>
            <a:endParaRPr lang="en-US" sz="20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279525" y="803275"/>
            <a:ext cx="7739063" cy="5053013"/>
          </a:xfrm>
          <a:prstGeom prst="rect">
            <a:avLst/>
          </a:prstGeom>
          <a:noFill/>
          <a:ln w="9525">
            <a:noFill/>
            <a:miter lim="800000"/>
            <a:headEnd/>
            <a:tailEnd/>
          </a:ln>
        </p:spPr>
        <p:txBody>
          <a:bodyPr wrap="none">
            <a:spAutoFit/>
          </a:bodyPr>
          <a:lstStyle/>
          <a:p>
            <a:pPr eaLnBrk="0" hangingPunct="0"/>
            <a:r>
              <a:rPr lang="en-US" b="1"/>
              <a:t>			Functional Reach</a:t>
            </a:r>
            <a:endParaRPr lang="en-US"/>
          </a:p>
          <a:p>
            <a:pPr eaLnBrk="0" hangingPunct="0"/>
            <a:endParaRPr lang="en-US"/>
          </a:p>
          <a:p>
            <a:pPr eaLnBrk="0" hangingPunct="0"/>
            <a:r>
              <a:rPr lang="en-US"/>
              <a:t>Volitional arm movements are coupled with stabilizing</a:t>
            </a:r>
          </a:p>
          <a:p>
            <a:pPr eaLnBrk="0" hangingPunct="0"/>
            <a:r>
              <a:rPr lang="en-US"/>
              <a:t>postural activity of the legs and trunk.</a:t>
            </a:r>
          </a:p>
          <a:p>
            <a:pPr eaLnBrk="0" hangingPunct="0"/>
            <a:endParaRPr lang="en-US"/>
          </a:p>
          <a:p>
            <a:pPr eaLnBrk="0" hangingPunct="0"/>
            <a:r>
              <a:rPr lang="en-US"/>
              <a:t>In the elderly, there is decreased efficiency of movement ,</a:t>
            </a:r>
          </a:p>
          <a:p>
            <a:pPr eaLnBrk="0" hangingPunct="0"/>
            <a:r>
              <a:rPr lang="en-US"/>
              <a:t>delayed anticipatory preparation for movement, and impaired </a:t>
            </a:r>
          </a:p>
          <a:p>
            <a:pPr eaLnBrk="0" hangingPunct="0"/>
            <a:r>
              <a:rPr lang="en-US"/>
              <a:t>coordination of postural adjustments for upper extremity</a:t>
            </a:r>
          </a:p>
          <a:p>
            <a:pPr eaLnBrk="0" hangingPunct="0"/>
            <a:r>
              <a:rPr lang="en-US"/>
              <a:t>movement.</a:t>
            </a:r>
          </a:p>
          <a:p>
            <a:pPr eaLnBrk="0" hangingPunct="0"/>
            <a:endParaRPr lang="en-US"/>
          </a:p>
          <a:p>
            <a:pPr eaLnBrk="0" hangingPunct="0"/>
            <a:endParaRPr lang="en-US"/>
          </a:p>
          <a:p>
            <a:pPr eaLnBrk="0" hangingPunct="0"/>
            <a:r>
              <a:rPr lang="en-US" sz="1800"/>
              <a:t>			Duncan JG Med Sci 1990, 45, 6, M192-97</a:t>
            </a:r>
            <a:endParaRPr lang="en-US" sz="2000"/>
          </a:p>
          <a:p>
            <a:pPr eaLnBrk="0" hangingPunct="0"/>
            <a:endParaRPr lang="en-US" sz="2000"/>
          </a:p>
          <a:p>
            <a:pPr eaLnBrk="0" hangingPunct="0"/>
            <a:r>
              <a:rPr lang="en-US"/>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ChangeArrowheads="1"/>
          </p:cNvSpPr>
          <p:nvPr/>
        </p:nvSpPr>
        <p:spPr bwMode="auto">
          <a:xfrm>
            <a:off x="1184275" y="762000"/>
            <a:ext cx="8113118" cy="4893647"/>
          </a:xfrm>
          <a:prstGeom prst="rect">
            <a:avLst/>
          </a:prstGeom>
          <a:noFill/>
          <a:ln w="9525">
            <a:noFill/>
            <a:miter lim="800000"/>
            <a:headEnd/>
            <a:tailEnd/>
          </a:ln>
        </p:spPr>
        <p:txBody>
          <a:bodyPr wrap="none">
            <a:spAutoFit/>
          </a:bodyPr>
          <a:lstStyle/>
          <a:p>
            <a:pPr eaLnBrk="0" hangingPunct="0"/>
            <a:r>
              <a:rPr lang="en-US" dirty="0"/>
              <a:t>			</a:t>
            </a:r>
            <a:r>
              <a:rPr lang="en-US" b="1" dirty="0"/>
              <a:t>Functional Reach</a:t>
            </a:r>
            <a:endParaRPr lang="en-US" dirty="0"/>
          </a:p>
          <a:p>
            <a:pPr eaLnBrk="0" hangingPunct="0"/>
            <a:endParaRPr lang="en-US" dirty="0"/>
          </a:p>
          <a:p>
            <a:pPr eaLnBrk="0" hangingPunct="0"/>
            <a:r>
              <a:rPr lang="en-US" dirty="0"/>
              <a:t>128 healthy volunteers were assessed with the FR test.  Two </a:t>
            </a:r>
          </a:p>
          <a:p>
            <a:pPr eaLnBrk="0" hangingPunct="0"/>
            <a:r>
              <a:rPr lang="en-US" dirty="0"/>
              <a:t>variations of the test </a:t>
            </a:r>
            <a:r>
              <a:rPr lang="en-US" dirty="0" smtClean="0"/>
              <a:t>included, </a:t>
            </a:r>
            <a:r>
              <a:rPr lang="en-US" dirty="0"/>
              <a:t>an electronic FR device mounted </a:t>
            </a:r>
          </a:p>
          <a:p>
            <a:pPr eaLnBrk="0" hangingPunct="0"/>
            <a:r>
              <a:rPr lang="en-US" dirty="0"/>
              <a:t>on a sliding track and a yardstick attached to the wall at</a:t>
            </a:r>
          </a:p>
          <a:p>
            <a:pPr eaLnBrk="0" hangingPunct="0"/>
            <a:r>
              <a:rPr lang="en-US" dirty="0"/>
              <a:t>shoulder height.</a:t>
            </a:r>
          </a:p>
          <a:p>
            <a:pPr eaLnBrk="0" hangingPunct="0"/>
            <a:endParaRPr lang="en-US" dirty="0"/>
          </a:p>
          <a:p>
            <a:pPr eaLnBrk="0" hangingPunct="0"/>
            <a:r>
              <a:rPr lang="en-US" dirty="0"/>
              <a:t>Results from both FR tests were compared to the more formal </a:t>
            </a:r>
          </a:p>
          <a:p>
            <a:pPr eaLnBrk="0" hangingPunct="0"/>
            <a:r>
              <a:rPr lang="en-US" dirty="0"/>
              <a:t>Center of Pressure Excursion </a:t>
            </a:r>
            <a:r>
              <a:rPr lang="en-US" dirty="0" smtClean="0"/>
              <a:t>, </a:t>
            </a:r>
            <a:r>
              <a:rPr lang="en-US" dirty="0"/>
              <a:t>a dynamic balance measure.</a:t>
            </a:r>
          </a:p>
          <a:p>
            <a:pPr eaLnBrk="0" hangingPunct="0"/>
            <a:endParaRPr lang="en-US" dirty="0"/>
          </a:p>
          <a:p>
            <a:pPr eaLnBrk="0" hangingPunct="0"/>
            <a:endParaRPr lang="en-US" dirty="0"/>
          </a:p>
          <a:p>
            <a:pPr eaLnBrk="0" hangingPunct="0"/>
            <a:endParaRPr lang="en-US" dirty="0"/>
          </a:p>
          <a:p>
            <a:pPr eaLnBrk="0" hangingPunct="0"/>
            <a:r>
              <a:rPr lang="en-US" dirty="0"/>
              <a:t>				 </a:t>
            </a:r>
            <a:r>
              <a:rPr lang="en-US" sz="1800" dirty="0"/>
              <a:t>Duncan JG Med </a:t>
            </a:r>
            <a:r>
              <a:rPr lang="en-US" sz="1800" dirty="0" err="1"/>
              <a:t>Sci</a:t>
            </a:r>
            <a:r>
              <a:rPr lang="en-US" sz="1800" dirty="0"/>
              <a:t> 1990, 45, 6, M192-97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050"/>
          <p:cNvSpPr txBox="1">
            <a:spLocks noChangeArrowheads="1"/>
          </p:cNvSpPr>
          <p:nvPr/>
        </p:nvSpPr>
        <p:spPr bwMode="auto">
          <a:xfrm>
            <a:off x="1219200" y="685800"/>
            <a:ext cx="7469188" cy="4800600"/>
          </a:xfrm>
          <a:prstGeom prst="rect">
            <a:avLst/>
          </a:prstGeom>
          <a:noFill/>
          <a:ln w="9525">
            <a:noFill/>
            <a:miter lim="800000"/>
            <a:headEnd/>
            <a:tailEnd/>
          </a:ln>
        </p:spPr>
        <p:txBody>
          <a:bodyPr wrap="none">
            <a:spAutoFit/>
          </a:bodyPr>
          <a:lstStyle/>
          <a:p>
            <a:pPr eaLnBrk="0" hangingPunct="0"/>
            <a:r>
              <a:rPr lang="en-US"/>
              <a:t>		</a:t>
            </a:r>
            <a:r>
              <a:rPr lang="en-US" b="1"/>
              <a:t>Definition of Falls</a:t>
            </a:r>
            <a:endParaRPr lang="en-US"/>
          </a:p>
          <a:p>
            <a:pPr eaLnBrk="0" hangingPunct="0"/>
            <a:endParaRPr lang="en-US"/>
          </a:p>
          <a:p>
            <a:pPr eaLnBrk="0" hangingPunct="0"/>
            <a:r>
              <a:rPr lang="en-US"/>
              <a:t>World Health Organization definition of a fall:</a:t>
            </a:r>
          </a:p>
          <a:p>
            <a:pPr eaLnBrk="0" hangingPunct="0"/>
            <a:endParaRPr lang="en-US"/>
          </a:p>
          <a:p>
            <a:pPr eaLnBrk="0" hangingPunct="0"/>
            <a:r>
              <a:rPr lang="en-US"/>
              <a:t>A fall is any event which results in a person coming to rest </a:t>
            </a:r>
          </a:p>
          <a:p>
            <a:pPr eaLnBrk="0" hangingPunct="0"/>
            <a:r>
              <a:rPr lang="en-US"/>
              <a:t>inadvertently on the ground or other lower level and other</a:t>
            </a:r>
          </a:p>
          <a:p>
            <a:pPr eaLnBrk="0" hangingPunct="0"/>
            <a:r>
              <a:rPr lang="en-US"/>
              <a:t>than as a consequence of a violent blow, loss of </a:t>
            </a:r>
          </a:p>
          <a:p>
            <a:pPr eaLnBrk="0" hangingPunct="0"/>
            <a:r>
              <a:rPr lang="en-US"/>
              <a:t>consciousness, or sudden onset of paralysis.</a:t>
            </a:r>
          </a:p>
          <a:p>
            <a:pPr eaLnBrk="0" hangingPunct="0"/>
            <a:endParaRPr lang="en-US"/>
          </a:p>
          <a:p>
            <a:pPr eaLnBrk="0" hangingPunct="0"/>
            <a:endParaRPr lang="en-US"/>
          </a:p>
          <a:p>
            <a:pPr eaLnBrk="0" hangingPunct="0"/>
            <a:endParaRPr lang="en-US"/>
          </a:p>
          <a:p>
            <a:pPr eaLnBrk="0" hangingPunct="0"/>
            <a:r>
              <a:rPr lang="en-US" sz="1800"/>
              <a:t>					         (JAGS 1997)</a:t>
            </a:r>
          </a:p>
          <a:p>
            <a:pPr eaLnBrk="0" hangingPunct="0"/>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143000" y="457200"/>
            <a:ext cx="7740650" cy="5113338"/>
          </a:xfrm>
          <a:prstGeom prst="rect">
            <a:avLst/>
          </a:prstGeom>
          <a:noFill/>
          <a:ln w="9525">
            <a:noFill/>
            <a:miter lim="800000"/>
            <a:headEnd/>
            <a:tailEnd/>
          </a:ln>
        </p:spPr>
        <p:txBody>
          <a:bodyPr wrap="none">
            <a:spAutoFit/>
          </a:bodyPr>
          <a:lstStyle/>
          <a:p>
            <a:pPr eaLnBrk="0" hangingPunct="0"/>
            <a:r>
              <a:rPr lang="en-US"/>
              <a:t>		</a:t>
            </a:r>
            <a:r>
              <a:rPr lang="en-US" b="1"/>
              <a:t>Functional Reach</a:t>
            </a:r>
            <a:endParaRPr lang="en-US"/>
          </a:p>
          <a:p>
            <a:pPr eaLnBrk="0" hangingPunct="0"/>
            <a:endParaRPr lang="en-US"/>
          </a:p>
          <a:p>
            <a:pPr eaLnBrk="0" hangingPunct="0"/>
            <a:r>
              <a:rPr lang="en-US"/>
              <a:t>Results: FR measures were strongly associated with </a:t>
            </a:r>
          </a:p>
          <a:p>
            <a:pPr eaLnBrk="0" hangingPunct="0"/>
            <a:r>
              <a:rPr lang="en-US"/>
              <a:t>measurements of the COPE. </a:t>
            </a:r>
          </a:p>
          <a:p>
            <a:pPr eaLnBrk="0" hangingPunct="0"/>
            <a:endParaRPr lang="en-US"/>
          </a:p>
          <a:p>
            <a:pPr eaLnBrk="0" hangingPunct="0"/>
            <a:r>
              <a:rPr lang="en-US"/>
              <a:t>Factors that influence FR: 1) Age</a:t>
            </a:r>
          </a:p>
          <a:p>
            <a:pPr eaLnBrk="0" hangingPunct="0"/>
            <a:r>
              <a:rPr lang="en-US"/>
              <a:t>As age increased all measures decreased. As age increased </a:t>
            </a:r>
          </a:p>
          <a:p>
            <a:pPr eaLnBrk="0" hangingPunct="0"/>
            <a:r>
              <a:rPr lang="en-US"/>
              <a:t>10 years, electronic FR decreased by 0.7 in.</a:t>
            </a:r>
          </a:p>
          <a:p>
            <a:pPr eaLnBrk="0" hangingPunct="0"/>
            <a:endParaRPr lang="en-US"/>
          </a:p>
          <a:p>
            <a:pPr eaLnBrk="0" hangingPunct="0"/>
            <a:r>
              <a:rPr lang="en-US"/>
              <a:t>2) Height </a:t>
            </a:r>
          </a:p>
          <a:p>
            <a:pPr eaLnBrk="0" hangingPunct="0"/>
            <a:endParaRPr lang="en-US"/>
          </a:p>
          <a:p>
            <a:pPr eaLnBrk="0" hangingPunct="0"/>
            <a:r>
              <a:rPr lang="en-US" sz="1800"/>
              <a:t>				Duncan JG Med Sci 1990, 45, 6, M192-97</a:t>
            </a:r>
            <a:endParaRPr lang="en-US"/>
          </a:p>
          <a:p>
            <a:pPr eaLnBrk="0" hangingPunct="0"/>
            <a:endParaRPr lang="en-US"/>
          </a:p>
          <a:p>
            <a:pPr eaLnBrk="0" hangingPunct="0"/>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962025" y="0"/>
            <a:ext cx="8181975" cy="6573838"/>
          </a:xfrm>
          <a:prstGeom prst="rect">
            <a:avLst/>
          </a:prstGeom>
          <a:noFill/>
          <a:ln w="9525">
            <a:noFill/>
            <a:miter lim="800000"/>
            <a:headEnd/>
            <a:tailEnd/>
          </a:ln>
        </p:spPr>
        <p:txBody>
          <a:bodyPr wrap="none">
            <a:spAutoFit/>
          </a:bodyPr>
          <a:lstStyle/>
          <a:p>
            <a:pPr eaLnBrk="0" hangingPunct="0"/>
            <a:r>
              <a:rPr lang="en-US"/>
              <a:t>			</a:t>
            </a:r>
            <a:r>
              <a:rPr lang="en-US" b="1"/>
              <a:t>Functional Reach</a:t>
            </a:r>
          </a:p>
          <a:p>
            <a:pPr eaLnBrk="0" hangingPunct="0"/>
            <a:endParaRPr lang="en-US" b="1"/>
          </a:p>
          <a:p>
            <a:pPr eaLnBrk="0" hangingPunct="0"/>
            <a:r>
              <a:rPr lang="en-US"/>
              <a:t>The patient should be able to move the hand forward 6 inches </a:t>
            </a:r>
          </a:p>
          <a:p>
            <a:pPr eaLnBrk="0" hangingPunct="0"/>
            <a:r>
              <a:rPr lang="en-US"/>
              <a:t>(15 cm); shorter distances indicate substantial risk of falling.</a:t>
            </a:r>
            <a:endParaRPr lang="en-US" b="1"/>
          </a:p>
          <a:p>
            <a:pPr eaLnBrk="0" hangingPunct="0"/>
            <a:endParaRPr lang="en-US"/>
          </a:p>
          <a:p>
            <a:pPr eaLnBrk="0" hangingPunct="0"/>
            <a:r>
              <a:rPr lang="en-US"/>
              <a:t>FR is a measurement of anterior and posterior dynamic stability.  </a:t>
            </a:r>
          </a:p>
          <a:p>
            <a:pPr eaLnBrk="0" hangingPunct="0"/>
            <a:r>
              <a:rPr lang="en-US"/>
              <a:t>It may be useful for detecting balance impairment and changes</a:t>
            </a:r>
          </a:p>
          <a:p>
            <a:pPr eaLnBrk="0" hangingPunct="0"/>
            <a:r>
              <a:rPr lang="en-US"/>
              <a:t>in balance over time.</a:t>
            </a:r>
          </a:p>
          <a:p>
            <a:pPr eaLnBrk="0" hangingPunct="0"/>
            <a:endParaRPr lang="en-US"/>
          </a:p>
          <a:p>
            <a:pPr eaLnBrk="0" hangingPunct="0"/>
            <a:r>
              <a:rPr lang="en-US"/>
              <a:t>A later study demonstrated the ability of the FR test to </a:t>
            </a:r>
          </a:p>
          <a:p>
            <a:pPr eaLnBrk="0" hangingPunct="0"/>
            <a:r>
              <a:rPr lang="en-US"/>
              <a:t>distinguish fallers from nonfallers. </a:t>
            </a:r>
            <a:r>
              <a:rPr lang="en-US" sz="1800"/>
              <a:t>(O’Brien, J Geron 1997;52;B221-6)</a:t>
            </a:r>
          </a:p>
          <a:p>
            <a:pPr eaLnBrk="0" hangingPunct="0"/>
            <a:endParaRPr lang="en-US" sz="1800"/>
          </a:p>
          <a:p>
            <a:pPr eaLnBrk="0" hangingPunct="0"/>
            <a:r>
              <a:rPr lang="en-US"/>
              <a:t>FR may be difficult to perform in patients with severe</a:t>
            </a:r>
          </a:p>
          <a:p>
            <a:pPr eaLnBrk="0" hangingPunct="0"/>
            <a:r>
              <a:rPr lang="en-US"/>
              <a:t>dementia, extreme spinal deformities, severely restricted </a:t>
            </a:r>
          </a:p>
          <a:p>
            <a:pPr eaLnBrk="0" hangingPunct="0"/>
            <a:r>
              <a:rPr lang="en-US"/>
              <a:t>upper function, and frail individuals who are unable to stand</a:t>
            </a:r>
          </a:p>
          <a:p>
            <a:pPr eaLnBrk="0" hangingPunct="0"/>
            <a:r>
              <a:rPr lang="en-US"/>
              <a:t>unsupported.</a:t>
            </a:r>
          </a:p>
          <a:p>
            <a:pPr eaLnBrk="0" hangingPunct="0"/>
            <a:endParaRPr lang="en-US"/>
          </a:p>
          <a:p>
            <a:pPr eaLnBrk="0" hangingPunct="0"/>
            <a:r>
              <a:rPr lang="en-US"/>
              <a:t>				 </a:t>
            </a:r>
            <a:r>
              <a:rPr lang="en-US" sz="1800"/>
              <a:t>Duncan JG Med Sci 1990, 45, 6, M192-97</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990600" y="609600"/>
            <a:ext cx="7716838" cy="4748213"/>
          </a:xfrm>
          <a:prstGeom prst="rect">
            <a:avLst/>
          </a:prstGeom>
          <a:noFill/>
          <a:ln w="9525">
            <a:noFill/>
            <a:miter lim="800000"/>
            <a:headEnd/>
            <a:tailEnd/>
          </a:ln>
        </p:spPr>
        <p:txBody>
          <a:bodyPr wrap="none">
            <a:spAutoFit/>
          </a:bodyPr>
          <a:lstStyle/>
          <a:p>
            <a:pPr eaLnBrk="0" hangingPunct="0"/>
            <a:r>
              <a:rPr lang="en-US"/>
              <a:t>		</a:t>
            </a:r>
            <a:r>
              <a:rPr lang="en-US" b="1"/>
              <a:t>Four Square Step Test</a:t>
            </a:r>
          </a:p>
          <a:p>
            <a:pPr eaLnBrk="0" hangingPunct="0"/>
            <a:endParaRPr lang="en-US"/>
          </a:p>
          <a:p>
            <a:pPr eaLnBrk="0" hangingPunct="0"/>
            <a:r>
              <a:rPr lang="en-US" u="sng"/>
              <a:t>A clinical test of Stepping and Change of direction to identify</a:t>
            </a:r>
          </a:p>
          <a:p>
            <a:pPr eaLnBrk="0" hangingPunct="0"/>
            <a:r>
              <a:rPr lang="en-US" u="sng"/>
              <a:t>multiple falling adults</a:t>
            </a:r>
            <a:endParaRPr lang="en-US"/>
          </a:p>
          <a:p>
            <a:pPr eaLnBrk="0" hangingPunct="0"/>
            <a:endParaRPr lang="en-US"/>
          </a:p>
          <a:p>
            <a:pPr eaLnBrk="0" hangingPunct="0"/>
            <a:r>
              <a:rPr lang="en-US"/>
              <a:t>The FSST is a measure of dynamic standing balance</a:t>
            </a:r>
          </a:p>
          <a:p>
            <a:pPr eaLnBrk="0" hangingPunct="0"/>
            <a:r>
              <a:rPr lang="en-US"/>
              <a:t>involving rapid stepping (forward, backward, sideways) and</a:t>
            </a:r>
          </a:p>
          <a:p>
            <a:pPr eaLnBrk="0" hangingPunct="0"/>
            <a:r>
              <a:rPr lang="en-US"/>
              <a:t>obstacle avoidance (2.5 cm).</a:t>
            </a:r>
          </a:p>
          <a:p>
            <a:pPr eaLnBrk="0" hangingPunct="0"/>
            <a:endParaRPr lang="en-US"/>
          </a:p>
          <a:p>
            <a:pPr eaLnBrk="0" hangingPunct="0"/>
            <a:r>
              <a:rPr lang="en-US"/>
              <a:t>The results were compared to three previously validated tests,</a:t>
            </a:r>
          </a:p>
          <a:p>
            <a:pPr eaLnBrk="0" hangingPunct="0"/>
            <a:r>
              <a:rPr lang="en-US"/>
              <a:t>the TGUG, FR, and the Step test.</a:t>
            </a:r>
          </a:p>
          <a:p>
            <a:pPr eaLnBrk="0" hangingPunct="0"/>
            <a:endParaRPr lang="en-US"/>
          </a:p>
          <a:p>
            <a:pPr eaLnBrk="0" hangingPunct="0"/>
            <a:r>
              <a:rPr lang="en-US" sz="1800"/>
              <a:t>					Dite, APMR 83, Nov 02</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355725" y="727075"/>
            <a:ext cx="7335838" cy="4838700"/>
          </a:xfrm>
          <a:prstGeom prst="rect">
            <a:avLst/>
          </a:prstGeom>
          <a:noFill/>
          <a:ln w="9525">
            <a:noFill/>
            <a:miter lim="800000"/>
            <a:headEnd/>
            <a:tailEnd/>
          </a:ln>
        </p:spPr>
        <p:txBody>
          <a:bodyPr wrap="none">
            <a:spAutoFit/>
          </a:bodyPr>
          <a:lstStyle/>
          <a:p>
            <a:pPr eaLnBrk="0" hangingPunct="0"/>
            <a:r>
              <a:rPr lang="en-US"/>
              <a:t>		</a:t>
            </a:r>
            <a:r>
              <a:rPr lang="en-US" b="1"/>
              <a:t>Four Square Step Test</a:t>
            </a:r>
            <a:endParaRPr lang="en-US"/>
          </a:p>
          <a:p>
            <a:pPr eaLnBrk="0" hangingPunct="0"/>
            <a:endParaRPr lang="en-US"/>
          </a:p>
          <a:p>
            <a:pPr eaLnBrk="0" hangingPunct="0"/>
            <a:r>
              <a:rPr lang="en-US"/>
              <a:t>81 community dwelling elderly adults were tested on all 4 </a:t>
            </a:r>
          </a:p>
          <a:p>
            <a:pPr eaLnBrk="0" hangingPunct="0"/>
            <a:r>
              <a:rPr lang="en-US"/>
              <a:t>tests.  In the FSST, they were required to step over low </a:t>
            </a:r>
          </a:p>
          <a:p>
            <a:pPr eaLnBrk="0" hangingPunct="0"/>
            <a:r>
              <a:rPr lang="en-US"/>
              <a:t>environmental barriers (canes) as quickly as possible in a </a:t>
            </a:r>
          </a:p>
          <a:p>
            <a:pPr eaLnBrk="0" hangingPunct="0"/>
            <a:r>
              <a:rPr lang="en-US"/>
              <a:t>predetermined sequence.</a:t>
            </a:r>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r>
              <a:rPr lang="en-US"/>
              <a:t>				</a:t>
            </a:r>
            <a:r>
              <a:rPr lang="en-US" sz="1800"/>
              <a:t>Dite, APMR 83, Nov 02</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026"/>
          <p:cNvSpPr txBox="1">
            <a:spLocks noChangeArrowheads="1"/>
          </p:cNvSpPr>
          <p:nvPr/>
        </p:nvSpPr>
        <p:spPr bwMode="auto">
          <a:xfrm>
            <a:off x="1066800" y="609600"/>
            <a:ext cx="7405688" cy="5568950"/>
          </a:xfrm>
          <a:prstGeom prst="rect">
            <a:avLst/>
          </a:prstGeom>
          <a:noFill/>
          <a:ln w="9525">
            <a:noFill/>
            <a:miter lim="800000"/>
            <a:headEnd/>
            <a:tailEnd/>
          </a:ln>
        </p:spPr>
        <p:txBody>
          <a:bodyPr wrap="none">
            <a:spAutoFit/>
          </a:bodyPr>
          <a:lstStyle/>
          <a:p>
            <a:pPr eaLnBrk="0" hangingPunct="0"/>
            <a:r>
              <a:rPr lang="en-US"/>
              <a:t>		</a:t>
            </a:r>
            <a:r>
              <a:rPr lang="en-US" b="1"/>
              <a:t>Four Square Step Test</a:t>
            </a:r>
            <a:endParaRPr lang="en-US"/>
          </a:p>
          <a:p>
            <a:pPr eaLnBrk="0" hangingPunct="0"/>
            <a:endParaRPr lang="en-US"/>
          </a:p>
          <a:p>
            <a:pPr eaLnBrk="0" hangingPunct="0"/>
            <a:r>
              <a:rPr lang="en-US"/>
              <a:t>The FSST was found to have a higher combined sensitivity</a:t>
            </a:r>
          </a:p>
          <a:p>
            <a:pPr eaLnBrk="0" hangingPunct="0"/>
            <a:r>
              <a:rPr lang="en-US"/>
              <a:t>and specificity than the three tests with which it was </a:t>
            </a:r>
          </a:p>
          <a:p>
            <a:pPr eaLnBrk="0" hangingPunct="0"/>
            <a:r>
              <a:rPr lang="en-US"/>
              <a:t>compared. </a:t>
            </a:r>
          </a:p>
          <a:p>
            <a:pPr eaLnBrk="0" hangingPunct="0"/>
            <a:endParaRPr lang="en-US"/>
          </a:p>
          <a:p>
            <a:pPr eaLnBrk="0" hangingPunct="0"/>
            <a:r>
              <a:rPr lang="en-US"/>
              <a:t>Scores of &lt;15 sec were associated with a greater than 89% </a:t>
            </a:r>
          </a:p>
          <a:p>
            <a:pPr eaLnBrk="0" hangingPunct="0"/>
            <a:r>
              <a:rPr lang="en-US"/>
              <a:t>sensitivity for detecting nonmultiple fallers and &gt;15 sec for</a:t>
            </a:r>
          </a:p>
          <a:p>
            <a:pPr eaLnBrk="0" hangingPunct="0"/>
            <a:r>
              <a:rPr lang="en-US"/>
              <a:t>multiple fallers.</a:t>
            </a:r>
          </a:p>
          <a:p>
            <a:pPr eaLnBrk="0" hangingPunct="0"/>
            <a:endParaRPr lang="en-US"/>
          </a:p>
          <a:p>
            <a:pPr eaLnBrk="0" hangingPunct="0"/>
            <a:r>
              <a:rPr lang="en-US"/>
              <a:t>The test is inappropriate for patients who cannot follow  </a:t>
            </a:r>
          </a:p>
          <a:p>
            <a:pPr eaLnBrk="0" hangingPunct="0"/>
            <a:r>
              <a:rPr lang="en-US"/>
              <a:t>instructions.</a:t>
            </a:r>
          </a:p>
          <a:p>
            <a:pPr eaLnBrk="0" hangingPunct="0"/>
            <a:endParaRPr lang="en-US"/>
          </a:p>
          <a:p>
            <a:pPr eaLnBrk="0" hangingPunct="0"/>
            <a:r>
              <a:rPr lang="en-US"/>
              <a:t>					</a:t>
            </a:r>
            <a:r>
              <a:rPr lang="en-US" sz="1800"/>
              <a:t>Dite, APMR 83, Nov 02</a:t>
            </a:r>
          </a:p>
          <a:p>
            <a:pPr eaLnBrk="0" hangingPunct="0"/>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243013" y="381000"/>
            <a:ext cx="7870825" cy="6208713"/>
          </a:xfrm>
          <a:prstGeom prst="rect">
            <a:avLst/>
          </a:prstGeom>
          <a:noFill/>
          <a:ln w="9525">
            <a:noFill/>
            <a:miter lim="800000"/>
            <a:headEnd/>
            <a:tailEnd/>
          </a:ln>
        </p:spPr>
        <p:txBody>
          <a:bodyPr wrap="none">
            <a:spAutoFit/>
          </a:bodyPr>
          <a:lstStyle/>
          <a:p>
            <a:pPr algn="ctr" eaLnBrk="0" hangingPunct="0"/>
            <a:r>
              <a:rPr lang="en-US" dirty="0"/>
              <a:t>			</a:t>
            </a:r>
            <a:r>
              <a:rPr lang="en-US" b="1" dirty="0"/>
              <a:t>Intervention</a:t>
            </a:r>
          </a:p>
          <a:p>
            <a:pPr algn="ctr" eaLnBrk="0" hangingPunct="0"/>
            <a:endParaRPr lang="en-US" dirty="0"/>
          </a:p>
          <a:p>
            <a:pPr algn="ctr" eaLnBrk="0" hangingPunct="0"/>
            <a:r>
              <a:rPr lang="en-US" u="sng" dirty="0"/>
              <a:t>A </a:t>
            </a:r>
            <a:r>
              <a:rPr lang="en-US" u="sng" dirty="0" err="1"/>
              <a:t>Multifactorial</a:t>
            </a:r>
            <a:r>
              <a:rPr lang="en-US" u="sng" dirty="0"/>
              <a:t> Intervention to Reduce the Risk of Falling</a:t>
            </a:r>
          </a:p>
          <a:p>
            <a:pPr algn="ctr" eaLnBrk="0" hangingPunct="0"/>
            <a:r>
              <a:rPr lang="en-US" u="sng" dirty="0"/>
              <a:t>In Elderly people Living in the Community</a:t>
            </a:r>
          </a:p>
          <a:p>
            <a:pPr algn="ctr" eaLnBrk="0" hangingPunct="0"/>
            <a:endParaRPr lang="en-US" u="sng" dirty="0"/>
          </a:p>
          <a:p>
            <a:pPr algn="ctr" eaLnBrk="0" hangingPunct="0"/>
            <a:r>
              <a:rPr lang="en-US" dirty="0"/>
              <a:t>301 subjects greater than 70 </a:t>
            </a:r>
            <a:r>
              <a:rPr lang="en-US" dirty="0" err="1"/>
              <a:t>yo</a:t>
            </a:r>
            <a:r>
              <a:rPr lang="en-US" dirty="0"/>
              <a:t> with at least one risk factor for </a:t>
            </a:r>
          </a:p>
          <a:p>
            <a:pPr algn="ctr" eaLnBrk="0" hangingPunct="0"/>
            <a:r>
              <a:rPr lang="en-US" dirty="0"/>
              <a:t>falling were enrolled.</a:t>
            </a:r>
          </a:p>
          <a:p>
            <a:pPr algn="ctr" eaLnBrk="0" hangingPunct="0"/>
            <a:endParaRPr lang="en-US" dirty="0"/>
          </a:p>
          <a:p>
            <a:pPr algn="ctr" eaLnBrk="0" hangingPunct="0"/>
            <a:r>
              <a:rPr lang="en-US" dirty="0"/>
              <a:t>Patients received either </a:t>
            </a:r>
          </a:p>
          <a:p>
            <a:pPr algn="ctr" eaLnBrk="0" hangingPunct="0"/>
            <a:r>
              <a:rPr lang="en-US" dirty="0"/>
              <a:t>	1)A combination of medication adjustment, behavioral</a:t>
            </a:r>
          </a:p>
          <a:p>
            <a:pPr algn="ctr" eaLnBrk="0" hangingPunct="0"/>
            <a:r>
              <a:rPr lang="en-US" dirty="0"/>
              <a:t>	instructions, and exercise program,  or</a:t>
            </a:r>
          </a:p>
          <a:p>
            <a:pPr algn="ctr" eaLnBrk="0" hangingPunct="0"/>
            <a:r>
              <a:rPr lang="en-US" dirty="0"/>
              <a:t>	2) Usual healthcare plus social visits.</a:t>
            </a:r>
            <a:endParaRPr lang="en-US" u="sng" dirty="0"/>
          </a:p>
          <a:p>
            <a:pPr algn="ctr" eaLnBrk="0" hangingPunct="0"/>
            <a:endParaRPr lang="en-US" u="sng" dirty="0"/>
          </a:p>
          <a:p>
            <a:pPr algn="ctr" eaLnBrk="0" hangingPunct="0"/>
            <a:endParaRPr lang="en-US" u="sng" dirty="0"/>
          </a:p>
          <a:p>
            <a:pPr algn="ctr" eaLnBrk="0" hangingPunct="0"/>
            <a:endParaRPr lang="en-US" u="sng" dirty="0"/>
          </a:p>
          <a:p>
            <a:pPr algn="ctr" eaLnBrk="0" hangingPunct="0"/>
            <a:endParaRPr lang="en-US" u="sng" dirty="0"/>
          </a:p>
          <a:p>
            <a:pPr algn="ctr" eaLnBrk="0" hangingPunct="0"/>
            <a:r>
              <a:rPr lang="en-US" sz="1800" dirty="0"/>
              <a:t>                                                                                     </a:t>
            </a:r>
            <a:r>
              <a:rPr lang="en-US" sz="1800" dirty="0" err="1"/>
              <a:t>Tinetti</a:t>
            </a:r>
            <a:r>
              <a:rPr lang="en-US" sz="1800" dirty="0"/>
              <a:t> NEJM 1994;331;821-7</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914400" y="406400"/>
            <a:ext cx="8205788" cy="5905500"/>
          </a:xfrm>
          <a:prstGeom prst="rect">
            <a:avLst/>
          </a:prstGeom>
          <a:noFill/>
          <a:ln w="9525">
            <a:noFill/>
            <a:miter lim="800000"/>
            <a:headEnd/>
            <a:tailEnd/>
          </a:ln>
        </p:spPr>
        <p:txBody>
          <a:bodyPr wrap="none">
            <a:spAutoFit/>
          </a:bodyPr>
          <a:lstStyle/>
          <a:p>
            <a:pPr eaLnBrk="0" hangingPunct="0"/>
            <a:r>
              <a:rPr lang="en-US"/>
              <a:t>			</a:t>
            </a:r>
            <a:r>
              <a:rPr lang="en-US" sz="2800"/>
              <a:t>Intervention</a:t>
            </a:r>
          </a:p>
          <a:p>
            <a:pPr eaLnBrk="0" hangingPunct="0"/>
            <a:endParaRPr lang="en-US"/>
          </a:p>
          <a:p>
            <a:pPr eaLnBrk="0" hangingPunct="0"/>
            <a:r>
              <a:rPr lang="en-US"/>
              <a:t>Results:</a:t>
            </a:r>
          </a:p>
          <a:p>
            <a:pPr eaLnBrk="0" hangingPunct="0"/>
            <a:r>
              <a:rPr lang="en-US"/>
              <a:t>The targeted intervention strategy was associated with a</a:t>
            </a:r>
          </a:p>
          <a:p>
            <a:pPr eaLnBrk="0" hangingPunct="0"/>
            <a:r>
              <a:rPr lang="en-US"/>
              <a:t>reduction in the proportion of subjects who fell and in the total</a:t>
            </a:r>
          </a:p>
          <a:p>
            <a:pPr eaLnBrk="0" hangingPunct="0"/>
            <a:r>
              <a:rPr lang="en-US"/>
              <a:t>number of falls.</a:t>
            </a:r>
          </a:p>
          <a:p>
            <a:pPr eaLnBrk="0" hangingPunct="0"/>
            <a:endParaRPr lang="en-US"/>
          </a:p>
          <a:p>
            <a:pPr eaLnBrk="0" hangingPunct="0"/>
            <a:r>
              <a:rPr lang="en-US"/>
              <a:t>It remains to be seen if the strategies that have proven effective</a:t>
            </a:r>
          </a:p>
          <a:p>
            <a:pPr eaLnBrk="0" hangingPunct="0"/>
            <a:r>
              <a:rPr lang="en-US"/>
              <a:t>in reducing the numbers of falls are also effective in decreasing </a:t>
            </a:r>
          </a:p>
          <a:p>
            <a:pPr eaLnBrk="0" hangingPunct="0"/>
            <a:r>
              <a:rPr lang="en-US"/>
              <a:t>the number of </a:t>
            </a:r>
            <a:r>
              <a:rPr lang="en-US" i="1"/>
              <a:t>injurious </a:t>
            </a:r>
            <a:r>
              <a:rPr lang="en-US"/>
              <a:t>falls.</a:t>
            </a:r>
          </a:p>
          <a:p>
            <a:pPr eaLnBrk="0" hangingPunct="0"/>
            <a:endParaRPr lang="en-US"/>
          </a:p>
          <a:p>
            <a:pPr eaLnBrk="0" hangingPunct="0"/>
            <a:r>
              <a:rPr lang="en-US"/>
              <a:t>According to a Cochrane database in 1991 regarding fall</a:t>
            </a:r>
          </a:p>
          <a:p>
            <a:pPr eaLnBrk="0" hangingPunct="0"/>
            <a:r>
              <a:rPr lang="en-US"/>
              <a:t>interventions, most fall prevention strategies to date have not had </a:t>
            </a:r>
          </a:p>
          <a:p>
            <a:pPr eaLnBrk="0" hangingPunct="0"/>
            <a:r>
              <a:rPr lang="en-US"/>
              <a:t>sufficient power to detect whether they have an effect on the </a:t>
            </a:r>
          </a:p>
          <a:p>
            <a:pPr eaLnBrk="0" hangingPunct="0"/>
            <a:r>
              <a:rPr lang="en-US"/>
              <a:t>incidence of serious injury.</a:t>
            </a:r>
          </a:p>
          <a:p>
            <a:pPr eaLnBrk="0" hangingPunct="0"/>
            <a:r>
              <a:rPr lang="en-US" sz="1800"/>
              <a:t>						Tinetti NEJM 348; 2003</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609600" y="609600"/>
            <a:ext cx="8037513" cy="5262563"/>
          </a:xfrm>
          <a:prstGeom prst="rect">
            <a:avLst/>
          </a:prstGeom>
          <a:noFill/>
          <a:ln w="9525">
            <a:noFill/>
            <a:miter lim="800000"/>
            <a:headEnd/>
            <a:tailEnd/>
          </a:ln>
        </p:spPr>
        <p:txBody>
          <a:bodyPr wrap="none">
            <a:spAutoFit/>
          </a:bodyPr>
          <a:lstStyle/>
          <a:p>
            <a:pPr eaLnBrk="0" hangingPunct="0"/>
            <a:r>
              <a:rPr lang="en-US" b="1"/>
              <a:t>			Conclusions</a:t>
            </a:r>
          </a:p>
          <a:p>
            <a:pPr eaLnBrk="0" hangingPunct="0"/>
            <a:endParaRPr lang="en-US"/>
          </a:p>
          <a:p>
            <a:pPr eaLnBrk="0" hangingPunct="0"/>
            <a:r>
              <a:rPr lang="en-US"/>
              <a:t>Thorough evaluation of the geriatric patient requires</a:t>
            </a:r>
          </a:p>
          <a:p>
            <a:pPr eaLnBrk="0" hangingPunct="0"/>
            <a:r>
              <a:rPr lang="en-US"/>
              <a:t>assessment of the patient’s gait and balance. Several tools</a:t>
            </a:r>
          </a:p>
          <a:p>
            <a:pPr eaLnBrk="0" hangingPunct="0"/>
            <a:r>
              <a:rPr lang="en-US"/>
              <a:t>are available to you. </a:t>
            </a:r>
          </a:p>
          <a:p>
            <a:pPr eaLnBrk="0" hangingPunct="0"/>
            <a:r>
              <a:rPr lang="en-US"/>
              <a:t>	Tinetti</a:t>
            </a:r>
          </a:p>
          <a:p>
            <a:pPr eaLnBrk="0" hangingPunct="0"/>
            <a:r>
              <a:rPr lang="en-US"/>
              <a:t>	Get Up and Go (GUG)</a:t>
            </a:r>
          </a:p>
          <a:p>
            <a:pPr eaLnBrk="0" hangingPunct="0"/>
            <a:r>
              <a:rPr lang="en-US"/>
              <a:t>	Timed Get Up and Go (TGUG)</a:t>
            </a:r>
          </a:p>
          <a:p>
            <a:pPr eaLnBrk="0" hangingPunct="0"/>
            <a:r>
              <a:rPr lang="en-US"/>
              <a:t>	Expanded Timed Get Up and Go (ETGUG)</a:t>
            </a:r>
          </a:p>
          <a:p>
            <a:pPr eaLnBrk="0" hangingPunct="0"/>
            <a:r>
              <a:rPr lang="en-US"/>
              <a:t>	One leg Balance</a:t>
            </a:r>
          </a:p>
          <a:p>
            <a:pPr eaLnBrk="0" hangingPunct="0"/>
            <a:r>
              <a:rPr lang="en-US"/>
              <a:t>	Functional Reach (FR)</a:t>
            </a:r>
          </a:p>
          <a:p>
            <a:pPr eaLnBrk="0" hangingPunct="0"/>
            <a:r>
              <a:rPr lang="en-US"/>
              <a:t>	Four Square Step Test (FSST)</a:t>
            </a:r>
          </a:p>
          <a:p>
            <a:pPr eaLnBrk="0" hangingPunct="0"/>
            <a:r>
              <a:rPr lang="en-US"/>
              <a:t> Which test you choose depends on time, space, patient ability, </a:t>
            </a:r>
          </a:p>
          <a:p>
            <a:pPr eaLnBrk="0" hangingPunct="0"/>
            <a:r>
              <a:rPr lang="en-US"/>
              <a:t>&amp; physician preference.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1828800" y="2362200"/>
            <a:ext cx="6248400" cy="1676400"/>
          </a:xfrm>
        </p:spPr>
        <p:txBody>
          <a:bodyPr/>
          <a:lstStyle/>
          <a:p>
            <a:pPr marL="0" indent="0" algn="ctr">
              <a:buFont typeface="Wingdings" pitchFamily="2" charset="2"/>
              <a:buNone/>
            </a:pPr>
            <a:r>
              <a:rPr lang="en-IN" sz="6600" b="1" smtClean="0"/>
              <a:t>ANY QUERIES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sz="quarter"/>
          </p:nvPr>
        </p:nvSpPr>
        <p:spPr>
          <a:xfrm>
            <a:off x="990600" y="2286000"/>
            <a:ext cx="7848600" cy="1676400"/>
          </a:xfrm>
        </p:spPr>
        <p:txBody>
          <a:bodyPr/>
          <a:lstStyle/>
          <a:p>
            <a:pPr eaLnBrk="1" hangingPunct="1">
              <a:defRPr/>
            </a:pPr>
            <a:r>
              <a:rPr lang="en-US" sz="9600" b="1" dirty="0" smtClean="0">
                <a:latin typeface="+mn-lt"/>
              </a:rPr>
              <a:t>Thank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55725" y="422275"/>
            <a:ext cx="7600950" cy="4473575"/>
          </a:xfrm>
          <a:prstGeom prst="rect">
            <a:avLst/>
          </a:prstGeom>
          <a:noFill/>
          <a:ln w="9525">
            <a:noFill/>
            <a:miter lim="800000"/>
            <a:headEnd/>
            <a:tailEnd/>
          </a:ln>
        </p:spPr>
        <p:txBody>
          <a:bodyPr wrap="none">
            <a:spAutoFit/>
          </a:bodyPr>
          <a:lstStyle/>
          <a:p>
            <a:pPr eaLnBrk="0" hangingPunct="0"/>
            <a:r>
              <a:rPr lang="en-US"/>
              <a:t>			</a:t>
            </a:r>
            <a:r>
              <a:rPr lang="en-US" b="1"/>
              <a:t>Epidemiology</a:t>
            </a:r>
          </a:p>
          <a:p>
            <a:pPr eaLnBrk="0" hangingPunct="0"/>
            <a:endParaRPr lang="en-US"/>
          </a:p>
          <a:p>
            <a:pPr eaLnBrk="0" hangingPunct="0"/>
            <a:r>
              <a:rPr lang="en-US"/>
              <a:t>-Thirty percent of patients over 65 fall each year</a:t>
            </a:r>
          </a:p>
          <a:p>
            <a:pPr eaLnBrk="0" hangingPunct="0"/>
            <a:endParaRPr lang="en-US"/>
          </a:p>
          <a:p>
            <a:pPr eaLnBrk="0" hangingPunct="0"/>
            <a:r>
              <a:rPr lang="en-US"/>
              <a:t>-Risk of falling increases with age</a:t>
            </a:r>
          </a:p>
          <a:p>
            <a:pPr eaLnBrk="0" hangingPunct="0"/>
            <a:endParaRPr lang="en-US"/>
          </a:p>
          <a:p>
            <a:pPr eaLnBrk="0" hangingPunct="0"/>
            <a:r>
              <a:rPr lang="en-US"/>
              <a:t>-Incidence of falling is greatest among patients in long term </a:t>
            </a:r>
          </a:p>
          <a:p>
            <a:pPr eaLnBrk="0" hangingPunct="0"/>
            <a:r>
              <a:rPr lang="en-US"/>
              <a:t>care facilities, nearly 50% per year</a:t>
            </a:r>
          </a:p>
          <a:p>
            <a:pPr eaLnBrk="0" hangingPunct="0"/>
            <a:endParaRPr lang="en-US"/>
          </a:p>
          <a:p>
            <a:pPr eaLnBrk="0" hangingPunct="0"/>
            <a:endParaRPr lang="en-US"/>
          </a:p>
          <a:p>
            <a:pPr eaLnBrk="0" hangingPunct="0"/>
            <a:endParaRPr lang="en-US"/>
          </a:p>
          <a:p>
            <a:pPr eaLnBrk="0" hangingPunct="0"/>
            <a:r>
              <a:rPr lang="en-US"/>
              <a:t>		                          </a:t>
            </a:r>
            <a:r>
              <a:rPr lang="en-US" sz="1800"/>
              <a:t>Cummings and Nevitt, NEJM 872-3,94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55725" y="574675"/>
            <a:ext cx="7448550" cy="5568950"/>
          </a:xfrm>
          <a:prstGeom prst="rect">
            <a:avLst/>
          </a:prstGeom>
          <a:noFill/>
          <a:ln w="9525">
            <a:noFill/>
            <a:miter lim="800000"/>
            <a:headEnd/>
            <a:tailEnd/>
          </a:ln>
        </p:spPr>
        <p:txBody>
          <a:bodyPr wrap="none">
            <a:spAutoFit/>
          </a:bodyPr>
          <a:lstStyle/>
          <a:p>
            <a:pPr eaLnBrk="0" hangingPunct="0"/>
            <a:r>
              <a:rPr lang="en-US" b="1"/>
              <a:t>			Epidemiology</a:t>
            </a:r>
          </a:p>
          <a:p>
            <a:pPr eaLnBrk="0" hangingPunct="0"/>
            <a:endParaRPr lang="en-US" b="1"/>
          </a:p>
          <a:p>
            <a:pPr eaLnBrk="0" hangingPunct="0"/>
            <a:r>
              <a:rPr lang="en-US"/>
              <a:t>-10-15% of falls result in serious injuries</a:t>
            </a:r>
          </a:p>
          <a:p>
            <a:pPr eaLnBrk="0" hangingPunct="0"/>
            <a:endParaRPr lang="en-US"/>
          </a:p>
          <a:p>
            <a:pPr eaLnBrk="0" hangingPunct="0"/>
            <a:r>
              <a:rPr lang="en-US"/>
              <a:t>-at least 50% of these serious injuries are fractures</a:t>
            </a:r>
          </a:p>
          <a:p>
            <a:pPr eaLnBrk="0" hangingPunct="0"/>
            <a:endParaRPr lang="en-US"/>
          </a:p>
          <a:p>
            <a:pPr eaLnBrk="0" hangingPunct="0"/>
            <a:r>
              <a:rPr lang="en-US"/>
              <a:t>-Falls may also break self confidence; many patients will</a:t>
            </a:r>
          </a:p>
          <a:p>
            <a:pPr eaLnBrk="0" hangingPunct="0"/>
            <a:r>
              <a:rPr lang="en-US"/>
              <a:t>limit their daily activities for fear of falling again</a:t>
            </a:r>
          </a:p>
          <a:p>
            <a:pPr eaLnBrk="0" hangingPunct="0"/>
            <a:endParaRPr lang="en-US"/>
          </a:p>
          <a:p>
            <a:pPr eaLnBrk="0" hangingPunct="0"/>
            <a:r>
              <a:rPr lang="en-US"/>
              <a:t>-Injury, fear of falling, constriction of activities, and</a:t>
            </a:r>
          </a:p>
          <a:p>
            <a:pPr eaLnBrk="0" hangingPunct="0"/>
            <a:r>
              <a:rPr lang="en-US"/>
              <a:t>family concern can result in institutionalization</a:t>
            </a:r>
          </a:p>
          <a:p>
            <a:pPr eaLnBrk="0" hangingPunct="0"/>
            <a:endParaRPr lang="en-US"/>
          </a:p>
          <a:p>
            <a:pPr eaLnBrk="0" hangingPunct="0"/>
            <a:endParaRPr lang="en-US"/>
          </a:p>
          <a:p>
            <a:pPr eaLnBrk="0" hangingPunct="0"/>
            <a:endParaRPr lang="en-US"/>
          </a:p>
          <a:p>
            <a:pPr eaLnBrk="0" hangingPunct="0"/>
            <a:r>
              <a:rPr lang="en-US"/>
              <a:t>				</a:t>
            </a:r>
            <a:r>
              <a:rPr lang="en-US" sz="1800"/>
              <a:t>Cummings and Nevitt, NEJM 872-3,94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026"/>
          <p:cNvSpPr txBox="1">
            <a:spLocks noChangeArrowheads="1"/>
          </p:cNvSpPr>
          <p:nvPr/>
        </p:nvSpPr>
        <p:spPr bwMode="auto">
          <a:xfrm>
            <a:off x="1431925" y="955675"/>
            <a:ext cx="7010400" cy="4748213"/>
          </a:xfrm>
          <a:prstGeom prst="rect">
            <a:avLst/>
          </a:prstGeom>
          <a:noFill/>
          <a:ln w="9525">
            <a:noFill/>
            <a:miter lim="800000"/>
            <a:headEnd/>
            <a:tailEnd/>
          </a:ln>
        </p:spPr>
        <p:txBody>
          <a:bodyPr wrap="none">
            <a:spAutoFit/>
          </a:bodyPr>
          <a:lstStyle/>
          <a:p>
            <a:pPr eaLnBrk="0" hangingPunct="0"/>
            <a:endParaRPr lang="en-US"/>
          </a:p>
          <a:p>
            <a:pPr eaLnBrk="0" hangingPunct="0"/>
            <a:endParaRPr lang="en-US"/>
          </a:p>
          <a:p>
            <a:pPr eaLnBrk="0" hangingPunct="0"/>
            <a:endParaRPr lang="en-US"/>
          </a:p>
          <a:p>
            <a:pPr eaLnBrk="0" hangingPunct="0"/>
            <a:r>
              <a:rPr lang="en-US"/>
              <a:t>In a prospective cohort study of 1103 patients, falls</a:t>
            </a:r>
          </a:p>
          <a:p>
            <a:pPr eaLnBrk="0" hangingPunct="0"/>
            <a:r>
              <a:rPr lang="en-US"/>
              <a:t>are a strong independent predictor of placement in a </a:t>
            </a:r>
          </a:p>
          <a:p>
            <a:pPr eaLnBrk="0" hangingPunct="0"/>
            <a:r>
              <a:rPr lang="en-US"/>
              <a:t>skilled nursing facility.</a:t>
            </a:r>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r>
              <a:rPr lang="en-US" sz="1600"/>
              <a:t>			</a:t>
            </a:r>
            <a:r>
              <a:rPr lang="en-US" sz="1800"/>
              <a:t>Tinetti&amp;Williams NEJM 1997; 337:1279-84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203325" y="1260475"/>
            <a:ext cx="4859338" cy="4108450"/>
          </a:xfrm>
          <a:prstGeom prst="rect">
            <a:avLst/>
          </a:prstGeom>
          <a:noFill/>
          <a:ln w="9525">
            <a:noFill/>
            <a:miter lim="800000"/>
            <a:headEnd/>
            <a:tailEnd/>
          </a:ln>
        </p:spPr>
        <p:txBody>
          <a:bodyPr wrap="none">
            <a:spAutoFit/>
          </a:bodyPr>
          <a:lstStyle/>
          <a:p>
            <a:pPr eaLnBrk="0" hangingPunct="0"/>
            <a:r>
              <a:rPr lang="en-US"/>
              <a:t>-Falls may be a sign of medical illness</a:t>
            </a:r>
          </a:p>
          <a:p>
            <a:pPr eaLnBrk="0" hangingPunct="0"/>
            <a:r>
              <a:rPr lang="en-US"/>
              <a:t>	Pneumonia</a:t>
            </a:r>
          </a:p>
          <a:p>
            <a:pPr eaLnBrk="0" hangingPunct="0"/>
            <a:r>
              <a:rPr lang="en-US"/>
              <a:t>	Stroke</a:t>
            </a:r>
          </a:p>
          <a:p>
            <a:pPr eaLnBrk="0" hangingPunct="0"/>
            <a:r>
              <a:rPr lang="en-US"/>
              <a:t>	Anemia</a:t>
            </a:r>
          </a:p>
          <a:p>
            <a:pPr eaLnBrk="0" hangingPunct="0"/>
            <a:r>
              <a:rPr lang="en-US"/>
              <a:t>	Dehydration</a:t>
            </a:r>
          </a:p>
          <a:p>
            <a:pPr eaLnBrk="0" hangingPunct="0"/>
            <a:endParaRPr lang="en-US"/>
          </a:p>
          <a:p>
            <a:pPr eaLnBrk="0" hangingPunct="0"/>
            <a:endParaRPr lang="en-US"/>
          </a:p>
          <a:p>
            <a:pPr eaLnBrk="0" hangingPunct="0"/>
            <a:endParaRPr lang="en-US"/>
          </a:p>
          <a:p>
            <a:pPr eaLnBrk="0" hangingPunct="0"/>
            <a:endParaRPr lang="en-US"/>
          </a:p>
          <a:p>
            <a:pPr eaLnBrk="0" hangingPunct="0"/>
            <a:endParaRPr lang="en-US"/>
          </a:p>
          <a:p>
            <a:pPr eaLnBrk="0" hangingPunct="0"/>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904</TotalTime>
  <Words>589</Words>
  <Application>Microsoft Office PowerPoint</Application>
  <PresentationFormat>On-screen Show (4:3)</PresentationFormat>
  <Paragraphs>671</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Soaring</vt:lpstr>
      <vt:lpstr>Gait &amp; Balance Assessment Scales</vt:lpstr>
      <vt:lpstr>Balance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The Reality…</vt:lpstr>
      <vt:lpstr>Slide 20</vt:lpstr>
      <vt:lpstr>Berg Balance Scale </vt:lpstr>
      <vt:lpstr>Berg Balance Scale</vt:lpstr>
      <vt:lpstr>Berg Balance Scale</vt:lpstr>
      <vt:lpstr>Berg Balance Scale</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The Timed Up and Go test (TUG)</vt:lpstr>
      <vt:lpstr>TUG Test</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Thank You</vt:lpstr>
    </vt:vector>
  </TitlesOfParts>
  <Company>VAMC NORTHPORT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VHANOPJAMESK</dc:creator>
  <cp:lastModifiedBy>Hp</cp:lastModifiedBy>
  <cp:revision>50</cp:revision>
  <dcterms:created xsi:type="dcterms:W3CDTF">2003-03-24T12:42:57Z</dcterms:created>
  <dcterms:modified xsi:type="dcterms:W3CDTF">2021-12-15T09:58:31Z</dcterms:modified>
</cp:coreProperties>
</file>