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1" r:id="rId2"/>
    <p:sldId id="281" r:id="rId3"/>
    <p:sldId id="258" r:id="rId4"/>
    <p:sldId id="259" r:id="rId5"/>
    <p:sldId id="260" r:id="rId6"/>
    <p:sldId id="269" r:id="rId7"/>
    <p:sldId id="282" r:id="rId8"/>
    <p:sldId id="270" r:id="rId9"/>
    <p:sldId id="271" r:id="rId10"/>
    <p:sldId id="272" r:id="rId11"/>
    <p:sldId id="283" r:id="rId12"/>
    <p:sldId id="284" r:id="rId13"/>
    <p:sldId id="273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61922" autoAdjust="0"/>
  </p:normalViewPr>
  <p:slideViewPr>
    <p:cSldViewPr>
      <p:cViewPr varScale="1">
        <p:scale>
          <a:sx n="74" d="100"/>
          <a:sy n="74" d="100"/>
        </p:scale>
        <p:origin x="-12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7D0C4-6F54-4504-B88B-AEA3EE99FC60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B26B4-F08B-4875-8DA0-091F522E8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19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EC708-96F8-440B-B4F6-0FEE77E2B1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495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EC708-96F8-440B-B4F6-0FEE77E2B13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4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EC708-96F8-440B-B4F6-0FEE77E2B1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49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EC708-96F8-440B-B4F6-0FEE77E2B1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49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EC708-96F8-440B-B4F6-0FEE77E2B13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49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EC708-96F8-440B-B4F6-0FEE77E2B13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49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EC708-96F8-440B-B4F6-0FEE77E2B13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49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EC708-96F8-440B-B4F6-0FEE77E2B13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49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EC708-96F8-440B-B4F6-0FEE77E2B13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495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EC708-96F8-440B-B4F6-0FEE77E2B13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49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enter_of_mas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338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Outline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Force </a:t>
            </a:r>
            <a:r>
              <a:rPr lang="en-US" dirty="0" smtClean="0"/>
              <a:t>transmissibility</a:t>
            </a:r>
          </a:p>
          <a:p>
            <a:pPr marL="514350" indent="-514350">
              <a:buAutoNum type="arabicPeriod"/>
            </a:pPr>
            <a:r>
              <a:rPr lang="en-US" dirty="0" smtClean="0"/>
              <a:t>Base excitation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Motion transmissibility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Rotating Unbalance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87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/>
          <p:cNvSpPr txBox="1">
            <a:spLocks/>
          </p:cNvSpPr>
          <p:nvPr/>
        </p:nvSpPr>
        <p:spPr>
          <a:xfrm>
            <a:off x="-817" y="0"/>
            <a:ext cx="9144000" cy="5486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/>
              <a:t>Base excitation</a:t>
            </a:r>
            <a:endParaRPr lang="en-US" sz="3600" dirty="0"/>
          </a:p>
        </p:txBody>
      </p:sp>
      <p:sp>
        <p:nvSpPr>
          <p:cNvPr id="118" name="Rectangle 117"/>
          <p:cNvSpPr/>
          <p:nvPr/>
        </p:nvSpPr>
        <p:spPr>
          <a:xfrm>
            <a:off x="1835307" y="1500853"/>
            <a:ext cx="685800" cy="4572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m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122" name="Straight Arrow Connector 121"/>
          <p:cNvCxnSpPr/>
          <p:nvPr/>
        </p:nvCxnSpPr>
        <p:spPr>
          <a:xfrm>
            <a:off x="1957010" y="1043653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25518" y="697473"/>
            <a:ext cx="8098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k( </a:t>
            </a:r>
            <a:r>
              <a:rPr lang="en-US" dirty="0"/>
              <a:t>x- y)</a:t>
            </a:r>
          </a:p>
        </p:txBody>
      </p:sp>
      <p:cxnSp>
        <p:nvCxnSpPr>
          <p:cNvPr id="123" name="Straight Arrow Connector 122"/>
          <p:cNvCxnSpPr/>
          <p:nvPr/>
        </p:nvCxnSpPr>
        <p:spPr>
          <a:xfrm>
            <a:off x="2426439" y="1050581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161330" y="685800"/>
            <a:ext cx="1015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 </a:t>
            </a:r>
            <a:r>
              <a:rPr lang="en-US" dirty="0" smtClean="0"/>
              <a:t>( </a:t>
            </a:r>
            <a:r>
              <a:rPr lang="en-US" dirty="0"/>
              <a:t>ẋ  - ẏ) 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571183" y="548640"/>
            <a:ext cx="0" cy="6253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6200" y="2133600"/>
            <a:ext cx="4343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Newton second law of motion,</a:t>
            </a:r>
          </a:p>
          <a:p>
            <a:endParaRPr lang="en-US" dirty="0"/>
          </a:p>
          <a:p>
            <a:r>
              <a:rPr lang="en-US" dirty="0" smtClean="0"/>
              <a:t>m ẍ = - k ( x – y) – c (</a:t>
            </a:r>
            <a:r>
              <a:rPr lang="en-US" dirty="0"/>
              <a:t>ẋ  - ẏ) </a:t>
            </a:r>
          </a:p>
          <a:p>
            <a:endParaRPr lang="en-US" dirty="0" smtClean="0"/>
          </a:p>
          <a:p>
            <a:r>
              <a:rPr lang="en-US" dirty="0" smtClean="0"/>
              <a:t>Assume     x  - y  = z</a:t>
            </a:r>
          </a:p>
          <a:p>
            <a:endParaRPr lang="en-US" dirty="0"/>
          </a:p>
          <a:p>
            <a:r>
              <a:rPr lang="en-US" dirty="0" smtClean="0"/>
              <a:t>                   ẋ - ẏ  = z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let y(t) = y</a:t>
            </a:r>
            <a:r>
              <a:rPr lang="en-US" baseline="-25000" dirty="0" smtClean="0"/>
              <a:t>0</a:t>
            </a:r>
            <a:r>
              <a:rPr lang="en-US" dirty="0" smtClean="0"/>
              <a:t> Sin (</a:t>
            </a:r>
            <a:r>
              <a:rPr lang="el-GR" dirty="0" smtClean="0"/>
              <a:t>ω</a:t>
            </a:r>
            <a:r>
              <a:rPr lang="en-US" dirty="0" smtClean="0"/>
              <a:t> t)</a:t>
            </a:r>
          </a:p>
          <a:p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835307" y="3854450"/>
            <a:ext cx="27432" cy="274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79516" y="4441924"/>
                <a:ext cx="25018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𝑚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̈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𝑧</m:t>
                              </m:r>
                            </m:e>
                          </m:acc>
                          <m:r>
                            <a:rPr lang="en-US" i="1">
                              <a:latin typeface="Cambria Math"/>
                            </a:rPr>
                            <m:t>+ </m:t>
                          </m:r>
                          <m:acc>
                            <m:accPr>
                              <m:chr m:val="̈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latin typeface="Cambria Math"/>
                        </a:rPr>
                        <m:t>=−</m:t>
                      </m:r>
                      <m:r>
                        <a:rPr lang="en-US" i="1">
                          <a:latin typeface="Cambria Math"/>
                        </a:rPr>
                        <m:t>𝑘𝑧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𝑐</m:t>
                      </m:r>
                      <m:acc>
                        <m:accPr>
                          <m:chr m:val="̇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516" y="4441924"/>
                <a:ext cx="2501839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r="-268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45621" y="5029200"/>
                <a:ext cx="26068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𝑚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acc>
                        <m:accPr>
                          <m:chr m:val="̈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𝑐</m:t>
                      </m:r>
                      <m:acc>
                        <m:accPr>
                          <m:chr m:val="̇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𝑘𝑧</m:t>
                      </m:r>
                      <m:r>
                        <a:rPr lang="en-US" i="1">
                          <a:latin typeface="Cambria Math"/>
                        </a:rPr>
                        <m:t>= − </m:t>
                      </m:r>
                      <m:r>
                        <a:rPr lang="en-US" i="1">
                          <a:latin typeface="Cambria Math"/>
                        </a:rPr>
                        <m:t>𝑚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acc>
                        <m:accPr>
                          <m:chr m:val="̈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621" y="5029200"/>
                <a:ext cx="2606803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491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599885" y="6380917"/>
                <a:ext cx="359111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acc>
                      <m:accPr>
                        <m:chr m:val="̈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𝑐</m:t>
                    </m:r>
                    <m:acc>
                      <m:accPr>
                        <m:chr m:val="̇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𝑘𝑧</m:t>
                    </m:r>
                    <m:r>
                      <a:rPr lang="en-US" i="1">
                        <a:latin typeface="Cambria Math"/>
                      </a:rPr>
                      <m:t>= 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m:rPr>
                        <m:nor/>
                      </m:rPr>
                      <a:rPr lang="en-US" b="0" i="0" smtClean="0"/>
                      <m:t> </m:t>
                    </m:r>
                    <m:r>
                      <m:rPr>
                        <m:nor/>
                      </m:rPr>
                      <a:rPr lang="en-US" dirty="0"/>
                      <m:t>y</m:t>
                    </m:r>
                    <m:r>
                      <m:rPr>
                        <m:nor/>
                      </m:rPr>
                      <a:rPr lang="en-US" baseline="-25000" dirty="0"/>
                      <m:t>0</m:t>
                    </m:r>
                    <m:r>
                      <m:rPr>
                        <m:nor/>
                      </m:rPr>
                      <a:rPr lang="en-US" b="0" i="0" baseline="-25000" dirty="0" smtClean="0"/>
                      <m:t> 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l-GR" dirty="0" smtClean="0"/>
                  <a:t>ω</a:t>
                </a:r>
                <a:r>
                  <a:rPr lang="en-US" baseline="30000" dirty="0" smtClean="0"/>
                  <a:t>2  </a:t>
                </a:r>
                <a:r>
                  <a:rPr lang="en-US" dirty="0" smtClean="0"/>
                  <a:t> Sin (</a:t>
                </a:r>
                <a:r>
                  <a:rPr lang="el-GR" dirty="0" smtClean="0"/>
                  <a:t>ω</a:t>
                </a:r>
                <a:r>
                  <a:rPr lang="en-US" dirty="0" smtClean="0"/>
                  <a:t>t)</a:t>
                </a:r>
                <a:endParaRPr lang="en-US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885" y="6380917"/>
                <a:ext cx="359111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4584700" y="580608"/>
                <a:ext cx="283464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𝑚</m:t>
                    </m:r>
                    <m:r>
                      <a:rPr lang="en-US" i="1" smtClean="0">
                        <a:latin typeface="Cambria Math"/>
                      </a:rPr>
                      <m:t> </m:t>
                    </m:r>
                    <m:acc>
                      <m:accPr>
                        <m:chr m:val="̈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𝑐</m:t>
                    </m:r>
                    <m:acc>
                      <m:accPr>
                        <m:chr m:val="̇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𝑘𝑧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 smtClean="0">
                        <a:latin typeface="Cambria Math"/>
                      </a:rPr>
                      <m:t>𝐹</m:t>
                    </m:r>
                    <m:r>
                      <a:rPr lang="en-US" b="0" i="1" baseline="-25000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dirty="0" smtClean="0"/>
                  <a:t>Sin (</a:t>
                </a:r>
                <a:r>
                  <a:rPr lang="el-GR" dirty="0" smtClean="0"/>
                  <a:t>ω</a:t>
                </a:r>
                <a:r>
                  <a:rPr lang="en-US" dirty="0" smtClean="0"/>
                  <a:t>t)</a:t>
                </a:r>
                <a:endParaRPr lang="en-US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700" y="580608"/>
                <a:ext cx="2834640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1720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4800600" y="1372693"/>
                <a:ext cx="3591115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𝑡𝑒𝑎𝑑𝑦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𝑠𝑡𝑎𝑡𝑒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𝑠𝑜𝑙𝑢𝑡𝑖𝑜𝑛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endParaRPr lang="en-US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         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𝑍</m:t>
                    </m:r>
                    <m:r>
                      <a:rPr lang="en-US" b="0" i="1" baseline="-25000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dirty="0" smtClean="0"/>
                  <a:t> Sin ( </a:t>
                </a:r>
                <a:r>
                  <a:rPr lang="el-GR" dirty="0" smtClean="0"/>
                  <a:t>ω</a:t>
                </a:r>
                <a:r>
                  <a:rPr lang="en-US" dirty="0" smtClean="0"/>
                  <a:t> t  -  </a:t>
                </a:r>
                <a:r>
                  <a:rPr lang="ka-GE" dirty="0" smtClean="0">
                    <a:latin typeface="Calibri"/>
                    <a:cs typeface="Calibri"/>
                  </a:rPr>
                  <a:t>Ⴔ</a:t>
                </a:r>
                <a:r>
                  <a:rPr lang="en-US" dirty="0" smtClean="0">
                    <a:latin typeface="Calibri"/>
                    <a:cs typeface="Calibri"/>
                  </a:rPr>
                  <a:t> )</a:t>
                </a:r>
              </a:p>
              <a:p>
                <a:endParaRPr lang="en-US" baseline="-25000" dirty="0">
                  <a:latin typeface="Calibri"/>
                  <a:cs typeface="Calibri"/>
                </a:endParaRPr>
              </a:p>
              <a:p>
                <a:endParaRPr lang="en-US" baseline="-25000" dirty="0" smtClean="0">
                  <a:latin typeface="Calibri"/>
                  <a:cs typeface="Calibri"/>
                </a:endParaRPr>
              </a:p>
              <a:p>
                <a:r>
                  <a:rPr lang="en-US" dirty="0">
                    <a:latin typeface="Calibri"/>
                    <a:cs typeface="Calibri"/>
                  </a:rPr>
                  <a:t> </a:t>
                </a:r>
                <a:r>
                  <a:rPr lang="en-US" dirty="0" smtClean="0">
                    <a:latin typeface="Calibri"/>
                    <a:cs typeface="Calibri"/>
                  </a:rPr>
                  <a:t>         Z</a:t>
                </a:r>
                <a:r>
                  <a:rPr lang="en-US" baseline="-25000" dirty="0" smtClean="0">
                    <a:latin typeface="Calibri"/>
                    <a:cs typeface="Calibri"/>
                  </a:rPr>
                  <a:t>0</a:t>
                </a:r>
                <a:r>
                  <a:rPr lang="en-US" dirty="0" smtClean="0">
                    <a:latin typeface="Calibri"/>
                    <a:cs typeface="Calibri"/>
                  </a:rPr>
                  <a:t>       =    </a:t>
                </a:r>
                <a:endParaRPr lang="en-US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372693"/>
                <a:ext cx="3591115" cy="1569660"/>
              </a:xfrm>
              <a:prstGeom prst="rect">
                <a:avLst/>
              </a:prstGeom>
              <a:blipFill rotWithShape="1">
                <a:blip r:embed="rId7"/>
                <a:stretch>
                  <a:fillRect l="-1528" t="-2326" b="-50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887112" y="2466116"/>
                <a:ext cx="46358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𝐹</m:t>
                      </m:r>
                      <m:r>
                        <a:rPr lang="en-US" i="1" baseline="-2500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7112" y="2466116"/>
                <a:ext cx="463588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r="-17105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6172200" y="2766173"/>
            <a:ext cx="192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150634" y="3018452"/>
            <a:ext cx="76200" cy="140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226834" y="2859283"/>
            <a:ext cx="0" cy="2818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6150634" y="2828053"/>
            <a:ext cx="2247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Calibri"/>
              </a:rPr>
              <a:t>(k – m </a:t>
            </a:r>
            <a:r>
              <a:rPr lang="el-GR" dirty="0" smtClean="0">
                <a:latin typeface="Times New Roman" pitchFamily="18" charset="0"/>
                <a:cs typeface="Calibri"/>
              </a:rPr>
              <a:t>ω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)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 </a:t>
            </a:r>
            <a:r>
              <a:rPr lang="en-US" dirty="0">
                <a:latin typeface="Times New Roman" pitchFamily="18" charset="0"/>
                <a:cs typeface="Calibri"/>
              </a:rPr>
              <a:t>+  (c </a:t>
            </a:r>
            <a:r>
              <a:rPr lang="el-GR" dirty="0">
                <a:latin typeface="Times New Roman" pitchFamily="18" charset="0"/>
                <a:cs typeface="Calibri"/>
              </a:rPr>
              <a:t>ω</a:t>
            </a:r>
            <a:r>
              <a:rPr lang="en-US" dirty="0">
                <a:latin typeface="Times New Roman" pitchFamily="18" charset="0"/>
                <a:cs typeface="Calibri"/>
              </a:rPr>
              <a:t>)</a:t>
            </a:r>
            <a:r>
              <a:rPr lang="en-US" baseline="30000" dirty="0">
                <a:latin typeface="Times New Roman" pitchFamily="18" charset="0"/>
                <a:cs typeface="Calibri"/>
              </a:rPr>
              <a:t>2</a:t>
            </a:r>
            <a:r>
              <a:rPr lang="en-US" dirty="0">
                <a:latin typeface="Times New Roman" pitchFamily="18" charset="0"/>
                <a:cs typeface="Calibri"/>
              </a:rPr>
              <a:t> </a:t>
            </a:r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6226834" y="2859283"/>
            <a:ext cx="192024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7709105" y="581725"/>
                <a:ext cx="1441420" cy="36933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𝐹</m:t>
                    </m:r>
                    <m:r>
                      <a:rPr lang="en-US" i="1" baseline="-25000">
                        <a:latin typeface="Cambria Math"/>
                      </a:rPr>
                      <m:t>0</m:t>
                    </m:r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m:rPr>
                        <m:nor/>
                      </m:rPr>
                      <a:rPr lang="en-US"/>
                      <m:t> </m:t>
                    </m:r>
                    <m:r>
                      <m:rPr>
                        <m:nor/>
                      </m:rPr>
                      <a:rPr lang="en-US" dirty="0"/>
                      <m:t>y</m:t>
                    </m:r>
                    <m:r>
                      <m:rPr>
                        <m:nor/>
                      </m:rPr>
                      <a:rPr lang="en-US" baseline="-25000" dirty="0"/>
                      <m:t>0 </m:t>
                    </m:r>
                  </m:oMath>
                </a14:m>
                <a:r>
                  <a:rPr lang="en-US" dirty="0"/>
                  <a:t> </a:t>
                </a:r>
                <a:r>
                  <a:rPr lang="el-GR" dirty="0"/>
                  <a:t>ω</a:t>
                </a:r>
                <a:r>
                  <a:rPr lang="en-US" baseline="30000" dirty="0"/>
                  <a:t>2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9105" y="581725"/>
                <a:ext cx="1441420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6780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455865" y="4162524"/>
                <a:ext cx="21642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 </m:t>
                      </m:r>
                      <m:r>
                        <a:rPr lang="en-US" i="1" smtClean="0">
                          <a:latin typeface="Cambria Math"/>
                        </a:rPr>
                        <m:t>𝑧</m:t>
                      </m:r>
                      <m:r>
                        <a:rPr lang="en-US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5865" y="4162524"/>
                <a:ext cx="2164247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333" r="-3099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4493964" y="4556224"/>
                <a:ext cx="20616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964" y="4556224"/>
                <a:ext cx="2061655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r="-3550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4491417" y="4914900"/>
                <a:ext cx="38193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𝑍</m:t>
                      </m:r>
                      <m:r>
                        <a:rPr lang="en-US" i="1" baseline="-25000">
                          <a:latin typeface="Cambria Math"/>
                        </a:rPr>
                        <m:t>0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  <m:r>
                        <m:rPr>
                          <m:nor/>
                        </m:rPr>
                        <a:rPr lang="en-US" dirty="0"/>
                        <m:t>Sin</m:t>
                      </m:r>
                      <m:r>
                        <m:rPr>
                          <m:nor/>
                        </m:rPr>
                        <a:rPr lang="en-US" dirty="0"/>
                        <m:t> ( </m:t>
                      </m:r>
                      <m:r>
                        <m:rPr>
                          <m:nor/>
                        </m:rPr>
                        <a:rPr lang="el-GR" dirty="0"/>
                        <m:t>ω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  <m:r>
                        <m:rPr>
                          <m:nor/>
                        </m:rPr>
                        <a:rPr lang="en-US" dirty="0"/>
                        <m:t>t</m:t>
                      </m:r>
                      <m:r>
                        <m:rPr>
                          <m:nor/>
                        </m:rPr>
                        <a:rPr lang="en-US" dirty="0"/>
                        <m:t>  −  </m:t>
                      </m:r>
                      <m:r>
                        <m:rPr>
                          <m:nor/>
                        </m:rPr>
                        <a:rPr lang="ka-GE" dirty="0">
                          <a:cs typeface="Calibri"/>
                        </a:rPr>
                        <m:t>Ⴔ</m:t>
                      </m:r>
                      <m:r>
                        <m:rPr>
                          <m:nor/>
                        </m:rPr>
                        <a:rPr lang="en-US" dirty="0">
                          <a:cs typeface="Calibri"/>
                        </a:rPr>
                        <m:t> )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m:rPr>
                          <m:nor/>
                        </m:rPr>
                        <a:rPr lang="en-US" dirty="0"/>
                        <m:t>y</m:t>
                      </m:r>
                      <m:r>
                        <m:rPr>
                          <m:nor/>
                        </m:rPr>
                        <a:rPr lang="en-US" baseline="-25000" dirty="0"/>
                        <m:t>0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  <m:r>
                        <m:rPr>
                          <m:nor/>
                        </m:rPr>
                        <a:rPr lang="en-US" dirty="0"/>
                        <m:t>Sin</m:t>
                      </m:r>
                      <m:r>
                        <m:rPr>
                          <m:nor/>
                        </m:rPr>
                        <a:rPr lang="en-US" dirty="0"/>
                        <m:t> (</m:t>
                      </m:r>
                      <m:r>
                        <m:rPr>
                          <m:nor/>
                        </m:rPr>
                        <a:rPr lang="el-GR" dirty="0"/>
                        <m:t>ω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  <m:r>
                        <m:rPr>
                          <m:nor/>
                        </m:rPr>
                        <a:rPr lang="en-US" dirty="0"/>
                        <m:t>t</m:t>
                      </m:r>
                      <m:r>
                        <m:rPr>
                          <m:nor/>
                        </m:rPr>
                        <a:rPr lang="en-US" dirty="0"/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1417" y="4914900"/>
                <a:ext cx="3819315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15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5346700" y="3331679"/>
            <a:ext cx="2057400" cy="681051"/>
            <a:chOff x="4953000" y="3306279"/>
            <a:chExt cx="2057400" cy="681051"/>
          </a:xfrm>
        </p:grpSpPr>
        <p:sp>
          <p:nvSpPr>
            <p:cNvPr id="15" name="TextBox 14"/>
            <p:cNvSpPr txBox="1"/>
            <p:nvPr/>
          </p:nvSpPr>
          <p:spPr>
            <a:xfrm>
              <a:off x="4953000" y="3429000"/>
              <a:ext cx="2057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</a:t>
              </a:r>
              <a:r>
                <a:rPr lang="en-US" dirty="0" smtClean="0"/>
                <a:t>an (</a:t>
              </a:r>
              <a:r>
                <a:rPr lang="ka-GE" dirty="0" smtClean="0">
                  <a:latin typeface="Calibri"/>
                  <a:cs typeface="Calibri"/>
                </a:rPr>
                <a:t>Ⴔ</a:t>
              </a:r>
              <a:r>
                <a:rPr lang="en-US" dirty="0" smtClean="0">
                  <a:latin typeface="Calibri"/>
                  <a:cs typeface="Calibri"/>
                </a:rPr>
                <a:t>) = 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88965" y="3306279"/>
              <a:ext cx="49725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Calibri"/>
                </a:rPr>
                <a:t>c </a:t>
              </a:r>
              <a:r>
                <a:rPr lang="el-GR" dirty="0">
                  <a:latin typeface="Times New Roman" pitchFamily="18" charset="0"/>
                  <a:cs typeface="Calibri"/>
                </a:rPr>
                <a:t>ω</a:t>
              </a:r>
              <a:endParaRPr lang="en-US" dirty="0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5981700" y="3613666"/>
              <a:ext cx="73152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5885288" y="3617998"/>
              <a:ext cx="9973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Calibri"/>
                </a:rPr>
                <a:t>k – m </a:t>
              </a:r>
              <a:r>
                <a:rPr lang="el-GR" dirty="0" smtClean="0">
                  <a:latin typeface="Times New Roman" pitchFamily="18" charset="0"/>
                  <a:cs typeface="Calibri"/>
                </a:rPr>
                <a:t>ω</a:t>
              </a:r>
              <a:r>
                <a:rPr lang="en-US" baseline="30000" dirty="0" smtClean="0">
                  <a:latin typeface="Times New Roman" pitchFamily="18" charset="0"/>
                  <a:cs typeface="Calibri"/>
                </a:rPr>
                <a:t>2</a:t>
              </a:r>
              <a:endParaRPr lang="en-US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584700" y="5638800"/>
            <a:ext cx="45584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the maximum value of x(t) . </a:t>
            </a:r>
          </a:p>
          <a:p>
            <a:endParaRPr lang="en-US" dirty="0" smtClean="0"/>
          </a:p>
          <a:p>
            <a:r>
              <a:rPr lang="en-US" dirty="0" smtClean="0"/>
              <a:t>X </a:t>
            </a:r>
            <a:r>
              <a:rPr lang="en-US" baseline="-25000" dirty="0" smtClean="0"/>
              <a:t>max</a:t>
            </a:r>
            <a:r>
              <a:rPr lang="en-US" dirty="0" smtClean="0"/>
              <a:t> =  X</a:t>
            </a:r>
            <a:r>
              <a:rPr lang="en-US" baseline="-25000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98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Base </a:t>
            </a:r>
            <a:r>
              <a:rPr lang="en-US" dirty="0" err="1" smtClean="0"/>
              <a:t>exicitation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0" y="369332"/>
            <a:ext cx="91440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undamped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vibration pick- up having a natural frequency of 1 Hz is used to measure a harmonic vibration of 4 Hz. If the amplitude recorded is 0.52 mm, what is the correct amplitude?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Given natural frequency of spring mass,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 Hz.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Frequency of base excitation, 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4 Hz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Amplitude recorded, Z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= 0.52 mm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Correct amplitude,     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= ??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undamped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vibration pick up means ,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damping coefficient c is equal to  zero.                  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280" y="1455182"/>
            <a:ext cx="685800" cy="4572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m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pic>
        <p:nvPicPr>
          <p:cNvPr id="5" name="Picture 2" descr="Image result for spring mass sys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85" t="14900" r="45419" b="30100"/>
          <a:stretch/>
        </p:blipFill>
        <p:spPr bwMode="auto">
          <a:xfrm>
            <a:off x="8061124" y="1927968"/>
            <a:ext cx="166348" cy="11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8488680" y="1912382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412480" y="2369582"/>
            <a:ext cx="152400" cy="152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8374380" y="235053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602980" y="234418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8495030" y="2464832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502650" y="2572782"/>
            <a:ext cx="0" cy="4846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8317037" y="2831354"/>
            <a:ext cx="0" cy="448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7527364" y="1688354"/>
            <a:ext cx="0" cy="448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540064" y="1448832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92236" y="1143000"/>
            <a:ext cx="639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x(t)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789164" y="2261116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641080" y="2273816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7578164" y="2845197"/>
            <a:ext cx="0" cy="448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7590864" y="2605675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074789" y="228016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y(t)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8464866" y="1882248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492574" y="3017155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8523315" y="1830587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514739" y="2923929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199742" y="3264975"/>
            <a:ext cx="1728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y(t) = y</a:t>
            </a:r>
            <a:r>
              <a:rPr lang="en-US" baseline="-25000" dirty="0"/>
              <a:t>0</a:t>
            </a:r>
            <a:r>
              <a:rPr lang="en-US" dirty="0"/>
              <a:t> Sin (</a:t>
            </a:r>
            <a:r>
              <a:rPr lang="el-GR" dirty="0"/>
              <a:t>ω</a:t>
            </a:r>
            <a:r>
              <a:rPr lang="en-US" dirty="0"/>
              <a:t> t)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13763" y="4681219"/>
            <a:ext cx="1067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Calibri"/>
              </a:rPr>
              <a:t>Z</a:t>
            </a:r>
            <a:r>
              <a:rPr lang="en-US" baseline="-25000" dirty="0">
                <a:cs typeface="Calibri"/>
              </a:rPr>
              <a:t>0</a:t>
            </a:r>
            <a:r>
              <a:rPr lang="en-US" dirty="0">
                <a:cs typeface="Calibri"/>
              </a:rPr>
              <a:t>       =  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1819275" y="4494841"/>
                <a:ext cx="9941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𝑚</m:t>
                      </m:r>
                      <m:r>
                        <m:rPr>
                          <m:nor/>
                        </m:rPr>
                        <a:rPr lang="en-US"/>
                        <m:t> </m:t>
                      </m:r>
                      <m:r>
                        <m:rPr>
                          <m:nor/>
                        </m:rPr>
                        <a:rPr lang="en-US" dirty="0"/>
                        <m:t>y</m:t>
                      </m:r>
                      <m:r>
                        <m:rPr>
                          <m:nor/>
                        </m:rPr>
                        <a:rPr lang="en-US" baseline="-25000" dirty="0"/>
                        <m:t>0 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  <m:r>
                        <m:rPr>
                          <m:nor/>
                        </m:rPr>
                        <a:rPr lang="el-GR" dirty="0"/>
                        <m:t>ω</m:t>
                      </m:r>
                      <m:r>
                        <m:rPr>
                          <m:nor/>
                        </m:rPr>
                        <a:rPr lang="en-US" baseline="30000" dirty="0"/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275" y="4494841"/>
                <a:ext cx="994183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731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1104363" y="4794898"/>
            <a:ext cx="192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082797" y="5047177"/>
            <a:ext cx="76200" cy="140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58997" y="4888008"/>
            <a:ext cx="0" cy="2818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082797" y="4856778"/>
            <a:ext cx="2247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Calibri"/>
              </a:rPr>
              <a:t>(k – m </a:t>
            </a:r>
            <a:r>
              <a:rPr lang="el-GR" dirty="0" smtClean="0">
                <a:latin typeface="Times New Roman" pitchFamily="18" charset="0"/>
                <a:cs typeface="Calibri"/>
              </a:rPr>
              <a:t>ω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)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 </a:t>
            </a:r>
            <a:r>
              <a:rPr lang="en-US" dirty="0">
                <a:latin typeface="Times New Roman" pitchFamily="18" charset="0"/>
                <a:cs typeface="Calibri"/>
              </a:rPr>
              <a:t>+  (c </a:t>
            </a:r>
            <a:r>
              <a:rPr lang="el-GR" dirty="0">
                <a:latin typeface="Times New Roman" pitchFamily="18" charset="0"/>
                <a:cs typeface="Calibri"/>
              </a:rPr>
              <a:t>ω</a:t>
            </a:r>
            <a:r>
              <a:rPr lang="en-US" dirty="0">
                <a:latin typeface="Times New Roman" pitchFamily="18" charset="0"/>
                <a:cs typeface="Calibri"/>
              </a:rPr>
              <a:t>)</a:t>
            </a:r>
            <a:r>
              <a:rPr lang="en-US" baseline="30000" dirty="0">
                <a:latin typeface="Times New Roman" pitchFamily="18" charset="0"/>
                <a:cs typeface="Calibri"/>
              </a:rPr>
              <a:t>2</a:t>
            </a:r>
            <a:r>
              <a:rPr lang="en-US" dirty="0">
                <a:latin typeface="Times New Roman" pitchFamily="18" charset="0"/>
                <a:cs typeface="Calibri"/>
              </a:rPr>
              <a:t> 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1158997" y="4888008"/>
            <a:ext cx="192024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2976" y="5748019"/>
            <a:ext cx="1067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Calibri"/>
              </a:rPr>
              <a:t>Z</a:t>
            </a:r>
            <a:r>
              <a:rPr lang="en-US" baseline="-25000" dirty="0">
                <a:cs typeface="Calibri"/>
              </a:rPr>
              <a:t>0</a:t>
            </a:r>
            <a:r>
              <a:rPr lang="en-US" dirty="0">
                <a:cs typeface="Calibri"/>
              </a:rPr>
              <a:t>       =    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567391" y="5932685"/>
            <a:ext cx="11338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2628363" y="4794898"/>
            <a:ext cx="702165" cy="431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1567391" y="5563353"/>
                <a:ext cx="9941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𝑚</m:t>
                      </m:r>
                      <m:r>
                        <m:rPr>
                          <m:nor/>
                        </m:rPr>
                        <a:rPr lang="en-US"/>
                        <m:t> </m:t>
                      </m:r>
                      <m:r>
                        <m:rPr>
                          <m:nor/>
                        </m:rPr>
                        <a:rPr lang="en-US" dirty="0"/>
                        <m:t>y</m:t>
                      </m:r>
                      <m:r>
                        <m:rPr>
                          <m:nor/>
                        </m:rPr>
                        <a:rPr lang="en-US" baseline="-25000" dirty="0"/>
                        <m:t>0 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  <m:r>
                        <m:rPr>
                          <m:nor/>
                        </m:rPr>
                        <a:rPr lang="el-GR" dirty="0"/>
                        <m:t>ω</m:t>
                      </m:r>
                      <m:r>
                        <m:rPr>
                          <m:nor/>
                        </m:rPr>
                        <a:rPr lang="en-US" baseline="30000" dirty="0"/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391" y="5563353"/>
                <a:ext cx="994183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7975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/>
          <p:nvPr/>
        </p:nvSpPr>
        <p:spPr>
          <a:xfrm>
            <a:off x="1312679" y="5951219"/>
            <a:ext cx="1798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Calibri"/>
              </a:rPr>
              <a:t>Mod((k </a:t>
            </a:r>
            <a:r>
              <a:rPr lang="en-US" dirty="0">
                <a:latin typeface="Times New Roman" pitchFamily="18" charset="0"/>
                <a:cs typeface="Calibri"/>
              </a:rPr>
              <a:t>– m </a:t>
            </a:r>
            <a:r>
              <a:rPr lang="el-GR" dirty="0">
                <a:latin typeface="Times New Roman" pitchFamily="18" charset="0"/>
                <a:cs typeface="Calibri"/>
              </a:rPr>
              <a:t>ω</a:t>
            </a:r>
            <a:r>
              <a:rPr lang="en-US" baseline="30000" dirty="0">
                <a:latin typeface="Times New Roman" pitchFamily="18" charset="0"/>
                <a:cs typeface="Calibri"/>
              </a:rPr>
              <a:t>2</a:t>
            </a:r>
            <a:r>
              <a:rPr lang="en-US" dirty="0">
                <a:latin typeface="Times New Roman" pitchFamily="18" charset="0"/>
                <a:cs typeface="Calibri"/>
              </a:rPr>
              <a:t> </a:t>
            </a:r>
            <a:r>
              <a:rPr lang="en-US" dirty="0" smtClean="0">
                <a:latin typeface="Times New Roman" pitchFamily="18" charset="0"/>
                <a:cs typeface="Calibri"/>
              </a:rPr>
              <a:t>))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810000" y="3662762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817254" y="3657600"/>
            <a:ext cx="5212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826091" y="3865964"/>
            <a:ext cx="1067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Calibri"/>
              </a:rPr>
              <a:t>Z</a:t>
            </a:r>
            <a:r>
              <a:rPr lang="en-US" baseline="-25000" dirty="0">
                <a:cs typeface="Calibri"/>
              </a:rPr>
              <a:t>0</a:t>
            </a:r>
            <a:r>
              <a:rPr lang="en-US" dirty="0">
                <a:cs typeface="Calibri"/>
              </a:rPr>
              <a:t>       =  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5112817" y="3712528"/>
                <a:ext cx="7473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/>
                        <m:t>y</m:t>
                      </m:r>
                      <m:r>
                        <m:rPr>
                          <m:nor/>
                        </m:rPr>
                        <a:rPr lang="en-US" baseline="-25000" dirty="0"/>
                        <m:t>0 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  <m:r>
                        <m:rPr>
                          <m:nor/>
                        </m:rPr>
                        <a:rPr lang="el-GR" dirty="0"/>
                        <m:t>ω</m:t>
                      </m:r>
                      <m:r>
                        <m:rPr>
                          <m:nor/>
                        </m:rPr>
                        <a:rPr lang="en-US" baseline="30000" dirty="0"/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817" y="3712528"/>
                <a:ext cx="747319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1065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Connector 49"/>
          <p:cNvCxnSpPr/>
          <p:nvPr/>
        </p:nvCxnSpPr>
        <p:spPr>
          <a:xfrm>
            <a:off x="4813691" y="4117793"/>
            <a:ext cx="1463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632299" y="4155858"/>
            <a:ext cx="19971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Calibri"/>
              </a:rPr>
              <a:t>Mode(</a:t>
            </a:r>
            <a:r>
              <a:rPr lang="el-GR" dirty="0" smtClean="0">
                <a:latin typeface="Times New Roman" pitchFamily="18" charset="0"/>
                <a:cs typeface="Calibri"/>
              </a:rPr>
              <a:t>ω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baseline="-25000" dirty="0" smtClean="0">
                <a:latin typeface="Times New Roman" pitchFamily="18" charset="0"/>
                <a:cs typeface="Calibri"/>
              </a:rPr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Calibri"/>
              </a:rPr>
              <a:t>–  </a:t>
            </a:r>
            <a:r>
              <a:rPr lang="el-GR" dirty="0" smtClean="0">
                <a:latin typeface="Times New Roman" pitchFamily="18" charset="0"/>
                <a:cs typeface="Calibri"/>
              </a:rPr>
              <a:t>ω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) 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3806370" y="4777518"/>
            <a:ext cx="1237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cs typeface="Calibri"/>
              </a:rPr>
              <a:t>0.52      </a:t>
            </a:r>
            <a:r>
              <a:rPr lang="en-US" dirty="0">
                <a:cs typeface="Calibri"/>
              </a:rPr>
              <a:t>=  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5020526" y="4740847"/>
                <a:ext cx="16017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/>
                        <m:t>y</m:t>
                      </m:r>
                      <m:r>
                        <m:rPr>
                          <m:nor/>
                        </m:rPr>
                        <a:rPr lang="en-US" baseline="-25000" dirty="0"/>
                        <m:t>0 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  <m:r>
                        <m:rPr>
                          <m:nor/>
                        </m:rPr>
                        <a:rPr lang="en-US" b="0" i="0" dirty="0" smtClean="0"/>
                        <m:t>(2∗3.14∗4)</m:t>
                      </m:r>
                      <m:r>
                        <m:rPr>
                          <m:nor/>
                        </m:rPr>
                        <a:rPr lang="en-US" baseline="30000" dirty="0"/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0526" y="4740847"/>
                <a:ext cx="1601721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458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ectangle 53"/>
          <p:cNvSpPr/>
          <p:nvPr/>
        </p:nvSpPr>
        <p:spPr>
          <a:xfrm>
            <a:off x="3975332" y="5147846"/>
            <a:ext cx="35861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Calibri"/>
              </a:rPr>
              <a:t>Mode</a:t>
            </a:r>
            <a:r>
              <a:rPr lang="en-US" sz="1600" dirty="0" smtClean="0">
                <a:latin typeface="Times New Roman" pitchFamily="18" charset="0"/>
                <a:cs typeface="Calibri"/>
              </a:rPr>
              <a:t>(2*3.14*1)</a:t>
            </a:r>
            <a:r>
              <a:rPr lang="en-US" sz="1600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sz="1600" dirty="0" smtClean="0"/>
              <a:t> </a:t>
            </a:r>
            <a:r>
              <a:rPr lang="en-US" sz="1600" dirty="0" smtClean="0">
                <a:latin typeface="Times New Roman" pitchFamily="18" charset="0"/>
                <a:cs typeface="Calibri"/>
              </a:rPr>
              <a:t>–  (2*3.14*4)</a:t>
            </a:r>
            <a:r>
              <a:rPr lang="en-US" sz="1600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sz="1600" dirty="0" smtClean="0">
                <a:latin typeface="Times New Roman" pitchFamily="18" charset="0"/>
                <a:cs typeface="Calibri"/>
              </a:rPr>
              <a:t> )</a:t>
            </a:r>
            <a:endParaRPr lang="en-US" sz="1600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4924367" y="5110179"/>
            <a:ext cx="1463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3927858" y="5924152"/>
            <a:ext cx="1237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cs typeface="Calibri"/>
              </a:rPr>
              <a:t>0.52      </a:t>
            </a:r>
            <a:r>
              <a:rPr lang="en-US" dirty="0">
                <a:cs typeface="Calibri"/>
              </a:rPr>
              <a:t>=  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5259549" y="5748676"/>
                <a:ext cx="7441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𝑦</m:t>
                    </m:r>
                    <m:r>
                      <m:rPr>
                        <m:nor/>
                      </m:rPr>
                      <a:rPr lang="en-US" baseline="-25000" dirty="0"/>
                      <m:t>0</m:t>
                    </m:r>
                  </m:oMath>
                </a14:m>
                <a:r>
                  <a:rPr lang="en-US" dirty="0" smtClean="0"/>
                  <a:t>*16</a:t>
                </a:r>
                <a:endParaRPr lang="en-US" dirty="0"/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9549" y="5748676"/>
                <a:ext cx="744114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1311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Connector 57"/>
          <p:cNvCxnSpPr/>
          <p:nvPr/>
        </p:nvCxnSpPr>
        <p:spPr>
          <a:xfrm>
            <a:off x="5235435" y="6148186"/>
            <a:ext cx="7315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5332304" y="6178390"/>
                <a:ext cx="494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15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304" y="6178390"/>
                <a:ext cx="494046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r="-16049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Straight Connector 59"/>
          <p:cNvCxnSpPr/>
          <p:nvPr/>
        </p:nvCxnSpPr>
        <p:spPr>
          <a:xfrm>
            <a:off x="6934200" y="3654155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7094846" y="3865964"/>
                <a:ext cx="16962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𝑦</m:t>
                    </m:r>
                    <m:r>
                      <m:rPr>
                        <m:nor/>
                      </m:rPr>
                      <a:rPr lang="en-US" baseline="-25000" dirty="0"/>
                      <m:t>0</m:t>
                    </m:r>
                    <m:r>
                      <m:rPr>
                        <m:nor/>
                      </m:rPr>
                      <a:rPr lang="en-US" b="0" i="0" baseline="-25000" dirty="0" smtClean="0"/>
                      <m:t>  </m:t>
                    </m:r>
                  </m:oMath>
                </a14:m>
                <a:r>
                  <a:rPr lang="en-US" dirty="0" smtClean="0"/>
                  <a:t>= 0.4875 mm</a:t>
                </a:r>
                <a:endParaRPr lang="en-US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4846" y="3865964"/>
                <a:ext cx="1696298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50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Rectangle 63"/>
          <p:cNvSpPr/>
          <p:nvPr/>
        </p:nvSpPr>
        <p:spPr>
          <a:xfrm>
            <a:off x="7094846" y="3865964"/>
            <a:ext cx="1702789" cy="47456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4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Base </a:t>
            </a:r>
            <a:r>
              <a:rPr lang="en-US" dirty="0" err="1" smtClean="0"/>
              <a:t>exicitation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609600" y="533400"/>
                <a:ext cx="16962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𝑦</m:t>
                    </m:r>
                    <m:r>
                      <m:rPr>
                        <m:nor/>
                      </m:rPr>
                      <a:rPr lang="en-US" baseline="-25000" dirty="0"/>
                      <m:t>0</m:t>
                    </m:r>
                    <m:r>
                      <m:rPr>
                        <m:nor/>
                      </m:rPr>
                      <a:rPr lang="en-US" b="0" i="0" baseline="-25000" dirty="0" smtClean="0"/>
                      <m:t>  </m:t>
                    </m:r>
                  </m:oMath>
                </a14:m>
                <a:r>
                  <a:rPr lang="en-US" dirty="0" smtClean="0"/>
                  <a:t>= 0.4875 mm</a:t>
                </a:r>
                <a:endParaRPr lang="en-US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33400"/>
                <a:ext cx="1696298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8333" r="-5036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672102" y="1295400"/>
                <a:ext cx="38193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𝑍</m:t>
                      </m:r>
                      <m:r>
                        <a:rPr lang="en-US" i="1" baseline="-25000">
                          <a:latin typeface="Cambria Math"/>
                        </a:rPr>
                        <m:t>0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  <m:r>
                        <m:rPr>
                          <m:nor/>
                        </m:rPr>
                        <a:rPr lang="en-US" dirty="0"/>
                        <m:t>Sin</m:t>
                      </m:r>
                      <m:r>
                        <m:rPr>
                          <m:nor/>
                        </m:rPr>
                        <a:rPr lang="en-US" dirty="0"/>
                        <m:t> ( </m:t>
                      </m:r>
                      <m:r>
                        <m:rPr>
                          <m:nor/>
                        </m:rPr>
                        <a:rPr lang="el-GR" dirty="0"/>
                        <m:t>ω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  <m:r>
                        <m:rPr>
                          <m:nor/>
                        </m:rPr>
                        <a:rPr lang="en-US" dirty="0"/>
                        <m:t>t</m:t>
                      </m:r>
                      <m:r>
                        <m:rPr>
                          <m:nor/>
                        </m:rPr>
                        <a:rPr lang="en-US" dirty="0"/>
                        <m:t>  −  </m:t>
                      </m:r>
                      <m:r>
                        <m:rPr>
                          <m:nor/>
                        </m:rPr>
                        <a:rPr lang="ka-GE" dirty="0">
                          <a:cs typeface="Calibri"/>
                        </a:rPr>
                        <m:t>Ⴔ</m:t>
                      </m:r>
                      <m:r>
                        <m:rPr>
                          <m:nor/>
                        </m:rPr>
                        <a:rPr lang="en-US" dirty="0">
                          <a:cs typeface="Calibri"/>
                        </a:rPr>
                        <m:t> )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m:rPr>
                          <m:nor/>
                        </m:rPr>
                        <a:rPr lang="en-US" dirty="0"/>
                        <m:t>y</m:t>
                      </m:r>
                      <m:r>
                        <m:rPr>
                          <m:nor/>
                        </m:rPr>
                        <a:rPr lang="en-US" baseline="-25000" dirty="0"/>
                        <m:t>0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  <m:r>
                        <m:rPr>
                          <m:nor/>
                        </m:rPr>
                        <a:rPr lang="en-US" dirty="0"/>
                        <m:t>Sin</m:t>
                      </m:r>
                      <m:r>
                        <m:rPr>
                          <m:nor/>
                        </m:rPr>
                        <a:rPr lang="en-US" dirty="0"/>
                        <m:t> (</m:t>
                      </m:r>
                      <m:r>
                        <m:rPr>
                          <m:nor/>
                        </m:rPr>
                        <a:rPr lang="el-GR" dirty="0"/>
                        <m:t>ω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  <m:r>
                        <m:rPr>
                          <m:nor/>
                        </m:rPr>
                        <a:rPr lang="en-US" dirty="0"/>
                        <m:t>t</m:t>
                      </m:r>
                      <m:r>
                        <m:rPr>
                          <m:nor/>
                        </m:rPr>
                        <a:rPr lang="en-US" dirty="0"/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102" y="1295400"/>
                <a:ext cx="3819315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r="-22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672102" y="1789668"/>
                <a:ext cx="487288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m:t>0.52 </m:t>
                      </m:r>
                      <m:r>
                        <m:rPr>
                          <m:nor/>
                        </m:rPr>
                        <a:rPr lang="en-US" dirty="0"/>
                        <m:t>Sin</m:t>
                      </m:r>
                      <m:r>
                        <m:rPr>
                          <m:nor/>
                        </m:rPr>
                        <a:rPr lang="en-US" dirty="0"/>
                        <m:t> ( </m:t>
                      </m:r>
                      <m:r>
                        <m:rPr>
                          <m:nor/>
                        </m:rPr>
                        <a:rPr lang="el-GR" dirty="0"/>
                        <m:t>ω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  <m:r>
                        <m:rPr>
                          <m:nor/>
                        </m:rPr>
                        <a:rPr lang="en-US" dirty="0"/>
                        <m:t>t</m:t>
                      </m:r>
                      <m:r>
                        <m:rPr>
                          <m:nor/>
                        </m:rPr>
                        <a:rPr lang="en-US" dirty="0"/>
                        <m:t>  −  </m:t>
                      </m:r>
                      <m:r>
                        <m:rPr>
                          <m:nor/>
                        </m:rPr>
                        <a:rPr lang="ka-GE" dirty="0">
                          <a:cs typeface="Calibri"/>
                        </a:rPr>
                        <m:t>Ⴔ</m:t>
                      </m:r>
                      <m:r>
                        <m:rPr>
                          <m:nor/>
                        </m:rPr>
                        <a:rPr lang="en-US" dirty="0">
                          <a:cs typeface="Calibri"/>
                        </a:rPr>
                        <m:t> )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m:rPr>
                          <m:nor/>
                        </m:rPr>
                        <a:rPr lang="en-US" b="0" i="0" dirty="0" smtClean="0"/>
                        <m:t>0.49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  <m:r>
                        <m:rPr>
                          <m:nor/>
                        </m:rPr>
                        <a:rPr lang="en-US" dirty="0"/>
                        <m:t>Sin</m:t>
                      </m:r>
                      <m:r>
                        <m:rPr>
                          <m:nor/>
                        </m:rPr>
                        <a:rPr lang="en-US" dirty="0"/>
                        <m:t> (</m:t>
                      </m:r>
                      <m:r>
                        <m:rPr>
                          <m:nor/>
                        </m:rPr>
                        <a:rPr lang="el-GR" dirty="0"/>
                        <m:t>ω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  <m:r>
                        <m:rPr>
                          <m:nor/>
                        </m:rPr>
                        <a:rPr lang="en-US" dirty="0"/>
                        <m:t>t</m:t>
                      </m:r>
                      <m:r>
                        <m:rPr>
                          <m:nor/>
                        </m:rPr>
                        <a:rPr lang="en-US" dirty="0"/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102" y="1789668"/>
                <a:ext cx="4872889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1059883" y="2438400"/>
                <a:ext cx="26056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dirty="0" smtClean="0"/>
                      <m:t>ω</m:t>
                    </m:r>
                  </m:oMath>
                </a14:m>
                <a:r>
                  <a:rPr lang="en-US" dirty="0" smtClean="0"/>
                  <a:t> = 2*3.14*4 = 25.1 rad/s</a:t>
                </a:r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883" y="2438400"/>
                <a:ext cx="260565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3279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1003073" y="3276600"/>
                <a:ext cx="12707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dirty="0" smtClean="0">
                          <a:latin typeface="Cambria Math"/>
                        </a:rPr>
                        <m:t>tan</m:t>
                      </m:r>
                      <m:r>
                        <a:rPr lang="en-US" b="0" i="0" dirty="0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ka-GE" b="0" i="1" dirty="0" smtClean="0">
                              <a:latin typeface="Cambria Math"/>
                            </a:rPr>
                            <m:t>Ⴔ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en-US" b="0" i="1" dirty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073" y="3276600"/>
                <a:ext cx="1270732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5769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2396425" y="3142734"/>
                <a:ext cx="5164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/>
                        </a:rPr>
                        <m:t>𝑐</m:t>
                      </m:r>
                      <m:r>
                        <m:rPr>
                          <m:sty m:val="p"/>
                        </m:rPr>
                        <a:rPr lang="el-GR" i="1" dirty="0">
                          <a:latin typeface="Cambria Math"/>
                        </a:rPr>
                        <m:t>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6425" y="3142734"/>
                <a:ext cx="516487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15294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/>
          <p:cNvCxnSpPr>
            <a:stCxn id="65" idx="3"/>
          </p:cNvCxnSpPr>
          <p:nvPr/>
        </p:nvCxnSpPr>
        <p:spPr>
          <a:xfrm>
            <a:off x="2273805" y="3461266"/>
            <a:ext cx="8347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273805" y="3512066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Calibri"/>
              </a:rPr>
              <a:t>k – m </a:t>
            </a:r>
            <a:r>
              <a:rPr lang="el-GR" dirty="0">
                <a:latin typeface="Times New Roman" pitchFamily="18" charset="0"/>
                <a:cs typeface="Calibri"/>
              </a:rPr>
              <a:t>ω</a:t>
            </a:r>
            <a:r>
              <a:rPr lang="en-US" baseline="30000" dirty="0">
                <a:latin typeface="Times New Roman" pitchFamily="18" charset="0"/>
                <a:cs typeface="Calibri"/>
              </a:rPr>
              <a:t>2</a:t>
            </a:r>
            <a:r>
              <a:rPr lang="en-US" dirty="0">
                <a:latin typeface="Times New Roman" pitchFamily="18" charset="0"/>
                <a:cs typeface="Calibri"/>
              </a:rPr>
              <a:t> 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2362708" y="3142734"/>
            <a:ext cx="550204" cy="3185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1509957" y="4267200"/>
                <a:ext cx="8531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ka-GE" b="0" i="1" u="sng" dirty="0" smtClean="0">
                        <a:latin typeface="Cambria Math"/>
                      </a:rPr>
                      <m:t>Ⴔ</m:t>
                    </m:r>
                    <m:r>
                      <a:rPr lang="en-US" b="0" i="1" u="sng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u="sng" dirty="0" smtClean="0"/>
                  <a:t> 0</a:t>
                </a:r>
                <a:r>
                  <a:rPr lang="en-US" u="sng" baseline="30000" dirty="0" smtClean="0"/>
                  <a:t>0</a:t>
                </a:r>
                <a:endParaRPr lang="en-US" u="sng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9957" y="4267200"/>
                <a:ext cx="853119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11429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145313" y="4787900"/>
                <a:ext cx="487288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m:t>0.52 </m:t>
                      </m:r>
                      <m:r>
                        <m:rPr>
                          <m:nor/>
                        </m:rPr>
                        <a:rPr lang="en-US" dirty="0"/>
                        <m:t>Sin</m:t>
                      </m:r>
                      <m:r>
                        <m:rPr>
                          <m:nor/>
                        </m:rPr>
                        <a:rPr lang="en-US" dirty="0"/>
                        <m:t> (25.1∗</m:t>
                      </m:r>
                      <m:r>
                        <m:rPr>
                          <m:nor/>
                        </m:rPr>
                        <a:rPr lang="en-US" dirty="0"/>
                        <m:t>t</m:t>
                      </m:r>
                      <m:r>
                        <a:rPr lang="en-US" b="0" i="1" dirty="0" smtClean="0">
                          <a:latin typeface="Cambria Math"/>
                        </a:rPr>
                        <m:t>)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m:rPr>
                          <m:nor/>
                        </m:rPr>
                        <a:rPr lang="en-US" b="0" i="0" dirty="0" smtClean="0"/>
                        <m:t>0.49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  <m:r>
                        <m:rPr>
                          <m:nor/>
                        </m:rPr>
                        <a:rPr lang="en-US" dirty="0"/>
                        <m:t>Sin</m:t>
                      </m:r>
                      <m:r>
                        <m:rPr>
                          <m:nor/>
                        </m:rPr>
                        <a:rPr lang="en-US" dirty="0"/>
                        <m:t> (25.1</m:t>
                      </m:r>
                      <m:r>
                        <m:rPr>
                          <m:nor/>
                        </m:rPr>
                        <a:rPr lang="en-US" dirty="0"/>
                        <m:t>t</m:t>
                      </m:r>
                      <m:r>
                        <m:rPr>
                          <m:nor/>
                        </m:rPr>
                        <a:rPr lang="en-US" dirty="0"/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313" y="4787900"/>
                <a:ext cx="4872889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4854111" y="4800600"/>
                <a:ext cx="429768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</a:rPr>
                        <m:t>− </m:t>
                      </m:r>
                      <m:r>
                        <m:rPr>
                          <m:nor/>
                        </m:rP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m:t>0.52 </m:t>
                      </m:r>
                      <m:r>
                        <m:rPr>
                          <m:nor/>
                        </m:rPr>
                        <a:rPr lang="en-US" dirty="0"/>
                        <m:t>Sin</m:t>
                      </m:r>
                      <m:r>
                        <m:rPr>
                          <m:nor/>
                        </m:rPr>
                        <a:rPr lang="en-US" dirty="0"/>
                        <m:t> (25.1∗</m:t>
                      </m:r>
                      <m:r>
                        <m:rPr>
                          <m:nor/>
                        </m:rPr>
                        <a:rPr lang="en-US" dirty="0"/>
                        <m:t>t</m:t>
                      </m:r>
                      <m:r>
                        <a:rPr lang="en-US" b="0" i="1" dirty="0" smtClean="0">
                          <a:latin typeface="Cambria Math"/>
                        </a:rPr>
                        <m:t>)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m:rPr>
                          <m:nor/>
                        </m:rPr>
                        <a:rPr lang="en-US" b="0" i="0" dirty="0" smtClean="0"/>
                        <m:t>0.49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  <m:r>
                        <m:rPr>
                          <m:nor/>
                        </m:rPr>
                        <a:rPr lang="en-US" dirty="0"/>
                        <m:t>Sin</m:t>
                      </m:r>
                      <m:r>
                        <m:rPr>
                          <m:nor/>
                        </m:rPr>
                        <a:rPr lang="en-US" dirty="0"/>
                        <m:t> (25.1</m:t>
                      </m:r>
                      <m:r>
                        <m:rPr>
                          <m:nor/>
                        </m:rPr>
                        <a:rPr lang="en-US" dirty="0"/>
                        <m:t>t</m:t>
                      </m:r>
                      <m:r>
                        <m:rPr>
                          <m:nor/>
                        </m:rPr>
                        <a:rPr lang="en-US" dirty="0"/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111" y="4800600"/>
                <a:ext cx="4297680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333" r="-156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/>
            </p:nvSpPr>
            <p:spPr>
              <a:xfrm>
                <a:off x="6172200" y="4254500"/>
                <a:ext cx="10871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ka-GE" b="0" i="1" u="sng" dirty="0" smtClean="0">
                        <a:latin typeface="Cambria Math"/>
                      </a:rPr>
                      <m:t>Ⴔ</m:t>
                    </m:r>
                    <m:r>
                      <a:rPr lang="en-US" b="0" i="1" u="sng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u="sng" dirty="0" smtClean="0"/>
                  <a:t> 180</a:t>
                </a:r>
                <a:r>
                  <a:rPr lang="en-US" u="sng" baseline="30000" dirty="0" smtClean="0"/>
                  <a:t>0</a:t>
                </a:r>
                <a:endParaRPr lang="en-US" u="sng" dirty="0"/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4254500"/>
                <a:ext cx="1087157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r="-8989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Straight Connector 69"/>
          <p:cNvCxnSpPr/>
          <p:nvPr/>
        </p:nvCxnSpPr>
        <p:spPr>
          <a:xfrm>
            <a:off x="4521200" y="4267200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201365" y="5377934"/>
                <a:ext cx="487288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m:t>0.52 </m:t>
                      </m:r>
                      <m:r>
                        <m:rPr>
                          <m:nor/>
                        </m:rPr>
                        <a:rPr lang="en-US" dirty="0"/>
                        <m:t>Sin</m:t>
                      </m:r>
                      <m:r>
                        <m:rPr>
                          <m:nor/>
                        </m:rPr>
                        <a:rPr lang="en-US" dirty="0"/>
                        <m:t> (25.1∗</m:t>
                      </m:r>
                      <m:r>
                        <m:rPr>
                          <m:nor/>
                        </m:rPr>
                        <a:rPr lang="en-US" dirty="0"/>
                        <m:t>t</m:t>
                      </m:r>
                      <m:r>
                        <a:rPr lang="en-US" b="0" i="1" dirty="0" smtClean="0">
                          <a:latin typeface="Cambria Math"/>
                        </a:rPr>
                        <m:t>)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m:rPr>
                          <m:nor/>
                        </m:rPr>
                        <a:rPr lang="en-US" b="0" i="0" dirty="0" smtClean="0"/>
                        <m:t>0.49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  <m:r>
                        <m:rPr>
                          <m:nor/>
                        </m:rPr>
                        <a:rPr lang="en-US" dirty="0"/>
                        <m:t>Sin</m:t>
                      </m:r>
                      <m:r>
                        <m:rPr>
                          <m:nor/>
                        </m:rPr>
                        <a:rPr lang="en-US" dirty="0"/>
                        <m:t> (25.1</m:t>
                      </m:r>
                      <m:r>
                        <m:rPr>
                          <m:nor/>
                        </m:rPr>
                        <a:rPr lang="en-US" dirty="0"/>
                        <m:t>t</m:t>
                      </m:r>
                      <m:r>
                        <m:rPr>
                          <m:nor/>
                        </m:rPr>
                        <a:rPr lang="en-US" dirty="0"/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365" y="5377934"/>
                <a:ext cx="4872889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297713" y="5943600"/>
                <a:ext cx="4872889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b="0" i="0" dirty="0" smtClean="0">
                          <a:latin typeface="Times New Roman" pitchFamily="18" charset="0"/>
                          <a:cs typeface="Times New Roman" pitchFamily="18" charset="0"/>
                        </a:rPr>
                        <m:t>1.01</m:t>
                      </m:r>
                      <m:r>
                        <m:rPr>
                          <m:nor/>
                        </m:rP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/>
                        <m:t>Sin</m:t>
                      </m:r>
                      <m:r>
                        <m:rPr>
                          <m:nor/>
                        </m:rPr>
                        <a:rPr lang="en-US" dirty="0"/>
                        <m:t> (25.1∗</m:t>
                      </m:r>
                      <m:r>
                        <m:rPr>
                          <m:nor/>
                        </m:rPr>
                        <a:rPr lang="en-US" dirty="0"/>
                        <m:t>t</m:t>
                      </m:r>
                      <m:r>
                        <a:rPr lang="en-US" b="0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X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     = 1.01</a:t>
                </a:r>
                <a:endParaRPr lang="en-US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713" y="5943600"/>
                <a:ext cx="4872889" cy="923330"/>
              </a:xfrm>
              <a:prstGeom prst="rect">
                <a:avLst/>
              </a:prstGeom>
              <a:blipFill rotWithShape="1">
                <a:blip r:embed="rId13"/>
                <a:stretch>
                  <a:fillRect l="-1126" t="-3311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4822912" y="5943600"/>
                <a:ext cx="487288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b="0" i="0" dirty="0" smtClean="0">
                          <a:latin typeface="Times New Roman" pitchFamily="18" charset="0"/>
                          <a:cs typeface="Times New Roman" pitchFamily="18" charset="0"/>
                        </a:rPr>
                        <m:t>−0.03</m:t>
                      </m:r>
                      <m:r>
                        <m:rPr>
                          <m:nor/>
                        </m:rP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/>
                        <m:t>Sin</m:t>
                      </m:r>
                      <m:r>
                        <m:rPr>
                          <m:nor/>
                        </m:rPr>
                        <a:rPr lang="en-US" dirty="0"/>
                        <m:t> (25.1∗</m:t>
                      </m:r>
                      <m:r>
                        <m:rPr>
                          <m:nor/>
                        </m:rPr>
                        <a:rPr lang="en-US" dirty="0"/>
                        <m:t>t</m:t>
                      </m:r>
                      <m:r>
                        <a:rPr lang="en-US" b="0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2912" y="5943600"/>
                <a:ext cx="4872889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4854111" y="6488668"/>
                <a:ext cx="487288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 smtClean="0"/>
                        <m:t>X</m:t>
                      </m:r>
                      <m:r>
                        <m:rPr>
                          <m:nor/>
                        </m:rPr>
                        <a:rPr lang="en-US" baseline="-25000" dirty="0" smtClean="0"/>
                        <m:t>0</m:t>
                      </m:r>
                      <m:r>
                        <m:rPr>
                          <m:nor/>
                        </m:rPr>
                        <a:rPr lang="en-US" dirty="0" smtClean="0"/>
                        <m:t>     = </m:t>
                      </m:r>
                      <m:r>
                        <a:rPr lang="en-US" b="0" i="0" dirty="0" smtClean="0">
                          <a:latin typeface="Cambria Math"/>
                        </a:rPr>
                        <m:t>0.03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111" y="6488668"/>
                <a:ext cx="4872889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Rectangle 74"/>
          <p:cNvSpPr/>
          <p:nvPr/>
        </p:nvSpPr>
        <p:spPr>
          <a:xfrm>
            <a:off x="297713" y="6488668"/>
            <a:ext cx="134072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822912" y="6497598"/>
            <a:ext cx="134072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1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2438400"/>
            <a:ext cx="4343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Motion transmissibility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5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/>
          <p:cNvSpPr txBox="1">
            <a:spLocks/>
          </p:cNvSpPr>
          <p:nvPr/>
        </p:nvSpPr>
        <p:spPr>
          <a:xfrm>
            <a:off x="-817" y="0"/>
            <a:ext cx="9144000" cy="5486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/>
              <a:t>Rotating unbalance</a:t>
            </a:r>
          </a:p>
        </p:txBody>
      </p:sp>
      <p:sp>
        <p:nvSpPr>
          <p:cNvPr id="2" name="Rectangle 1"/>
          <p:cNvSpPr/>
          <p:nvPr/>
        </p:nvSpPr>
        <p:spPr>
          <a:xfrm>
            <a:off x="-818" y="548640"/>
            <a:ext cx="9144817" cy="2125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US" b="1" dirty="0"/>
              <a:t>Rotating unbalance</a:t>
            </a:r>
            <a:r>
              <a:rPr lang="en-US" dirty="0"/>
              <a:t> is the uneven distribution of mass around an axis of rotation. </a:t>
            </a:r>
            <a:endParaRPr lang="en-US" dirty="0" smtClean="0"/>
          </a:p>
          <a:p>
            <a:pPr marL="285750" indent="-28575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mtClean="0"/>
              <a:t>A </a:t>
            </a:r>
            <a:r>
              <a:rPr lang="en-US" dirty="0"/>
              <a:t>rotating mass, or </a:t>
            </a:r>
            <a:r>
              <a:rPr lang="en-US" b="1" dirty="0"/>
              <a:t>rotor</a:t>
            </a:r>
            <a:r>
              <a:rPr lang="en-US" dirty="0"/>
              <a:t>, is said to be out of balance when its </a:t>
            </a:r>
            <a:r>
              <a:rPr lang="en-US" dirty="0">
                <a:hlinkClick r:id="rId3" tooltip="Center of mass"/>
              </a:rPr>
              <a:t>center of mass</a:t>
            </a:r>
            <a:r>
              <a:rPr lang="en-US" dirty="0"/>
              <a:t> (inertia axis) is out of alignment with the center of rotation (geometric axis</a:t>
            </a:r>
            <a:r>
              <a:rPr lang="en-US"/>
              <a:t>). </a:t>
            </a:r>
            <a:endParaRPr lang="en-US" smtClean="0"/>
          </a:p>
          <a:p>
            <a:pPr marL="285750" indent="-28575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mtClean="0"/>
              <a:t>Unbalance </a:t>
            </a:r>
            <a:r>
              <a:rPr lang="en-US" dirty="0"/>
              <a:t>causes a moment which gives the rotor a wobbling movement characteristic of vibration of rotating structures.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667000" y="2674030"/>
            <a:ext cx="3017520" cy="29260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183637" y="4072542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130297" y="4008178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474253" y="376682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469173" y="3630414"/>
            <a:ext cx="296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21389" y="2674030"/>
            <a:ext cx="325911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n-US" dirty="0" smtClean="0"/>
              <a:t>C is geometric center of rotor.</a:t>
            </a:r>
          </a:p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smtClean="0"/>
              <a:t>G is center of mass of rotor.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1" idx="1"/>
            <a:endCxn id="13" idx="3"/>
          </p:cNvCxnSpPr>
          <p:nvPr/>
        </p:nvCxnSpPr>
        <p:spPr>
          <a:xfrm flipV="1">
            <a:off x="4190333" y="3805844"/>
            <a:ext cx="290616" cy="2733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"/>
          </p:cNvCxnSpPr>
          <p:nvPr/>
        </p:nvCxnSpPr>
        <p:spPr>
          <a:xfrm>
            <a:off x="4190333" y="4079238"/>
            <a:ext cx="1829467" cy="16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4206497" y="2286000"/>
            <a:ext cx="1313" cy="18510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917076" y="2304698"/>
            <a:ext cx="312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019800" y="3942541"/>
            <a:ext cx="312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684520" y="4648200"/>
            <a:ext cx="32591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n-US" dirty="0" smtClean="0"/>
              <a:t>CG is called as eccentricity.</a:t>
            </a:r>
          </a:p>
          <a:p>
            <a:r>
              <a:rPr lang="en-US" dirty="0"/>
              <a:t> </a:t>
            </a:r>
            <a:r>
              <a:rPr lang="en-US" dirty="0" smtClean="0"/>
              <a:t>    and it is denoted as ‘e’.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r>
              <a:rPr lang="en-US" dirty="0"/>
              <a:t> </a:t>
            </a:r>
            <a:r>
              <a:rPr lang="en-US" dirty="0" smtClean="0"/>
              <a:t>     CG  =  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42430" y="3372456"/>
            <a:ext cx="296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29" name="Straight Connector 28"/>
          <p:cNvCxnSpPr>
            <a:stCxn id="15" idx="1"/>
          </p:cNvCxnSpPr>
          <p:nvPr/>
        </p:nvCxnSpPr>
        <p:spPr>
          <a:xfrm flipH="1" flipV="1">
            <a:off x="4073216" y="3436512"/>
            <a:ext cx="395957" cy="378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3779803" y="3724394"/>
            <a:ext cx="395957" cy="378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832473" y="3476690"/>
            <a:ext cx="290616" cy="27339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39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/>
          <p:cNvSpPr txBox="1">
            <a:spLocks/>
          </p:cNvSpPr>
          <p:nvPr/>
        </p:nvSpPr>
        <p:spPr>
          <a:xfrm>
            <a:off x="-817" y="0"/>
            <a:ext cx="9144000" cy="5486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/>
              <a:t>Rotating unbalance</a:t>
            </a:r>
          </a:p>
        </p:txBody>
      </p:sp>
      <p:sp>
        <p:nvSpPr>
          <p:cNvPr id="3" name="Oval 2"/>
          <p:cNvSpPr/>
          <p:nvPr/>
        </p:nvSpPr>
        <p:spPr>
          <a:xfrm>
            <a:off x="832032" y="1082098"/>
            <a:ext cx="3017520" cy="29260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348669" y="248061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95329" y="2416246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639285" y="217488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634205" y="2038482"/>
            <a:ext cx="296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1" idx="1"/>
            <a:endCxn id="13" idx="3"/>
          </p:cNvCxnSpPr>
          <p:nvPr/>
        </p:nvCxnSpPr>
        <p:spPr>
          <a:xfrm flipV="1">
            <a:off x="2355365" y="2213912"/>
            <a:ext cx="290616" cy="2733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"/>
          </p:cNvCxnSpPr>
          <p:nvPr/>
        </p:nvCxnSpPr>
        <p:spPr>
          <a:xfrm>
            <a:off x="2355365" y="2487306"/>
            <a:ext cx="1829467" cy="16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2371529" y="694068"/>
            <a:ext cx="1313" cy="18510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82108" y="712766"/>
            <a:ext cx="312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184832" y="2350609"/>
            <a:ext cx="312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" name="Arc 4"/>
          <p:cNvSpPr/>
          <p:nvPr/>
        </p:nvSpPr>
        <p:spPr>
          <a:xfrm rot="9091479">
            <a:off x="1933127" y="2069130"/>
            <a:ext cx="914400" cy="914400"/>
          </a:xfrm>
          <a:prstGeom prst="arc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90648" y="2908300"/>
            <a:ext cx="41856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712766"/>
            <a:ext cx="434258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Consider rotor rotates with angular velocity</a:t>
            </a:r>
          </a:p>
          <a:p>
            <a:r>
              <a:rPr lang="en-US" dirty="0" smtClean="0"/>
              <a:t>ω in anticlockwise direction.</a:t>
            </a:r>
          </a:p>
          <a:p>
            <a:r>
              <a:rPr lang="en-US" dirty="0" smtClean="0"/>
              <a:t>At in instant of time CG vector make an angle Ɵ with horizontal axis.</a:t>
            </a:r>
          </a:p>
          <a:p>
            <a:endParaRPr lang="en-US" dirty="0"/>
          </a:p>
          <a:p>
            <a:r>
              <a:rPr lang="en-US" dirty="0" smtClean="0"/>
              <a:t>If m is mass of rotor then centrifugal force</a:t>
            </a:r>
          </a:p>
          <a:p>
            <a:r>
              <a:rPr lang="en-US" dirty="0" smtClean="0"/>
              <a:t>Act on the rotor is equal to.</a:t>
            </a:r>
          </a:p>
          <a:p>
            <a:endParaRPr lang="en-US" dirty="0"/>
          </a:p>
          <a:p>
            <a:r>
              <a:rPr lang="en-US" dirty="0" smtClean="0"/>
              <a:t>F</a:t>
            </a:r>
            <a:r>
              <a:rPr lang="en-US" baseline="-25000" dirty="0" smtClean="0"/>
              <a:t>c</a:t>
            </a:r>
            <a:r>
              <a:rPr lang="en-US" dirty="0" smtClean="0"/>
              <a:t>      =  m e </a:t>
            </a:r>
            <a:r>
              <a:rPr lang="el-GR" dirty="0" smtClean="0"/>
              <a:t>ω</a:t>
            </a:r>
            <a:r>
              <a:rPr lang="en-US" baseline="30000" dirty="0" smtClean="0"/>
              <a:t>2   </a:t>
            </a:r>
          </a:p>
          <a:p>
            <a:endParaRPr lang="en-US" baseline="30000" dirty="0"/>
          </a:p>
          <a:p>
            <a:r>
              <a:rPr lang="en-US" dirty="0" smtClean="0"/>
              <a:t>Direction of centrifugal force is along CG </a:t>
            </a:r>
          </a:p>
          <a:p>
            <a:r>
              <a:rPr lang="en-US" dirty="0" smtClean="0"/>
              <a:t>Vector (radially outward direction)</a:t>
            </a:r>
          </a:p>
          <a:p>
            <a:endParaRPr lang="en-US" dirty="0"/>
          </a:p>
          <a:p>
            <a:r>
              <a:rPr lang="en-US" dirty="0" smtClean="0"/>
              <a:t>Direction of centrifugal force change with time. Due to this dynamic force unbalanced</a:t>
            </a:r>
          </a:p>
          <a:p>
            <a:r>
              <a:rPr lang="en-US" dirty="0" smtClean="0"/>
              <a:t>Force is generated in machine.</a:t>
            </a:r>
          </a:p>
          <a:p>
            <a:endParaRPr lang="en-US" dirty="0"/>
          </a:p>
          <a:p>
            <a:r>
              <a:rPr lang="en-US" dirty="0" smtClean="0"/>
              <a:t>Generally unbalance is given in term of </a:t>
            </a:r>
          </a:p>
          <a:p>
            <a:r>
              <a:rPr lang="en-US" dirty="0" smtClean="0"/>
              <a:t>Mass x eccentricity (kg-m)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2685005" y="1752600"/>
            <a:ext cx="439195" cy="422288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061001" y="1511724"/>
            <a:ext cx="389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c</a:t>
            </a:r>
            <a:endParaRPr lang="en-US" dirty="0"/>
          </a:p>
        </p:txBody>
      </p:sp>
      <p:sp>
        <p:nvSpPr>
          <p:cNvPr id="34" name="Arc 33"/>
          <p:cNvSpPr/>
          <p:nvPr/>
        </p:nvSpPr>
        <p:spPr>
          <a:xfrm rot="825894">
            <a:off x="2492873" y="2079975"/>
            <a:ext cx="523184" cy="652734"/>
          </a:xfrm>
          <a:prstGeom prst="arc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958709" y="2038482"/>
            <a:ext cx="41856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5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/>
          <p:cNvSpPr txBox="1">
            <a:spLocks/>
          </p:cNvSpPr>
          <p:nvPr/>
        </p:nvSpPr>
        <p:spPr>
          <a:xfrm>
            <a:off x="-817" y="0"/>
            <a:ext cx="9144000" cy="5486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/>
              <a:t>Rotating unbalance</a:t>
            </a:r>
          </a:p>
        </p:txBody>
      </p:sp>
      <p:sp>
        <p:nvSpPr>
          <p:cNvPr id="3" name="Oval 2"/>
          <p:cNvSpPr/>
          <p:nvPr/>
        </p:nvSpPr>
        <p:spPr>
          <a:xfrm>
            <a:off x="5923216" y="567167"/>
            <a:ext cx="3017520" cy="29260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439853" y="1965679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386513" y="1901315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7730469" y="1659957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725389" y="1523551"/>
            <a:ext cx="296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1" idx="1"/>
            <a:endCxn id="13" idx="3"/>
          </p:cNvCxnSpPr>
          <p:nvPr/>
        </p:nvCxnSpPr>
        <p:spPr>
          <a:xfrm flipV="1">
            <a:off x="7446549" y="1698981"/>
            <a:ext cx="290616" cy="2733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7072384" y="1577059"/>
            <a:ext cx="822960" cy="82296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7776189" y="1237669"/>
            <a:ext cx="439195" cy="422288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152185" y="996793"/>
            <a:ext cx="389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c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-817" y="3726106"/>
            <a:ext cx="5107274" cy="31393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 M = mass of the rotor (kg).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CG = eccentricity ‘ e’ (m).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ω   = angular speed of shaft or rotor (rad/s)</a:t>
            </a:r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smtClean="0"/>
              <a:t>F</a:t>
            </a:r>
            <a:r>
              <a:rPr lang="en-US" baseline="-25000" dirty="0" smtClean="0"/>
              <a:t>c</a:t>
            </a:r>
            <a:r>
              <a:rPr lang="en-US" dirty="0" smtClean="0"/>
              <a:t> = centrifugal force (N).</a:t>
            </a:r>
            <a:r>
              <a:rPr lang="en-US" dirty="0"/>
              <a:t>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/>
              <a:t> F</a:t>
            </a:r>
            <a:r>
              <a:rPr lang="en-US" baseline="-25000" dirty="0"/>
              <a:t>c</a:t>
            </a:r>
            <a:r>
              <a:rPr lang="en-US" dirty="0"/>
              <a:t> </a:t>
            </a:r>
            <a:r>
              <a:rPr lang="en-US" dirty="0" smtClean="0"/>
              <a:t>= mass of rotor x eccentricity x (angular velocity)</a:t>
            </a:r>
            <a:r>
              <a:rPr lang="en-US" baseline="30000" dirty="0" smtClean="0"/>
              <a:t>2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</a:t>
            </a:r>
            <a:r>
              <a:rPr lang="en-US" baseline="-25000" dirty="0" smtClean="0"/>
              <a:t>c 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m x e x </a:t>
            </a:r>
            <a:r>
              <a:rPr lang="el-GR" dirty="0" smtClean="0"/>
              <a:t>ω</a:t>
            </a:r>
            <a:r>
              <a:rPr lang="en-US" baseline="30000" dirty="0" smtClean="0"/>
              <a:t>2</a:t>
            </a:r>
          </a:p>
          <a:p>
            <a:endParaRPr lang="en-US" dirty="0" smtClean="0"/>
          </a:p>
          <a:p>
            <a:r>
              <a:rPr lang="en-US" dirty="0" smtClean="0"/>
              <a:t>m x e = unbalance (kg-m) </a:t>
            </a:r>
            <a:endParaRPr lang="en-US" dirty="0"/>
          </a:p>
        </p:txBody>
      </p:sp>
      <p:cxnSp>
        <p:nvCxnSpPr>
          <p:cNvPr id="9" name="Straight Arrow Connector 8"/>
          <p:cNvCxnSpPr>
            <a:stCxn id="2" idx="4"/>
          </p:cNvCxnSpPr>
          <p:nvPr/>
        </p:nvCxnSpPr>
        <p:spPr>
          <a:xfrm flipH="1">
            <a:off x="7072384" y="2400019"/>
            <a:ext cx="411480" cy="1504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16544" y="3904669"/>
            <a:ext cx="2307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Locus of center of mass of rotor.</a:t>
            </a:r>
            <a:endParaRPr lang="en-US" dirty="0"/>
          </a:p>
        </p:txBody>
      </p:sp>
      <p:cxnSp>
        <p:nvCxnSpPr>
          <p:cNvPr id="16" name="Straight Arrow Connector 15"/>
          <p:cNvCxnSpPr>
            <a:endCxn id="31" idx="0"/>
          </p:cNvCxnSpPr>
          <p:nvPr/>
        </p:nvCxnSpPr>
        <p:spPr>
          <a:xfrm flipH="1">
            <a:off x="5346326" y="2270647"/>
            <a:ext cx="576891" cy="494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769436" y="2764767"/>
            <a:ext cx="1153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Rotor</a:t>
            </a:r>
            <a:endParaRPr lang="en-US" dirty="0"/>
          </a:p>
        </p:txBody>
      </p:sp>
      <p:pic>
        <p:nvPicPr>
          <p:cNvPr id="32" name="Picture 2" descr="C:\Users\CAD-LAB\Desktop\imag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31" y="533472"/>
            <a:ext cx="4619625" cy="2619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6" name="Straight Arrow Connector 35"/>
          <p:cNvCxnSpPr/>
          <p:nvPr/>
        </p:nvCxnSpPr>
        <p:spPr>
          <a:xfrm flipV="1">
            <a:off x="3657600" y="996793"/>
            <a:ext cx="533400" cy="452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898900" y="627461"/>
            <a:ext cx="1153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Rotor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7170324" y="1659957"/>
            <a:ext cx="68676" cy="482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841390" y="1531983"/>
            <a:ext cx="296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 flipH="1" flipV="1">
            <a:off x="6841390" y="1245214"/>
            <a:ext cx="378865" cy="422288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641262" y="875882"/>
            <a:ext cx="389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c</a:t>
            </a: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7101648" y="2133600"/>
            <a:ext cx="68676" cy="482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924042" y="2215353"/>
            <a:ext cx="296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6641262" y="2132255"/>
            <a:ext cx="472213" cy="385452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38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2438400"/>
            <a:ext cx="4343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Forced Transmissibility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28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/>
          <p:cNvSpPr txBox="1">
            <a:spLocks/>
          </p:cNvSpPr>
          <p:nvPr/>
        </p:nvSpPr>
        <p:spPr>
          <a:xfrm>
            <a:off x="-817" y="0"/>
            <a:ext cx="9144000" cy="5486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/>
              <a:t>Forced </a:t>
            </a:r>
            <a:r>
              <a:rPr lang="en-US" sz="3600" dirty="0"/>
              <a:t>Transmissibility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709" y="562494"/>
            <a:ext cx="9116291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Forced Transmissibility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In the single degree of freedom system the </a:t>
            </a:r>
            <a:r>
              <a:rPr lang="en-US" b="1" dirty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force transmissibility</a:t>
            </a:r>
            <a:r>
              <a:rPr lang="en-US" dirty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 is </a:t>
            </a:r>
            <a:r>
              <a:rPr lang="en-US" b="1" dirty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defined</a:t>
            </a:r>
            <a:r>
              <a:rPr lang="en-US" dirty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 as the ratio between the magnitude of the transmitted </a:t>
            </a:r>
            <a:r>
              <a:rPr lang="en-US" b="1" dirty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force</a:t>
            </a:r>
            <a:r>
              <a:rPr lang="en-US" dirty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 (ground reaction) and the applied </a:t>
            </a:r>
            <a:r>
              <a:rPr lang="en-US" b="1" dirty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force</a:t>
            </a:r>
            <a:r>
              <a:rPr lang="en-US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202124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 Steady state solution: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err="1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en-US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 (t)  = X</a:t>
            </a:r>
            <a:r>
              <a:rPr lang="en-US" baseline="-25000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 Sin </a:t>
            </a:r>
            <a:r>
              <a:rPr lang="en-US" dirty="0"/>
              <a:t>(</a:t>
            </a:r>
            <a:r>
              <a:rPr lang="el-GR" dirty="0"/>
              <a:t>ω</a:t>
            </a:r>
            <a:r>
              <a:rPr lang="en-US" dirty="0" smtClean="0"/>
              <a:t>t - </a:t>
            </a:r>
            <a:r>
              <a:rPr lang="el-GR" dirty="0" smtClean="0"/>
              <a:t>φ</a:t>
            </a:r>
            <a:r>
              <a:rPr lang="en-US" dirty="0" smtClean="0"/>
              <a:t>)</a:t>
            </a:r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Find the force act on the ground at any instant of time t.</a:t>
            </a:r>
          </a:p>
          <a:p>
            <a:pPr algn="just">
              <a:lnSpc>
                <a:spcPct val="150000"/>
              </a:lnSpc>
            </a:pPr>
            <a:r>
              <a:rPr lang="en-US" u="sng" dirty="0" smtClean="0"/>
              <a:t>Free body diagram of Ground</a:t>
            </a:r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US" dirty="0" smtClean="0">
              <a:solidFill>
                <a:srgbClr val="202124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202124"/>
              </a:solidFill>
              <a:latin typeface="arial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53200" y="3048000"/>
            <a:ext cx="685800" cy="4572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" descr="Image result for spring mass syste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85" t="14900" r="45419" b="30100"/>
          <a:stretch/>
        </p:blipFill>
        <p:spPr bwMode="auto">
          <a:xfrm>
            <a:off x="6659044" y="3520786"/>
            <a:ext cx="166348" cy="11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7086600" y="350520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010400" y="3962400"/>
            <a:ext cx="152400" cy="152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6972300" y="394335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200900" y="393700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7092950" y="405765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100570" y="4165600"/>
            <a:ext cx="0" cy="4846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6914957" y="4424172"/>
            <a:ext cx="0" cy="448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6896100" y="25908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464300" y="2286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0 </a:t>
            </a:r>
            <a:r>
              <a:rPr lang="en-US" dirty="0" smtClean="0"/>
              <a:t>Sin (</a:t>
            </a:r>
            <a:r>
              <a:rPr lang="el-GR" dirty="0" smtClean="0"/>
              <a:t>ω</a:t>
            </a:r>
            <a:r>
              <a:rPr lang="en-US" dirty="0" smtClean="0"/>
              <a:t>t)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6154928" y="3281172"/>
            <a:ext cx="0" cy="448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6167628" y="304165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019800" y="2735818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36" name="Straight Connector 35"/>
          <p:cNvCxnSpPr>
            <a:stCxn id="21" idx="2"/>
          </p:cNvCxnSpPr>
          <p:nvPr/>
        </p:nvCxnSpPr>
        <p:spPr>
          <a:xfrm flipH="1">
            <a:off x="6659044" y="4648200"/>
            <a:ext cx="83174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6746597" y="4650232"/>
            <a:ext cx="83174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843625" y="4650232"/>
            <a:ext cx="83174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37063" y="4650232"/>
            <a:ext cx="83174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7045013" y="4650232"/>
            <a:ext cx="83174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387084" y="3853934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239000" y="3866634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3347932" y="5488940"/>
            <a:ext cx="0" cy="448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3092019" y="5712968"/>
            <a:ext cx="83174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3179572" y="5715000"/>
            <a:ext cx="83174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3276600" y="5715000"/>
            <a:ext cx="83174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3370038" y="5715000"/>
            <a:ext cx="83174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3477988" y="5715000"/>
            <a:ext cx="83174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3216587" y="5255768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790287" y="5047734"/>
            <a:ext cx="486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 x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3483706" y="52578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461936" y="5047218"/>
            <a:ext cx="486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 ẋ</a:t>
            </a:r>
            <a:endParaRPr lang="en-US" dirty="0"/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2057400" y="5316027"/>
            <a:ext cx="621338" cy="4551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 flipV="1">
            <a:off x="3879168" y="5374986"/>
            <a:ext cx="394957" cy="4488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330030" y="5811980"/>
            <a:ext cx="1509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Spring force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551728" y="5837658"/>
            <a:ext cx="1509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Damper force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06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/>
          <p:cNvSpPr txBox="1">
            <a:spLocks/>
          </p:cNvSpPr>
          <p:nvPr/>
        </p:nvSpPr>
        <p:spPr>
          <a:xfrm>
            <a:off x="-817" y="0"/>
            <a:ext cx="9144000" cy="5486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/>
              <a:t>Forced </a:t>
            </a:r>
            <a:r>
              <a:rPr lang="en-US" sz="3600" dirty="0"/>
              <a:t>Transmissibility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709" y="562494"/>
            <a:ext cx="911629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US" dirty="0" smtClean="0">
              <a:solidFill>
                <a:srgbClr val="202124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202124"/>
              </a:solidFill>
              <a:latin typeface="arial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2085153" y="1003700"/>
            <a:ext cx="0" cy="448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1829240" y="1227728"/>
            <a:ext cx="83174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1916793" y="1229760"/>
            <a:ext cx="83174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2013821" y="1229760"/>
            <a:ext cx="83174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2107259" y="1229760"/>
            <a:ext cx="83174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2215209" y="1229760"/>
            <a:ext cx="83174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1953808" y="770528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527508" y="562494"/>
            <a:ext cx="486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 x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2220927" y="77256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199157" y="561978"/>
            <a:ext cx="486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 ẋ</a:t>
            </a:r>
            <a:endParaRPr lang="en-US" dirty="0"/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794621" y="830787"/>
            <a:ext cx="621338" cy="4551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 flipV="1">
            <a:off x="2616389" y="889746"/>
            <a:ext cx="394957" cy="4488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7251" y="1326740"/>
            <a:ext cx="1509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Spring force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288949" y="1352418"/>
            <a:ext cx="1509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Damper force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709" y="1721750"/>
            <a:ext cx="911547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Net force transmitted to ground (F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 = k x + c ẋ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time approaches to larger then displacement of mass with respect to time is 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steady state </a:t>
            </a:r>
          </a:p>
          <a:p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Therefore     x (t)~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(t)    for larger value of time t 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that case ,                                F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k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+  c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Cos (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 - </a:t>
            </a:r>
            <a:r>
              <a:rPr lang="ka-GE" dirty="0">
                <a:latin typeface="Calibri"/>
                <a:cs typeface="Calibri"/>
              </a:rPr>
              <a:t>Ⴔ</a:t>
            </a:r>
            <a:r>
              <a:rPr lang="en-US" dirty="0">
                <a:cs typeface="Calibri"/>
              </a:rPr>
              <a:t>)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F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k 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 - </a:t>
            </a:r>
            <a:r>
              <a:rPr lang="ka-GE" dirty="0" smtClean="0">
                <a:latin typeface="Calibri"/>
                <a:cs typeface="Calibri"/>
              </a:rPr>
              <a:t>Ⴔ</a:t>
            </a:r>
            <a:r>
              <a:rPr lang="en-US" dirty="0" smtClean="0">
                <a:latin typeface="Calibri"/>
                <a:cs typeface="Calibri"/>
              </a:rPr>
              <a:t>) + c </a:t>
            </a:r>
            <a:r>
              <a:rPr lang="el-GR" dirty="0" smtClean="0">
                <a:latin typeface="Calibri"/>
                <a:cs typeface="Calibri"/>
              </a:rPr>
              <a:t>ω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 - </a:t>
            </a:r>
            <a:r>
              <a:rPr lang="ka-GE" dirty="0">
                <a:latin typeface="Calibri"/>
                <a:cs typeface="Calibri"/>
              </a:rPr>
              <a:t>Ⴔ</a:t>
            </a:r>
            <a:r>
              <a:rPr lang="en-US" dirty="0">
                <a:cs typeface="Calibri"/>
              </a:rPr>
              <a:t>) </a:t>
            </a:r>
            <a:endParaRPr lang="en-US" dirty="0" smtClean="0">
              <a:cs typeface="Calibri"/>
            </a:endParaRPr>
          </a:p>
          <a:p>
            <a:endParaRPr lang="en-US" dirty="0">
              <a:latin typeface="Times New Roman" pitchFamily="18" charset="0"/>
              <a:cs typeface="Calibri"/>
            </a:endParaRPr>
          </a:p>
          <a:p>
            <a:r>
              <a:rPr lang="en-US" dirty="0" smtClean="0">
                <a:latin typeface="Times New Roman" pitchFamily="18" charset="0"/>
                <a:cs typeface="Calibri"/>
              </a:rPr>
              <a:t>Find the maximum value of  F</a:t>
            </a:r>
            <a:r>
              <a:rPr lang="en-US" baseline="-25000" dirty="0" smtClean="0">
                <a:latin typeface="Times New Roman" pitchFamily="18" charset="0"/>
                <a:cs typeface="Calibri"/>
              </a:rPr>
              <a:t>G</a:t>
            </a:r>
            <a:r>
              <a:rPr lang="en-US" dirty="0" smtClean="0">
                <a:latin typeface="Times New Roman" pitchFamily="18" charset="0"/>
                <a:cs typeface="Calibri"/>
              </a:rPr>
              <a:t>,</a:t>
            </a:r>
          </a:p>
          <a:p>
            <a:endParaRPr lang="en-US" dirty="0">
              <a:latin typeface="Times New Roman" pitchFamily="18" charset="0"/>
              <a:cs typeface="Calibri"/>
            </a:endParaRPr>
          </a:p>
          <a:p>
            <a:r>
              <a:rPr lang="en-US" dirty="0" smtClean="0">
                <a:latin typeface="Times New Roman" pitchFamily="18" charset="0"/>
                <a:cs typeface="Calibri"/>
              </a:rPr>
              <a:t>                                                     ( F</a:t>
            </a:r>
            <a:r>
              <a:rPr lang="en-US" baseline="-25000" dirty="0" smtClean="0">
                <a:latin typeface="Times New Roman" pitchFamily="18" charset="0"/>
                <a:cs typeface="Calibri"/>
              </a:rPr>
              <a:t>G</a:t>
            </a:r>
            <a:r>
              <a:rPr lang="en-US" dirty="0" smtClean="0">
                <a:latin typeface="Times New Roman" pitchFamily="18" charset="0"/>
                <a:cs typeface="Calibri"/>
              </a:rPr>
              <a:t> )</a:t>
            </a:r>
            <a:r>
              <a:rPr lang="en-US" baseline="-25000" dirty="0" smtClean="0">
                <a:latin typeface="Times New Roman" pitchFamily="18" charset="0"/>
                <a:cs typeface="Calibri"/>
              </a:rPr>
              <a:t>max</a:t>
            </a:r>
            <a:r>
              <a:rPr lang="en-US" dirty="0" smtClean="0">
                <a:latin typeface="Times New Roman" pitchFamily="18" charset="0"/>
                <a:cs typeface="Calibri"/>
              </a:rPr>
              <a:t> =        k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 +  (c </a:t>
            </a:r>
            <a:r>
              <a:rPr lang="el-GR" dirty="0" smtClean="0">
                <a:latin typeface="Times New Roman" pitchFamily="18" charset="0"/>
                <a:cs typeface="Calibri"/>
              </a:rPr>
              <a:t>ω</a:t>
            </a:r>
            <a:r>
              <a:rPr lang="en-US" dirty="0" smtClean="0">
                <a:latin typeface="Times New Roman" pitchFamily="18" charset="0"/>
                <a:cs typeface="Calibri"/>
              </a:rPr>
              <a:t>)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  X</a:t>
            </a:r>
            <a:r>
              <a:rPr lang="en-US" baseline="-25000" dirty="0" smtClean="0">
                <a:latin typeface="Times New Roman" pitchFamily="18" charset="0"/>
                <a:cs typeface="Calibri"/>
              </a:rPr>
              <a:t>0</a:t>
            </a:r>
          </a:p>
          <a:p>
            <a:endParaRPr lang="en-US" baseline="-25000" dirty="0">
              <a:latin typeface="Times New Roman" pitchFamily="18" charset="0"/>
              <a:cs typeface="Calibri"/>
            </a:endParaRPr>
          </a:p>
          <a:p>
            <a:r>
              <a:rPr lang="en-US" baseline="-25000" dirty="0" smtClean="0">
                <a:latin typeface="Times New Roman" pitchFamily="18" charset="0"/>
                <a:cs typeface="Calibri"/>
              </a:rPr>
              <a:t>                                                                                   </a:t>
            </a:r>
          </a:p>
          <a:p>
            <a:r>
              <a:rPr lang="en-US" baseline="-25000" dirty="0">
                <a:latin typeface="Times New Roman" pitchFamily="18" charset="0"/>
                <a:cs typeface="Calibri"/>
              </a:rPr>
              <a:t> </a:t>
            </a:r>
            <a:r>
              <a:rPr lang="en-US" baseline="-25000" dirty="0" smtClean="0">
                <a:latin typeface="Times New Roman" pitchFamily="18" charset="0"/>
                <a:cs typeface="Calibri"/>
              </a:rPr>
              <a:t>                                                                                  </a:t>
            </a:r>
            <a:r>
              <a:rPr lang="en-US" dirty="0" smtClean="0">
                <a:latin typeface="Times New Roman" pitchFamily="18" charset="0"/>
                <a:cs typeface="Calibri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Calibri"/>
              </a:rPr>
              <a:t>0</a:t>
            </a:r>
            <a:r>
              <a:rPr lang="en-US" dirty="0" smtClean="0">
                <a:latin typeface="Times New Roman" pitchFamily="18" charset="0"/>
                <a:cs typeface="Calibri"/>
              </a:rPr>
              <a:t>        =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67200" y="5482554"/>
            <a:ext cx="76200" cy="140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343400" y="5323385"/>
            <a:ext cx="0" cy="2818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4343400" y="5323385"/>
            <a:ext cx="13716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4222750" y="6250940"/>
            <a:ext cx="18288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133850" y="6427201"/>
            <a:ext cx="76200" cy="140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210050" y="6268032"/>
            <a:ext cx="0" cy="2818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133850" y="6236802"/>
            <a:ext cx="2247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Calibri"/>
              </a:rPr>
              <a:t>(k – m </a:t>
            </a:r>
            <a:r>
              <a:rPr lang="el-GR" dirty="0" smtClean="0">
                <a:latin typeface="Times New Roman" pitchFamily="18" charset="0"/>
                <a:cs typeface="Calibri"/>
              </a:rPr>
              <a:t>ω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)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 </a:t>
            </a:r>
            <a:r>
              <a:rPr lang="en-US" dirty="0">
                <a:latin typeface="Times New Roman" pitchFamily="18" charset="0"/>
                <a:cs typeface="Calibri"/>
              </a:rPr>
              <a:t>+  (c </a:t>
            </a:r>
            <a:r>
              <a:rPr lang="el-GR" dirty="0">
                <a:latin typeface="Times New Roman" pitchFamily="18" charset="0"/>
                <a:cs typeface="Calibri"/>
              </a:rPr>
              <a:t>ω</a:t>
            </a:r>
            <a:r>
              <a:rPr lang="en-US" dirty="0">
                <a:latin typeface="Times New Roman" pitchFamily="18" charset="0"/>
                <a:cs typeface="Calibri"/>
              </a:rPr>
              <a:t>)</a:t>
            </a:r>
            <a:r>
              <a:rPr lang="en-US" baseline="30000" dirty="0">
                <a:latin typeface="Times New Roman" pitchFamily="18" charset="0"/>
                <a:cs typeface="Calibri"/>
              </a:rPr>
              <a:t>2</a:t>
            </a:r>
            <a:r>
              <a:rPr lang="en-US" dirty="0">
                <a:latin typeface="Times New Roman" pitchFamily="18" charset="0"/>
                <a:cs typeface="Calibri"/>
              </a:rPr>
              <a:t> </a:t>
            </a:r>
            <a:endParaRPr lang="en-US" dirty="0"/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4178300" y="6109282"/>
            <a:ext cx="192024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721660" y="5750552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Calibri"/>
              </a:rPr>
              <a:t>F</a:t>
            </a:r>
            <a:r>
              <a:rPr lang="en-US" baseline="-25000" dirty="0">
                <a:latin typeface="Times New Roman" pitchFamily="18" charset="0"/>
                <a:cs typeface="Calibri"/>
              </a:rPr>
              <a:t>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09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/>
          <p:cNvSpPr txBox="1">
            <a:spLocks/>
          </p:cNvSpPr>
          <p:nvPr/>
        </p:nvSpPr>
        <p:spPr>
          <a:xfrm>
            <a:off x="-817" y="0"/>
            <a:ext cx="9144000" cy="5486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/>
              <a:t>Forced </a:t>
            </a:r>
            <a:r>
              <a:rPr lang="en-US" sz="3600" dirty="0"/>
              <a:t>Transmissibility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709" y="562494"/>
            <a:ext cx="911629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US" dirty="0" smtClean="0">
              <a:solidFill>
                <a:srgbClr val="202124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202124"/>
              </a:solidFill>
              <a:latin typeface="arial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526" y="685800"/>
            <a:ext cx="911547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Calibri"/>
              </a:rPr>
              <a:t>( F</a:t>
            </a:r>
            <a:r>
              <a:rPr lang="en-US" baseline="-25000" dirty="0" smtClean="0">
                <a:latin typeface="Times New Roman" pitchFamily="18" charset="0"/>
                <a:cs typeface="Calibri"/>
              </a:rPr>
              <a:t>G</a:t>
            </a:r>
            <a:r>
              <a:rPr lang="en-US" dirty="0" smtClean="0">
                <a:latin typeface="Times New Roman" pitchFamily="18" charset="0"/>
                <a:cs typeface="Calibri"/>
              </a:rPr>
              <a:t> )</a:t>
            </a:r>
            <a:r>
              <a:rPr lang="en-US" baseline="-25000" dirty="0" smtClean="0">
                <a:latin typeface="Times New Roman" pitchFamily="18" charset="0"/>
                <a:cs typeface="Calibri"/>
              </a:rPr>
              <a:t>max</a:t>
            </a:r>
            <a:r>
              <a:rPr lang="en-US" dirty="0" smtClean="0">
                <a:latin typeface="Times New Roman" pitchFamily="18" charset="0"/>
                <a:cs typeface="Calibri"/>
              </a:rPr>
              <a:t> =        k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 +  (c </a:t>
            </a:r>
            <a:r>
              <a:rPr lang="el-GR" dirty="0" smtClean="0">
                <a:latin typeface="Times New Roman" pitchFamily="18" charset="0"/>
                <a:cs typeface="Calibri"/>
              </a:rPr>
              <a:t>ω</a:t>
            </a:r>
            <a:r>
              <a:rPr lang="en-US" dirty="0" smtClean="0">
                <a:latin typeface="Times New Roman" pitchFamily="18" charset="0"/>
                <a:cs typeface="Calibri"/>
              </a:rPr>
              <a:t>)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        F</a:t>
            </a:r>
            <a:r>
              <a:rPr lang="en-US" baseline="-25000" dirty="0" smtClean="0">
                <a:latin typeface="Times New Roman" pitchFamily="18" charset="0"/>
                <a:cs typeface="Calibri"/>
              </a:rPr>
              <a:t>0</a:t>
            </a:r>
          </a:p>
          <a:p>
            <a:endParaRPr lang="en-US" baseline="-25000" dirty="0">
              <a:latin typeface="Times New Roman" pitchFamily="18" charset="0"/>
              <a:cs typeface="Calibri"/>
            </a:endParaRPr>
          </a:p>
          <a:p>
            <a:endParaRPr lang="en-US" baseline="-25000" dirty="0" smtClean="0">
              <a:latin typeface="Times New Roman" pitchFamily="18" charset="0"/>
              <a:cs typeface="Calibri"/>
            </a:endParaRPr>
          </a:p>
          <a:p>
            <a:endParaRPr lang="en-US" baseline="-25000" dirty="0">
              <a:latin typeface="Times New Roman" pitchFamily="18" charset="0"/>
              <a:cs typeface="Calibri"/>
            </a:endParaRPr>
          </a:p>
          <a:p>
            <a:endParaRPr lang="en-US" baseline="-25000" dirty="0" smtClean="0">
              <a:latin typeface="Times New Roman" pitchFamily="18" charset="0"/>
              <a:cs typeface="Calibri"/>
            </a:endParaRPr>
          </a:p>
          <a:p>
            <a:r>
              <a:rPr lang="en-US" dirty="0" smtClean="0">
                <a:latin typeface="Times New Roman" pitchFamily="18" charset="0"/>
                <a:cs typeface="Calibri"/>
              </a:rPr>
              <a:t>Force transmissibility ratio =   Maximum force transmitted to ground </a:t>
            </a:r>
            <a:r>
              <a:rPr lang="en-US" dirty="0">
                <a:latin typeface="Times New Roman" pitchFamily="18" charset="0"/>
                <a:cs typeface="Calibri"/>
              </a:rPr>
              <a:t>( F</a:t>
            </a:r>
            <a:r>
              <a:rPr lang="en-US" baseline="-25000" dirty="0">
                <a:latin typeface="Times New Roman" pitchFamily="18" charset="0"/>
                <a:cs typeface="Calibri"/>
              </a:rPr>
              <a:t>G</a:t>
            </a:r>
            <a:r>
              <a:rPr lang="en-US" dirty="0">
                <a:latin typeface="Times New Roman" pitchFamily="18" charset="0"/>
                <a:cs typeface="Calibri"/>
              </a:rPr>
              <a:t> )</a:t>
            </a:r>
            <a:r>
              <a:rPr lang="en-US" baseline="-25000" dirty="0">
                <a:latin typeface="Times New Roman" pitchFamily="18" charset="0"/>
                <a:cs typeface="Calibri"/>
              </a:rPr>
              <a:t>max</a:t>
            </a:r>
            <a:r>
              <a:rPr lang="en-US" dirty="0">
                <a:latin typeface="Times New Roman" pitchFamily="18" charset="0"/>
                <a:cs typeface="Calibri"/>
              </a:rPr>
              <a:t> </a:t>
            </a:r>
            <a:endParaRPr lang="en-US" dirty="0" smtClean="0">
              <a:latin typeface="Times New Roman" pitchFamily="18" charset="0"/>
              <a:cs typeface="Calibri"/>
            </a:endParaRPr>
          </a:p>
          <a:p>
            <a:r>
              <a:rPr lang="en-US" dirty="0" smtClean="0">
                <a:latin typeface="Times New Roman" pitchFamily="18" charset="0"/>
                <a:cs typeface="Calibri"/>
              </a:rPr>
              <a:t>                                                     </a:t>
            </a:r>
          </a:p>
          <a:p>
            <a:r>
              <a:rPr lang="en-US" dirty="0">
                <a:latin typeface="Times New Roman" pitchFamily="18" charset="0"/>
                <a:cs typeface="Calibri"/>
              </a:rPr>
              <a:t> </a:t>
            </a:r>
            <a:r>
              <a:rPr lang="en-US" dirty="0" smtClean="0">
                <a:latin typeface="Times New Roman" pitchFamily="18" charset="0"/>
                <a:cs typeface="Calibri"/>
              </a:rPr>
              <a:t>                                                  </a:t>
            </a:r>
            <a:endParaRPr lang="en-US" dirty="0">
              <a:latin typeface="Times New Roman" pitchFamily="18" charset="0"/>
              <a:cs typeface="Calibri"/>
            </a:endParaRPr>
          </a:p>
          <a:p>
            <a:r>
              <a:rPr lang="en-US" baseline="-25000" dirty="0" smtClean="0">
                <a:latin typeface="Times New Roman" pitchFamily="18" charset="0"/>
                <a:cs typeface="Calibri"/>
              </a:rPr>
              <a:t>   </a:t>
            </a:r>
            <a:r>
              <a:rPr lang="en-US" dirty="0" smtClean="0">
                <a:latin typeface="Times New Roman" pitchFamily="18" charset="0"/>
                <a:cs typeface="Calibri"/>
              </a:rPr>
              <a:t>                    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1168400" y="1018748"/>
            <a:ext cx="18288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066800" y="1216599"/>
            <a:ext cx="76200" cy="140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143000" y="1057430"/>
            <a:ext cx="0" cy="2818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066800" y="1026200"/>
            <a:ext cx="2247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Calibri"/>
              </a:rPr>
              <a:t>(k – m </a:t>
            </a:r>
            <a:r>
              <a:rPr lang="el-GR" dirty="0" smtClean="0">
                <a:latin typeface="Times New Roman" pitchFamily="18" charset="0"/>
                <a:cs typeface="Calibri"/>
              </a:rPr>
              <a:t>ω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)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 </a:t>
            </a:r>
            <a:r>
              <a:rPr lang="en-US" dirty="0">
                <a:latin typeface="Times New Roman" pitchFamily="18" charset="0"/>
                <a:cs typeface="Calibri"/>
              </a:rPr>
              <a:t>+  (c </a:t>
            </a:r>
            <a:r>
              <a:rPr lang="el-GR" dirty="0">
                <a:latin typeface="Times New Roman" pitchFamily="18" charset="0"/>
                <a:cs typeface="Calibri"/>
              </a:rPr>
              <a:t>ω</a:t>
            </a:r>
            <a:r>
              <a:rPr lang="en-US" dirty="0">
                <a:latin typeface="Times New Roman" pitchFamily="18" charset="0"/>
                <a:cs typeface="Calibri"/>
              </a:rPr>
              <a:t>)</a:t>
            </a:r>
            <a:r>
              <a:rPr lang="en-US" baseline="30000" dirty="0">
                <a:latin typeface="Times New Roman" pitchFamily="18" charset="0"/>
                <a:cs typeface="Calibri"/>
              </a:rPr>
              <a:t>2</a:t>
            </a:r>
            <a:r>
              <a:rPr lang="en-US" dirty="0">
                <a:latin typeface="Times New Roman" pitchFamily="18" charset="0"/>
                <a:cs typeface="Calibri"/>
              </a:rPr>
              <a:t> 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1143000" y="1057430"/>
            <a:ext cx="192024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2895600" y="2057400"/>
            <a:ext cx="438912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43200" y="2057400"/>
            <a:ext cx="4922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Maximum amplitude of force acts on mass ‘m’ (F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97200" y="299513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Calibri"/>
              </a:rPr>
              <a:t>k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 </a:t>
            </a:r>
            <a:r>
              <a:rPr lang="en-US" dirty="0">
                <a:latin typeface="Times New Roman" pitchFamily="18" charset="0"/>
                <a:cs typeface="Calibri"/>
              </a:rPr>
              <a:t>+  (c </a:t>
            </a:r>
            <a:r>
              <a:rPr lang="el-GR" dirty="0">
                <a:latin typeface="Times New Roman" pitchFamily="18" charset="0"/>
                <a:cs typeface="Calibri"/>
              </a:rPr>
              <a:t>ω</a:t>
            </a:r>
            <a:r>
              <a:rPr lang="en-US" dirty="0">
                <a:latin typeface="Times New Roman" pitchFamily="18" charset="0"/>
                <a:cs typeface="Calibri"/>
              </a:rPr>
              <a:t>)</a:t>
            </a:r>
            <a:r>
              <a:rPr lang="en-US" baseline="30000" dirty="0">
                <a:latin typeface="Times New Roman" pitchFamily="18" charset="0"/>
                <a:cs typeface="Calibri"/>
              </a:rPr>
              <a:t>2</a:t>
            </a:r>
            <a:r>
              <a:rPr lang="en-US" dirty="0">
                <a:latin typeface="Times New Roman" pitchFamily="18" charset="0"/>
                <a:cs typeface="Calibri"/>
              </a:rPr>
              <a:t> 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2844800" y="3357016"/>
            <a:ext cx="18288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743200" y="3554867"/>
            <a:ext cx="76200" cy="140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819400" y="3395698"/>
            <a:ext cx="0" cy="2818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2743200" y="3364468"/>
            <a:ext cx="2247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Calibri"/>
              </a:rPr>
              <a:t>(k – m </a:t>
            </a:r>
            <a:r>
              <a:rPr lang="el-GR" dirty="0" smtClean="0">
                <a:latin typeface="Times New Roman" pitchFamily="18" charset="0"/>
                <a:cs typeface="Calibri"/>
              </a:rPr>
              <a:t>ω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)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 </a:t>
            </a:r>
            <a:r>
              <a:rPr lang="en-US" dirty="0">
                <a:latin typeface="Times New Roman" pitchFamily="18" charset="0"/>
                <a:cs typeface="Calibri"/>
              </a:rPr>
              <a:t>+  (c </a:t>
            </a:r>
            <a:r>
              <a:rPr lang="el-GR" dirty="0">
                <a:latin typeface="Times New Roman" pitchFamily="18" charset="0"/>
                <a:cs typeface="Calibri"/>
              </a:rPr>
              <a:t>ω</a:t>
            </a:r>
            <a:r>
              <a:rPr lang="en-US" dirty="0">
                <a:latin typeface="Times New Roman" pitchFamily="18" charset="0"/>
                <a:cs typeface="Calibri"/>
              </a:rPr>
              <a:t>)</a:t>
            </a:r>
            <a:r>
              <a:rPr lang="en-US" baseline="30000" dirty="0">
                <a:latin typeface="Times New Roman" pitchFamily="18" charset="0"/>
                <a:cs typeface="Calibri"/>
              </a:rPr>
              <a:t>2</a:t>
            </a:r>
            <a:r>
              <a:rPr lang="en-US" dirty="0">
                <a:latin typeface="Times New Roman" pitchFamily="18" charset="0"/>
                <a:cs typeface="Calibri"/>
              </a:rPr>
              <a:t> </a:t>
            </a:r>
            <a:endParaRPr lang="en-US" dirty="0"/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2819400" y="3395698"/>
            <a:ext cx="192024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35037" y="3179802"/>
            <a:ext cx="898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Calibri"/>
              </a:rPr>
              <a:t>TR    =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2901791"/>
            <a:ext cx="3810000" cy="1136809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>
            <a:off x="1295400" y="844969"/>
            <a:ext cx="76200" cy="140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371600" y="685800"/>
            <a:ext cx="0" cy="2818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1371600" y="685800"/>
            <a:ext cx="13716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888228" y="3177983"/>
            <a:ext cx="76200" cy="140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964428" y="3018814"/>
            <a:ext cx="0" cy="2818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2964428" y="3018814"/>
            <a:ext cx="13716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81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/>
          <p:cNvSpPr txBox="1">
            <a:spLocks/>
          </p:cNvSpPr>
          <p:nvPr/>
        </p:nvSpPr>
        <p:spPr>
          <a:xfrm>
            <a:off x="-817" y="0"/>
            <a:ext cx="9144000" cy="5486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/>
              <a:t>Forced </a:t>
            </a:r>
            <a:r>
              <a:rPr lang="en-US" sz="3600" dirty="0"/>
              <a:t>Transmissibility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709" y="562494"/>
            <a:ext cx="911629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US" dirty="0" smtClean="0">
              <a:solidFill>
                <a:srgbClr val="202124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202124"/>
              </a:solidFill>
              <a:latin typeface="arial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526" y="685800"/>
            <a:ext cx="9115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-25000" dirty="0" smtClean="0">
                <a:latin typeface="Times New Roman" pitchFamily="18" charset="0"/>
                <a:cs typeface="Calibri"/>
              </a:rPr>
              <a:t>   </a:t>
            </a:r>
            <a:r>
              <a:rPr lang="en-US" dirty="0" smtClean="0">
                <a:latin typeface="Times New Roman" pitchFamily="18" charset="0"/>
                <a:cs typeface="Calibri"/>
              </a:rPr>
              <a:t>                    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50737" y="1894538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Calibri"/>
              </a:rPr>
              <a:t>k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 </a:t>
            </a:r>
            <a:r>
              <a:rPr lang="en-US" dirty="0">
                <a:latin typeface="Times New Roman" pitchFamily="18" charset="0"/>
                <a:cs typeface="Calibri"/>
              </a:rPr>
              <a:t>+  (c </a:t>
            </a:r>
            <a:r>
              <a:rPr lang="el-GR" dirty="0">
                <a:latin typeface="Times New Roman" pitchFamily="18" charset="0"/>
                <a:cs typeface="Calibri"/>
              </a:rPr>
              <a:t>ω</a:t>
            </a:r>
            <a:r>
              <a:rPr lang="en-US" dirty="0">
                <a:latin typeface="Times New Roman" pitchFamily="18" charset="0"/>
                <a:cs typeface="Calibri"/>
              </a:rPr>
              <a:t>)</a:t>
            </a:r>
            <a:r>
              <a:rPr lang="en-US" baseline="30000" dirty="0">
                <a:latin typeface="Times New Roman" pitchFamily="18" charset="0"/>
                <a:cs typeface="Calibri"/>
              </a:rPr>
              <a:t>2</a:t>
            </a:r>
            <a:r>
              <a:rPr lang="en-US" dirty="0">
                <a:latin typeface="Times New Roman" pitchFamily="18" charset="0"/>
                <a:cs typeface="Calibri"/>
              </a:rPr>
              <a:t> 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1798337" y="2256418"/>
            <a:ext cx="18288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696737" y="2454269"/>
            <a:ext cx="76200" cy="140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772937" y="2295100"/>
            <a:ext cx="0" cy="2818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1696737" y="2263870"/>
            <a:ext cx="2247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Calibri"/>
              </a:rPr>
              <a:t>(k – m </a:t>
            </a:r>
            <a:r>
              <a:rPr lang="el-GR" dirty="0" smtClean="0">
                <a:latin typeface="Times New Roman" pitchFamily="18" charset="0"/>
                <a:cs typeface="Calibri"/>
              </a:rPr>
              <a:t>ω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)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 </a:t>
            </a:r>
            <a:r>
              <a:rPr lang="en-US" dirty="0">
                <a:latin typeface="Times New Roman" pitchFamily="18" charset="0"/>
                <a:cs typeface="Calibri"/>
              </a:rPr>
              <a:t>+  (c </a:t>
            </a:r>
            <a:r>
              <a:rPr lang="el-GR" dirty="0">
                <a:latin typeface="Times New Roman" pitchFamily="18" charset="0"/>
                <a:cs typeface="Calibri"/>
              </a:rPr>
              <a:t>ω</a:t>
            </a:r>
            <a:r>
              <a:rPr lang="en-US" dirty="0">
                <a:latin typeface="Times New Roman" pitchFamily="18" charset="0"/>
                <a:cs typeface="Calibri"/>
              </a:rPr>
              <a:t>)</a:t>
            </a:r>
            <a:r>
              <a:rPr lang="en-US" baseline="30000" dirty="0">
                <a:latin typeface="Times New Roman" pitchFamily="18" charset="0"/>
                <a:cs typeface="Calibri"/>
              </a:rPr>
              <a:t>2</a:t>
            </a:r>
            <a:r>
              <a:rPr lang="en-US" dirty="0">
                <a:latin typeface="Times New Roman" pitchFamily="18" charset="0"/>
                <a:cs typeface="Calibri"/>
              </a:rPr>
              <a:t> </a:t>
            </a:r>
            <a:endParaRPr lang="en-US" dirty="0"/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1772937" y="2295100"/>
            <a:ext cx="192024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88574" y="2079204"/>
            <a:ext cx="898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Calibri"/>
              </a:rPr>
              <a:t>TR    = </a:t>
            </a:r>
            <a:endParaRPr lang="en-US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1841765" y="2077385"/>
            <a:ext cx="76200" cy="140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917965" y="1918216"/>
            <a:ext cx="0" cy="2818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1917965" y="1918216"/>
            <a:ext cx="13716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526" y="685800"/>
            <a:ext cx="91154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Find the frequency ratio for which transmissibility ratio is equal to one for any value of damping factor.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TR      =       1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1      = 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920496" y="2685087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Calibri"/>
              </a:rPr>
              <a:t>k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 </a:t>
            </a:r>
            <a:r>
              <a:rPr lang="en-US" dirty="0">
                <a:latin typeface="Times New Roman" pitchFamily="18" charset="0"/>
                <a:cs typeface="Calibri"/>
              </a:rPr>
              <a:t>+  (c </a:t>
            </a:r>
            <a:r>
              <a:rPr lang="el-GR" dirty="0">
                <a:latin typeface="Times New Roman" pitchFamily="18" charset="0"/>
                <a:cs typeface="Calibri"/>
              </a:rPr>
              <a:t>ω</a:t>
            </a:r>
            <a:r>
              <a:rPr lang="en-US" dirty="0">
                <a:latin typeface="Times New Roman" pitchFamily="18" charset="0"/>
                <a:cs typeface="Calibri"/>
              </a:rPr>
              <a:t>)</a:t>
            </a:r>
            <a:r>
              <a:rPr lang="en-US" baseline="30000" dirty="0">
                <a:latin typeface="Times New Roman" pitchFamily="18" charset="0"/>
                <a:cs typeface="Calibri"/>
              </a:rPr>
              <a:t>2</a:t>
            </a:r>
            <a:r>
              <a:rPr lang="en-US" dirty="0">
                <a:latin typeface="Times New Roman" pitchFamily="18" charset="0"/>
                <a:cs typeface="Calibri"/>
              </a:rPr>
              <a:t> </a:t>
            </a: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1768096" y="3046967"/>
            <a:ext cx="18288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666496" y="3244818"/>
            <a:ext cx="76200" cy="140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742696" y="3085649"/>
            <a:ext cx="0" cy="2818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666496" y="3054419"/>
            <a:ext cx="2247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Calibri"/>
              </a:rPr>
              <a:t>(k – m </a:t>
            </a:r>
            <a:r>
              <a:rPr lang="el-GR" dirty="0" smtClean="0">
                <a:latin typeface="Times New Roman" pitchFamily="18" charset="0"/>
                <a:cs typeface="Calibri"/>
              </a:rPr>
              <a:t>ω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)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 </a:t>
            </a:r>
            <a:r>
              <a:rPr lang="en-US" dirty="0">
                <a:latin typeface="Times New Roman" pitchFamily="18" charset="0"/>
                <a:cs typeface="Calibri"/>
              </a:rPr>
              <a:t>+  (c </a:t>
            </a:r>
            <a:r>
              <a:rPr lang="el-GR" dirty="0">
                <a:latin typeface="Times New Roman" pitchFamily="18" charset="0"/>
                <a:cs typeface="Calibri"/>
              </a:rPr>
              <a:t>ω</a:t>
            </a:r>
            <a:r>
              <a:rPr lang="en-US" dirty="0">
                <a:latin typeface="Times New Roman" pitchFamily="18" charset="0"/>
                <a:cs typeface="Calibri"/>
              </a:rPr>
              <a:t>)</a:t>
            </a:r>
            <a:r>
              <a:rPr lang="en-US" baseline="30000" dirty="0">
                <a:latin typeface="Times New Roman" pitchFamily="18" charset="0"/>
                <a:cs typeface="Calibri"/>
              </a:rPr>
              <a:t>2</a:t>
            </a:r>
            <a:r>
              <a:rPr lang="en-US" dirty="0">
                <a:latin typeface="Times New Roman" pitchFamily="18" charset="0"/>
                <a:cs typeface="Calibri"/>
              </a:rPr>
              <a:t> 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1742696" y="3085649"/>
            <a:ext cx="192024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811524" y="2867934"/>
            <a:ext cx="76200" cy="140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887724" y="2708765"/>
            <a:ext cx="0" cy="2818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1887724" y="2708765"/>
            <a:ext cx="13716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49071" y="3806424"/>
            <a:ext cx="76200" cy="140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25271" y="3647255"/>
            <a:ext cx="0" cy="2818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49071" y="3616025"/>
            <a:ext cx="2247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Calibri"/>
              </a:rPr>
              <a:t>(k – m </a:t>
            </a:r>
            <a:r>
              <a:rPr lang="el-GR" dirty="0" smtClean="0">
                <a:latin typeface="Times New Roman" pitchFamily="18" charset="0"/>
                <a:cs typeface="Calibri"/>
              </a:rPr>
              <a:t>ω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)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 </a:t>
            </a:r>
            <a:r>
              <a:rPr lang="en-US" dirty="0">
                <a:latin typeface="Times New Roman" pitchFamily="18" charset="0"/>
                <a:cs typeface="Calibri"/>
              </a:rPr>
              <a:t>+  (c </a:t>
            </a:r>
            <a:r>
              <a:rPr lang="el-GR" dirty="0">
                <a:latin typeface="Times New Roman" pitchFamily="18" charset="0"/>
                <a:cs typeface="Calibri"/>
              </a:rPr>
              <a:t>ω</a:t>
            </a:r>
            <a:r>
              <a:rPr lang="en-US" dirty="0">
                <a:latin typeface="Times New Roman" pitchFamily="18" charset="0"/>
                <a:cs typeface="Calibri"/>
              </a:rPr>
              <a:t>)</a:t>
            </a:r>
            <a:r>
              <a:rPr lang="en-US" baseline="30000" dirty="0">
                <a:latin typeface="Times New Roman" pitchFamily="18" charset="0"/>
                <a:cs typeface="Calibri"/>
              </a:rPr>
              <a:t>2</a:t>
            </a:r>
            <a:r>
              <a:rPr lang="en-US" dirty="0">
                <a:latin typeface="Times New Roman" pitchFamily="18" charset="0"/>
                <a:cs typeface="Calibri"/>
              </a:rPr>
              <a:t> </a:t>
            </a:r>
            <a:endParaRPr lang="en-US" dirty="0"/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725271" y="3647255"/>
            <a:ext cx="192024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132310" y="3647256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3944468" y="3616025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Calibri"/>
              </a:rPr>
              <a:t>k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 </a:t>
            </a:r>
            <a:r>
              <a:rPr lang="en-US" dirty="0">
                <a:latin typeface="Times New Roman" pitchFamily="18" charset="0"/>
                <a:cs typeface="Calibri"/>
              </a:rPr>
              <a:t>+  (c </a:t>
            </a:r>
            <a:r>
              <a:rPr lang="el-GR" dirty="0">
                <a:latin typeface="Times New Roman" pitchFamily="18" charset="0"/>
                <a:cs typeface="Calibri"/>
              </a:rPr>
              <a:t>ω</a:t>
            </a:r>
            <a:r>
              <a:rPr lang="en-US" dirty="0">
                <a:latin typeface="Times New Roman" pitchFamily="18" charset="0"/>
                <a:cs typeface="Calibri"/>
              </a:rPr>
              <a:t>)</a:t>
            </a:r>
            <a:r>
              <a:rPr lang="en-US" baseline="30000" dirty="0">
                <a:latin typeface="Times New Roman" pitchFamily="18" charset="0"/>
                <a:cs typeface="Calibri"/>
              </a:rPr>
              <a:t>2</a:t>
            </a:r>
            <a:r>
              <a:rPr lang="en-US" dirty="0">
                <a:latin typeface="Times New Roman" pitchFamily="18" charset="0"/>
                <a:cs typeface="Calibri"/>
              </a:rPr>
              <a:t> 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3835496" y="3798872"/>
            <a:ext cx="76200" cy="140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911696" y="3639703"/>
            <a:ext cx="0" cy="2818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911696" y="3639703"/>
            <a:ext cx="13716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690883" y="4060353"/>
            <a:ext cx="2247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Calibri"/>
              </a:rPr>
              <a:t>(k – m </a:t>
            </a:r>
            <a:r>
              <a:rPr lang="el-GR" dirty="0" smtClean="0">
                <a:latin typeface="Times New Roman" pitchFamily="18" charset="0"/>
                <a:cs typeface="Calibri"/>
              </a:rPr>
              <a:t>ω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)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 </a:t>
            </a:r>
            <a:r>
              <a:rPr lang="en-US" dirty="0">
                <a:latin typeface="Times New Roman" pitchFamily="18" charset="0"/>
                <a:cs typeface="Calibri"/>
              </a:rPr>
              <a:t>+  (c </a:t>
            </a:r>
            <a:r>
              <a:rPr lang="el-GR" dirty="0">
                <a:latin typeface="Times New Roman" pitchFamily="18" charset="0"/>
                <a:cs typeface="Calibri"/>
              </a:rPr>
              <a:t>ω</a:t>
            </a:r>
            <a:r>
              <a:rPr lang="en-US" dirty="0">
                <a:latin typeface="Times New Roman" pitchFamily="18" charset="0"/>
                <a:cs typeface="Calibri"/>
              </a:rPr>
              <a:t>)</a:t>
            </a:r>
            <a:r>
              <a:rPr lang="en-US" baseline="30000" dirty="0">
                <a:latin typeface="Times New Roman" pitchFamily="18" charset="0"/>
                <a:cs typeface="Calibri"/>
              </a:rPr>
              <a:t>2</a:t>
            </a:r>
            <a:r>
              <a:rPr lang="en-US" dirty="0">
                <a:latin typeface="Times New Roman" pitchFamily="18" charset="0"/>
                <a:cs typeface="Calibri"/>
              </a:rPr>
              <a:t> 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3944468" y="4101917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Calibri"/>
              </a:rPr>
              <a:t>k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 </a:t>
            </a:r>
            <a:r>
              <a:rPr lang="en-US" dirty="0">
                <a:latin typeface="Times New Roman" pitchFamily="18" charset="0"/>
                <a:cs typeface="Calibri"/>
              </a:rPr>
              <a:t>+  (c </a:t>
            </a:r>
            <a:r>
              <a:rPr lang="el-GR" dirty="0">
                <a:latin typeface="Times New Roman" pitchFamily="18" charset="0"/>
                <a:cs typeface="Calibri"/>
              </a:rPr>
              <a:t>ω</a:t>
            </a:r>
            <a:r>
              <a:rPr lang="en-US" dirty="0">
                <a:latin typeface="Times New Roman" pitchFamily="18" charset="0"/>
                <a:cs typeface="Calibri"/>
              </a:rPr>
              <a:t>)</a:t>
            </a:r>
            <a:r>
              <a:rPr lang="en-US" baseline="30000" dirty="0">
                <a:latin typeface="Times New Roman" pitchFamily="18" charset="0"/>
                <a:cs typeface="Calibri"/>
              </a:rPr>
              <a:t>2</a:t>
            </a:r>
            <a:r>
              <a:rPr lang="en-US" dirty="0">
                <a:latin typeface="Times New Roman" pitchFamily="18" charset="0"/>
                <a:cs typeface="Calibri"/>
              </a:rPr>
              <a:t> 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3138348" y="4101917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655612" y="4518547"/>
            <a:ext cx="12859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Calibri"/>
              </a:rPr>
              <a:t>(k – m </a:t>
            </a:r>
            <a:r>
              <a:rPr lang="el-GR" dirty="0" smtClean="0">
                <a:latin typeface="Times New Roman" pitchFamily="18" charset="0"/>
                <a:cs typeface="Calibri"/>
              </a:rPr>
              <a:t>ω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)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156607" y="4533393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840998" y="4505684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Calibri"/>
              </a:rPr>
              <a:t>k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1721279" y="4930559"/>
            <a:ext cx="997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Calibri"/>
              </a:rPr>
              <a:t>k – m </a:t>
            </a:r>
            <a:r>
              <a:rPr lang="el-GR" dirty="0" smtClean="0">
                <a:latin typeface="Times New Roman" pitchFamily="18" charset="0"/>
                <a:cs typeface="Calibri"/>
              </a:rPr>
              <a:t>ω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166840" y="4931551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3842870" y="4930559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Calibri"/>
              </a:rPr>
              <a:t>- k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5017002" y="5017713"/>
            <a:ext cx="997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Calibri"/>
              </a:rPr>
              <a:t>k – m </a:t>
            </a:r>
            <a:r>
              <a:rPr lang="el-GR" dirty="0" smtClean="0">
                <a:latin typeface="Times New Roman" pitchFamily="18" charset="0"/>
                <a:cs typeface="Calibri"/>
              </a:rPr>
              <a:t>ω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6160002" y="5024640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6617202" y="501672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Calibri"/>
              </a:rPr>
              <a:t>k</a:t>
            </a: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1748474" y="5299891"/>
            <a:ext cx="651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Calibri"/>
              </a:rPr>
              <a:t>m </a:t>
            </a:r>
            <a:r>
              <a:rPr lang="el-GR" dirty="0" smtClean="0">
                <a:latin typeface="Times New Roman" pitchFamily="18" charset="0"/>
                <a:cs typeface="Calibri"/>
              </a:rPr>
              <a:t>ω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3166840" y="5306817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3842870" y="529395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Calibri"/>
              </a:rPr>
              <a:t>2k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2138508" y="5736531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Times New Roman" pitchFamily="18" charset="0"/>
                <a:cs typeface="Calibri"/>
              </a:rPr>
              <a:t>ω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3167164" y="5736531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3842870" y="570141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Calibri"/>
              </a:rPr>
              <a:t>2k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3879807" y="596915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Calibri"/>
              </a:rPr>
              <a:t>m</a:t>
            </a:r>
            <a:endParaRPr lang="en-US" dirty="0"/>
          </a:p>
        </p:txBody>
      </p:sp>
      <p:cxnSp>
        <p:nvCxnSpPr>
          <p:cNvPr id="83" name="Straight Connector 82"/>
          <p:cNvCxnSpPr/>
          <p:nvPr/>
        </p:nvCxnSpPr>
        <p:spPr>
          <a:xfrm flipV="1">
            <a:off x="3820571" y="6027898"/>
            <a:ext cx="4572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2247100" y="6174331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Times New Roman" pitchFamily="18" charset="0"/>
                <a:cs typeface="Calibri"/>
              </a:rPr>
              <a:t>ω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2230151" y="6486388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Times New Roman" pitchFamily="18" charset="0"/>
                <a:cs typeface="Calibri"/>
              </a:rPr>
              <a:t>ω</a:t>
            </a:r>
            <a:r>
              <a:rPr lang="en-US" baseline="-25000" dirty="0" smtClean="0">
                <a:latin typeface="Times New Roman" pitchFamily="18" charset="0"/>
                <a:cs typeface="Calibri"/>
              </a:rPr>
              <a:t>n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3167164" y="6301722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3564450" y="629902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Calibri"/>
              </a:rPr>
              <a:t>2</a:t>
            </a:r>
            <a:endParaRPr lang="en-US" dirty="0"/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2208499" y="6543663"/>
            <a:ext cx="4572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493856" y="6494243"/>
            <a:ext cx="76200" cy="140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3570056" y="6335074"/>
            <a:ext cx="0" cy="2818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3570056" y="6335074"/>
            <a:ext cx="36576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074045" y="6174331"/>
            <a:ext cx="1870424" cy="68138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61" idx="3"/>
          </p:cNvCxnSpPr>
          <p:nvPr/>
        </p:nvCxnSpPr>
        <p:spPr>
          <a:xfrm>
            <a:off x="4218024" y="4690350"/>
            <a:ext cx="17373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5964818" y="4692136"/>
            <a:ext cx="0" cy="365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1047075" y="511816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1047075" y="4718059"/>
            <a:ext cx="6085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047075" y="4718059"/>
            <a:ext cx="0" cy="400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539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/>
          <p:cNvSpPr txBox="1">
            <a:spLocks/>
          </p:cNvSpPr>
          <p:nvPr/>
        </p:nvSpPr>
        <p:spPr>
          <a:xfrm>
            <a:off x="-817" y="0"/>
            <a:ext cx="9144000" cy="5486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/>
              <a:t>Forced </a:t>
            </a:r>
            <a:r>
              <a:rPr lang="en-US" sz="3600" dirty="0" smtClean="0"/>
              <a:t>Transmissibility </a:t>
            </a:r>
            <a:r>
              <a:rPr lang="en-US" sz="3600" dirty="0"/>
              <a:t>numerical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709" y="562494"/>
            <a:ext cx="911629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US" dirty="0" smtClean="0">
              <a:solidFill>
                <a:srgbClr val="202124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202124"/>
              </a:solidFill>
              <a:latin typeface="arial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808" y="631743"/>
            <a:ext cx="8925791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 industrial machine of mass 453.4 kg is supported on springs with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static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deflection of 0.508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If the machine has a rotating unbalance of 0.2303 kg m,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Determine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(a) the force transmitted to the floor at 1200 rpm and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b) the dynamical amplitude at this speed.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0)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Assume damping to be negligible.) </a:t>
            </a:r>
          </a:p>
        </p:txBody>
      </p:sp>
      <p:sp>
        <p:nvSpPr>
          <p:cNvPr id="5" name="Rectangle 4"/>
          <p:cNvSpPr/>
          <p:nvPr/>
        </p:nvSpPr>
        <p:spPr>
          <a:xfrm>
            <a:off x="6877084" y="3581400"/>
            <a:ext cx="685800" cy="4572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Image result for spring mass syste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85" t="14900" r="45419" b="30100"/>
          <a:stretch/>
        </p:blipFill>
        <p:spPr bwMode="auto">
          <a:xfrm>
            <a:off x="6982928" y="4054186"/>
            <a:ext cx="166348" cy="11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7410484" y="403860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334284" y="4495800"/>
            <a:ext cx="152400" cy="152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7296184" y="447675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524784" y="447040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7416834" y="459105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424454" y="4699000"/>
            <a:ext cx="0" cy="4846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7238841" y="4957572"/>
            <a:ext cx="0" cy="448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219984" y="31242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88184" y="2819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0 </a:t>
            </a:r>
            <a:r>
              <a:rPr lang="en-US" dirty="0" smtClean="0"/>
              <a:t>Sin (</a:t>
            </a:r>
            <a:r>
              <a:rPr lang="el-GR" dirty="0" smtClean="0"/>
              <a:t>ω</a:t>
            </a:r>
            <a:r>
              <a:rPr lang="en-US" dirty="0" smtClean="0"/>
              <a:t>t)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6478812" y="3814572"/>
            <a:ext cx="0" cy="448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491512" y="357505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343684" y="3269218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9" name="Straight Connector 18"/>
          <p:cNvCxnSpPr>
            <a:stCxn id="6" idx="2"/>
          </p:cNvCxnSpPr>
          <p:nvPr/>
        </p:nvCxnSpPr>
        <p:spPr>
          <a:xfrm flipH="1">
            <a:off x="6982928" y="5181600"/>
            <a:ext cx="83174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7070481" y="5183632"/>
            <a:ext cx="83174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167509" y="5183632"/>
            <a:ext cx="83174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260947" y="5183632"/>
            <a:ext cx="83174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368897" y="5183632"/>
            <a:ext cx="83174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710968" y="4387334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562884" y="4400034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219200" y="2925286"/>
            <a:ext cx="4601901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0 </a:t>
            </a:r>
            <a:r>
              <a:rPr lang="en-US" dirty="0" smtClean="0"/>
              <a:t> = m e </a:t>
            </a:r>
            <a:r>
              <a:rPr lang="el-GR" dirty="0" smtClean="0"/>
              <a:t>ω</a:t>
            </a:r>
            <a:r>
              <a:rPr lang="en-US" baseline="30000" dirty="0" smtClean="0"/>
              <a:t>2</a:t>
            </a:r>
          </a:p>
          <a:p>
            <a:endParaRPr lang="en-US" baseline="30000" dirty="0"/>
          </a:p>
          <a:p>
            <a:r>
              <a:rPr lang="en-US" dirty="0" smtClean="0"/>
              <a:t>Unbalance force = mass x eccentricity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= 0.2303 kg m</a:t>
            </a:r>
          </a:p>
          <a:p>
            <a:endParaRPr lang="en-US" dirty="0"/>
          </a:p>
          <a:p>
            <a:r>
              <a:rPr lang="en-US" dirty="0" smtClean="0"/>
              <a:t>Speed of engine N = 1200 rpm</a:t>
            </a:r>
          </a:p>
          <a:p>
            <a:endParaRPr lang="en-US" dirty="0"/>
          </a:p>
          <a:p>
            <a:r>
              <a:rPr lang="en-US" dirty="0" smtClean="0"/>
              <a:t>Angular velocity of engine </a:t>
            </a:r>
            <a:r>
              <a:rPr lang="el-GR" dirty="0" smtClean="0"/>
              <a:t>ω</a:t>
            </a:r>
            <a:r>
              <a:rPr lang="en-US" dirty="0" smtClean="0"/>
              <a:t> = (2* pi() * N) / 60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785947" y="5472400"/>
            <a:ext cx="9115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Calibri"/>
              </a:rPr>
              <a:t>( F</a:t>
            </a:r>
            <a:r>
              <a:rPr lang="en-US" baseline="-25000" dirty="0" smtClean="0">
                <a:latin typeface="Times New Roman" pitchFamily="18" charset="0"/>
                <a:cs typeface="Calibri"/>
              </a:rPr>
              <a:t>G</a:t>
            </a:r>
            <a:r>
              <a:rPr lang="en-US" dirty="0" smtClean="0">
                <a:latin typeface="Times New Roman" pitchFamily="18" charset="0"/>
                <a:cs typeface="Calibri"/>
              </a:rPr>
              <a:t> )</a:t>
            </a:r>
            <a:r>
              <a:rPr lang="en-US" baseline="-25000" dirty="0" smtClean="0">
                <a:latin typeface="Times New Roman" pitchFamily="18" charset="0"/>
                <a:cs typeface="Calibri"/>
              </a:rPr>
              <a:t>max</a:t>
            </a:r>
            <a:r>
              <a:rPr lang="en-US" dirty="0" smtClean="0">
                <a:latin typeface="Times New Roman" pitchFamily="18" charset="0"/>
                <a:cs typeface="Calibri"/>
              </a:rPr>
              <a:t> =        k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 +  (c </a:t>
            </a:r>
            <a:r>
              <a:rPr lang="el-GR" dirty="0" smtClean="0">
                <a:latin typeface="Times New Roman" pitchFamily="18" charset="0"/>
                <a:cs typeface="Calibri"/>
              </a:rPr>
              <a:t>ω</a:t>
            </a:r>
            <a:r>
              <a:rPr lang="en-US" dirty="0" smtClean="0">
                <a:latin typeface="Times New Roman" pitchFamily="18" charset="0"/>
                <a:cs typeface="Calibri"/>
              </a:rPr>
              <a:t>)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        F</a:t>
            </a:r>
            <a:r>
              <a:rPr lang="en-US" baseline="-25000" dirty="0" smtClean="0">
                <a:latin typeface="Times New Roman" pitchFamily="18" charset="0"/>
                <a:cs typeface="Calibri"/>
              </a:rPr>
              <a:t>0</a:t>
            </a:r>
          </a:p>
          <a:p>
            <a:r>
              <a:rPr lang="en-US" dirty="0" smtClean="0">
                <a:latin typeface="Times New Roman" pitchFamily="18" charset="0"/>
                <a:cs typeface="Calibri"/>
              </a:rPr>
              <a:t>                    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2925821" y="5805348"/>
            <a:ext cx="18288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824221" y="6003199"/>
            <a:ext cx="76200" cy="140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900421" y="5844030"/>
            <a:ext cx="0" cy="2818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824221" y="5812800"/>
            <a:ext cx="2247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Calibri"/>
              </a:rPr>
              <a:t>(k – m </a:t>
            </a:r>
            <a:r>
              <a:rPr lang="el-GR" dirty="0" smtClean="0">
                <a:latin typeface="Times New Roman" pitchFamily="18" charset="0"/>
                <a:cs typeface="Calibri"/>
              </a:rPr>
              <a:t>ω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)</a:t>
            </a:r>
            <a:r>
              <a:rPr lang="en-US" baseline="30000" dirty="0" smtClean="0">
                <a:latin typeface="Times New Roman" pitchFamily="18" charset="0"/>
                <a:cs typeface="Calibri"/>
              </a:rPr>
              <a:t>2</a:t>
            </a:r>
            <a:r>
              <a:rPr lang="en-US" dirty="0" smtClean="0">
                <a:latin typeface="Times New Roman" pitchFamily="18" charset="0"/>
                <a:cs typeface="Calibri"/>
              </a:rPr>
              <a:t>  </a:t>
            </a:r>
            <a:r>
              <a:rPr lang="en-US" dirty="0">
                <a:latin typeface="Times New Roman" pitchFamily="18" charset="0"/>
                <a:cs typeface="Calibri"/>
              </a:rPr>
              <a:t>+  (c </a:t>
            </a:r>
            <a:r>
              <a:rPr lang="el-GR" dirty="0">
                <a:latin typeface="Times New Roman" pitchFamily="18" charset="0"/>
                <a:cs typeface="Calibri"/>
              </a:rPr>
              <a:t>ω</a:t>
            </a:r>
            <a:r>
              <a:rPr lang="en-US" dirty="0">
                <a:latin typeface="Times New Roman" pitchFamily="18" charset="0"/>
                <a:cs typeface="Calibri"/>
              </a:rPr>
              <a:t>)</a:t>
            </a:r>
            <a:r>
              <a:rPr lang="en-US" baseline="30000" dirty="0">
                <a:latin typeface="Times New Roman" pitchFamily="18" charset="0"/>
                <a:cs typeface="Calibri"/>
              </a:rPr>
              <a:t>2</a:t>
            </a:r>
            <a:r>
              <a:rPr lang="en-US" dirty="0">
                <a:latin typeface="Times New Roman" pitchFamily="18" charset="0"/>
                <a:cs typeface="Calibri"/>
              </a:rPr>
              <a:t> 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2900421" y="5844030"/>
            <a:ext cx="192024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052821" y="5631569"/>
            <a:ext cx="76200" cy="140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129021" y="5472400"/>
            <a:ext cx="0" cy="2818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129021" y="5472400"/>
            <a:ext cx="13716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133600" y="5828566"/>
            <a:ext cx="0" cy="443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98499" y="6273800"/>
            <a:ext cx="2895601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Force transmitted to ground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6711257" y="3612634"/>
            <a:ext cx="165828" cy="1079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721924" y="3870325"/>
            <a:ext cx="165828" cy="1079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569268" y="3625850"/>
            <a:ext cx="165828" cy="1079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569268" y="3870325"/>
            <a:ext cx="165828" cy="1079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6710968" y="3546475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7743512" y="35687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254784" y="5702036"/>
            <a:ext cx="2355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 =            mg</a:t>
            </a:r>
          </a:p>
          <a:p>
            <a:r>
              <a:rPr lang="en-US" dirty="0"/>
              <a:t> </a:t>
            </a:r>
            <a:r>
              <a:rPr lang="en-US" dirty="0" smtClean="0"/>
              <a:t>     static deflection</a:t>
            </a:r>
            <a:endParaRPr lang="en-US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6702840" y="5997466"/>
            <a:ext cx="1602960" cy="57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20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2438400"/>
            <a:ext cx="4343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Base excitation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31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/>
          <p:cNvSpPr txBox="1">
            <a:spLocks/>
          </p:cNvSpPr>
          <p:nvPr/>
        </p:nvSpPr>
        <p:spPr>
          <a:xfrm>
            <a:off x="-817" y="0"/>
            <a:ext cx="9144000" cy="5486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/>
              <a:t>Base excitation</a:t>
            </a:r>
            <a:endParaRPr lang="en-US" sz="3600" dirty="0"/>
          </a:p>
        </p:txBody>
      </p:sp>
      <p:sp>
        <p:nvSpPr>
          <p:cNvPr id="68" name="Rectangle 67"/>
          <p:cNvSpPr/>
          <p:nvPr/>
        </p:nvSpPr>
        <p:spPr>
          <a:xfrm>
            <a:off x="7955280" y="1667121"/>
            <a:ext cx="685800" cy="4572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m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pic>
        <p:nvPicPr>
          <p:cNvPr id="95" name="Picture 2" descr="Image result for spring mass syste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85" t="14900" r="45419" b="30100"/>
          <a:stretch/>
        </p:blipFill>
        <p:spPr bwMode="auto">
          <a:xfrm>
            <a:off x="8061124" y="2139907"/>
            <a:ext cx="166348" cy="11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6" name="Straight Connector 95"/>
          <p:cNvCxnSpPr/>
          <p:nvPr/>
        </p:nvCxnSpPr>
        <p:spPr>
          <a:xfrm>
            <a:off x="8488680" y="2124321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8412480" y="2581521"/>
            <a:ext cx="152400" cy="152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>
            <a:off x="8374380" y="2562471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8602980" y="2556121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5400000">
            <a:off x="8495030" y="2676771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8502650" y="2784721"/>
            <a:ext cx="0" cy="4846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5400000">
            <a:off x="8317037" y="3043293"/>
            <a:ext cx="0" cy="448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7527364" y="1900293"/>
            <a:ext cx="0" cy="448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V="1">
            <a:off x="7540064" y="1660771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7392236" y="1354939"/>
            <a:ext cx="639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x(t)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7789164" y="2473055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8641080" y="2485755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15" name="Straight Connector 114"/>
          <p:cNvCxnSpPr/>
          <p:nvPr/>
        </p:nvCxnSpPr>
        <p:spPr>
          <a:xfrm rot="5400000">
            <a:off x="7578164" y="3057136"/>
            <a:ext cx="0" cy="448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V="1">
            <a:off x="7590864" y="2817614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7074789" y="2492105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y(t)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200" y="604058"/>
            <a:ext cx="6926320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Consider a spring mass damper system subjected to ground motion y(t).</a:t>
            </a:r>
          </a:p>
          <a:p>
            <a:endParaRPr lang="en-US" dirty="0"/>
          </a:p>
          <a:p>
            <a:r>
              <a:rPr lang="en-US" dirty="0" smtClean="0"/>
              <a:t>Let x(t) is represents displacement of mass m.</a:t>
            </a:r>
          </a:p>
          <a:p>
            <a:endParaRPr lang="en-US" dirty="0"/>
          </a:p>
          <a:p>
            <a:pPr marL="285750" indent="-285750">
              <a:buFont typeface="Courier New" pitchFamily="49" charset="0"/>
              <a:buChar char="o"/>
            </a:pPr>
            <a:r>
              <a:rPr lang="en-US" dirty="0" smtClean="0"/>
              <a:t>Draw free body diagram of mass m.</a:t>
            </a:r>
          </a:p>
          <a:p>
            <a:pPr marL="285750" indent="-285750">
              <a:buFont typeface="Courier New" pitchFamily="49" charset="0"/>
              <a:buChar char="o"/>
            </a:pPr>
            <a:endParaRPr lang="en-US" dirty="0"/>
          </a:p>
          <a:p>
            <a:r>
              <a:rPr lang="en-US" dirty="0" smtClean="0"/>
              <a:t>      Assume        x   &gt;   y</a:t>
            </a:r>
          </a:p>
          <a:p>
            <a:endParaRPr lang="en-US" dirty="0"/>
          </a:p>
          <a:p>
            <a:r>
              <a:rPr lang="en-US" dirty="0" smtClean="0"/>
              <a:t>     if   x &gt;  y then spring is stretched by  ( x  - y)</a:t>
            </a:r>
          </a:p>
          <a:p>
            <a:endParaRPr lang="en-US" dirty="0"/>
          </a:p>
          <a:p>
            <a:r>
              <a:rPr lang="en-US" dirty="0" smtClean="0"/>
              <a:t>    Spring force = stiffness *  elongation in spring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=  k  * ( x- y)</a:t>
            </a:r>
          </a:p>
          <a:p>
            <a:endParaRPr lang="en-US" dirty="0"/>
          </a:p>
          <a:p>
            <a:r>
              <a:rPr lang="en-US" dirty="0" smtClean="0"/>
              <a:t>    Damper force = damping coefficient * relative velocity V</a:t>
            </a:r>
            <a:r>
              <a:rPr lang="en-US" baseline="-25000" dirty="0" smtClean="0"/>
              <a:t>A/B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= c * (velocity of A – velocity of B)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=  c * ( ẋ  - ẏ)          (velocity of A = ẋ  &amp;  velocity of B = ẏ)</a:t>
            </a:r>
          </a:p>
          <a:p>
            <a:endParaRPr lang="en-US" dirty="0"/>
          </a:p>
        </p:txBody>
      </p:sp>
      <p:sp>
        <p:nvSpPr>
          <p:cNvPr id="118" name="Rectangle 117"/>
          <p:cNvSpPr/>
          <p:nvPr/>
        </p:nvSpPr>
        <p:spPr>
          <a:xfrm>
            <a:off x="7726756" y="5105400"/>
            <a:ext cx="685800" cy="4572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m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464866" y="2094187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8492574" y="3229094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/>
          <p:cNvSpPr txBox="1"/>
          <p:nvPr/>
        </p:nvSpPr>
        <p:spPr>
          <a:xfrm>
            <a:off x="8523315" y="2042526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8514739" y="3135868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22" name="Straight Arrow Connector 121"/>
          <p:cNvCxnSpPr/>
          <p:nvPr/>
        </p:nvCxnSpPr>
        <p:spPr>
          <a:xfrm>
            <a:off x="7848459" y="46482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216967" y="4302020"/>
            <a:ext cx="8098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k( </a:t>
            </a:r>
            <a:r>
              <a:rPr lang="en-US" dirty="0"/>
              <a:t>x- y)</a:t>
            </a:r>
          </a:p>
        </p:txBody>
      </p:sp>
      <p:cxnSp>
        <p:nvCxnSpPr>
          <p:cNvPr id="123" name="Straight Arrow Connector 122"/>
          <p:cNvCxnSpPr/>
          <p:nvPr/>
        </p:nvCxnSpPr>
        <p:spPr>
          <a:xfrm>
            <a:off x="8317888" y="4655128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052779" y="4290347"/>
            <a:ext cx="1015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 </a:t>
            </a:r>
            <a:r>
              <a:rPr lang="en-US" dirty="0" smtClean="0"/>
              <a:t>( </a:t>
            </a:r>
            <a:r>
              <a:rPr lang="en-US" dirty="0"/>
              <a:t>ẋ  - ẏ) 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6907143" y="562493"/>
            <a:ext cx="0" cy="6253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16200000" flipH="1">
            <a:off x="8040586" y="2546464"/>
            <a:ext cx="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40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1513</Words>
  <Application>Microsoft Office PowerPoint</Application>
  <PresentationFormat>On-screen Show (4:3)</PresentationFormat>
  <Paragraphs>337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Outline</vt:lpstr>
      <vt:lpstr>Forced Transmissibility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Base excitation</vt:lpstr>
      <vt:lpstr>PowerPoint Presentation</vt:lpstr>
      <vt:lpstr>PowerPoint Presentation</vt:lpstr>
      <vt:lpstr>PowerPoint Presentation</vt:lpstr>
      <vt:lpstr>PowerPoint Presentation</vt:lpstr>
      <vt:lpstr>Motion transmissibility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MEE-S301</dc:title>
  <dc:creator>CAD-LAB</dc:creator>
  <cp:lastModifiedBy>CAD-LAB</cp:lastModifiedBy>
  <cp:revision>50</cp:revision>
  <dcterms:created xsi:type="dcterms:W3CDTF">2006-08-16T00:00:00Z</dcterms:created>
  <dcterms:modified xsi:type="dcterms:W3CDTF">2021-11-13T10:29:47Z</dcterms:modified>
</cp:coreProperties>
</file>